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93" r:id="rId2"/>
    <p:sldId id="394" r:id="rId3"/>
    <p:sldId id="395" r:id="rId4"/>
    <p:sldId id="397" r:id="rId5"/>
    <p:sldId id="398" r:id="rId6"/>
    <p:sldId id="399" r:id="rId7"/>
    <p:sldId id="400" r:id="rId8"/>
    <p:sldId id="401" r:id="rId9"/>
    <p:sldId id="402" r:id="rId10"/>
    <p:sldId id="403" r:id="rId11"/>
    <p:sldId id="404" r:id="rId12"/>
    <p:sldId id="405" r:id="rId13"/>
    <p:sldId id="406" r:id="rId14"/>
    <p:sldId id="407" r:id="rId15"/>
    <p:sldId id="408" r:id="rId16"/>
    <p:sldId id="38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E88A9D-18D3-51A3-BE22-552BB63152F5}" v="33" dt="2024-03-14T15:21:25.701"/>
    <p1510:client id="{3BC8AE08-120A-D9B8-84C4-14EA7B3F0D1B}" v="13" dt="2024-03-14T15:37:57.037"/>
    <p1510:client id="{9067233A-7D86-6CF2-B24B-BFE7138F506F}" v="144" dt="2024-03-12T15:58:01.9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2648A-31F3-4F0D-A3E3-59EF7C87DB91}" type="datetimeFigureOut"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63A90-424E-4050-B46D-7419FF2E2A6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7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_half_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C39AFA-7D75-A7A1-4DAF-0ABAD9DF1B34}"/>
              </a:ext>
            </a:extLst>
          </p:cNvPr>
          <p:cNvSpPr/>
          <p:nvPr userDrawn="1"/>
        </p:nvSpPr>
        <p:spPr>
          <a:xfrm>
            <a:off x="-1315704" y="2258900"/>
            <a:ext cx="1284984" cy="719250"/>
          </a:xfrm>
          <a:prstGeom prst="rect">
            <a:avLst/>
          </a:prstGeom>
          <a:solidFill>
            <a:srgbClr val="D1E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334A00"/>
                </a:solidFill>
              </a:rPr>
              <a:t>Move your text box to this guide if your title goes over two lines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7E610-1FA4-7CBB-1A5C-327EEBFC45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473" y="1358900"/>
            <a:ext cx="5211677" cy="900000"/>
          </a:xfrm>
          <a:prstGeom prst="rect">
            <a:avLst/>
          </a:prstGeom>
        </p:spPr>
        <p:txBody>
          <a:bodyPr vert="horz" lIns="0" tIns="216000" rIns="0" bIns="144000" rtlCol="0" anchor="t" anchorCtr="0">
            <a:norm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GB"/>
              <a:t>Your title goes here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1E3DEE5-A7EF-7B8E-B77B-FA9951B99AF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3473" y="2708904"/>
            <a:ext cx="5219518" cy="3510921"/>
          </a:xfrm>
          <a:prstGeom prst="rect">
            <a:avLst/>
          </a:prstGeom>
        </p:spPr>
        <p:txBody>
          <a:bodyPr bIns="0"/>
          <a:lstStyle/>
          <a:p>
            <a:pPr lvl="0"/>
            <a:r>
              <a:rPr lang="en-GB"/>
              <a:t>Text goes here</a:t>
            </a:r>
            <a:endParaRPr lang="en-US"/>
          </a:p>
        </p:txBody>
      </p:sp>
      <p:pic>
        <p:nvPicPr>
          <p:cNvPr id="9" name="Picture 8" descr="Picture of a goose at the Jubilee campus surrounded by grass and yellow flowers.&#10;">
            <a:extLst>
              <a:ext uri="{FF2B5EF4-FFF2-40B4-BE49-F238E27FC236}">
                <a16:creationId xmlns:a16="http://schemas.microsoft.com/office/drawing/2014/main" id="{D44FE04A-D494-B805-4FFC-3E58CDD22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03840" y="0"/>
            <a:ext cx="6088160" cy="6858000"/>
          </a:xfrm>
          <a:prstGeom prst="rect">
            <a:avLst/>
          </a:prstGeom>
        </p:spPr>
      </p:pic>
      <p:sp>
        <p:nvSpPr>
          <p:cNvPr id="6" name="Picture Placeholder 4">
            <a:extLst>
              <a:ext uri="{FF2B5EF4-FFF2-40B4-BE49-F238E27FC236}">
                <a16:creationId xmlns:a16="http://schemas.microsoft.com/office/drawing/2014/main" id="{C3D460CB-C830-EC38-98D8-0FCA20D78F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D0FB5E-1C0D-25FF-B88F-DE34AC42DB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46660" y="6399213"/>
            <a:ext cx="719890" cy="19781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20EACED-CA5D-B048-836B-BF30EF0E9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07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556">
          <p15:clr>
            <a:srgbClr val="FBAE40"/>
          </p15:clr>
        </p15:guide>
        <p15:guide id="2" pos="3840">
          <p15:clr>
            <a:srgbClr val="FBAE40"/>
          </p15:clr>
        </p15:guide>
        <p15:guide id="3" pos="4124">
          <p15:clr>
            <a:srgbClr val="FBAE40"/>
          </p15:clr>
        </p15:guide>
        <p15:guide id="4" orient="horz" pos="1876">
          <p15:clr>
            <a:srgbClr val="9FCC3B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_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iversity of Nottingham Logo.">
            <a:extLst>
              <a:ext uri="{FF2B5EF4-FFF2-40B4-BE49-F238E27FC236}">
                <a16:creationId xmlns:a16="http://schemas.microsoft.com/office/drawing/2014/main" id="{4F1ADCAE-67D1-E4DF-B7A1-5951DE4C0D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2436553" cy="9001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A48EF3-956C-7FE0-B44A-55E4E8B574B2}"/>
              </a:ext>
            </a:extLst>
          </p:cNvPr>
          <p:cNvSpPr txBox="1"/>
          <p:nvPr userDrawn="1"/>
        </p:nvSpPr>
        <p:spPr>
          <a:xfrm>
            <a:off x="877173" y="2258844"/>
            <a:ext cx="6571467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000" b="1" i="0">
                <a:solidFill>
                  <a:schemeClr val="bg1"/>
                </a:solidFill>
                <a:latin typeface="+mj-lt"/>
              </a:rPr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30556-8831-6682-C9D7-CE486771B9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82474" y="3722240"/>
            <a:ext cx="9144000" cy="4266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Any questions?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46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niversity of Nottingham logo">
            <a:extLst>
              <a:ext uri="{FF2B5EF4-FFF2-40B4-BE49-F238E27FC236}">
                <a16:creationId xmlns:a16="http://schemas.microsoft.com/office/drawing/2014/main" id="{9D85A3C1-D82A-B562-D697-12A7A834D4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2414586" cy="9001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6853EA-4853-ACD6-CC82-7D33A6FB25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450" y="2258844"/>
            <a:ext cx="9598564" cy="1620837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ts val="6000"/>
              </a:lnSpc>
              <a:defRPr sz="6000"/>
            </a:lvl1pPr>
          </a:lstStyle>
          <a:p>
            <a:r>
              <a:rPr lang="en-GB"/>
              <a:t>The title of your presentation goes here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30556-8831-6682-C9D7-CE486771B9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450" y="4244162"/>
            <a:ext cx="9598564" cy="72009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Your subheading goes here</a:t>
            </a:r>
            <a:endParaRPr lang="en-US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C196E396-D43A-21AF-902E-40BD0AF6B4C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5450" y="5207617"/>
            <a:ext cx="4679958" cy="360699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Name of presenter</a:t>
            </a:r>
            <a:endParaRPr lang="en-US"/>
          </a:p>
        </p:txBody>
      </p:sp>
      <p:sp>
        <p:nvSpPr>
          <p:cNvPr id="5" name="Picture Placeholder 2" descr="Partner logo.&#10;">
            <a:extLst>
              <a:ext uri="{FF2B5EF4-FFF2-40B4-BE49-F238E27FC236}">
                <a16:creationId xmlns:a16="http://schemas.microsoft.com/office/drawing/2014/main" id="{A686251C-E48A-AA4A-6E4A-BC5C83A05A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9951739" y="5499101"/>
            <a:ext cx="1800000" cy="900112"/>
          </a:xfrm>
          <a:solidFill>
            <a:schemeClr val="bg1"/>
          </a:solidFill>
        </p:spPr>
        <p:txBody>
          <a:bodyPr lIns="180000" rIns="180000"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/>
              <a:t>Insert a partner logo here or remove this box if not needed</a:t>
            </a:r>
          </a:p>
        </p:txBody>
      </p:sp>
    </p:spTree>
    <p:extLst>
      <p:ext uri="{BB962C8B-B14F-4D97-AF65-F5344CB8AC3E}">
        <p14:creationId xmlns:p14="http://schemas.microsoft.com/office/powerpoint/2010/main" val="7440247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3D73FB3-9B19-99C1-3D3B-5F99A94D0E99}"/>
              </a:ext>
            </a:extLst>
          </p:cNvPr>
          <p:cNvSpPr/>
          <p:nvPr userDrawn="1"/>
        </p:nvSpPr>
        <p:spPr>
          <a:xfrm>
            <a:off x="-1315704" y="900000"/>
            <a:ext cx="1284984" cy="719250"/>
          </a:xfrm>
          <a:prstGeom prst="rect">
            <a:avLst/>
          </a:prstGeom>
          <a:solidFill>
            <a:srgbClr val="92D400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>
                <a:solidFill>
                  <a:srgbClr val="334A00"/>
                </a:solidFill>
              </a:rPr>
              <a:t>Move your text box to this guide if your title goes over two lines</a:t>
            </a: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E2FC18C2-35C0-6A2D-7CC1-B9CB79EDB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5563" y="0"/>
            <a:ext cx="10440987" cy="900000"/>
          </a:xfrm>
          <a:prstGeom prst="rect">
            <a:avLst/>
          </a:prstGeom>
        </p:spPr>
        <p:txBody>
          <a:bodyPr vert="horz" lIns="0" tIns="216000" rIns="0" bIns="144000" rtlCol="0" anchor="t" anchorCtr="0">
            <a:normAutofit/>
          </a:bodyPr>
          <a:lstStyle>
            <a:lvl1pPr>
              <a:defRPr>
                <a:latin typeface="+mj-lt"/>
              </a:defRPr>
            </a:lvl1pPr>
          </a:lstStyle>
          <a:p>
            <a:r>
              <a:rPr lang="en-GB"/>
              <a:t>Your title goes here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CA4DB-7437-56B6-3837-AC3C5EEB09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451" y="1358900"/>
            <a:ext cx="11341100" cy="48609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33EE2B-307D-7AE4-C35B-9A718BF028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46660" y="6399212"/>
            <a:ext cx="719890" cy="19781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20EACED-CA5D-B048-836B-BF30EF0E91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30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26">
          <p15:clr>
            <a:srgbClr val="9FCC3B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8806/tesl.v34i1.1258" TargetMode="External"/><Relationship Id="rId2" Type="http://schemas.openxmlformats.org/officeDocument/2006/relationships/hyperlink" Target="https://doi.org/10.1080/08913811.2022.2133803" TargetMode="Externa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081977"/>
            <a:ext cx="11040014" cy="2797704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b="1">
                <a:latin typeface="Candara"/>
              </a:rPr>
              <a:t>Spheres of Influence: </a:t>
            </a:r>
            <a:br>
              <a:rPr lang="en-GB" sz="4400" b="1">
                <a:latin typeface="Candara"/>
              </a:rPr>
            </a:br>
            <a:r>
              <a:rPr lang="en-GB" sz="4400" b="1">
                <a:latin typeface="Candara"/>
              </a:rPr>
              <a:t>Collaborating with Shanghai International Student </a:t>
            </a:r>
            <a:br>
              <a:rPr lang="en-GB" sz="4400" b="1">
                <a:latin typeface="Candara"/>
              </a:rPr>
            </a:br>
            <a:r>
              <a:rPr lang="en-GB" sz="4400" b="1">
                <a:latin typeface="Candara"/>
              </a:rPr>
              <a:t>Recruitment (ISR) Team</a:t>
            </a:r>
            <a:endParaRPr lang="en-US">
              <a:cs typeface="Calibri Light" panose="020F0302020204030204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5566" y="4362695"/>
            <a:ext cx="7856548" cy="145458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800" b="1">
                <a:latin typeface="Candara"/>
                <a:cs typeface="Arial"/>
              </a:rPr>
              <a:t>Dr. Olga </a:t>
            </a:r>
            <a:r>
              <a:rPr lang="en-US" sz="2800" b="1" err="1">
                <a:latin typeface="Candara"/>
                <a:cs typeface="Arial"/>
              </a:rPr>
              <a:t>Burakov</a:t>
            </a:r>
            <a:r>
              <a:rPr lang="en-US" sz="2800">
                <a:latin typeface="Candara"/>
                <a:cs typeface="Arial"/>
              </a:rPr>
              <a:t> </a:t>
            </a:r>
            <a:r>
              <a:rPr lang="en-US" sz="2800" b="1">
                <a:latin typeface="Candara"/>
                <a:cs typeface="Arial"/>
              </a:rPr>
              <a:t>&amp; </a:t>
            </a:r>
            <a:r>
              <a:rPr lang="en-US" sz="2800">
                <a:latin typeface="Candara"/>
                <a:cs typeface="Arial"/>
              </a:rPr>
              <a:t> </a:t>
            </a:r>
            <a:r>
              <a:rPr lang="en-US" sz="2800" b="1">
                <a:latin typeface="Candara"/>
                <a:cs typeface="Arial"/>
              </a:rPr>
              <a:t>Dr. Sandra Leigh</a:t>
            </a:r>
            <a:endParaRPr lang="en-US" sz="2800">
              <a:cs typeface="Arial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en-US" sz="2800" b="1">
              <a:latin typeface="Candara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en-US" sz="2800" b="1">
                <a:latin typeface="Candara"/>
                <a:cs typeface="Arial"/>
              </a:rPr>
              <a:t>Centre for English Language Education (CELE)</a:t>
            </a:r>
            <a:endParaRPr lang="en-US" sz="2800" b="1"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569433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4111" y="216841"/>
            <a:ext cx="9297969" cy="1152242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02" y="1300605"/>
            <a:ext cx="11480716" cy="51271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800" b="1">
                <a:latin typeface="Candara"/>
                <a:cs typeface="Segoe UI"/>
              </a:rPr>
              <a:t>Collaboration with ISR Shanghai Team -</a:t>
            </a:r>
            <a:r>
              <a:rPr lang="en-GB" sz="2800" b="1">
                <a:solidFill>
                  <a:srgbClr val="000000"/>
                </a:solidFill>
                <a:latin typeface="Candara"/>
                <a:cs typeface="Segoe UI"/>
              </a:rPr>
              <a:t> </a:t>
            </a:r>
            <a:r>
              <a:rPr lang="en-GB" sz="2800" b="1">
                <a:solidFill>
                  <a:srgbClr val="0070C0"/>
                </a:solidFill>
                <a:latin typeface="Candara"/>
                <a:cs typeface="Segoe UI"/>
              </a:rPr>
              <a:t>Promotional Webinars Data</a:t>
            </a:r>
          </a:p>
          <a:p>
            <a:pPr marL="742950" lvl="1" indent="-285750" algn="l">
              <a:lnSpc>
                <a:spcPct val="15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2021-2022  </a:t>
            </a:r>
            <a:r>
              <a:rPr lang="en-GB" sz="2400" b="1">
                <a:solidFill>
                  <a:srgbClr val="0070C0"/>
                </a:solidFill>
                <a:latin typeface="Candara"/>
                <a:cs typeface="Arial"/>
              </a:rPr>
              <a:t>3  sessions, no attendance recorded</a:t>
            </a:r>
          </a:p>
          <a:p>
            <a:pPr marL="742950" lvl="1" indent="-285750" algn="l">
              <a:lnSpc>
                <a:spcPct val="15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2022 – 2023  </a:t>
            </a:r>
            <a:r>
              <a:rPr lang="en-GB" sz="2400" b="1">
                <a:solidFill>
                  <a:srgbClr val="0070C0"/>
                </a:solidFill>
                <a:latin typeface="Candara"/>
                <a:cs typeface="Arial"/>
              </a:rPr>
              <a:t>7 sessions; over 437 attendees</a:t>
            </a:r>
            <a:endParaRPr lang="en-US" sz="2400" b="1">
              <a:solidFill>
                <a:srgbClr val="0070C0"/>
              </a:solidFill>
              <a:latin typeface="Candara"/>
              <a:cs typeface="Arial"/>
            </a:endParaRPr>
          </a:p>
          <a:p>
            <a:pPr marL="742950" lvl="1" indent="-285750" algn="l">
              <a:lnSpc>
                <a:spcPct val="15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2023-2024 </a:t>
            </a:r>
            <a:r>
              <a:rPr lang="en-GB" sz="2400" b="1">
                <a:solidFill>
                  <a:srgbClr val="0070C0"/>
                </a:solidFill>
                <a:latin typeface="Candara"/>
                <a:cs typeface="Arial"/>
              </a:rPr>
              <a:t>8 sessions; so far 337 attendees</a:t>
            </a:r>
            <a:endParaRPr lang="en-US" sz="2400" b="1">
              <a:solidFill>
                <a:srgbClr val="0070C0"/>
              </a:solidFill>
              <a:latin typeface="Candara"/>
              <a:cs typeface="Arial"/>
            </a:endParaRPr>
          </a:p>
          <a:p>
            <a:pPr marL="742950" lvl="1" indent="-285750" algn="l">
              <a:lnSpc>
                <a:spcPct val="15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Student Ambassadors involvement </a:t>
            </a:r>
          </a:p>
          <a:p>
            <a:pPr marL="742950" lvl="1" indent="-285750" algn="l">
              <a:lnSpc>
                <a:spcPct val="15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Questions from students</a:t>
            </a:r>
            <a:endParaRPr lang="en-US" sz="2400">
              <a:latin typeface="Candara"/>
              <a:cs typeface="Arial"/>
            </a:endParaRPr>
          </a:p>
          <a:p>
            <a:pPr marL="742950" lvl="1" indent="-285750" algn="l">
              <a:lnSpc>
                <a:spcPct val="15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Videos of class activities &amp; tutorials</a:t>
            </a:r>
            <a:endParaRPr lang="en-GB">
              <a:latin typeface="Candara"/>
              <a:cs typeface="Calibri" panose="020F0502020204030204"/>
            </a:endParaRPr>
          </a:p>
          <a:p>
            <a:endParaRPr lang="en-GB" sz="3600">
              <a:latin typeface="Candara"/>
              <a:cs typeface="Segoe U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3237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5278" y="216841"/>
            <a:ext cx="9361469" cy="1004075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103" y="1184189"/>
            <a:ext cx="11343132" cy="546583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>
                <a:latin typeface="Candara"/>
                <a:cs typeface="Segoe UI"/>
              </a:rPr>
              <a:t>Collaboration with ISR Shanghai Team -</a:t>
            </a:r>
            <a:r>
              <a:rPr lang="en-GB" b="1">
                <a:solidFill>
                  <a:srgbClr val="000000"/>
                </a:solidFill>
                <a:latin typeface="Candara"/>
                <a:cs typeface="Segoe UI"/>
              </a:rPr>
              <a:t> </a:t>
            </a:r>
            <a:r>
              <a:rPr lang="en-GB" b="1">
                <a:solidFill>
                  <a:srgbClr val="0070C0"/>
                </a:solidFill>
                <a:latin typeface="Candara"/>
                <a:cs typeface="Segoe UI"/>
              </a:rPr>
              <a:t>FAQ document </a:t>
            </a:r>
            <a:endParaRPr lang="en-US" sz="2400">
              <a:solidFill>
                <a:srgbClr val="0070C0"/>
              </a:solidFill>
              <a:ea typeface="+mn-lt"/>
              <a:cs typeface="+mn-lt"/>
            </a:endParaRP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GB" sz="2400">
                <a:latin typeface="Candara"/>
                <a:ea typeface="+mn-lt"/>
                <a:cs typeface="+mn-lt"/>
              </a:rPr>
              <a:t>Creating FAQ document: pre/post sessions (</a:t>
            </a:r>
            <a:r>
              <a:rPr lang="en-US" sz="2400">
                <a:latin typeface="Candara"/>
                <a:ea typeface="+mn-lt"/>
                <a:cs typeface="+mn-lt"/>
              </a:rPr>
              <a:t>ISR Shanghai team suggestion)</a:t>
            </a:r>
          </a:p>
          <a:p>
            <a:pPr marL="285750" indent="-285750" algn="l">
              <a:lnSpc>
                <a:spcPct val="150000"/>
              </a:lnSpc>
              <a:buFont typeface="Arial"/>
              <a:buChar char="•"/>
            </a:pPr>
            <a:r>
              <a:rPr lang="en-US" sz="2400">
                <a:latin typeface="Candara"/>
                <a:ea typeface="+mn-lt"/>
                <a:cs typeface="+mn-lt"/>
              </a:rPr>
              <a:t>Applicants' questions around courses, admissions and visa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400">
                <a:latin typeface="Candara"/>
                <a:ea typeface="+mn-lt"/>
                <a:cs typeface="+mn-lt"/>
              </a:rPr>
              <a:t>Managing the number of questions; tailoring responses to students' needs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400">
                <a:latin typeface="Candara"/>
                <a:ea typeface="+mn-lt"/>
                <a:cs typeface="+mn-lt"/>
              </a:rPr>
              <a:t>Opportunity for information-sharing in English &amp; Mandarin 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400">
                <a:latin typeface="Candara"/>
                <a:ea typeface="+mn-lt"/>
                <a:cs typeface="+mn-lt"/>
              </a:rPr>
              <a:t>Live Chat FAQs</a:t>
            </a:r>
          </a:p>
          <a:p>
            <a:pPr algn="l">
              <a:lnSpc>
                <a:spcPct val="150000"/>
              </a:lnSpc>
            </a:pPr>
            <a:endParaRPr lang="en-US" sz="2400">
              <a:latin typeface="Candara"/>
              <a:cs typeface="Calibri"/>
            </a:endParaRPr>
          </a:p>
          <a:p>
            <a:endParaRPr lang="en-GB" sz="3600">
              <a:latin typeface="Candara"/>
              <a:cs typeface="Segoe U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3993647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2361" y="216841"/>
            <a:ext cx="9636636" cy="591325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770" y="1258272"/>
            <a:ext cx="11512465" cy="539175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>
                <a:latin typeface="Candara"/>
                <a:cs typeface="Segoe UI"/>
              </a:rPr>
              <a:t>Collaboration with ISR Shanghai Team -</a:t>
            </a:r>
            <a:r>
              <a:rPr lang="en-GB" b="1">
                <a:solidFill>
                  <a:srgbClr val="000000"/>
                </a:solidFill>
                <a:latin typeface="Candara"/>
                <a:cs typeface="Segoe UI"/>
              </a:rPr>
              <a:t> </a:t>
            </a:r>
            <a:r>
              <a:rPr lang="en-GB" b="1">
                <a:solidFill>
                  <a:srgbClr val="0070C0"/>
                </a:solidFill>
                <a:latin typeface="Candara"/>
                <a:cs typeface="Segoe UI"/>
              </a:rPr>
              <a:t>Impact </a:t>
            </a:r>
            <a:endParaRPr lang="en-US" sz="240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Candara"/>
                <a:ea typeface="+mn-lt"/>
                <a:cs typeface="+mn-lt"/>
              </a:rPr>
              <a:t>Increased influence over recruitment strategies &amp; a more ethical recruitment</a:t>
            </a:r>
            <a:r>
              <a:rPr lang="en-US" sz="2400">
                <a:latin typeface="Candara"/>
                <a:ea typeface="+mn-lt"/>
                <a:cs typeface="+mn-lt"/>
              </a:rPr>
              <a:t>:</a:t>
            </a: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ea typeface="+mn-lt"/>
                <a:cs typeface="+mn-lt"/>
              </a:rPr>
              <a:t> monthly engagement with prospective applicants and offer-holders</a:t>
            </a:r>
            <a:endParaRPr lang="en-US">
              <a:ea typeface="+mn-lt"/>
            </a:endParaRP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ea typeface="+mn-lt"/>
                <a:cs typeface="+mn-lt"/>
              </a:rPr>
              <a:t>ability to respond to questions around courses, admissions and visas </a:t>
            </a:r>
            <a:r>
              <a:rPr lang="en-US" sz="2400" b="1">
                <a:latin typeface="Candara"/>
                <a:ea typeface="+mn-lt"/>
                <a:cs typeface="+mn-lt"/>
              </a:rPr>
              <a:t>in real time</a:t>
            </a:r>
            <a:endParaRPr lang="en-US"/>
          </a:p>
          <a:p>
            <a:pPr>
              <a:lnSpc>
                <a:spcPct val="150000"/>
              </a:lnSpc>
            </a:pPr>
            <a:r>
              <a:rPr lang="en-US" sz="2400" b="1">
                <a:latin typeface="Candara"/>
                <a:ea typeface="+mn-lt"/>
                <a:cs typeface="+mn-lt"/>
              </a:rPr>
              <a:t>Increased visibility &amp; inclusivity:</a:t>
            </a:r>
            <a:r>
              <a:rPr lang="en-US" sz="2400">
                <a:latin typeface="Candara"/>
                <a:ea typeface="+mn-lt"/>
                <a:cs typeface="+mn-lt"/>
              </a:rPr>
              <a:t> </a:t>
            </a: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ea typeface="+mn-lt"/>
                <a:cs typeface="+mn-lt"/>
              </a:rPr>
              <a:t>different teams within the University (recruitment numbers; marketing PEAP info)</a:t>
            </a: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ea typeface="+mn-lt"/>
                <a:cs typeface="+mn-lt"/>
              </a:rPr>
              <a:t>engaging with prospective applicants &amp; offer-holders in English and Mandarin (ISR colleagues in China) before they apply to </a:t>
            </a:r>
            <a:r>
              <a:rPr lang="en-US" sz="2400" err="1">
                <a:latin typeface="Candara"/>
                <a:ea typeface="+mn-lt"/>
                <a:cs typeface="+mn-lt"/>
              </a:rPr>
              <a:t>UoN</a:t>
            </a:r>
            <a:r>
              <a:rPr lang="en-US" sz="2400">
                <a:latin typeface="Candara"/>
                <a:ea typeface="+mn-lt"/>
                <a:cs typeface="+mn-lt"/>
              </a:rPr>
              <a:t>/ accept </a:t>
            </a:r>
            <a:r>
              <a:rPr lang="en-US" sz="2400" err="1">
                <a:latin typeface="Candara"/>
                <a:ea typeface="+mn-lt"/>
                <a:cs typeface="+mn-lt"/>
              </a:rPr>
              <a:t>UoN</a:t>
            </a:r>
            <a:r>
              <a:rPr lang="en-US" sz="2400">
                <a:latin typeface="Candara"/>
                <a:ea typeface="+mn-lt"/>
                <a:cs typeface="+mn-lt"/>
              </a:rPr>
              <a:t> offer</a:t>
            </a:r>
            <a:endParaRPr lang="en-US"/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 sz="2400">
              <a:latin typeface="Candara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2400">
              <a:latin typeface="Candara"/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 sz="2400">
              <a:latin typeface="Candara"/>
              <a:cs typeface="Calibr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637437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2361" y="216841"/>
            <a:ext cx="9636636" cy="591325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937" y="940772"/>
            <a:ext cx="11777048" cy="570925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GB" b="1">
                <a:latin typeface="Candara"/>
                <a:cs typeface="Segoe UI"/>
              </a:rPr>
              <a:t>Collaboration with ISR Shanghai Team -</a:t>
            </a:r>
            <a:r>
              <a:rPr lang="en-GB" b="1">
                <a:solidFill>
                  <a:srgbClr val="000000"/>
                </a:solidFill>
                <a:latin typeface="Candara"/>
                <a:cs typeface="Segoe UI"/>
              </a:rPr>
              <a:t> </a:t>
            </a:r>
            <a:r>
              <a:rPr lang="en-GB" b="1">
                <a:solidFill>
                  <a:srgbClr val="0070C0"/>
                </a:solidFill>
                <a:latin typeface="Candara"/>
                <a:cs typeface="Segoe UI"/>
              </a:rPr>
              <a:t>Impact </a:t>
            </a:r>
            <a:endParaRPr lang="en-US" sz="240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sz="2400" b="1">
                <a:latin typeface="Candara"/>
                <a:cs typeface="Calibri"/>
              </a:rPr>
              <a:t>Increased Relationship-building:</a:t>
            </a:r>
            <a:r>
              <a:rPr lang="en-US" sz="2400">
                <a:latin typeface="Candara"/>
                <a:cs typeface="Calibri"/>
              </a:rPr>
              <a:t> </a:t>
            </a: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cs typeface="Calibri"/>
              </a:rPr>
              <a:t>establishing  a relationship with future students &amp; their parents </a:t>
            </a: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cs typeface="Calibri"/>
              </a:rPr>
              <a:t>putting (friendly) course leaders' &amp; teachers' faces to names on website</a:t>
            </a: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cs typeface="Calibri"/>
              </a:rPr>
              <a:t>strengthening relationship with ISR Shanghai colleagues to create a sense of common goal</a:t>
            </a:r>
          </a:p>
          <a:p>
            <a:pPr>
              <a:lnSpc>
                <a:spcPct val="150000"/>
              </a:lnSpc>
            </a:pPr>
            <a:r>
              <a:rPr lang="en-US" sz="2400" b="1">
                <a:latin typeface="Candara"/>
                <a:cs typeface="Calibri"/>
              </a:rPr>
              <a:t>Increased Recognition/awareness:</a:t>
            </a:r>
            <a:r>
              <a:rPr lang="en-US" sz="2400">
                <a:latin typeface="Candara"/>
                <a:cs typeface="Calibri"/>
              </a:rPr>
              <a:t> </a:t>
            </a:r>
            <a:endParaRPr lang="en-US" sz="2400">
              <a:latin typeface="Candara"/>
            </a:endParaRP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cs typeface="Calibri"/>
              </a:rPr>
              <a:t>opportunity to demystify pre-sessional courses  </a:t>
            </a:r>
            <a:endParaRPr lang="en-US" sz="2400">
              <a:latin typeface="Candara"/>
            </a:endParaRP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cs typeface="Calibri"/>
              </a:rPr>
              <a:t>opportunity to showcase difference between what we offer (academic literacy skills' development) and English Language Tests (e.g. IELTS)</a:t>
            </a:r>
            <a:endParaRPr lang="en-US"/>
          </a:p>
          <a:p>
            <a:pPr marL="342900" indent="-342900">
              <a:lnSpc>
                <a:spcPct val="150000"/>
              </a:lnSpc>
              <a:buChar char="•"/>
            </a:pPr>
            <a:endParaRPr lang="en-US" sz="2400">
              <a:latin typeface="Candara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2400">
              <a:latin typeface="Candara"/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 sz="2400">
              <a:latin typeface="Candara"/>
              <a:cs typeface="Calibr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2602737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2361" y="216841"/>
            <a:ext cx="9636636" cy="591325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71" y="972522"/>
            <a:ext cx="11766464" cy="567750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>
                <a:latin typeface="Candara"/>
                <a:cs typeface="Segoe UI"/>
              </a:rPr>
              <a:t>Conclusion</a:t>
            </a:r>
            <a:r>
              <a:rPr lang="en-GB" b="1">
                <a:solidFill>
                  <a:srgbClr val="0070C0"/>
                </a:solidFill>
                <a:latin typeface="Candara"/>
                <a:cs typeface="Segoe UI"/>
              </a:rPr>
              <a:t> </a:t>
            </a:r>
            <a:endParaRPr lang="en-US" sz="2400">
              <a:solidFill>
                <a:srgbClr val="0070C0"/>
              </a:solidFill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GB" sz="2400">
                <a:latin typeface="Candara"/>
                <a:cs typeface="Arial"/>
              </a:rPr>
              <a:t>Collaborations with ISR Shanghai colleagues is a promising way of exercising agency within the HE block of '</a:t>
            </a:r>
            <a:r>
              <a:rPr lang="en-GB" sz="2400" b="1">
                <a:latin typeface="Candara"/>
                <a:cs typeface="Arial"/>
              </a:rPr>
              <a:t>capacity</a:t>
            </a:r>
            <a:r>
              <a:rPr lang="en-GB" sz="2400">
                <a:latin typeface="Candara"/>
                <a:cs typeface="Arial"/>
              </a:rPr>
              <a:t>–</a:t>
            </a:r>
            <a:r>
              <a:rPr lang="en-GB" sz="2400" b="1">
                <a:latin typeface="Candara"/>
                <a:cs typeface="Arial"/>
              </a:rPr>
              <a:t>communication</a:t>
            </a:r>
            <a:r>
              <a:rPr lang="en-GB" sz="2400">
                <a:latin typeface="Candara"/>
                <a:cs typeface="Arial"/>
              </a:rPr>
              <a:t>–</a:t>
            </a:r>
            <a:r>
              <a:rPr lang="en-GB" sz="2400" b="1">
                <a:latin typeface="Candara"/>
                <a:cs typeface="Arial"/>
              </a:rPr>
              <a:t>power</a:t>
            </a:r>
            <a:r>
              <a:rPr lang="en-GB" sz="2400">
                <a:latin typeface="Candara"/>
                <a:cs typeface="Arial"/>
              </a:rPr>
              <a:t>' </a:t>
            </a:r>
            <a:r>
              <a:rPr lang="en-US" sz="2400">
                <a:latin typeface="Candara"/>
                <a:cs typeface="Arial"/>
              </a:rPr>
              <a:t> by: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positioning our EAP centre in a more influential position in terms of recruitment &amp; in relation to other University units</a:t>
            </a:r>
          </a:p>
          <a:p>
            <a:pPr marL="342900" indent="-342900">
              <a:lnSpc>
                <a:spcPct val="110000"/>
              </a:lnSpc>
              <a:buChar char="•"/>
            </a:pPr>
            <a:r>
              <a:rPr lang="en-GB" sz="2400">
                <a:latin typeface="Candara"/>
                <a:cs typeface="Arial"/>
              </a:rPr>
              <a:t>moving away from the </a:t>
            </a:r>
            <a:r>
              <a:rPr lang="en-GB" sz="2400" i="1">
                <a:latin typeface="Candara"/>
                <a:cs typeface="Arial"/>
              </a:rPr>
              <a:t>margins of academia</a:t>
            </a:r>
            <a:r>
              <a:rPr lang="en-GB" sz="2400">
                <a:latin typeface="Candara"/>
                <a:cs typeface="Arial"/>
              </a:rPr>
              <a:t> (MacDonald 2016)</a:t>
            </a:r>
            <a:endParaRPr lang="en-GB" sz="2400">
              <a:latin typeface="Candara"/>
            </a:endParaRP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establishing a non or semi-mediated relationship with potential students</a:t>
            </a: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managing students’ expectations (tests versus PS course) </a:t>
            </a:r>
            <a:endParaRPr lang="en-US">
              <a:latin typeface="Candara"/>
            </a:endParaRPr>
          </a:p>
          <a:p>
            <a:pPr marL="285750" indent="-285750">
              <a:lnSpc>
                <a:spcPct val="110000"/>
              </a:lnSpc>
              <a:buFont typeface="Arial"/>
              <a:buChar char="•"/>
            </a:pPr>
            <a:r>
              <a:rPr lang="en-GB" sz="2400">
                <a:latin typeface="Candara"/>
                <a:cs typeface="Arial"/>
              </a:rPr>
              <a:t>a shifting of perspective &amp; acceptance of the multi-professional approach (Whitchurch 2006) to achieve University Strategies</a:t>
            </a:r>
            <a:endParaRPr lang="en-US">
              <a:latin typeface="Candara"/>
            </a:endParaRPr>
          </a:p>
          <a:p>
            <a:pPr marL="342900" indent="-342900">
              <a:lnSpc>
                <a:spcPct val="150000"/>
              </a:lnSpc>
              <a:buChar char="•"/>
            </a:pPr>
            <a:endParaRPr lang="en-US" sz="2400">
              <a:latin typeface="Candara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2400">
              <a:latin typeface="Candara"/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 sz="2400">
              <a:latin typeface="Candara"/>
              <a:cs typeface="Calibr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158741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2361" y="216841"/>
            <a:ext cx="9636636" cy="591325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7271" y="1110105"/>
            <a:ext cx="11575964" cy="55399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>
                <a:solidFill>
                  <a:srgbClr val="000000"/>
                </a:solidFill>
                <a:latin typeface="Candara"/>
                <a:ea typeface="+mn-lt"/>
                <a:cs typeface="Segoe UI"/>
              </a:rPr>
              <a:t>References</a:t>
            </a:r>
            <a:r>
              <a:rPr lang="en-GB" b="1">
                <a:solidFill>
                  <a:srgbClr val="0070C0"/>
                </a:solidFill>
                <a:latin typeface="Candara"/>
                <a:ea typeface="+mn-lt"/>
                <a:cs typeface="Segoe UI"/>
              </a:rPr>
              <a:t> </a:t>
            </a:r>
            <a:endParaRPr lang="en-US" sz="2400">
              <a:solidFill>
                <a:srgbClr val="0070C0"/>
              </a:solidFill>
              <a:ea typeface="+mn-lt"/>
              <a:cs typeface="+mn-lt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ndara"/>
                <a:cs typeface="Arial"/>
              </a:rPr>
              <a:t>Foucault, M. (1980) </a:t>
            </a:r>
            <a:r>
              <a:rPr lang="en-US" sz="2000" i="1">
                <a:solidFill>
                  <a:srgbClr val="000000"/>
                </a:solidFill>
                <a:latin typeface="Candara"/>
                <a:cs typeface="Arial"/>
              </a:rPr>
              <a:t>Power/Knowledge: Selected Interviews</a:t>
            </a:r>
            <a:r>
              <a:rPr lang="en-US" sz="2000">
                <a:solidFill>
                  <a:srgbClr val="000000"/>
                </a:solidFill>
                <a:latin typeface="Candara"/>
                <a:cs typeface="Arial"/>
              </a:rPr>
              <a:t>. NY: Pantheon.</a:t>
            </a:r>
            <a:endParaRPr lang="en-GB" sz="2000">
              <a:solidFill>
                <a:srgbClr val="000000"/>
              </a:solidFill>
              <a:latin typeface="Candara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2000">
                <a:solidFill>
                  <a:srgbClr val="333333"/>
                </a:solidFill>
                <a:latin typeface="Candara"/>
                <a:cs typeface="Arial"/>
              </a:rPr>
              <a:t>Haugaard, M.  (2022) Foucault and Power: A Critique and Retheorization, </a:t>
            </a:r>
            <a:r>
              <a:rPr lang="en-GB" sz="2000" i="1">
                <a:solidFill>
                  <a:srgbClr val="333333"/>
                </a:solidFill>
                <a:latin typeface="Candara"/>
                <a:cs typeface="Arial"/>
              </a:rPr>
              <a:t>Critical Review, 34:3-4, 341-371, </a:t>
            </a:r>
            <a:r>
              <a:rPr lang="en-GB" sz="2000">
                <a:solidFill>
                  <a:srgbClr val="333333"/>
                </a:solidFill>
                <a:latin typeface="Candara"/>
                <a:cs typeface="Arial"/>
              </a:rPr>
              <a:t>DOI: </a:t>
            </a:r>
            <a:r>
              <a:rPr lang="en-GB" sz="2000" u="sng">
                <a:solidFill>
                  <a:srgbClr val="333333"/>
                </a:solidFill>
                <a:latin typeface="Candara"/>
                <a:cs typeface="Arial"/>
                <a:hlinkClick r:id="rId2"/>
              </a:rPr>
              <a:t>10.1080/08913811.2022.2133803</a:t>
            </a:r>
            <a:endParaRPr lang="en-US" sz="2000">
              <a:solidFill>
                <a:srgbClr val="C00000"/>
              </a:solidFill>
              <a:latin typeface="Candara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r>
              <a:rPr lang="en-GB" sz="2000">
                <a:solidFill>
                  <a:srgbClr val="000000"/>
                </a:solidFill>
                <a:latin typeface="Candara"/>
                <a:cs typeface="Arial"/>
              </a:rPr>
              <a:t>MacDonald, J. (2016) The Margins as Third Space: EAP Teacher Professionalism in Canadian Universities. </a:t>
            </a:r>
            <a:r>
              <a:rPr lang="en-GB" sz="2000" i="1">
                <a:solidFill>
                  <a:srgbClr val="000000"/>
                </a:solidFill>
                <a:latin typeface="Candara"/>
                <a:cs typeface="Arial"/>
              </a:rPr>
              <a:t>TESL Canada Journal , 34 (1) pp. 106-116</a:t>
            </a:r>
            <a:r>
              <a:rPr lang="en-GB" sz="2000">
                <a:solidFill>
                  <a:srgbClr val="000000"/>
                </a:solidFill>
                <a:latin typeface="Candara"/>
                <a:cs typeface="Arial"/>
              </a:rPr>
              <a:t>. </a:t>
            </a:r>
            <a:r>
              <a:rPr lang="en-GB" sz="2000">
                <a:solidFill>
                  <a:srgbClr val="000000"/>
                </a:solidFill>
                <a:latin typeface="Candara"/>
                <a:cs typeface="Arial"/>
                <a:hlinkClick r:id="rId3"/>
              </a:rPr>
              <a:t>10.18806/tesl.v34i1.1258</a:t>
            </a:r>
            <a:r>
              <a:rPr lang="en-GB" sz="2000">
                <a:solidFill>
                  <a:srgbClr val="000000"/>
                </a:solidFill>
                <a:latin typeface="Candara"/>
                <a:cs typeface="Arial"/>
              </a:rPr>
              <a:t>.</a:t>
            </a:r>
          </a:p>
          <a:p>
            <a:pPr marL="285750" indent="-285750">
              <a:lnSpc>
                <a:spcPct val="150000"/>
              </a:lnSpc>
              <a:buFont typeface="Arial,Sans-Serif"/>
              <a:buChar char="•"/>
            </a:pPr>
            <a:r>
              <a:rPr lang="en-GB" sz="2000">
                <a:solidFill>
                  <a:srgbClr val="000000"/>
                </a:solidFill>
                <a:latin typeface="Candara"/>
                <a:cs typeface="Arial"/>
              </a:rPr>
              <a:t>Whitchurch, C. (2006). "Who do they think they are? The changing identities of professional administrators and managers in UK higher education". </a:t>
            </a:r>
            <a:r>
              <a:rPr lang="en-GB" sz="2000" i="1">
                <a:solidFill>
                  <a:srgbClr val="000000"/>
                </a:solidFill>
                <a:latin typeface="Candara"/>
                <a:cs typeface="Arial"/>
              </a:rPr>
              <a:t>Journal of Higher Education Policy and Management. 28(2): 159-171</a:t>
            </a:r>
            <a:r>
              <a:rPr lang="en-GB" sz="2000">
                <a:solidFill>
                  <a:srgbClr val="000000"/>
                </a:solidFill>
                <a:latin typeface="Candara"/>
                <a:cs typeface="Arial"/>
              </a:rPr>
              <a:t>. </a:t>
            </a:r>
            <a:endParaRPr lang="en-US" sz="2000">
              <a:solidFill>
                <a:srgbClr val="000000"/>
              </a:solidFill>
              <a:latin typeface="Candara"/>
              <a:cs typeface="Arial"/>
            </a:endParaRPr>
          </a:p>
          <a:p>
            <a:pPr>
              <a:lnSpc>
                <a:spcPct val="150000"/>
              </a:lnSpc>
            </a:pPr>
            <a:endParaRPr lang="en-US" sz="2400">
              <a:solidFill>
                <a:srgbClr val="000000"/>
              </a:solidFill>
              <a:latin typeface="Candara"/>
              <a:cs typeface="Calibri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 sz="2400">
              <a:latin typeface="Candara"/>
              <a:cs typeface="Calibr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78658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10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82085" y="177998"/>
            <a:ext cx="8691329" cy="715913"/>
          </a:xfrm>
        </p:spPr>
        <p:txBody>
          <a:bodyPr>
            <a:normAutofit fontScale="90000"/>
          </a:bodyPr>
          <a:lstStyle/>
          <a:p>
            <a:r>
              <a:rPr lang="en-GB" sz="4400" b="1">
                <a:latin typeface="Candara"/>
                <a:cs typeface="Calibri Light" panose="020F0302020204030204"/>
              </a:rPr>
              <a:t>Outline 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4121" y="1265270"/>
            <a:ext cx="11124193" cy="513408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b="1">
                <a:latin typeface="Candara"/>
                <a:cs typeface="Arial"/>
              </a:rPr>
              <a:t>Introduction</a:t>
            </a:r>
            <a:endParaRPr lang="en-US" sz="3600" b="1">
              <a:latin typeface="Candara"/>
            </a:endParaRPr>
          </a:p>
          <a:p>
            <a:pPr marL="571500" indent="-571500">
              <a:buChar char="•"/>
            </a:pPr>
            <a:r>
              <a:rPr lang="en-US" sz="3600">
                <a:latin typeface="Candara"/>
                <a:cs typeface="Arial"/>
              </a:rPr>
              <a:t>Foucault, Power, Universities &amp; EAP</a:t>
            </a:r>
            <a:endParaRPr lang="en-US" sz="3600">
              <a:latin typeface="Candara"/>
            </a:endParaRPr>
          </a:p>
          <a:p>
            <a:pPr marL="571500" indent="-571500">
              <a:buChar char="•"/>
            </a:pPr>
            <a:r>
              <a:rPr lang="en-US" sz="3600">
                <a:latin typeface="Candara"/>
                <a:cs typeface="Arial"/>
              </a:rPr>
              <a:t>Collaboration with Shanghai ISR Team</a:t>
            </a:r>
            <a:endParaRPr lang="en-US" sz="3600">
              <a:latin typeface="Candara"/>
            </a:endParaRPr>
          </a:p>
          <a:p>
            <a:pPr marL="571500" indent="-571500">
              <a:buChar char="•"/>
            </a:pPr>
            <a:r>
              <a:rPr lang="en-US" sz="3600">
                <a:latin typeface="Candara"/>
                <a:cs typeface="Arial"/>
              </a:rPr>
              <a:t>Context &amp; Reasons</a:t>
            </a:r>
          </a:p>
          <a:p>
            <a:pPr marL="571500" indent="-571500">
              <a:buChar char="•"/>
            </a:pPr>
            <a:r>
              <a:rPr lang="en-US" sz="3600">
                <a:latin typeface="Candara"/>
                <a:cs typeface="Arial"/>
              </a:rPr>
              <a:t>Collaboration Activities </a:t>
            </a:r>
            <a:endParaRPr lang="en-US" sz="3600">
              <a:latin typeface="Candara"/>
            </a:endParaRPr>
          </a:p>
          <a:p>
            <a:pPr marL="571500" indent="-571500">
              <a:buChar char="•"/>
            </a:pPr>
            <a:r>
              <a:rPr lang="en-US" sz="3600">
                <a:latin typeface="Candara"/>
                <a:cs typeface="Arial"/>
              </a:rPr>
              <a:t>Impact</a:t>
            </a:r>
            <a:endParaRPr lang="en-US"/>
          </a:p>
          <a:p>
            <a:pPr marL="571500" indent="-571500">
              <a:buChar char="•"/>
            </a:pPr>
            <a:r>
              <a:rPr lang="en-US" sz="3600">
                <a:latin typeface="Candara"/>
                <a:cs typeface="Arial"/>
              </a:rPr>
              <a:t>Conclusion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30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9740" y="218704"/>
            <a:ext cx="9131757" cy="8456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000" b="1">
                <a:latin typeface="Candara"/>
                <a:cs typeface="Calibri Light"/>
              </a:rPr>
              <a:t> Michel Foucault (1926-1984)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8612" y="1526199"/>
            <a:ext cx="11358978" cy="488585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latin typeface="Candara"/>
                <a:cs typeface="Arial"/>
              </a:rPr>
              <a:t>Institutions &amp; Disciplinary Power</a:t>
            </a:r>
            <a:endParaRPr lang="en-US" b="1">
              <a:latin typeface="Candara"/>
            </a:endParaRPr>
          </a:p>
          <a:p>
            <a:pPr marL="457200" indent="-457200">
              <a:buChar char="•"/>
            </a:pPr>
            <a:r>
              <a:rPr lang="en-US" sz="2400">
                <a:latin typeface="Candara"/>
                <a:cs typeface="Arial"/>
              </a:rPr>
              <a:t>a form of invisible social control</a:t>
            </a:r>
            <a:endParaRPr lang="en-US" sz="2400">
              <a:latin typeface="Candara"/>
            </a:endParaRPr>
          </a:p>
          <a:p>
            <a:pPr marL="457200" indent="-457200">
              <a:buChar char="•"/>
            </a:pPr>
            <a:r>
              <a:rPr lang="en-US" sz="2400">
                <a:latin typeface="Candara"/>
                <a:cs typeface="Arial"/>
              </a:rPr>
              <a:t>subjects individuals to patterns of </a:t>
            </a:r>
            <a:r>
              <a:rPr lang="en-US" sz="2400" err="1">
                <a:latin typeface="Candara"/>
                <a:cs typeface="Arial"/>
              </a:rPr>
              <a:t>behaviour</a:t>
            </a:r>
            <a:r>
              <a:rPr lang="en-US" sz="2400">
                <a:latin typeface="Candara"/>
                <a:cs typeface="Arial"/>
              </a:rPr>
              <a:t> to construct their thoughts, desires and interests </a:t>
            </a:r>
          </a:p>
          <a:p>
            <a:pPr marL="457200" indent="-457200">
              <a:buChar char="•"/>
            </a:pPr>
            <a:r>
              <a:rPr lang="en-US" sz="2400">
                <a:latin typeface="Candara"/>
                <a:cs typeface="Arial"/>
              </a:rPr>
              <a:t>can be seen in institutions which teach a certain way of thinking &amp; behaving </a:t>
            </a:r>
          </a:p>
          <a:p>
            <a:pPr marL="457200" indent="-457200">
              <a:buChar char="•"/>
            </a:pPr>
            <a:r>
              <a:rPr lang="en-US" sz="2400">
                <a:latin typeface="Candara"/>
                <a:cs typeface="Arial"/>
              </a:rPr>
              <a:t>3 tools of disciplinary power: exams, hierarchical observations, </a:t>
            </a:r>
            <a:r>
              <a:rPr lang="en-US" sz="2400" err="1">
                <a:latin typeface="Candara"/>
                <a:cs typeface="Arial"/>
              </a:rPr>
              <a:t>normalising</a:t>
            </a:r>
            <a:r>
              <a:rPr lang="en-US" sz="2400">
                <a:latin typeface="Candara"/>
                <a:cs typeface="Arial"/>
              </a:rPr>
              <a:t> judgement</a:t>
            </a:r>
            <a:endParaRPr lang="en-US" sz="2400"/>
          </a:p>
          <a:p>
            <a:pPr marL="457200" indent="-457200">
              <a:buChar char="•"/>
            </a:pPr>
            <a:r>
              <a:rPr lang="en-US" sz="2400">
                <a:latin typeface="Candara"/>
                <a:cs typeface="Arial"/>
              </a:rPr>
              <a:t>not an oppressing but </a:t>
            </a:r>
            <a:r>
              <a:rPr lang="en-US" sz="2400" b="1">
                <a:latin typeface="Candara"/>
                <a:cs typeface="Arial"/>
              </a:rPr>
              <a:t>a productive</a:t>
            </a:r>
            <a:r>
              <a:rPr lang="en-US" sz="2400">
                <a:latin typeface="Candara"/>
                <a:cs typeface="Arial"/>
              </a:rPr>
              <a:t> form of power</a:t>
            </a:r>
          </a:p>
          <a:p>
            <a:endParaRPr lang="en-US" sz="2400">
              <a:latin typeface="Candara"/>
              <a:cs typeface="Arial"/>
            </a:endParaRPr>
          </a:p>
          <a:p>
            <a:r>
              <a:rPr lang="en-US" sz="2400">
                <a:latin typeface="Candara"/>
                <a:cs typeface="Arial"/>
              </a:rPr>
              <a:t>Foucault (1980) </a:t>
            </a:r>
            <a:r>
              <a:rPr lang="en-US" sz="2400" i="1">
                <a:latin typeface="Candara"/>
                <a:cs typeface="Arial"/>
              </a:rPr>
              <a:t>Power/Knowledge: Selected Interviews &amp; Other Writings</a:t>
            </a:r>
            <a:endParaRPr lang="en-US" sz="2400">
              <a:latin typeface="Candara"/>
              <a:cs typeface="Arial"/>
            </a:endParaRPr>
          </a:p>
          <a:p>
            <a:endParaRPr lang="en-US">
              <a:latin typeface="Candara"/>
            </a:endParaRPr>
          </a:p>
          <a:p>
            <a:endParaRPr lang="en-US">
              <a:latin typeface="Candara"/>
            </a:endParaRPr>
          </a:p>
          <a:p>
            <a:endParaRPr lang="en-US" sz="3600">
              <a:latin typeface="Candara"/>
            </a:endParaRPr>
          </a:p>
          <a:p>
            <a:endParaRPr lang="en-US" sz="3600"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377354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4650" y="131595"/>
            <a:ext cx="8976264" cy="769937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Foucault, Power &amp; Universities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48" y="844797"/>
            <a:ext cx="10877032" cy="5554561"/>
          </a:xfr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en-GB" b="1" baseline="0">
                <a:latin typeface="Candara"/>
                <a:ea typeface="Segoe UI"/>
                <a:cs typeface="Segoe UI"/>
              </a:rPr>
              <a:t>Universities as </a:t>
            </a:r>
            <a:r>
              <a:rPr lang="en-US" b="1">
                <a:latin typeface="Candara"/>
                <a:ea typeface="Segoe UI"/>
                <a:cs typeface="Segoe UI"/>
              </a:rPr>
              <a:t>​</a:t>
            </a:r>
          </a:p>
          <a:p>
            <a:pPr marL="457200" lvl="0" indent="-457200" rtl="0">
              <a:lnSpc>
                <a:spcPct val="150000"/>
              </a:lnSpc>
              <a:buChar char="•"/>
            </a:pPr>
            <a:r>
              <a:rPr lang="en-GB" sz="2400" baseline="0">
                <a:latin typeface="Candara"/>
                <a:ea typeface="Arial"/>
                <a:cs typeface="Arial"/>
              </a:rPr>
              <a:t>a block of '</a:t>
            </a:r>
            <a:r>
              <a:rPr lang="en-GB" sz="2400" b="1" baseline="0">
                <a:latin typeface="Candara"/>
                <a:ea typeface="Arial"/>
                <a:cs typeface="Arial"/>
              </a:rPr>
              <a:t>capacity</a:t>
            </a:r>
            <a:r>
              <a:rPr lang="en-GB" sz="2400" baseline="0">
                <a:latin typeface="Candara"/>
                <a:ea typeface="Arial"/>
                <a:cs typeface="Arial"/>
              </a:rPr>
              <a:t>–</a:t>
            </a:r>
            <a:r>
              <a:rPr lang="en-GB" sz="2400" b="1" baseline="0">
                <a:latin typeface="Candara"/>
                <a:ea typeface="Arial"/>
                <a:cs typeface="Arial"/>
              </a:rPr>
              <a:t>communication</a:t>
            </a:r>
            <a:r>
              <a:rPr lang="en-GB" sz="2400" baseline="0">
                <a:latin typeface="Candara"/>
                <a:ea typeface="Arial"/>
                <a:cs typeface="Arial"/>
              </a:rPr>
              <a:t>–</a:t>
            </a:r>
            <a:r>
              <a:rPr lang="en-GB" sz="2400" b="1" baseline="0">
                <a:latin typeface="Candara"/>
                <a:ea typeface="Arial"/>
                <a:cs typeface="Arial"/>
              </a:rPr>
              <a:t>power</a:t>
            </a:r>
            <a:r>
              <a:rPr lang="en-GB" sz="2400" baseline="0">
                <a:latin typeface="Candara"/>
                <a:ea typeface="Arial"/>
                <a:cs typeface="Arial"/>
              </a:rPr>
              <a:t>' </a:t>
            </a:r>
            <a:r>
              <a:rPr lang="en-US" sz="2400">
                <a:latin typeface="Candara"/>
                <a:ea typeface="Arial"/>
                <a:cs typeface="Arial"/>
              </a:rPr>
              <a:t>​</a:t>
            </a:r>
          </a:p>
          <a:p>
            <a:pPr marL="457200" indent="-457200">
              <a:lnSpc>
                <a:spcPct val="150000"/>
              </a:lnSpc>
              <a:buChar char="•"/>
            </a:pPr>
            <a:r>
              <a:rPr lang="en-GB" sz="2400" baseline="0">
                <a:latin typeface="Candara"/>
                <a:ea typeface="Arial"/>
                <a:cs typeface="Arial"/>
              </a:rPr>
              <a:t>spaces where students &amp; teachers promote, internalise &amp; maintain socially desirable modes of behaviour</a:t>
            </a:r>
            <a:r>
              <a:rPr lang="en-GB" sz="2400">
                <a:latin typeface="Candara"/>
                <a:ea typeface="Arial"/>
                <a:cs typeface="Arial"/>
              </a:rPr>
              <a:t> &amp;</a:t>
            </a:r>
            <a:r>
              <a:rPr lang="en-GB" sz="2400" baseline="0">
                <a:latin typeface="Candara"/>
                <a:ea typeface="Arial"/>
                <a:cs typeface="Arial"/>
              </a:rPr>
              <a:t> forms of knowledge </a:t>
            </a:r>
            <a:r>
              <a:rPr lang="en-US" sz="2400">
                <a:latin typeface="Candara"/>
                <a:ea typeface="Arial"/>
                <a:cs typeface="Arial"/>
              </a:rPr>
              <a:t>​</a:t>
            </a:r>
          </a:p>
          <a:p>
            <a:pPr marL="457200" indent="-457200">
              <a:lnSpc>
                <a:spcPct val="150000"/>
              </a:lnSpc>
              <a:buChar char="•"/>
            </a:pPr>
            <a:r>
              <a:rPr lang="en-GB" sz="2400">
                <a:latin typeface="Candara"/>
                <a:ea typeface="Segoe UI"/>
                <a:cs typeface="Arial"/>
              </a:rPr>
              <a:t>multifaceted amalgamations of economic, political, &amp; epistemological power relations </a:t>
            </a:r>
          </a:p>
          <a:p>
            <a:pPr marL="457200" indent="-457200">
              <a:lnSpc>
                <a:spcPct val="150000"/>
              </a:lnSpc>
              <a:buChar char="•"/>
            </a:pPr>
            <a:r>
              <a:rPr lang="en-US" sz="2400">
                <a:latin typeface="Candara"/>
                <a:ea typeface="Segoe UI"/>
                <a:cs typeface="Arial"/>
              </a:rPr>
              <a:t>constantly recreated through a series of activities &amp; processes which are themselves contingent &amp; so in a state of flux </a:t>
            </a:r>
            <a:endParaRPr lang="en-GB" sz="2400">
              <a:latin typeface="Candara"/>
              <a:ea typeface="Segoe UI"/>
              <a:cs typeface="Arial"/>
            </a:endParaRPr>
          </a:p>
          <a:p>
            <a:r>
              <a:rPr lang="en-US" sz="2400" baseline="0">
                <a:latin typeface="Candara"/>
                <a:ea typeface="Segoe UI"/>
                <a:cs typeface="Segoe UI"/>
              </a:rPr>
              <a:t>Foucault (1980) </a:t>
            </a:r>
            <a:r>
              <a:rPr lang="en-US" sz="2400" i="1" baseline="0">
                <a:latin typeface="Candara"/>
                <a:ea typeface="Segoe UI"/>
                <a:cs typeface="Segoe UI"/>
              </a:rPr>
              <a:t>Power/Knowledge: Selected Interviews &amp; Other Writings</a:t>
            </a:r>
            <a:endParaRPr lang="en-US" sz="2400">
              <a:latin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1311588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42193" y="227424"/>
            <a:ext cx="8631221" cy="665409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Foucault, </a:t>
            </a:r>
            <a:r>
              <a:rPr lang="en-US" sz="4400" b="1">
                <a:latin typeface="Candara"/>
                <a:cs typeface="Calibri Light"/>
              </a:rPr>
              <a:t>Power &amp; EAP </a:t>
            </a:r>
            <a:endParaRPr lang="en-US" sz="4000" b="1">
              <a:latin typeface="Candara"/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354" y="1194771"/>
            <a:ext cx="11216131" cy="5444669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endParaRPr lang="en-GB" sz="2800">
              <a:latin typeface="Candara"/>
              <a:cs typeface="Segoe UI"/>
            </a:endParaRPr>
          </a:p>
          <a:p>
            <a:pPr marL="457200" indent="-457200">
              <a:buFont typeface="Arial"/>
              <a:buChar char="•"/>
            </a:pPr>
            <a:r>
              <a:rPr lang="en-GB" sz="2400">
                <a:latin typeface="Candara"/>
                <a:cs typeface="Segoe UI"/>
              </a:rPr>
              <a:t>EAP units </a:t>
            </a:r>
            <a:r>
              <a:rPr lang="en-GB" sz="2400" b="1">
                <a:latin typeface="Candara"/>
                <a:cs typeface="Segoe UI"/>
              </a:rPr>
              <a:t>increasingly prominent &amp; important as an HE technology of power </a:t>
            </a:r>
            <a:r>
              <a:rPr lang="en-GB" sz="2400">
                <a:latin typeface="Candara"/>
                <a:cs typeface="Segoe UI"/>
              </a:rPr>
              <a:t>as Universities respond to new global demands for English-speaking, multi-skilled and self-regulated citizens</a:t>
            </a:r>
            <a:endParaRPr lang="en-GB" sz="2400"/>
          </a:p>
          <a:p>
            <a:endParaRPr lang="en-GB" sz="2400">
              <a:latin typeface="Candara"/>
              <a:cs typeface="Segoe UI"/>
            </a:endParaRPr>
          </a:p>
          <a:p>
            <a:pPr marL="457200" indent="-457200">
              <a:buFont typeface="Arial"/>
              <a:buChar char="•"/>
            </a:pPr>
            <a:r>
              <a:rPr lang="en-GB" sz="2400">
                <a:latin typeface="Candara"/>
                <a:cs typeface="Segoe UI"/>
              </a:rPr>
              <a:t>EAP as </a:t>
            </a:r>
            <a:r>
              <a:rPr lang="en-GB" sz="2400" b="1">
                <a:latin typeface="Candara"/>
                <a:cs typeface="Segoe UI"/>
              </a:rPr>
              <a:t>a tool of disciplinary power </a:t>
            </a:r>
            <a:r>
              <a:rPr lang="en-GB" sz="2400">
                <a:latin typeface="Candara"/>
                <a:cs typeface="Segoe UI"/>
              </a:rPr>
              <a:t>and of  'capacity-</a:t>
            </a:r>
            <a:r>
              <a:rPr lang="en-GB" sz="2400" b="1">
                <a:latin typeface="Candara"/>
                <a:cs typeface="Segoe UI"/>
              </a:rPr>
              <a:t>communication</a:t>
            </a:r>
            <a:r>
              <a:rPr lang="en-GB" sz="2400">
                <a:latin typeface="Candara"/>
                <a:cs typeface="Segoe UI"/>
              </a:rPr>
              <a:t>-power'; maintains power relations by normalising certain ways of speaking, writing &amp; thinking</a:t>
            </a:r>
            <a:endParaRPr lang="en-GB" sz="2400"/>
          </a:p>
          <a:p>
            <a:endParaRPr lang="en-GB" sz="2400">
              <a:latin typeface="Candara"/>
              <a:cs typeface="Segoe UI"/>
            </a:endParaRPr>
          </a:p>
          <a:p>
            <a:pPr marL="457200" indent="-457200">
              <a:buFont typeface="Arial"/>
              <a:buChar char="•"/>
            </a:pPr>
            <a:r>
              <a:rPr lang="en-GB" sz="2400">
                <a:latin typeface="Candara"/>
                <a:cs typeface="Segoe UI"/>
              </a:rPr>
              <a:t>As EAP practitioners, we both uphold &amp; are subjected to HE power relations; but also have a degree of agency within the University, exercised through micro or local strategic aims &amp; initiatives</a:t>
            </a:r>
            <a:endParaRPr lang="en-US" sz="2400">
              <a:latin typeface="Candara"/>
              <a:cs typeface="Segoe UI"/>
            </a:endParaRPr>
          </a:p>
          <a:p>
            <a:pPr marL="457200" indent="-457200">
              <a:buFont typeface="Arial"/>
              <a:buChar char="•"/>
            </a:pPr>
            <a:r>
              <a:rPr lang="en-GB" sz="2400">
                <a:latin typeface="Candara"/>
                <a:cs typeface="Segoe UI"/>
              </a:rPr>
              <a:t>U of Nottingham EAP's dual strategic aims: increasing internal visibility in relation to other academic units &amp; exerting influence over external student recruitment</a:t>
            </a:r>
            <a:endParaRPr lang="en-US" sz="2400"/>
          </a:p>
          <a:p>
            <a:pPr rtl="0"/>
            <a:r>
              <a:rPr lang="en-US" sz="2800">
                <a:latin typeface="Candara"/>
                <a:ea typeface="Segoe UI"/>
                <a:cs typeface="Segoe UI"/>
              </a:rPr>
              <a:t>​</a:t>
            </a:r>
          </a:p>
          <a:p>
            <a:pPr rtl="0"/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619227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2361" y="100424"/>
            <a:ext cx="9414386" cy="771242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105" y="1099521"/>
            <a:ext cx="11343130" cy="555050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b="1">
                <a:latin typeface="Candara"/>
                <a:cs typeface="Segoe UI"/>
              </a:rPr>
              <a:t>'From application to graduation'</a:t>
            </a:r>
            <a:endParaRPr lang="en-GB" sz="2800">
              <a:latin typeface="Candara"/>
              <a:cs typeface="Segoe UI"/>
            </a:endParaRPr>
          </a:p>
          <a:p>
            <a:pPr marL="285750" indent="-285750">
              <a:buFont typeface="Arial"/>
              <a:buChar char="•"/>
            </a:pPr>
            <a:r>
              <a:rPr lang="en-GB" sz="2400">
                <a:latin typeface="Candara"/>
                <a:cs typeface="Segoe UI"/>
              </a:rPr>
              <a:t>Established 35 years ago</a:t>
            </a:r>
            <a:endParaRPr lang="en-GB" sz="2400"/>
          </a:p>
          <a:p>
            <a:pPr marL="285750" indent="-285750">
              <a:buFont typeface="Arial"/>
              <a:buChar char="•"/>
            </a:pPr>
            <a:r>
              <a:rPr lang="en-GB" sz="2400">
                <a:latin typeface="Candara"/>
                <a:cs typeface="Segoe UI"/>
              </a:rPr>
              <a:t>Part of the School of Education, but collaborate with &amp; support students across all University Faculties &amp; Schools</a:t>
            </a:r>
            <a:endParaRPr lang="en-GB" sz="2400"/>
          </a:p>
          <a:p>
            <a:pPr marL="285750" indent="-285750">
              <a:buFont typeface="Arial"/>
              <a:buChar char="•"/>
            </a:pPr>
            <a:r>
              <a:rPr lang="en-GB" sz="2400">
                <a:latin typeface="Candara"/>
                <a:cs typeface="Segoe UI"/>
              </a:rPr>
              <a:t>International &amp; home students (mostly postgraduate)</a:t>
            </a:r>
          </a:p>
          <a:p>
            <a:pPr marL="285750" indent="-285750">
              <a:buFont typeface="Arial"/>
              <a:buChar char="•"/>
            </a:pPr>
            <a:r>
              <a:rPr lang="en-GB" sz="2400">
                <a:latin typeface="Candara"/>
                <a:cs typeface="Segoe UI"/>
              </a:rPr>
              <a:t>Annually support 4,500 international students (pre-sessional, in-sessional, electives, partners' programmes)</a:t>
            </a:r>
          </a:p>
          <a:p>
            <a:endParaRPr lang="en-GB" sz="2400" b="1">
              <a:latin typeface="Candara"/>
              <a:cs typeface="Segoe UI"/>
            </a:endParaRPr>
          </a:p>
          <a:p>
            <a:pPr>
              <a:buFont typeface="Arial"/>
            </a:pPr>
            <a:r>
              <a:rPr lang="en-GB" b="1">
                <a:latin typeface="Candara"/>
                <a:cs typeface="Segoe UI"/>
              </a:rPr>
              <a:t>Summer pre-sessional provision</a:t>
            </a:r>
            <a:endParaRPr lang="en-US" b="1">
              <a:latin typeface="Candara"/>
              <a:cs typeface="Segoe UI"/>
            </a:endParaRPr>
          </a:p>
          <a:p>
            <a:pPr marL="571500" indent="-571500">
              <a:buChar char="•"/>
            </a:pPr>
            <a:r>
              <a:rPr lang="en-GB" sz="2400">
                <a:latin typeface="Candara"/>
                <a:cs typeface="Segoe UI"/>
              </a:rPr>
              <a:t>10Wk and 6Wk courses</a:t>
            </a:r>
            <a:endParaRPr lang="en-US" sz="2400">
              <a:latin typeface="Candara"/>
              <a:cs typeface="Segoe UI"/>
            </a:endParaRPr>
          </a:p>
          <a:p>
            <a:pPr marL="571500" indent="-571500">
              <a:buChar char="•"/>
            </a:pPr>
            <a:r>
              <a:rPr lang="en-GB" sz="2400">
                <a:latin typeface="Candara"/>
                <a:cs typeface="Segoe UI"/>
              </a:rPr>
              <a:t>Online &amp; on campus</a:t>
            </a:r>
            <a:endParaRPr lang="en-US" sz="2400">
              <a:latin typeface="Candara"/>
              <a:cs typeface="Segoe UI"/>
            </a:endParaRPr>
          </a:p>
          <a:p>
            <a:pPr marL="571500" indent="-571500">
              <a:buChar char="•"/>
            </a:pPr>
            <a:r>
              <a:rPr lang="en-GB" sz="2400">
                <a:latin typeface="Candara"/>
                <a:cs typeface="Segoe UI"/>
              </a:rPr>
              <a:t>EGAP &amp; ESAP (Business, Education, Engineering, Architecture &amp; Built Environment, Law)</a:t>
            </a:r>
            <a:endParaRPr lang="en-US" sz="2400">
              <a:latin typeface="Candara"/>
              <a:cs typeface="Segoe UI"/>
            </a:endParaRPr>
          </a:p>
          <a:p>
            <a:endParaRPr lang="en-GB" sz="3600">
              <a:latin typeface="Candara"/>
              <a:cs typeface="Segoe U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108349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1778" y="216841"/>
            <a:ext cx="9234470" cy="824159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437" y="1120688"/>
            <a:ext cx="11427798" cy="552933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b="1">
                <a:latin typeface="Candara"/>
                <a:cs typeface="Segoe UI"/>
              </a:rPr>
              <a:t>Collaboration with International Student Recruitment (ISR) Team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2400" b="1">
                <a:latin typeface="Candara"/>
                <a:cs typeface="Arial"/>
              </a:rPr>
              <a:t>University strategy</a:t>
            </a:r>
            <a:r>
              <a:rPr lang="en-GB" sz="2400">
                <a:latin typeface="Candara"/>
                <a:cs typeface="Arial"/>
              </a:rPr>
              <a:t>: to support </a:t>
            </a:r>
            <a:r>
              <a:rPr lang="en-GB" sz="2400" err="1">
                <a:latin typeface="Candara"/>
                <a:cs typeface="Arial"/>
              </a:rPr>
              <a:t>UoN</a:t>
            </a:r>
            <a:r>
              <a:rPr lang="en-GB" sz="2400">
                <a:latin typeface="Candara"/>
                <a:cs typeface="Arial"/>
              </a:rPr>
              <a:t> as a global University 'without borders'; </a:t>
            </a:r>
            <a:r>
              <a:rPr lang="en-GB" sz="2400" b="1">
                <a:latin typeface="Candara"/>
                <a:cs typeface="Arial"/>
              </a:rPr>
              <a:t>ISR teams in Nottingham &amp; in Shanghai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2400" b="1">
                <a:latin typeface="Candara"/>
                <a:cs typeface="Segoe UI"/>
              </a:rPr>
              <a:t>Necessity: </a:t>
            </a:r>
            <a:r>
              <a:rPr lang="en-GB" sz="2400">
                <a:latin typeface="Candara"/>
                <a:cs typeface="Segoe UI"/>
              </a:rPr>
              <a:t>to increase student numbers post-pandemic</a:t>
            </a:r>
            <a:endParaRPr lang="en-US" sz="2400">
              <a:latin typeface="Candara"/>
              <a:cs typeface="Segoe UI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2400" b="1">
                <a:latin typeface="Candara"/>
                <a:cs typeface="Segoe UI"/>
              </a:rPr>
              <a:t>Geopolitics:</a:t>
            </a:r>
            <a:r>
              <a:rPr lang="en-GB" sz="2400">
                <a:latin typeface="Candara"/>
                <a:cs typeface="Segoe UI"/>
              </a:rPr>
              <a:t> to minimise uncertainty &amp; disruption to some student recruitment pathways (e.g. decrease of sponsored students from the Middle East)</a:t>
            </a:r>
            <a:endParaRPr lang="en-US" sz="2400">
              <a:latin typeface="Candara"/>
              <a:cs typeface="Segoe UI"/>
            </a:endParaRP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GB" sz="2400" b="1">
                <a:latin typeface="Candara"/>
                <a:cs typeface="Segoe UI"/>
              </a:rPr>
              <a:t>Future-proofing:</a:t>
            </a:r>
            <a:r>
              <a:rPr lang="en-GB" sz="2400">
                <a:latin typeface="Candara"/>
                <a:cs typeface="Segoe UI"/>
              </a:rPr>
              <a:t> to adapt to the changing space of the university: </a:t>
            </a:r>
            <a:r>
              <a:rPr lang="en-GB" sz="2400" i="1">
                <a:latin typeface="Candara"/>
                <a:cs typeface="Segoe UI"/>
              </a:rPr>
              <a:t>more permeable boundaries  . . . to achieve institutional academic and organisational agendas</a:t>
            </a:r>
            <a:r>
              <a:rPr lang="en-GB" sz="2400">
                <a:latin typeface="Candara"/>
                <a:cs typeface="Segoe UI"/>
              </a:rPr>
              <a:t> (Whitchurch, 2006)</a:t>
            </a:r>
            <a:endParaRPr lang="en-GB" sz="2400">
              <a:latin typeface="Candara"/>
            </a:endParaRPr>
          </a:p>
          <a:p>
            <a:endParaRPr lang="en-GB" sz="3600">
              <a:latin typeface="Candara"/>
              <a:cs typeface="Segoe U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152743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5861" y="290924"/>
            <a:ext cx="9255636" cy="802992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021" y="1237105"/>
            <a:ext cx="11544214" cy="54129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>
                <a:latin typeface="Candara"/>
                <a:cs typeface="Segoe UI"/>
              </a:rPr>
              <a:t>Collaboration with ISR </a:t>
            </a:r>
            <a:r>
              <a:rPr lang="en-GB" b="1" err="1">
                <a:latin typeface="Candara"/>
                <a:cs typeface="Segoe UI"/>
              </a:rPr>
              <a:t>UoN</a:t>
            </a:r>
            <a:r>
              <a:rPr lang="en-GB" b="1">
                <a:latin typeface="Candara"/>
                <a:cs typeface="Segoe UI"/>
              </a:rPr>
              <a:t> Team -</a:t>
            </a:r>
            <a:r>
              <a:rPr lang="en-GB" b="1">
                <a:solidFill>
                  <a:srgbClr val="000000"/>
                </a:solidFill>
                <a:latin typeface="Candara"/>
                <a:cs typeface="Segoe UI"/>
              </a:rPr>
              <a:t> </a:t>
            </a:r>
            <a:r>
              <a:rPr lang="en-GB" b="1">
                <a:solidFill>
                  <a:srgbClr val="0070C0"/>
                </a:solidFill>
                <a:latin typeface="Candara"/>
                <a:cs typeface="Segoe UI"/>
              </a:rPr>
              <a:t>Recruitment Targets </a:t>
            </a:r>
          </a:p>
          <a:p>
            <a:endParaRPr lang="en-GB" sz="2800" b="1">
              <a:latin typeface="Candara"/>
              <a:cs typeface="Segoe UI"/>
            </a:endParaRPr>
          </a:p>
          <a:p>
            <a:pPr marL="342900" indent="-342900">
              <a:buChar char="•"/>
            </a:pPr>
            <a:r>
              <a:rPr lang="en-GB" sz="2400">
                <a:latin typeface="Candara"/>
                <a:cs typeface="Segoe UI"/>
              </a:rPr>
              <a:t>Each</a:t>
            </a:r>
            <a:r>
              <a:rPr lang="en-GB" sz="2400">
                <a:latin typeface="Candara"/>
                <a:cs typeface="Arial"/>
              </a:rPr>
              <a:t> year, ISR and CELE set targets for T4 /summer courses </a:t>
            </a:r>
          </a:p>
          <a:p>
            <a:endParaRPr lang="en-GB" sz="2400">
              <a:latin typeface="Candara"/>
              <a:cs typeface="Arial"/>
            </a:endParaRPr>
          </a:p>
          <a:p>
            <a:pPr marL="342900" indent="-342900">
              <a:buChar char="•"/>
            </a:pPr>
            <a:r>
              <a:rPr lang="en-GB" sz="2400">
                <a:latin typeface="Candara"/>
                <a:cs typeface="Arial"/>
              </a:rPr>
              <a:t>Ask ISR colleagues to project based on </a:t>
            </a:r>
            <a:r>
              <a:rPr lang="en-GB" sz="2400" err="1">
                <a:latin typeface="Candara"/>
                <a:cs typeface="Arial"/>
              </a:rPr>
              <a:t>UoN</a:t>
            </a:r>
            <a:r>
              <a:rPr lang="en-GB" sz="2400">
                <a:latin typeface="Candara"/>
                <a:cs typeface="Arial"/>
              </a:rPr>
              <a:t> targets for international PGT students &amp; CELE internal data (applications, offers, accepts, conversion rates, successful students joining </a:t>
            </a:r>
            <a:r>
              <a:rPr lang="en-GB" sz="2400" err="1">
                <a:latin typeface="Candara"/>
                <a:cs typeface="Arial"/>
              </a:rPr>
              <a:t>UoN</a:t>
            </a:r>
            <a:r>
              <a:rPr lang="en-GB" sz="2400">
                <a:latin typeface="Candara"/>
                <a:cs typeface="Arial"/>
              </a:rPr>
              <a:t> post-</a:t>
            </a:r>
            <a:r>
              <a:rPr lang="en-GB" sz="2400" err="1">
                <a:latin typeface="Candara"/>
                <a:cs typeface="Arial"/>
              </a:rPr>
              <a:t>pressessional</a:t>
            </a:r>
            <a:r>
              <a:rPr lang="en-GB" sz="2400">
                <a:latin typeface="Candara"/>
                <a:cs typeface="Arial"/>
              </a:rPr>
              <a:t> courses)</a:t>
            </a:r>
            <a:endParaRPr lang="en-GB" sz="2400">
              <a:latin typeface="Calibri"/>
              <a:cs typeface="Arial"/>
            </a:endParaRPr>
          </a:p>
          <a:p>
            <a:endParaRPr lang="en-GB" sz="2400">
              <a:latin typeface="Candara"/>
              <a:cs typeface="Arial"/>
            </a:endParaRPr>
          </a:p>
          <a:p>
            <a:pPr marL="342900" indent="-342900">
              <a:buChar char="•"/>
            </a:pPr>
            <a:r>
              <a:rPr lang="en-GB" sz="2400">
                <a:latin typeface="Candara"/>
                <a:cs typeface="Arial"/>
              </a:rPr>
              <a:t>Soft negotiation: too conservative or too ambitious  projections; important to get projections right for staffing </a:t>
            </a:r>
            <a:endParaRPr lang="en-GB" sz="2400">
              <a:latin typeface="Calibri"/>
              <a:cs typeface="Arial"/>
            </a:endParaRPr>
          </a:p>
          <a:p>
            <a:endParaRPr lang="en-GB" sz="3600">
              <a:latin typeface="Candara"/>
              <a:cs typeface="Segoe U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291331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5E590-CA59-5F5A-6514-9239584973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24694" y="216841"/>
            <a:ext cx="9520220" cy="1014658"/>
          </a:xfrm>
        </p:spPr>
        <p:txBody>
          <a:bodyPr>
            <a:normAutofit fontScale="90000"/>
          </a:bodyPr>
          <a:lstStyle/>
          <a:p>
            <a:r>
              <a:rPr lang="en-US" sz="4000" b="1">
                <a:latin typeface="Candara"/>
                <a:cs typeface="Calibri Light"/>
              </a:rPr>
              <a:t>Centre for English Language Education (CELE)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AEC0A6-C038-04A9-7FF4-37B5304BE6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4187" y="1237105"/>
            <a:ext cx="11269048" cy="54129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>
                <a:latin typeface="Candara"/>
                <a:cs typeface="Segoe UI"/>
              </a:rPr>
              <a:t>Collaboration with ISR Shanghai Team -</a:t>
            </a:r>
            <a:r>
              <a:rPr lang="en-GB" b="1">
                <a:solidFill>
                  <a:srgbClr val="000000"/>
                </a:solidFill>
                <a:latin typeface="Candara"/>
                <a:cs typeface="Segoe UI"/>
              </a:rPr>
              <a:t> </a:t>
            </a:r>
            <a:r>
              <a:rPr lang="en-GB" b="1">
                <a:solidFill>
                  <a:srgbClr val="0070C0"/>
                </a:solidFill>
                <a:latin typeface="Candara"/>
                <a:cs typeface="Segoe UI"/>
              </a:rPr>
              <a:t>Promotional Webinars</a:t>
            </a: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GB" sz="2400">
                <a:latin typeface="Candara"/>
                <a:cs typeface="Segoe UI"/>
              </a:rPr>
              <a:t>Prospective applicants &amp; offer-holder 'conversion' events</a:t>
            </a:r>
            <a:endParaRPr lang="en-GB"/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GB" sz="2400">
                <a:latin typeface="Candara"/>
                <a:cs typeface="Segoe UI"/>
              </a:rPr>
              <a:t>WeChat experience</a:t>
            </a:r>
            <a:endParaRPr lang="en-US" sz="2400">
              <a:latin typeface="Candara"/>
              <a:cs typeface="Segoe UI"/>
            </a:endParaRP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GB" sz="2400">
                <a:latin typeface="Candara"/>
                <a:cs typeface="Segoe UI"/>
              </a:rPr>
              <a:t>Transition to Teams' webinars </a:t>
            </a:r>
            <a:endParaRPr lang="en-GB" sz="2400">
              <a:cs typeface="Calibri" panose="020F0502020204030204"/>
            </a:endParaRPr>
          </a:p>
          <a:p>
            <a:pPr marL="342900" indent="-342900">
              <a:lnSpc>
                <a:spcPct val="150000"/>
              </a:lnSpc>
              <a:buChar char="•"/>
            </a:pPr>
            <a:r>
              <a:rPr lang="en-GB" sz="2400">
                <a:latin typeface="Candara"/>
                <a:cs typeface="Segoe UI"/>
              </a:rPr>
              <a:t>Delivery in English &amp; Mandarin </a:t>
            </a:r>
          </a:p>
          <a:p>
            <a:pPr marL="342900" indent="-342900">
              <a:lnSpc>
                <a:spcPct val="150000"/>
              </a:lnSpc>
              <a:buChar char="•"/>
            </a:pPr>
            <a:endParaRPr lang="en-GB" sz="2400">
              <a:latin typeface="Candara"/>
              <a:cs typeface="Segoe UI"/>
            </a:endParaRPr>
          </a:p>
          <a:p>
            <a:endParaRPr lang="en-GB" sz="3600">
              <a:latin typeface="Candara"/>
              <a:cs typeface="Segoe UI"/>
            </a:endParaRPr>
          </a:p>
          <a:p>
            <a:endParaRPr lang="en-US" sz="2800" i="1">
              <a:latin typeface="Candar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414314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3B74C3983C4F43925FC8DEC49C5D91" ma:contentTypeVersion="17" ma:contentTypeDescription="Create a new document." ma:contentTypeScope="" ma:versionID="0cf50ece8c16f9531f6c7184c103fcbd">
  <xsd:schema xmlns:xsd="http://www.w3.org/2001/XMLSchema" xmlns:xs="http://www.w3.org/2001/XMLSchema" xmlns:p="http://schemas.microsoft.com/office/2006/metadata/properties" xmlns:ns2="f63a0e63-9543-4e27-b730-4912982a2b80" xmlns:ns3="578f281d-af49-4412-819e-4228ac4dca62" xmlns:ns4="4aaf35b1-80a8-48e7-9d03-c612add1997b" targetNamespace="http://schemas.microsoft.com/office/2006/metadata/properties" ma:root="true" ma:fieldsID="55265eb895bbbb9443b89cb40823f8bb" ns2:_="" ns3:_="" ns4:_="">
    <xsd:import namespace="f63a0e63-9543-4e27-b730-4912982a2b80"/>
    <xsd:import namespace="578f281d-af49-4412-819e-4228ac4dca62"/>
    <xsd:import namespace="4aaf35b1-80a8-48e7-9d03-c612add199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3a0e63-9543-4e27-b730-4912982a2b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31d7151-b795-48f9-9207-6285658e27a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8f281d-af49-4412-819e-4228ac4dca6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f35b1-80a8-48e7-9d03-c612add1997b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459bc77e-ef17-4ed2-b751-5422bd5600ba}" ma:internalName="TaxCatchAll" ma:showField="CatchAllData" ma:web="578f281d-af49-4412-819e-4228ac4dca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9E5209-8064-458C-A3C7-FA44934761E2}"/>
</file>

<file path=customXml/itemProps2.xml><?xml version="1.0" encoding="utf-8"?>
<ds:datastoreItem xmlns:ds="http://schemas.openxmlformats.org/officeDocument/2006/customXml" ds:itemID="{E9DAECED-E710-4C15-A2F8-48A7F6B003F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Spheres of Influence:  Collaborating with Shanghai International Student  Recruitment (ISR) Team</vt:lpstr>
      <vt:lpstr>Outline </vt:lpstr>
      <vt:lpstr> Michel Foucault (1926-1984)</vt:lpstr>
      <vt:lpstr>Foucault, Power &amp; Universities </vt:lpstr>
      <vt:lpstr>Foucault, Power &amp; EAP </vt:lpstr>
      <vt:lpstr>Centre for English Language Education (CELE)</vt:lpstr>
      <vt:lpstr>Centre for English Language Education (CELE)</vt:lpstr>
      <vt:lpstr>Centre for English Language Education (CELE)</vt:lpstr>
      <vt:lpstr>Centre for English Language Education (CELE)</vt:lpstr>
      <vt:lpstr>Centre for English Language Education (CELE)</vt:lpstr>
      <vt:lpstr>Centre for English Language Education (CELE)</vt:lpstr>
      <vt:lpstr>Centre for English Language Education (CELE)</vt:lpstr>
      <vt:lpstr>Centre for English Language Education (CELE)</vt:lpstr>
      <vt:lpstr>Centre for English Language Education (CELE)</vt:lpstr>
      <vt:lpstr>Centre for English Language Education (CELE)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</cp:revision>
  <dcterms:created xsi:type="dcterms:W3CDTF">2024-02-18T16:23:58Z</dcterms:created>
  <dcterms:modified xsi:type="dcterms:W3CDTF">2024-03-14T15:49:17Z</dcterms:modified>
</cp:coreProperties>
</file>