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4"/>
    <p:sldMasterId id="2147483751" r:id="rId5"/>
  </p:sldMasterIdLst>
  <p:notesMasterIdLst>
    <p:notesMasterId r:id="rId20"/>
  </p:notesMasterIdLst>
  <p:sldIdLst>
    <p:sldId id="256" r:id="rId6"/>
    <p:sldId id="258" r:id="rId7"/>
    <p:sldId id="259" r:id="rId8"/>
    <p:sldId id="260" r:id="rId9"/>
    <p:sldId id="261" r:id="rId10"/>
    <p:sldId id="262" r:id="rId11"/>
    <p:sldId id="263" r:id="rId12"/>
    <p:sldId id="265" r:id="rId13"/>
    <p:sldId id="266" r:id="rId14"/>
    <p:sldId id="271" r:id="rId15"/>
    <p:sldId id="268" r:id="rId16"/>
    <p:sldId id="257" r:id="rId17"/>
    <p:sldId id="269" r:id="rId18"/>
    <p:sldId id="272"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006E4-C4CE-CACB-FF6C-D72ACD444DD5}" v="1204" dt="2024-03-13T15:57:12.237"/>
    <p1510:client id="{4815F445-032F-658A-4FBA-474E5F2C5387}" v="1454" dt="2024-03-14T13:55:05.444"/>
    <p1510:client id="{91D51962-DF65-23DF-F2D2-10AB515A469E}" v="2" dt="2024-03-14T10:32:11.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p:scale>
          <a:sx n="100" d="100"/>
          <a:sy n="100" d="100"/>
        </p:scale>
        <p:origin x="95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483BD-5892-4A05-A174-F6F03E8343C1}" type="datetimeFigureOut">
              <a:t>3/14/2024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BEEB4-583A-44B7-B963-75E37E34AE2B}" type="slidenum">
              <a:t>‹#›</a:t>
            </a:fld>
            <a:endParaRPr lang="en-GB"/>
          </a:p>
        </p:txBody>
      </p:sp>
    </p:spTree>
    <p:extLst>
      <p:ext uri="{BB962C8B-B14F-4D97-AF65-F5344CB8AC3E}">
        <p14:creationId xmlns:p14="http://schemas.microsoft.com/office/powerpoint/2010/main" val="112510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BEEB4-583A-44B7-B963-75E37E34AE2B}" type="slidenum">
              <a:rPr lang="en-GB"/>
              <a:t>1</a:t>
            </a:fld>
            <a:endParaRPr lang="en-GB"/>
          </a:p>
        </p:txBody>
      </p:sp>
    </p:spTree>
    <p:extLst>
      <p:ext uri="{BB962C8B-B14F-4D97-AF65-F5344CB8AC3E}">
        <p14:creationId xmlns:p14="http://schemas.microsoft.com/office/powerpoint/2010/main" val="120795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in May seminars, using </a:t>
            </a:r>
            <a:r>
              <a:rPr lang="en-US" err="1">
                <a:cs typeface="Calibri"/>
              </a:rPr>
              <a:t>UoG</a:t>
            </a:r>
            <a:r>
              <a:rPr lang="en-US">
                <a:cs typeface="Calibri"/>
              </a:rPr>
              <a:t> Life App, same Moodle, assessment</a:t>
            </a:r>
          </a:p>
        </p:txBody>
      </p:sp>
      <p:sp>
        <p:nvSpPr>
          <p:cNvPr id="4" name="Slide Number Placeholder 3"/>
          <p:cNvSpPr>
            <a:spLocks noGrp="1"/>
          </p:cNvSpPr>
          <p:nvPr>
            <p:ph type="sldNum" sz="quarter" idx="5"/>
          </p:nvPr>
        </p:nvSpPr>
        <p:spPr/>
        <p:txBody>
          <a:bodyPr/>
          <a:lstStyle/>
          <a:p>
            <a:fld id="{013BEEB4-583A-44B7-B963-75E37E34AE2B}" type="slidenum">
              <a:t>10</a:t>
            </a:fld>
            <a:endParaRPr lang="en-GB"/>
          </a:p>
        </p:txBody>
      </p:sp>
    </p:spTree>
    <p:extLst>
      <p:ext uri="{BB962C8B-B14F-4D97-AF65-F5344CB8AC3E}">
        <p14:creationId xmlns:p14="http://schemas.microsoft.com/office/powerpoint/2010/main" val="166442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in May seminars, using </a:t>
            </a:r>
            <a:r>
              <a:rPr lang="en-US" err="1">
                <a:cs typeface="Calibri"/>
              </a:rPr>
              <a:t>UoG</a:t>
            </a:r>
            <a:r>
              <a:rPr lang="en-US">
                <a:cs typeface="Calibri"/>
              </a:rPr>
              <a:t> Life App, same Moodle, assessment</a:t>
            </a:r>
          </a:p>
        </p:txBody>
      </p:sp>
      <p:sp>
        <p:nvSpPr>
          <p:cNvPr id="4" name="Slide Number Placeholder 3"/>
          <p:cNvSpPr>
            <a:spLocks noGrp="1"/>
          </p:cNvSpPr>
          <p:nvPr>
            <p:ph type="sldNum" sz="quarter" idx="5"/>
          </p:nvPr>
        </p:nvSpPr>
        <p:spPr/>
        <p:txBody>
          <a:bodyPr/>
          <a:lstStyle/>
          <a:p>
            <a:fld id="{013BEEB4-583A-44B7-B963-75E37E34AE2B}" type="slidenum">
              <a:t>11</a:t>
            </a:fld>
            <a:endParaRPr lang="en-GB"/>
          </a:p>
        </p:txBody>
      </p:sp>
    </p:spTree>
    <p:extLst>
      <p:ext uri="{BB962C8B-B14F-4D97-AF65-F5344CB8AC3E}">
        <p14:creationId xmlns:p14="http://schemas.microsoft.com/office/powerpoint/2010/main" val="2351199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BEEB4-583A-44B7-B963-75E37E34AE2B}" type="slidenum">
              <a:rPr lang="en-GB"/>
              <a:t>12</a:t>
            </a:fld>
            <a:endParaRPr lang="en-GB"/>
          </a:p>
        </p:txBody>
      </p:sp>
    </p:spTree>
    <p:extLst>
      <p:ext uri="{BB962C8B-B14F-4D97-AF65-F5344CB8AC3E}">
        <p14:creationId xmlns:p14="http://schemas.microsoft.com/office/powerpoint/2010/main" val="428393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BEEB4-583A-44B7-B963-75E37E34AE2B}" type="slidenum">
              <a:rPr lang="en-GB"/>
              <a:t>13</a:t>
            </a:fld>
            <a:endParaRPr lang="en-GB"/>
          </a:p>
        </p:txBody>
      </p:sp>
    </p:spTree>
    <p:extLst>
      <p:ext uri="{BB962C8B-B14F-4D97-AF65-F5344CB8AC3E}">
        <p14:creationId xmlns:p14="http://schemas.microsoft.com/office/powerpoint/2010/main" val="404341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BEEB4-583A-44B7-B963-75E37E34AE2B}" type="slidenum">
              <a:rPr lang="en-GB"/>
              <a:t>2</a:t>
            </a:fld>
            <a:endParaRPr lang="en-GB"/>
          </a:p>
        </p:txBody>
      </p:sp>
    </p:spTree>
    <p:extLst>
      <p:ext uri="{BB962C8B-B14F-4D97-AF65-F5344CB8AC3E}">
        <p14:creationId xmlns:p14="http://schemas.microsoft.com/office/powerpoint/2010/main" val="100606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BEEB4-583A-44B7-B963-75E37E34AE2B}" type="slidenum">
              <a:rPr lang="en-GB"/>
              <a:t>3</a:t>
            </a:fld>
            <a:endParaRPr lang="en-GB"/>
          </a:p>
        </p:txBody>
      </p:sp>
    </p:spTree>
    <p:extLst>
      <p:ext uri="{BB962C8B-B14F-4D97-AF65-F5344CB8AC3E}">
        <p14:creationId xmlns:p14="http://schemas.microsoft.com/office/powerpoint/2010/main" val="157937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BEEB4-583A-44B7-B963-75E37E34AE2B}" type="slidenum">
              <a:rPr lang="en-GB"/>
              <a:t>4</a:t>
            </a:fld>
            <a:endParaRPr lang="en-GB"/>
          </a:p>
        </p:txBody>
      </p:sp>
    </p:spTree>
    <p:extLst>
      <p:ext uri="{BB962C8B-B14F-4D97-AF65-F5344CB8AC3E}">
        <p14:creationId xmlns:p14="http://schemas.microsoft.com/office/powerpoint/2010/main" val="74651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BEEB4-583A-44B7-B963-75E37E34AE2B}" type="slidenum">
              <a:rPr lang="en-GB"/>
              <a:t>5</a:t>
            </a:fld>
            <a:endParaRPr lang="en-GB"/>
          </a:p>
        </p:txBody>
      </p:sp>
    </p:spTree>
    <p:extLst>
      <p:ext uri="{BB962C8B-B14F-4D97-AF65-F5344CB8AC3E}">
        <p14:creationId xmlns:p14="http://schemas.microsoft.com/office/powerpoint/2010/main" val="340602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a:t>STUDENT &amp; CO-OORDINATOR FEEDBACK VS TEACHER/CONVENORS EXPERIENCE</a:t>
            </a:r>
          </a:p>
          <a:p>
            <a:endParaRPr lang="en-US" b="1" cap="all">
              <a:cs typeface="+mn-lt"/>
            </a:endParaRPr>
          </a:p>
          <a:p>
            <a:r>
              <a:rPr lang="en-US" b="1" cap="all" err="1">
                <a:cs typeface="+mn-lt"/>
              </a:rPr>
              <a:t>Sts</a:t>
            </a:r>
            <a:r>
              <a:rPr lang="en-US" b="1" cap="all">
                <a:cs typeface="+mn-lt"/>
              </a:rPr>
              <a:t> thankful for the opportunity, most found the course helpful, one in particular grateful for the experience of 'being a student' BUT also challenges : pace, assumed knowledge (Moodle, teaching and learning practices, technological – access to the Int/laptop rather than mobile phone, relied heavily on the teachers and convenors for support</a:t>
            </a:r>
          </a:p>
          <a:p>
            <a:endParaRPr lang="en-US" b="1" cap="all">
              <a:cs typeface="+mn-lt"/>
            </a:endParaRPr>
          </a:p>
          <a:p>
            <a:r>
              <a:rPr lang="en-US" b="1" cap="all">
                <a:cs typeface="+mn-lt"/>
              </a:rPr>
              <a:t>WP Coordinator reported PS students being 'head and shoulders above the rest of Access students in terms of academic literacies, </a:t>
            </a:r>
            <a:r>
              <a:rPr lang="en-US" b="1" cap="all" err="1">
                <a:cs typeface="+mn-lt"/>
              </a:rPr>
              <a:t>univeristy</a:t>
            </a:r>
            <a:r>
              <a:rPr lang="en-US" b="1" cap="all">
                <a:cs typeface="+mn-lt"/>
              </a:rPr>
              <a:t> practices and systems – </a:t>
            </a:r>
          </a:p>
          <a:p>
            <a:endParaRPr lang="en-US" b="1" cap="all">
              <a:cs typeface="+mn-lt"/>
            </a:endParaRPr>
          </a:p>
          <a:p>
            <a:r>
              <a:rPr lang="en-US" b="1" cap="all">
                <a:cs typeface="+mn-lt"/>
              </a:rPr>
              <a:t>EAP teachers and convenors – largely negative – extra burden at the most stressful, intense period of the year (PS with over 1000 students), dual delivery mode: online and </a:t>
            </a:r>
            <a:r>
              <a:rPr lang="en-US" b="1" cap="all" err="1">
                <a:cs typeface="+mn-lt"/>
              </a:rPr>
              <a:t>ftf</a:t>
            </a:r>
            <a:r>
              <a:rPr lang="en-US" b="1" cap="all">
                <a:cs typeface="+mn-lt"/>
              </a:rPr>
              <a:t>; no sanctuary lead at hand overseeing the well-being and needs of the students, teachers </a:t>
            </a:r>
          </a:p>
          <a:p>
            <a:endParaRPr lang="en-US" b="1" cap="all">
              <a:cs typeface="+mn-lt"/>
            </a:endParaRPr>
          </a:p>
          <a:p>
            <a:r>
              <a:rPr lang="en-US" b="1" cap="all">
                <a:cs typeface="+mn-lt"/>
              </a:rPr>
              <a:t>Comprehensive review: feedback from WP, EAP teachers and convenors, administrators + students; results:</a:t>
            </a:r>
          </a:p>
          <a:p>
            <a:endParaRPr lang="en-US" b="1" cap="all">
              <a:cs typeface="+mn-lt"/>
            </a:endParaRPr>
          </a:p>
          <a:p>
            <a:endParaRPr lang="en-US" b="1" cap="all">
              <a:cs typeface="+mn-lt"/>
            </a:endParaRPr>
          </a:p>
          <a:p>
            <a:br>
              <a:rPr lang="en-US" b="1" cap="all">
                <a:cs typeface="+mn-lt"/>
              </a:rPr>
            </a:br>
            <a:br>
              <a:rPr lang="en-US" b="1" cap="all">
                <a:cs typeface="+mn-lt"/>
              </a:rPr>
            </a:br>
            <a:endParaRPr lang="en-US" b="1" cap="all">
              <a:cs typeface="Calibri"/>
            </a:endParaRPr>
          </a:p>
        </p:txBody>
      </p:sp>
      <p:sp>
        <p:nvSpPr>
          <p:cNvPr id="4" name="Slide Number Placeholder 3"/>
          <p:cNvSpPr>
            <a:spLocks noGrp="1"/>
          </p:cNvSpPr>
          <p:nvPr>
            <p:ph type="sldNum" sz="quarter" idx="5"/>
          </p:nvPr>
        </p:nvSpPr>
        <p:spPr/>
        <p:txBody>
          <a:bodyPr/>
          <a:lstStyle/>
          <a:p>
            <a:fld id="{013BEEB4-583A-44B7-B963-75E37E34AE2B}" type="slidenum">
              <a:t>6</a:t>
            </a:fld>
            <a:endParaRPr lang="en-GB"/>
          </a:p>
        </p:txBody>
      </p:sp>
    </p:spTree>
    <p:extLst>
      <p:ext uri="{BB962C8B-B14F-4D97-AF65-F5344CB8AC3E}">
        <p14:creationId xmlns:p14="http://schemas.microsoft.com/office/powerpoint/2010/main" val="227903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a:cs typeface="+mn-lt"/>
              </a:rPr>
              <a:t>Comprehensive review: feedback from WP, EAP teachers and convenors, administrators + students = to address academic and professional &amp; operational challenges:</a:t>
            </a:r>
            <a:endParaRPr lang="en-US">
              <a:cs typeface="+mn-lt"/>
            </a:endParaRPr>
          </a:p>
          <a:p>
            <a:endParaRPr lang="en-US" b="1" cap="all">
              <a:cs typeface="+mn-lt"/>
            </a:endParaRPr>
          </a:p>
          <a:p>
            <a:pPr marL="171450" indent="-171450">
              <a:buFont typeface="Calibri"/>
              <a:buChar char="-"/>
            </a:pPr>
            <a:r>
              <a:rPr lang="en-US" b="1" cap="all">
                <a:cs typeface="+mn-lt"/>
              </a:rPr>
              <a:t>PS designed and aimed at PG student so with SCQF 11 level – masters level of study not SCQF 7 (academic challenges similar to UG </a:t>
            </a:r>
            <a:r>
              <a:rPr lang="en-US" b="1" cap="all" err="1">
                <a:cs typeface="+mn-lt"/>
              </a:rPr>
              <a:t>sts</a:t>
            </a:r>
            <a:r>
              <a:rPr lang="en-US" b="1" cap="all">
                <a:cs typeface="+mn-lt"/>
              </a:rPr>
              <a:t> admitted to the last 5 week PS course but exceeding these by personal circumstances)</a:t>
            </a:r>
          </a:p>
          <a:p>
            <a:endParaRPr lang="en-US" b="1" cap="all">
              <a:cs typeface="+mn-lt"/>
            </a:endParaRPr>
          </a:p>
          <a:p>
            <a:endParaRPr lang="en-US" b="1" cap="all">
              <a:cs typeface="Calibri"/>
            </a:endParaRPr>
          </a:p>
          <a:p>
            <a:br>
              <a:rPr lang="en-US" b="1" cap="all">
                <a:cs typeface="+mn-lt"/>
              </a:rPr>
            </a:br>
            <a:br>
              <a:rPr lang="en-US" b="1" cap="all">
                <a:cs typeface="+mn-lt"/>
              </a:rPr>
            </a:br>
            <a:endParaRPr lang="en-US" b="1" cap="all">
              <a:cs typeface="Calibri"/>
            </a:endParaRPr>
          </a:p>
        </p:txBody>
      </p:sp>
      <p:sp>
        <p:nvSpPr>
          <p:cNvPr id="4" name="Slide Number Placeholder 3"/>
          <p:cNvSpPr>
            <a:spLocks noGrp="1"/>
          </p:cNvSpPr>
          <p:nvPr>
            <p:ph type="sldNum" sz="quarter" idx="5"/>
          </p:nvPr>
        </p:nvSpPr>
        <p:spPr/>
        <p:txBody>
          <a:bodyPr/>
          <a:lstStyle/>
          <a:p>
            <a:fld id="{013BEEB4-583A-44B7-B963-75E37E34AE2B}" type="slidenum">
              <a:t>7</a:t>
            </a:fld>
            <a:endParaRPr lang="en-GB"/>
          </a:p>
        </p:txBody>
      </p:sp>
    </p:spTree>
    <p:extLst>
      <p:ext uri="{BB962C8B-B14F-4D97-AF65-F5344CB8AC3E}">
        <p14:creationId xmlns:p14="http://schemas.microsoft.com/office/powerpoint/2010/main" val="220349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BEEB4-583A-44B7-B963-75E37E34AE2B}" type="slidenum">
              <a:rPr lang="en-GB"/>
              <a:t>8</a:t>
            </a:fld>
            <a:endParaRPr lang="en-GB"/>
          </a:p>
        </p:txBody>
      </p:sp>
    </p:spTree>
    <p:extLst>
      <p:ext uri="{BB962C8B-B14F-4D97-AF65-F5344CB8AC3E}">
        <p14:creationId xmlns:p14="http://schemas.microsoft.com/office/powerpoint/2010/main" val="12498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in May seminars, using </a:t>
            </a:r>
            <a:r>
              <a:rPr lang="en-US" err="1">
                <a:cs typeface="Calibri"/>
              </a:rPr>
              <a:t>UoG</a:t>
            </a:r>
            <a:r>
              <a:rPr lang="en-US">
                <a:cs typeface="Calibri"/>
              </a:rPr>
              <a:t> Life App, same Moodle, assessment</a:t>
            </a:r>
          </a:p>
        </p:txBody>
      </p:sp>
      <p:sp>
        <p:nvSpPr>
          <p:cNvPr id="4" name="Slide Number Placeholder 3"/>
          <p:cNvSpPr>
            <a:spLocks noGrp="1"/>
          </p:cNvSpPr>
          <p:nvPr>
            <p:ph type="sldNum" sz="quarter" idx="5"/>
          </p:nvPr>
        </p:nvSpPr>
        <p:spPr/>
        <p:txBody>
          <a:bodyPr/>
          <a:lstStyle/>
          <a:p>
            <a:fld id="{013BEEB4-583A-44B7-B963-75E37E34AE2B}" type="slidenum">
              <a:t>9</a:t>
            </a:fld>
            <a:endParaRPr lang="en-GB"/>
          </a:p>
        </p:txBody>
      </p:sp>
    </p:spTree>
    <p:extLst>
      <p:ext uri="{BB962C8B-B14F-4D97-AF65-F5344CB8AC3E}">
        <p14:creationId xmlns:p14="http://schemas.microsoft.com/office/powerpoint/2010/main" val="286634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3/14/2024</a:t>
            </a:fld>
            <a:endParaRPr lang="en-US"/>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6045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3/14/2024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5607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3/14/2024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43902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25347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52115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25307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6025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16155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6314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92907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8992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3/14/2024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44439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92381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90891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5155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3/14/2024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1794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3/14/2024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7571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3/14/2024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2948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3/14/2024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4072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3/14/2024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4149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3/14/2024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3104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3/14/2024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26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3/14/2024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3748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3/14/2024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06348236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83" r:id="rId6"/>
    <p:sldLayoutId id="2147483879" r:id="rId7"/>
    <p:sldLayoutId id="2147483880" r:id="rId8"/>
    <p:sldLayoutId id="2147483881" r:id="rId9"/>
    <p:sldLayoutId id="2147483882" r:id="rId10"/>
    <p:sldLayoutId id="2147483884"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3/14/2024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79394946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39" r:id="rId7"/>
    <p:sldLayoutId id="2147483740" r:id="rId8"/>
    <p:sldLayoutId id="2147483741" r:id="rId9"/>
    <p:sldLayoutId id="2147483742" r:id="rId10"/>
    <p:sldLayoutId id="2147483743" r:id="rId11"/>
    <p:sldLayoutId id="2147483745"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Thank_you_001.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gla.ac.uk/study/short/accesscourses/" TargetMode="External"/><Relationship Id="rId4" Type="http://schemas.openxmlformats.org/officeDocument/2006/relationships/hyperlink" Target="https://www.gla.ac.uk/study/w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A splash of colours on a white surface">
            <a:extLst>
              <a:ext uri="{FF2B5EF4-FFF2-40B4-BE49-F238E27FC236}">
                <a16:creationId xmlns:a16="http://schemas.microsoft.com/office/drawing/2014/main" id="{1947C624-8344-018D-E08D-256D4B11BA4C}"/>
              </a:ext>
            </a:extLst>
          </p:cNvPr>
          <p:cNvPicPr>
            <a:picLocks noChangeAspect="1"/>
          </p:cNvPicPr>
          <p:nvPr/>
        </p:nvPicPr>
        <p:blipFill rotWithShape="1">
          <a:blip r:embed="rId3"/>
          <a:srcRect l="4813" r="43104"/>
          <a:stretch/>
        </p:blipFill>
        <p:spPr>
          <a:xfrm>
            <a:off x="20" y="10"/>
            <a:ext cx="4762480" cy="6857989"/>
          </a:xfrm>
          <a:prstGeom prst="rect">
            <a:avLst/>
          </a:prstGeom>
        </p:spPr>
      </p:pic>
      <p:sp>
        <p:nvSpPr>
          <p:cNvPr id="71" name="Rectangle 7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0" y="1371599"/>
            <a:ext cx="4762500" cy="2360429"/>
          </a:xfrm>
        </p:spPr>
        <p:txBody>
          <a:bodyPr>
            <a:normAutofit/>
          </a:bodyPr>
          <a:lstStyle/>
          <a:p>
            <a:r>
              <a:rPr lang="en-GB"/>
              <a:t>LEAP INTO THE UNKNOWN</a:t>
            </a:r>
            <a:br>
              <a:rPr lang="en-GB"/>
            </a:br>
            <a:r>
              <a:rPr lang="en-GB"/>
              <a:t> </a:t>
            </a:r>
            <a:r>
              <a:rPr lang="en-GB" sz="1800"/>
              <a:t>collaboration between EAP and Widening Participation</a:t>
            </a:r>
          </a:p>
        </p:txBody>
      </p:sp>
      <p:sp>
        <p:nvSpPr>
          <p:cNvPr id="3" name="Subtitle 2"/>
          <p:cNvSpPr>
            <a:spLocks noGrp="1"/>
          </p:cNvSpPr>
          <p:nvPr>
            <p:ph type="subTitle" idx="1"/>
          </p:nvPr>
        </p:nvSpPr>
        <p:spPr>
          <a:xfrm>
            <a:off x="6096000" y="4114800"/>
            <a:ext cx="4762500" cy="1371601"/>
          </a:xfrm>
        </p:spPr>
        <p:txBody>
          <a:bodyPr vert="horz" lIns="91440" tIns="45720" rIns="91440" bIns="45720" rtlCol="0" anchor="t">
            <a:normAutofit/>
          </a:bodyPr>
          <a:lstStyle/>
          <a:p>
            <a:pPr>
              <a:lnSpc>
                <a:spcPct val="90000"/>
              </a:lnSpc>
            </a:pPr>
            <a:r>
              <a:rPr lang="en-GB"/>
              <a:t>Iwona Winiarska-Pringle &amp; </a:t>
            </a:r>
          </a:p>
          <a:p>
            <a:pPr>
              <a:lnSpc>
                <a:spcPct val="90000"/>
              </a:lnSpc>
            </a:pPr>
            <a:r>
              <a:rPr lang="en-GB"/>
              <a:t>Sofia Di Giallonardo</a:t>
            </a:r>
          </a:p>
          <a:p>
            <a:pPr>
              <a:lnSpc>
                <a:spcPct val="90000"/>
              </a:lnSpc>
            </a:pPr>
            <a:r>
              <a:rPr lang="en-GB"/>
              <a:t>University of Glasgow</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EBD63AD-33A9-4D22-9A5B-438B663EC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BAD9CC4-644A-42E5-A6A6-082517FA6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BA270-6C54-E772-2025-25BCB140BFE2}"/>
              </a:ext>
            </a:extLst>
          </p:cNvPr>
          <p:cNvSpPr>
            <a:spLocks noGrp="1"/>
          </p:cNvSpPr>
          <p:nvPr>
            <p:ph type="title"/>
          </p:nvPr>
        </p:nvSpPr>
        <p:spPr>
          <a:xfrm>
            <a:off x="6803889" y="90843"/>
            <a:ext cx="4718956" cy="746797"/>
          </a:xfrm>
        </p:spPr>
        <p:txBody>
          <a:bodyPr vert="horz" lIns="91440" tIns="45720" rIns="91440" bIns="45720" rtlCol="0" anchor="b">
            <a:normAutofit fontScale="90000"/>
          </a:bodyPr>
          <a:lstStyle/>
          <a:p>
            <a:pPr algn="ctr"/>
            <a:br>
              <a:rPr lang="en-US" cap="all" spc="300" dirty="0"/>
            </a:br>
            <a:br>
              <a:rPr lang="en-US" cap="all" spc="300" dirty="0"/>
            </a:br>
            <a:br>
              <a:rPr lang="en-US" cap="all" spc="300" dirty="0"/>
            </a:br>
            <a:r>
              <a:rPr lang="en-US" kern="1200" cap="all" spc="300" baseline="0" dirty="0">
                <a:latin typeface="+mj-lt"/>
                <a:ea typeface="+mj-ea"/>
                <a:cs typeface="+mj-cs"/>
              </a:rPr>
              <a:t>2023 </a:t>
            </a:r>
            <a:r>
              <a:rPr lang="en-US" cap="all" spc="300" dirty="0"/>
              <a:t>challenges</a:t>
            </a:r>
            <a:endParaRPr lang="en-US" kern="1200" cap="all" spc="300" baseline="0" dirty="0"/>
          </a:p>
        </p:txBody>
      </p:sp>
      <p:pic>
        <p:nvPicPr>
          <p:cNvPr id="15" name="Picture 14" descr="Colleagues huddle">
            <a:extLst>
              <a:ext uri="{FF2B5EF4-FFF2-40B4-BE49-F238E27FC236}">
                <a16:creationId xmlns:a16="http://schemas.microsoft.com/office/drawing/2014/main" id="{1CE5971E-7B01-B958-7AF6-56B5DD40F552}"/>
              </a:ext>
            </a:extLst>
          </p:cNvPr>
          <p:cNvPicPr>
            <a:picLocks noChangeAspect="1"/>
          </p:cNvPicPr>
          <p:nvPr/>
        </p:nvPicPr>
        <p:blipFill rotWithShape="1">
          <a:blip r:embed="rId3"/>
          <a:srcRect l="21296" r="21296"/>
          <a:stretch/>
        </p:blipFill>
        <p:spPr>
          <a:xfrm>
            <a:off x="685801" y="685800"/>
            <a:ext cx="3863009" cy="5486400"/>
          </a:xfrm>
          <a:prstGeom prst="rect">
            <a:avLst/>
          </a:prstGeom>
        </p:spPr>
      </p:pic>
      <p:sp>
        <p:nvSpPr>
          <p:cNvPr id="3" name="Text Placeholder 2">
            <a:extLst>
              <a:ext uri="{FF2B5EF4-FFF2-40B4-BE49-F238E27FC236}">
                <a16:creationId xmlns:a16="http://schemas.microsoft.com/office/drawing/2014/main" id="{104B32C5-4F5C-0205-8ABA-9342FBBD9471}"/>
              </a:ext>
            </a:extLst>
          </p:cNvPr>
          <p:cNvSpPr>
            <a:spLocks noGrp="1"/>
          </p:cNvSpPr>
          <p:nvPr>
            <p:ph type="body" sz="half" idx="2"/>
          </p:nvPr>
        </p:nvSpPr>
        <p:spPr>
          <a:xfrm>
            <a:off x="6226302" y="944718"/>
            <a:ext cx="5804543" cy="5918147"/>
          </a:xfrm>
        </p:spPr>
        <p:txBody>
          <a:bodyPr vert="horz" lIns="91440" tIns="45720" rIns="91440" bIns="45720" rtlCol="0" anchor="t">
            <a:noAutofit/>
          </a:bodyPr>
          <a:lstStyle/>
          <a:p>
            <a:r>
              <a:rPr lang="en-US" sz="1400" b="1" i="1" u="sng" dirty="0">
                <a:latin typeface="Calibri"/>
                <a:ea typeface="Calibri"/>
                <a:cs typeface="Calibri"/>
              </a:rPr>
              <a:t>Students:</a:t>
            </a:r>
            <a:endParaRPr lang="en-US" sz="1400">
              <a:latin typeface="Calibri"/>
              <a:ea typeface="Calibri"/>
              <a:cs typeface="Calibri"/>
            </a:endParaRPr>
          </a:p>
          <a:p>
            <a:pPr marL="285750" indent="-285750">
              <a:buFont typeface="Arial" panose="020B0604020202020204" pitchFamily="34" charset="0"/>
              <a:buChar char="•"/>
            </a:pPr>
            <a:r>
              <a:rPr lang="en-US" sz="1200" i="1" dirty="0">
                <a:latin typeface="Calibri"/>
                <a:ea typeface="Calibri"/>
                <a:cs typeface="Calibri"/>
              </a:rPr>
              <a:t>Full-time schedule and intense pace of PS</a:t>
            </a:r>
          </a:p>
          <a:p>
            <a:pPr marL="285750" indent="-285750">
              <a:buFont typeface="Arial" panose="020B0604020202020204" pitchFamily="34" charset="0"/>
              <a:buChar char="•"/>
            </a:pPr>
            <a:r>
              <a:rPr lang="en-US" sz="1200" i="1" dirty="0">
                <a:latin typeface="Calibri"/>
                <a:ea typeface="Calibri"/>
                <a:cs typeface="Calibri"/>
              </a:rPr>
              <a:t>Absenteeism: caring responsibilities, home office visits, appts with lawyers,</a:t>
            </a:r>
          </a:p>
          <a:p>
            <a:pPr marL="285750" indent="-285750">
              <a:buChar char="•"/>
            </a:pPr>
            <a:r>
              <a:rPr lang="en-US" sz="1200" i="1" dirty="0">
                <a:latin typeface="Calibri"/>
                <a:ea typeface="Calibri"/>
                <a:cs typeface="Calibri"/>
              </a:rPr>
              <a:t>Access to devices, internet and space for study +  digital literacy</a:t>
            </a:r>
          </a:p>
          <a:p>
            <a:pPr marL="285750" indent="-285750">
              <a:buChar char="•"/>
            </a:pPr>
            <a:r>
              <a:rPr lang="en-US" sz="1200" i="1" dirty="0">
                <a:latin typeface="Calibri"/>
                <a:ea typeface="Calibri"/>
                <a:cs typeface="Calibri"/>
              </a:rPr>
              <a:t>English lg skills and varieties</a:t>
            </a:r>
          </a:p>
          <a:p>
            <a:r>
              <a:rPr lang="en-US" sz="1400" b="1" i="1" u="sng" dirty="0">
                <a:latin typeface="Calibri"/>
                <a:ea typeface="Calibri"/>
                <a:cs typeface="Calibri"/>
              </a:rPr>
              <a:t>Teachers:</a:t>
            </a:r>
          </a:p>
          <a:p>
            <a:pPr marL="285750" indent="-285750">
              <a:buFont typeface="Arial"/>
              <a:buChar char="•"/>
            </a:pPr>
            <a:r>
              <a:rPr lang="en-US" sz="1200" i="1" dirty="0">
                <a:latin typeface="Calibri"/>
                <a:ea typeface="Calibri"/>
                <a:cs typeface="Calibri"/>
              </a:rPr>
              <a:t>Variety in students' backgrounds:</a:t>
            </a:r>
            <a:r>
              <a:rPr lang="en-US" sz="1200" dirty="0">
                <a:solidFill>
                  <a:srgbClr val="000000"/>
                </a:solidFill>
                <a:latin typeface="Calibri"/>
                <a:ea typeface="Calibri"/>
                <a:cs typeface="Calibri"/>
              </a:rPr>
              <a:t> </a:t>
            </a:r>
          </a:p>
          <a:p>
            <a:r>
              <a:rPr lang="en-US" sz="1200" i="1" dirty="0">
                <a:latin typeface="Calibri"/>
                <a:ea typeface="Calibri"/>
                <a:cs typeface="Calibri"/>
              </a:rPr>
              <a:t>        Digital literacy, age, English language skills (L1 &amp; L2 - trained and self- </a:t>
            </a:r>
            <a:br>
              <a:rPr lang="en-US" sz="1200" i="1" dirty="0">
                <a:latin typeface="Calibri"/>
              </a:rPr>
            </a:br>
            <a:r>
              <a:rPr lang="en-US" sz="1200" i="1" dirty="0">
                <a:latin typeface="Calibri"/>
                <a:ea typeface="Calibri"/>
                <a:cs typeface="Calibri"/>
              </a:rPr>
              <a:t>        taught); experience of academic practices: school leavers &amp; UG; </a:t>
            </a:r>
            <a:endParaRPr lang="en-US" sz="1200" dirty="0">
              <a:solidFill>
                <a:srgbClr val="000000"/>
              </a:solidFill>
              <a:latin typeface="Calibri"/>
              <a:ea typeface="Calibri"/>
              <a:cs typeface="Calibri"/>
            </a:endParaRPr>
          </a:p>
          <a:p>
            <a:r>
              <a:rPr lang="en-US" sz="1200" i="1" dirty="0">
                <a:solidFill>
                  <a:srgbClr val="000000"/>
                </a:solidFill>
                <a:latin typeface="Calibri"/>
                <a:ea typeface="Calibri"/>
                <a:cs typeface="Calibri"/>
              </a:rPr>
              <a:t>Also </a:t>
            </a:r>
            <a:endParaRPr lang="en-US" sz="1200" dirty="0">
              <a:solidFill>
                <a:srgbClr val="000000"/>
              </a:solidFill>
              <a:latin typeface="Calibri"/>
              <a:ea typeface="Calibri"/>
              <a:cs typeface="Calibri"/>
            </a:endParaRPr>
          </a:p>
          <a:p>
            <a:pPr marL="342900" indent="-342900">
              <a:buFont typeface="Arial" panose="020B0604020202020204" pitchFamily="34" charset="0"/>
              <a:buChar char="•"/>
            </a:pPr>
            <a:r>
              <a:rPr lang="en-US" sz="1200" i="1" dirty="0">
                <a:latin typeface="Calibri"/>
                <a:ea typeface="Calibri"/>
                <a:cs typeface="Calibri"/>
              </a:rPr>
              <a:t>Tension around attitudes towards gender and sexual diversity</a:t>
            </a:r>
            <a:endParaRPr lang="en-US" sz="1200">
              <a:latin typeface="Calibri"/>
              <a:ea typeface="Calibri"/>
              <a:cs typeface="Calibri"/>
            </a:endParaRPr>
          </a:p>
          <a:p>
            <a:pPr marL="285750" indent="-285750">
              <a:buFont typeface="Arial" panose="020B0604020202020204" pitchFamily="34" charset="0"/>
              <a:buChar char="•"/>
            </a:pPr>
            <a:r>
              <a:rPr lang="en-US" sz="1200" i="1" dirty="0">
                <a:latin typeface="Calibri"/>
                <a:ea typeface="Calibri"/>
                <a:cs typeface="Calibri"/>
              </a:rPr>
              <a:t>  Uncertainty about status, personal lives &amp; conflicts with personal goals</a:t>
            </a:r>
          </a:p>
          <a:p>
            <a:pPr marL="285750" indent="-285750">
              <a:buFont typeface="Arial" panose="020B0604020202020204" pitchFamily="34" charset="0"/>
              <a:buChar char="•"/>
            </a:pPr>
            <a:r>
              <a:rPr lang="en-US" sz="1200" i="1" dirty="0">
                <a:latin typeface="Calibri"/>
                <a:ea typeface="Calibri"/>
                <a:cs typeface="Calibri"/>
              </a:rPr>
              <a:t>  Assessment anxiety: </a:t>
            </a:r>
            <a:r>
              <a:rPr lang="en-US" sz="1200" i="1" dirty="0" err="1">
                <a:latin typeface="Calibri"/>
                <a:ea typeface="Calibri"/>
                <a:cs typeface="Calibri"/>
              </a:rPr>
              <a:t>esp</a:t>
            </a:r>
            <a:r>
              <a:rPr lang="en-US" sz="1200" i="1" dirty="0">
                <a:latin typeface="Calibri"/>
                <a:ea typeface="Calibri"/>
                <a:cs typeface="Calibri"/>
              </a:rPr>
              <a:t> R &amp; L</a:t>
            </a:r>
          </a:p>
          <a:p>
            <a:pPr marL="285750" indent="-285750">
              <a:buChar char="•"/>
            </a:pPr>
            <a:endParaRPr lang="en-US" sz="1200" i="1" dirty="0">
              <a:latin typeface="Calibri"/>
              <a:ea typeface="Calibri"/>
              <a:cs typeface="Calibri"/>
            </a:endParaRPr>
          </a:p>
          <a:p>
            <a:r>
              <a:rPr lang="en-US" sz="1400" b="1" i="1" dirty="0">
                <a:latin typeface="Calibri"/>
                <a:ea typeface="Calibri"/>
                <a:cs typeface="Calibri"/>
              </a:rPr>
              <a:t>Impact on teachers: </a:t>
            </a:r>
            <a:endParaRPr lang="en-US" sz="1400" b="1">
              <a:latin typeface="Calibri"/>
              <a:ea typeface="Calibri"/>
              <a:cs typeface="Calibri"/>
            </a:endParaRPr>
          </a:p>
          <a:p>
            <a:pPr marL="285750" indent="-285750">
              <a:buChar char="•"/>
            </a:pPr>
            <a:r>
              <a:rPr lang="en-US" sz="1200" i="1" dirty="0">
                <a:latin typeface="Calibri"/>
                <a:ea typeface="Calibri"/>
                <a:cs typeface="Calibri"/>
              </a:rPr>
              <a:t>Fatigue, emotional response to the students' needs and stories, coping with students' mental health and trauma (externalized through various ways)</a:t>
            </a:r>
          </a:p>
          <a:p>
            <a:pPr marL="285750" indent="-285750">
              <a:buFont typeface="Arial" panose="020B0604020202020204" pitchFamily="34" charset="0"/>
              <a:buChar char="•"/>
            </a:pPr>
            <a:r>
              <a:rPr lang="en-US" sz="1200" i="1" dirty="0">
                <a:latin typeface="Calibri"/>
                <a:ea typeface="Calibri"/>
                <a:cs typeface="Calibri"/>
              </a:rPr>
              <a:t>Unexpected workload on the administrative staff due to 'quick admit' approach for enrolment</a:t>
            </a:r>
          </a:p>
          <a:p>
            <a:pPr marL="285750" indent="-285750">
              <a:buFont typeface="Calibri,Sans-Serif" panose="020B0604020202020204" pitchFamily="34" charset="0"/>
              <a:buChar char="-"/>
            </a:pPr>
            <a:r>
              <a:rPr lang="en-US" sz="1200" i="1" dirty="0">
                <a:latin typeface="Calibri"/>
                <a:ea typeface="Calibri"/>
                <a:cs typeface="Calibri"/>
              </a:rPr>
              <a:t>Knowledge of the Access to HE </a:t>
            </a:r>
            <a:r>
              <a:rPr lang="en-US" sz="1200" i="1" dirty="0" err="1">
                <a:latin typeface="Calibri"/>
                <a:ea typeface="Calibri"/>
                <a:cs typeface="Calibri"/>
              </a:rPr>
              <a:t>Programme</a:t>
            </a:r>
            <a:endParaRPr lang="en-US" sz="2000" i="1" dirty="0" err="1"/>
          </a:p>
          <a:p>
            <a:pPr marL="285750" indent="-285750">
              <a:buFont typeface="Arial" panose="020B0604020202020204" pitchFamily="34" charset="0"/>
              <a:buChar char="•"/>
            </a:pPr>
            <a:endParaRPr lang="en-US" sz="1100" i="1" dirty="0"/>
          </a:p>
        </p:txBody>
      </p:sp>
    </p:spTree>
    <p:extLst>
      <p:ext uri="{BB962C8B-B14F-4D97-AF65-F5344CB8AC3E}">
        <p14:creationId xmlns:p14="http://schemas.microsoft.com/office/powerpoint/2010/main" val="342865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EBD63AD-33A9-4D22-9A5B-438B663EC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BAD9CC4-644A-42E5-A6A6-082517FA6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BA270-6C54-E772-2025-25BCB140BFE2}"/>
              </a:ext>
            </a:extLst>
          </p:cNvPr>
          <p:cNvSpPr>
            <a:spLocks noGrp="1"/>
          </p:cNvSpPr>
          <p:nvPr>
            <p:ph type="title"/>
          </p:nvPr>
        </p:nvSpPr>
        <p:spPr>
          <a:xfrm>
            <a:off x="6616150" y="90843"/>
            <a:ext cx="4906695" cy="1078101"/>
          </a:xfrm>
        </p:spPr>
        <p:txBody>
          <a:bodyPr vert="horz" lIns="91440" tIns="45720" rIns="91440" bIns="45720" rtlCol="0" anchor="b">
            <a:normAutofit fontScale="90000"/>
          </a:bodyPr>
          <a:lstStyle/>
          <a:p>
            <a:pPr algn="ctr"/>
            <a:br>
              <a:rPr lang="en-US" cap="all" spc="300"/>
            </a:br>
            <a:br>
              <a:rPr lang="en-US" cap="all" spc="300"/>
            </a:br>
            <a:br>
              <a:rPr lang="en-US" cap="all" spc="300"/>
            </a:br>
            <a:r>
              <a:rPr lang="en-US" cap="all" spc="300"/>
              <a:t>2024 </a:t>
            </a:r>
            <a:r>
              <a:rPr lang="en-US" kern="1200" cap="all" spc="300" baseline="0">
                <a:latin typeface="+mj-lt"/>
                <a:ea typeface="+mj-ea"/>
                <a:cs typeface="+mj-cs"/>
              </a:rPr>
              <a:t>ITERATION</a:t>
            </a:r>
            <a:endParaRPr lang="en-US" kern="1200" cap="all" spc="300" baseline="0"/>
          </a:p>
        </p:txBody>
      </p:sp>
      <p:pic>
        <p:nvPicPr>
          <p:cNvPr id="15" name="Picture 14" descr="Colleagues huddle">
            <a:extLst>
              <a:ext uri="{FF2B5EF4-FFF2-40B4-BE49-F238E27FC236}">
                <a16:creationId xmlns:a16="http://schemas.microsoft.com/office/drawing/2014/main" id="{1CE5971E-7B01-B958-7AF6-56B5DD40F552}"/>
              </a:ext>
            </a:extLst>
          </p:cNvPr>
          <p:cNvPicPr>
            <a:picLocks noChangeAspect="1"/>
          </p:cNvPicPr>
          <p:nvPr/>
        </p:nvPicPr>
        <p:blipFill rotWithShape="1">
          <a:blip r:embed="rId3"/>
          <a:srcRect l="21296" r="21296"/>
          <a:stretch/>
        </p:blipFill>
        <p:spPr>
          <a:xfrm>
            <a:off x="685801" y="685800"/>
            <a:ext cx="3863009" cy="5486400"/>
          </a:xfrm>
          <a:prstGeom prst="rect">
            <a:avLst/>
          </a:prstGeom>
        </p:spPr>
      </p:pic>
      <p:sp>
        <p:nvSpPr>
          <p:cNvPr id="3" name="Text Placeholder 2">
            <a:extLst>
              <a:ext uri="{FF2B5EF4-FFF2-40B4-BE49-F238E27FC236}">
                <a16:creationId xmlns:a16="http://schemas.microsoft.com/office/drawing/2014/main" id="{104B32C5-4F5C-0205-8ABA-9342FBBD9471}"/>
              </a:ext>
            </a:extLst>
          </p:cNvPr>
          <p:cNvSpPr>
            <a:spLocks noGrp="1"/>
          </p:cNvSpPr>
          <p:nvPr>
            <p:ph type="body" sz="half" idx="2"/>
          </p:nvPr>
        </p:nvSpPr>
        <p:spPr>
          <a:xfrm>
            <a:off x="6243501" y="1178081"/>
            <a:ext cx="5704065" cy="5322884"/>
          </a:xfrm>
        </p:spPr>
        <p:txBody>
          <a:bodyPr vert="horz" lIns="91440" tIns="45720" rIns="91440" bIns="45720" rtlCol="0" anchor="t">
            <a:normAutofit fontScale="62500" lnSpcReduction="20000"/>
          </a:bodyPr>
          <a:lstStyle/>
          <a:p>
            <a:endParaRPr lang="en-US" i="1" dirty="0"/>
          </a:p>
          <a:p>
            <a:r>
              <a:rPr lang="en-US" b="1" i="1" dirty="0">
                <a:latin typeface="Calibri"/>
                <a:ea typeface="Calibri"/>
                <a:cs typeface="Calibri"/>
              </a:rPr>
              <a:t>Academic:</a:t>
            </a:r>
          </a:p>
          <a:p>
            <a:pPr marL="285750" indent="-285750">
              <a:buChar char="•"/>
            </a:pPr>
            <a:r>
              <a:rPr lang="en-US" i="1" dirty="0">
                <a:latin typeface="Calibri"/>
                <a:ea typeface="Calibri"/>
                <a:cs typeface="Calibri"/>
              </a:rPr>
              <a:t>Bespoke course with  </a:t>
            </a:r>
            <a:r>
              <a:rPr lang="en-US" i="1" dirty="0" err="1">
                <a:latin typeface="Calibri"/>
                <a:ea typeface="Calibri"/>
                <a:cs typeface="Calibri"/>
              </a:rPr>
              <a:t>SoTL</a:t>
            </a:r>
            <a:r>
              <a:rPr lang="en-US" i="1" dirty="0">
                <a:latin typeface="Calibri"/>
                <a:ea typeface="Calibri"/>
                <a:cs typeface="Calibri"/>
              </a:rPr>
              <a:t> informed, knowledge-driven curriculum (Molinari, 2022; Thomas &amp; Lok, 2015)</a:t>
            </a:r>
            <a:endParaRPr lang="en-US" dirty="0">
              <a:latin typeface="Calibri"/>
              <a:ea typeface="Calibri"/>
              <a:cs typeface="Calibri"/>
            </a:endParaRPr>
          </a:p>
          <a:p>
            <a:pPr marL="285750" indent="-285750">
              <a:buChar char="•"/>
            </a:pPr>
            <a:r>
              <a:rPr lang="en-US" i="1" dirty="0" err="1">
                <a:latin typeface="Calibri"/>
                <a:ea typeface="Calibri"/>
                <a:cs typeface="Calibri"/>
              </a:rPr>
              <a:t>Wks</a:t>
            </a:r>
            <a:r>
              <a:rPr lang="en-US" i="1" dirty="0">
                <a:latin typeface="Calibri"/>
                <a:ea typeface="Calibri"/>
                <a:cs typeface="Calibri"/>
              </a:rPr>
              <a:t> 1-5 building knowledge  &amp; criticality : reading into speaking &amp; writing</a:t>
            </a:r>
          </a:p>
          <a:p>
            <a:pPr marL="285750" indent="-285750">
              <a:buChar char="•"/>
            </a:pPr>
            <a:r>
              <a:rPr lang="en-US" i="1" dirty="0" err="1">
                <a:latin typeface="Calibri"/>
                <a:ea typeface="Calibri"/>
                <a:cs typeface="Calibri"/>
              </a:rPr>
              <a:t>Wks</a:t>
            </a:r>
            <a:r>
              <a:rPr lang="en-US" i="1" dirty="0">
                <a:latin typeface="Calibri"/>
                <a:ea typeface="Calibri"/>
                <a:cs typeface="Calibri"/>
              </a:rPr>
              <a:t> 6- 10 – essay writing</a:t>
            </a:r>
          </a:p>
          <a:p>
            <a:pPr marL="285750" indent="-285750">
              <a:buChar char="•"/>
            </a:pPr>
            <a:r>
              <a:rPr lang="en-US" i="1" dirty="0">
                <a:latin typeface="Calibri"/>
                <a:ea typeface="Calibri"/>
                <a:cs typeface="Calibri"/>
              </a:rPr>
              <a:t>Relevant topic – online learning</a:t>
            </a:r>
          </a:p>
          <a:p>
            <a:pPr marL="285750" indent="-285750">
              <a:buChar char="•"/>
            </a:pPr>
            <a:r>
              <a:rPr lang="en-US" i="1" dirty="0">
                <a:latin typeface="Calibri"/>
                <a:ea typeface="Calibri"/>
                <a:cs typeface="Calibri"/>
              </a:rPr>
              <a:t>Inegrated assessments in writing and speaking (no R &amp; L exams)  </a:t>
            </a:r>
            <a:endParaRPr lang="en-US" dirty="0">
              <a:latin typeface="Calibri"/>
              <a:ea typeface="Calibri"/>
              <a:cs typeface="Calibri"/>
            </a:endParaRPr>
          </a:p>
          <a:p>
            <a:endParaRPr lang="en-US" i="1" dirty="0">
              <a:latin typeface="Calibri"/>
              <a:ea typeface="Calibri"/>
              <a:cs typeface="Calibri"/>
            </a:endParaRPr>
          </a:p>
          <a:p>
            <a:r>
              <a:rPr lang="en-US" b="1" i="1" dirty="0">
                <a:latin typeface="Calibri"/>
                <a:ea typeface="Calibri"/>
                <a:cs typeface="Calibri"/>
              </a:rPr>
              <a:t>Professional:</a:t>
            </a:r>
          </a:p>
          <a:p>
            <a:pPr marL="285750" indent="-285750">
              <a:buFont typeface="Arial" panose="020B0604020202020204" pitchFamily="34" charset="0"/>
              <a:buChar char="•"/>
            </a:pPr>
            <a:r>
              <a:rPr lang="en-US" i="1" err="1">
                <a:latin typeface="Calibri"/>
                <a:ea typeface="Calibri"/>
                <a:cs typeface="Calibri"/>
              </a:rPr>
              <a:t>SoTL</a:t>
            </a:r>
            <a:r>
              <a:rPr lang="en-US" i="1" dirty="0">
                <a:latin typeface="Calibri"/>
                <a:ea typeface="Calibri"/>
                <a:cs typeface="Calibri"/>
              </a:rPr>
              <a:t> - interviewing May students currently at Access </a:t>
            </a:r>
            <a:r>
              <a:rPr lang="en-US" i="1" err="1">
                <a:latin typeface="Calibri"/>
                <a:ea typeface="Calibri"/>
                <a:cs typeface="Calibri"/>
              </a:rPr>
              <a:t>Programme</a:t>
            </a:r>
            <a:r>
              <a:rPr lang="en-US" i="1" dirty="0">
                <a:latin typeface="Calibri"/>
                <a:ea typeface="Calibri"/>
                <a:cs typeface="Calibri"/>
              </a:rPr>
              <a:t> + Access staff  + relevant documents (e.g. Course manuals </a:t>
            </a:r>
            <a:r>
              <a:rPr lang="en-US" i="1" err="1">
                <a:latin typeface="Calibri"/>
                <a:ea typeface="Calibri"/>
                <a:cs typeface="Calibri"/>
              </a:rPr>
              <a:t>etc</a:t>
            </a:r>
            <a:r>
              <a:rPr lang="en-US" i="1" dirty="0">
                <a:latin typeface="Calibri"/>
                <a:ea typeface="Calibri"/>
                <a:cs typeface="Calibri"/>
              </a:rPr>
              <a:t>) </a:t>
            </a:r>
          </a:p>
          <a:p>
            <a:pPr marL="285750" indent="-285750">
              <a:buFont typeface="Arial" panose="020B0604020202020204" pitchFamily="34" charset="0"/>
              <a:buChar char="•"/>
            </a:pPr>
            <a:r>
              <a:rPr lang="en-US" i="1" dirty="0">
                <a:latin typeface="Calibri"/>
                <a:ea typeface="Calibri"/>
                <a:cs typeface="Calibri"/>
              </a:rPr>
              <a:t>Knowledge - sharing: PIM/ T&amp; L Conference </a:t>
            </a:r>
            <a:r>
              <a:rPr lang="en-US" i="1" dirty="0" err="1">
                <a:latin typeface="Calibri"/>
                <a:ea typeface="Calibri"/>
                <a:cs typeface="Calibri"/>
              </a:rPr>
              <a:t>UoG</a:t>
            </a:r>
            <a:r>
              <a:rPr lang="en-US" i="1" dirty="0">
                <a:latin typeface="Calibri"/>
                <a:ea typeface="Calibri"/>
                <a:cs typeface="Calibri"/>
              </a:rPr>
              <a:t>...</a:t>
            </a:r>
          </a:p>
          <a:p>
            <a:endParaRPr lang="en-US" b="1" i="1" dirty="0">
              <a:latin typeface="Calibri"/>
              <a:ea typeface="Calibri"/>
              <a:cs typeface="Calibri"/>
            </a:endParaRPr>
          </a:p>
          <a:p>
            <a:r>
              <a:rPr lang="en-US" b="1" i="1" dirty="0">
                <a:latin typeface="Calibri"/>
                <a:ea typeface="Calibri"/>
                <a:cs typeface="Calibri"/>
              </a:rPr>
              <a:t>Financial:</a:t>
            </a:r>
            <a:endParaRPr lang="en-US">
              <a:solidFill>
                <a:srgbClr val="000000"/>
              </a:solidFill>
              <a:latin typeface="Calibri"/>
              <a:ea typeface="Calibri"/>
              <a:cs typeface="Calibri"/>
            </a:endParaRPr>
          </a:p>
          <a:p>
            <a:pPr marL="285750" indent="-285750">
              <a:buFont typeface="Arial" panose="020B0604020202020204" pitchFamily="34" charset="0"/>
              <a:buChar char="•"/>
            </a:pPr>
            <a:r>
              <a:rPr lang="en-US" i="1" dirty="0">
                <a:latin typeface="Calibri"/>
                <a:ea typeface="Calibri"/>
                <a:cs typeface="Calibri"/>
              </a:rPr>
              <a:t>Funding  beyond SMLC; WP's funding 2024 iteration</a:t>
            </a:r>
            <a:endParaRPr lang="en-US" dirty="0">
              <a:latin typeface="Calibri"/>
              <a:ea typeface="Calibri"/>
              <a:cs typeface="Calibri"/>
            </a:endParaRPr>
          </a:p>
          <a:p>
            <a:pPr marL="285750" indent="-285750">
              <a:buFont typeface="Arial" panose="020B0604020202020204" pitchFamily="34" charset="0"/>
              <a:buChar char="•"/>
            </a:pPr>
            <a:r>
              <a:rPr lang="en-US" i="1" dirty="0">
                <a:latin typeface="Calibri"/>
                <a:ea typeface="Calibri"/>
                <a:cs typeface="Calibri"/>
              </a:rPr>
              <a:t>Changed narrative from external profit to mitigating costs </a:t>
            </a:r>
          </a:p>
          <a:p>
            <a:pPr marL="285750" indent="-285750">
              <a:buChar char="•"/>
            </a:pPr>
            <a:endParaRPr lang="en-US" i="1" dirty="0">
              <a:latin typeface="Calibri"/>
              <a:ea typeface="Calibri"/>
              <a:cs typeface="Calibri"/>
            </a:endParaRPr>
          </a:p>
          <a:p>
            <a:r>
              <a:rPr lang="en-US" b="1" i="1" dirty="0">
                <a:latin typeface="Calibri"/>
                <a:ea typeface="Calibri"/>
                <a:cs typeface="Calibri"/>
              </a:rPr>
              <a:t>Operational:</a:t>
            </a:r>
          </a:p>
          <a:p>
            <a:pPr marL="285750" indent="-285750">
              <a:buChar char="•"/>
            </a:pPr>
            <a:r>
              <a:rPr lang="en-US" i="1" dirty="0">
                <a:latin typeface="Calibri"/>
                <a:ea typeface="Calibri"/>
                <a:cs typeface="Calibri"/>
              </a:rPr>
              <a:t>part-time (May &amp; June)</a:t>
            </a:r>
            <a:endParaRPr lang="en-US" dirty="0"/>
          </a:p>
          <a:p>
            <a:pPr marL="285750" indent="-285750">
              <a:buFont typeface="Arial" panose="020B0604020202020204" pitchFamily="34" charset="0"/>
              <a:buChar char="•"/>
            </a:pPr>
            <a:r>
              <a:rPr lang="en-US" i="1" dirty="0">
                <a:latin typeface="Calibri"/>
                <a:ea typeface="Calibri"/>
                <a:cs typeface="Calibri"/>
              </a:rPr>
              <a:t>Different enrolment process</a:t>
            </a:r>
          </a:p>
          <a:p>
            <a:pPr marL="285750" indent="-285750">
              <a:buFont typeface="Arial" panose="020B0604020202020204" pitchFamily="34" charset="0"/>
              <a:buChar char="•"/>
            </a:pPr>
            <a:r>
              <a:rPr lang="en-US" i="1" dirty="0">
                <a:latin typeface="Calibri"/>
                <a:ea typeface="Calibri"/>
                <a:cs typeface="Calibri"/>
              </a:rPr>
              <a:t>Working with more WP coordinators</a:t>
            </a:r>
          </a:p>
          <a:p>
            <a:endParaRPr lang="en-US" i="1" dirty="0"/>
          </a:p>
        </p:txBody>
      </p:sp>
    </p:spTree>
    <p:extLst>
      <p:ext uri="{BB962C8B-B14F-4D97-AF65-F5344CB8AC3E}">
        <p14:creationId xmlns:p14="http://schemas.microsoft.com/office/powerpoint/2010/main" val="332180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A splash of colours on a white surface">
            <a:extLst>
              <a:ext uri="{FF2B5EF4-FFF2-40B4-BE49-F238E27FC236}">
                <a16:creationId xmlns:a16="http://schemas.microsoft.com/office/drawing/2014/main" id="{1947C624-8344-018D-E08D-256D4B11BA4C}"/>
              </a:ext>
            </a:extLst>
          </p:cNvPr>
          <p:cNvPicPr>
            <a:picLocks noChangeAspect="1"/>
          </p:cNvPicPr>
          <p:nvPr/>
        </p:nvPicPr>
        <p:blipFill rotWithShape="1">
          <a:blip r:embed="rId3"/>
          <a:srcRect l="4813" r="43104"/>
          <a:stretch/>
        </p:blipFill>
        <p:spPr>
          <a:xfrm>
            <a:off x="20" y="10"/>
            <a:ext cx="4762480" cy="6857989"/>
          </a:xfrm>
          <a:prstGeom prst="rect">
            <a:avLst/>
          </a:prstGeom>
        </p:spPr>
      </p:pic>
      <p:sp>
        <p:nvSpPr>
          <p:cNvPr id="71" name="Rectangle 7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413177" y="764209"/>
            <a:ext cx="5986452" cy="5508379"/>
          </a:xfrm>
        </p:spPr>
        <p:txBody>
          <a:bodyPr>
            <a:normAutofit fontScale="90000"/>
          </a:bodyPr>
          <a:lstStyle/>
          <a:p>
            <a:r>
              <a:rPr lang="en-GB" sz="3100" b="1" dirty="0">
                <a:latin typeface="Calibri"/>
                <a:ea typeface="Calibri"/>
                <a:cs typeface="Segoe UI"/>
              </a:rPr>
              <a:t>Learning so far...</a:t>
            </a:r>
            <a:br>
              <a:rPr lang="en-GB" sz="1800" b="1" dirty="0">
                <a:latin typeface="Calibri"/>
                <a:cs typeface="Segoe UI"/>
              </a:rPr>
            </a:br>
            <a:br>
              <a:rPr lang="en-GB" sz="1800" b="1" dirty="0">
                <a:latin typeface="Calibri"/>
                <a:cs typeface="Segoe UI"/>
              </a:rPr>
            </a:br>
            <a:br>
              <a:rPr lang="en-GB" sz="1800" b="1" dirty="0">
                <a:latin typeface="Calibri"/>
                <a:cs typeface="Segoe UI"/>
              </a:rPr>
            </a:br>
            <a:r>
              <a:rPr lang="en-GB" sz="1800" b="1" dirty="0">
                <a:solidFill>
                  <a:srgbClr val="242424"/>
                </a:solidFill>
                <a:latin typeface="Calibri"/>
                <a:ea typeface="Calibri"/>
                <a:cs typeface="Segoe UI"/>
              </a:rPr>
              <a:t> 1. WP and EAP complement each other's strengths and are natural allies</a:t>
            </a:r>
            <a:br>
              <a:rPr lang="en-GB" sz="1800" b="1" dirty="0">
                <a:latin typeface="Calibri"/>
                <a:cs typeface="Segoe UI"/>
              </a:rPr>
            </a:br>
            <a:br>
              <a:rPr lang="en-GB" sz="1800" b="1" dirty="0">
                <a:latin typeface="Calibri"/>
                <a:cs typeface="Segoe UI"/>
              </a:rPr>
            </a:br>
            <a:r>
              <a:rPr lang="en-GB" sz="1800" b="1" dirty="0">
                <a:solidFill>
                  <a:srgbClr val="242424"/>
                </a:solidFill>
                <a:latin typeface="Calibri"/>
                <a:ea typeface="Calibri"/>
                <a:cs typeface="Segoe UI"/>
              </a:rPr>
              <a:t>2. strong impact on students' experience</a:t>
            </a:r>
            <a:br>
              <a:rPr lang="en-GB" sz="1800" b="1" dirty="0">
                <a:latin typeface="Calibri"/>
                <a:cs typeface="Segoe UI"/>
              </a:rPr>
            </a:br>
            <a:br>
              <a:rPr lang="en-GB" sz="1800" b="1" dirty="0">
                <a:latin typeface="Calibri"/>
                <a:cs typeface="Segoe UI"/>
              </a:rPr>
            </a:br>
            <a:r>
              <a:rPr lang="en-GB" sz="1800" b="1" dirty="0">
                <a:solidFill>
                  <a:srgbClr val="242424"/>
                </a:solidFill>
                <a:latin typeface="Calibri"/>
                <a:ea typeface="Calibri"/>
                <a:cs typeface="Segoe UI"/>
              </a:rPr>
              <a:t>3. EAP's value understood and more visible</a:t>
            </a:r>
            <a:br>
              <a:rPr lang="en-GB" sz="1800" b="1" dirty="0">
                <a:latin typeface="Calibri"/>
                <a:cs typeface="Segoe UI"/>
              </a:rPr>
            </a:br>
            <a:br>
              <a:rPr lang="en-GB" sz="1800" b="1" dirty="0">
                <a:latin typeface="Calibri"/>
                <a:cs typeface="Segoe UI"/>
              </a:rPr>
            </a:br>
            <a:r>
              <a:rPr lang="en-GB" sz="1800" b="1" dirty="0">
                <a:solidFill>
                  <a:srgbClr val="242424"/>
                </a:solidFill>
                <a:latin typeface="Calibri"/>
                <a:ea typeface="Calibri"/>
                <a:cs typeface="Segoe UI"/>
              </a:rPr>
              <a:t>4. one collaboration opens doors to further discussions/projects</a:t>
            </a:r>
            <a:br>
              <a:rPr lang="en-GB" sz="1800" b="1" dirty="0">
                <a:latin typeface="Calibri"/>
                <a:cs typeface="Segoe UI"/>
              </a:rPr>
            </a:br>
            <a:br>
              <a:rPr lang="en-GB" sz="1800" b="1" dirty="0">
                <a:latin typeface="Calibri"/>
                <a:cs typeface="Segoe UI"/>
              </a:rPr>
            </a:br>
            <a:r>
              <a:rPr lang="en-GB" sz="1800" b="1" dirty="0">
                <a:solidFill>
                  <a:srgbClr val="242424"/>
                </a:solidFill>
                <a:latin typeface="Calibri"/>
                <a:ea typeface="Calibri"/>
                <a:cs typeface="Segoe UI"/>
              </a:rPr>
              <a:t>5. scholarship strengthens arguments as well as builds knowledge</a:t>
            </a:r>
            <a:br>
              <a:rPr lang="en-GB" sz="1800" b="1" dirty="0">
                <a:latin typeface="Calibri"/>
                <a:cs typeface="Segoe UI"/>
              </a:rPr>
            </a:br>
            <a:br>
              <a:rPr lang="en-GB" sz="1800" b="1" dirty="0">
                <a:latin typeface="Calibri"/>
                <a:cs typeface="Segoe UI"/>
              </a:rPr>
            </a:br>
            <a:br>
              <a:rPr lang="en-GB" sz="1800" b="1" dirty="0">
                <a:latin typeface="Calibri"/>
                <a:cs typeface="Segoe UI"/>
              </a:rPr>
            </a:br>
            <a:r>
              <a:rPr lang="en-GB" sz="1800" dirty="0">
                <a:solidFill>
                  <a:srgbClr val="242424"/>
                </a:solidFill>
                <a:latin typeface="Calibri"/>
                <a:ea typeface="Calibri"/>
                <a:cs typeface="Segoe UI"/>
              </a:rPr>
              <a:t>partnerships are crucial: collective effort</a:t>
            </a:r>
            <a:br>
              <a:rPr lang="en-GB" sz="1100" dirty="0">
                <a:latin typeface="Segoe UI"/>
                <a:cs typeface="Segoe UI"/>
              </a:rPr>
            </a:br>
            <a:br>
              <a:rPr lang="en-GB" sz="1100" b="1" dirty="0">
                <a:latin typeface="Segoe UI"/>
                <a:cs typeface="Segoe UI"/>
              </a:rPr>
            </a:br>
            <a:endParaRPr lang="en-GB" sz="1100" dirty="0">
              <a:latin typeface="Segoe UI"/>
              <a:cs typeface="Segoe UI"/>
            </a:endParaRPr>
          </a:p>
        </p:txBody>
      </p:sp>
    </p:spTree>
    <p:extLst>
      <p:ext uri="{BB962C8B-B14F-4D97-AF65-F5344CB8AC3E}">
        <p14:creationId xmlns:p14="http://schemas.microsoft.com/office/powerpoint/2010/main" val="47583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011FBDEF-9CA1-495E-A9FA-E912D5145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0018" y="155715"/>
            <a:ext cx="4644887" cy="6138400"/>
          </a:xfrm>
        </p:spPr>
        <p:txBody>
          <a:bodyPr vert="horz" lIns="91440" tIns="45720" rIns="91440" bIns="45720" rtlCol="0">
            <a:normAutofit fontScale="90000"/>
          </a:bodyPr>
          <a:lstStyle/>
          <a:p>
            <a:br>
              <a:rPr lang="en-GB" sz="900" b="1" dirty="0">
                <a:latin typeface="Segoe UI"/>
                <a:cs typeface="Segoe UI"/>
              </a:rPr>
            </a:br>
            <a:br>
              <a:rPr lang="en-GB" sz="900" b="1" dirty="0">
                <a:latin typeface="Segoe UI"/>
                <a:cs typeface="Segoe UI"/>
              </a:rPr>
            </a:br>
            <a:r>
              <a:rPr lang="en-GB" sz="1400" b="1" u="sng" dirty="0">
                <a:latin typeface="Calibri"/>
                <a:ea typeface="Calibri"/>
                <a:cs typeface="Segoe UI"/>
              </a:rPr>
              <a:t>Access coordinator:</a:t>
            </a:r>
            <a:br>
              <a:rPr lang="en-GB" sz="1400" b="1" u="sng" dirty="0">
                <a:latin typeface="Calibri"/>
                <a:ea typeface="Calibri"/>
                <a:cs typeface="Segoe UI"/>
              </a:rPr>
            </a:br>
            <a:r>
              <a:rPr lang="en-GB" sz="1400" b="1" dirty="0">
                <a:latin typeface="Calibri"/>
                <a:ea typeface="Calibri"/>
                <a:cs typeface="Segoe UI"/>
              </a:rPr>
              <a:t> </a:t>
            </a:r>
            <a:br>
              <a:rPr lang="en-GB" sz="1400" b="1" dirty="0">
                <a:latin typeface="Calibri"/>
                <a:cs typeface="Segoe UI"/>
              </a:rPr>
            </a:br>
            <a:r>
              <a:rPr lang="en-GB" sz="1400" b="1" dirty="0" err="1">
                <a:latin typeface="Calibri"/>
                <a:ea typeface="Calibri"/>
                <a:cs typeface="Segoe UI"/>
              </a:rPr>
              <a:t>amy</a:t>
            </a:r>
            <a:r>
              <a:rPr lang="en-GB" sz="1400" b="1" dirty="0">
                <a:latin typeface="Calibri"/>
                <a:ea typeface="Calibri"/>
                <a:cs typeface="Segoe UI"/>
              </a:rPr>
              <a:t> Macdermott</a:t>
            </a:r>
            <a:br>
              <a:rPr lang="en-GB" sz="1400" b="1" dirty="0">
                <a:latin typeface="Calibri"/>
                <a:ea typeface="Calibri"/>
                <a:cs typeface="Segoe UI"/>
              </a:rPr>
            </a:br>
            <a:br>
              <a:rPr lang="en-GB" sz="1400" b="1" dirty="0">
                <a:latin typeface="Calibri"/>
                <a:ea typeface="Calibri"/>
                <a:cs typeface="Segoe UI"/>
              </a:rPr>
            </a:br>
            <a:br>
              <a:rPr lang="en-GB" sz="1400" b="1" dirty="0">
                <a:latin typeface="Calibri"/>
                <a:ea typeface="Calibri"/>
                <a:cs typeface="Segoe UI"/>
              </a:rPr>
            </a:br>
            <a:br>
              <a:rPr lang="en-GB" sz="1400" b="1" dirty="0">
                <a:latin typeface="+mj-ea"/>
                <a:cs typeface="Segoe UI"/>
              </a:rPr>
            </a:br>
            <a:r>
              <a:rPr lang="en-GB" sz="1400" b="1" u="sng" dirty="0">
                <a:latin typeface="Calibri"/>
                <a:ea typeface="Calibri"/>
                <a:cs typeface="Segoe UI"/>
              </a:rPr>
              <a:t>EAS ADMINISTRATIVE</a:t>
            </a:r>
            <a:r>
              <a:rPr lang="en-GB" sz="1400" b="1" dirty="0">
                <a:latin typeface="Calibri"/>
                <a:ea typeface="Calibri"/>
                <a:cs typeface="Segoe UI"/>
              </a:rPr>
              <a:t> COLLEAGUES:</a:t>
            </a:r>
            <a:br>
              <a:rPr lang="en-GB" sz="1400" b="1" dirty="0">
                <a:latin typeface="Calibri"/>
                <a:ea typeface="Calibri"/>
                <a:cs typeface="Segoe UI"/>
              </a:rPr>
            </a:br>
            <a:br>
              <a:rPr lang="en-GB" sz="1400" b="1" dirty="0">
                <a:latin typeface="+mj-ea"/>
                <a:cs typeface="Segoe UI"/>
              </a:rPr>
            </a:br>
            <a:r>
              <a:rPr lang="en-GB" sz="1400" b="1" dirty="0">
                <a:latin typeface="Calibri"/>
                <a:ea typeface="Calibri"/>
                <a:cs typeface="Segoe UI"/>
              </a:rPr>
              <a:t>LYNNE CLARK</a:t>
            </a:r>
            <a:br>
              <a:rPr lang="en-GB" sz="1400" b="1" dirty="0">
                <a:latin typeface="Calibri"/>
                <a:cs typeface="Segoe UI"/>
              </a:rPr>
            </a:br>
            <a:r>
              <a:rPr lang="en-GB" sz="1400" b="1" dirty="0">
                <a:latin typeface="Calibri"/>
                <a:ea typeface="Calibri"/>
                <a:cs typeface="Segoe UI"/>
              </a:rPr>
              <a:t>KERRY SHARKEY</a:t>
            </a:r>
            <a:br>
              <a:rPr lang="en-GB" sz="1400" b="1" dirty="0">
                <a:latin typeface="Calibri"/>
                <a:cs typeface="Segoe UI"/>
              </a:rPr>
            </a:br>
            <a:r>
              <a:rPr lang="en-GB" sz="1400" b="1" dirty="0">
                <a:latin typeface="Calibri"/>
                <a:ea typeface="Calibri"/>
                <a:cs typeface="Segoe UI"/>
              </a:rPr>
              <a:t>NICOLE SMITH</a:t>
            </a:r>
            <a:br>
              <a:rPr lang="en-GB" sz="1400" b="1" dirty="0">
                <a:latin typeface="Calibri"/>
                <a:ea typeface="Calibri"/>
                <a:cs typeface="Segoe UI"/>
              </a:rPr>
            </a:br>
            <a:br>
              <a:rPr lang="en-GB" sz="1400" b="1" dirty="0">
                <a:latin typeface="Calibri"/>
                <a:ea typeface="Calibri"/>
                <a:cs typeface="Segoe UI"/>
              </a:rPr>
            </a:br>
            <a:br>
              <a:rPr lang="en-GB" sz="1400" b="1" dirty="0">
                <a:latin typeface="Calibri"/>
                <a:cs typeface="Segoe UI"/>
              </a:rPr>
            </a:br>
            <a:br>
              <a:rPr lang="en-GB" sz="1400" b="1" u="sng" dirty="0">
                <a:latin typeface="+mj-ea"/>
                <a:cs typeface="Segoe UI"/>
              </a:rPr>
            </a:br>
            <a:r>
              <a:rPr lang="en-GB" sz="1400" b="1" u="sng" dirty="0">
                <a:latin typeface="Calibri"/>
                <a:ea typeface="Calibri"/>
                <a:cs typeface="Segoe UI"/>
              </a:rPr>
              <a:t>HEAD OF SMLC</a:t>
            </a:r>
            <a:r>
              <a:rPr lang="en-GB" sz="1400" b="1" dirty="0">
                <a:latin typeface="Calibri"/>
                <a:ea typeface="Calibri"/>
                <a:cs typeface="Segoe UI"/>
              </a:rPr>
              <a:t>: STEPHEN FORCER &amp; </a:t>
            </a:r>
            <a:br>
              <a:rPr lang="en-GB" sz="1400" b="1" dirty="0">
                <a:latin typeface="Calibri"/>
                <a:cs typeface="Segoe UI"/>
              </a:rPr>
            </a:br>
            <a:r>
              <a:rPr lang="en-GB" sz="1400" b="1" u="sng" dirty="0">
                <a:latin typeface="Calibri"/>
                <a:ea typeface="Calibri"/>
                <a:cs typeface="Segoe UI"/>
              </a:rPr>
              <a:t>Head of </a:t>
            </a:r>
            <a:r>
              <a:rPr lang="en-GB" sz="1400" b="1" u="sng" dirty="0" err="1">
                <a:latin typeface="Calibri"/>
                <a:ea typeface="Calibri"/>
                <a:cs typeface="Segoe UI"/>
              </a:rPr>
              <a:t>wp</a:t>
            </a:r>
            <a:r>
              <a:rPr lang="en-GB" sz="1400" b="1" dirty="0">
                <a:latin typeface="Calibri"/>
                <a:ea typeface="Calibri"/>
                <a:cs typeface="Segoe UI"/>
              </a:rPr>
              <a:t>: Neil Croll</a:t>
            </a:r>
            <a:br>
              <a:rPr lang="en-GB" sz="1400" b="1" dirty="0">
                <a:latin typeface="Calibri"/>
                <a:cs typeface="Segoe UI"/>
              </a:rPr>
            </a:br>
            <a:br>
              <a:rPr lang="en-GB" sz="1400" b="1" dirty="0">
                <a:latin typeface="Calibri"/>
                <a:cs typeface="Segoe UI"/>
              </a:rPr>
            </a:br>
            <a:br>
              <a:rPr lang="en-GB" sz="1400" b="1" dirty="0">
                <a:latin typeface="+mj-ea"/>
                <a:cs typeface="Segoe UI"/>
              </a:rPr>
            </a:br>
            <a:r>
              <a:rPr lang="en-GB" sz="1400" b="1" u="sng" dirty="0" err="1">
                <a:latin typeface="Calibri"/>
                <a:ea typeface="Calibri"/>
                <a:cs typeface="Segoe UI"/>
              </a:rPr>
              <a:t>wp</a:t>
            </a:r>
            <a:r>
              <a:rPr lang="en-GB" sz="1400" b="1" u="sng" dirty="0">
                <a:latin typeface="Calibri"/>
                <a:ea typeface="Calibri"/>
                <a:cs typeface="Segoe UI"/>
              </a:rPr>
              <a:t> coordinators for 2024:</a:t>
            </a:r>
            <a:br>
              <a:rPr lang="en-GB" sz="1400" b="1" u="sng" dirty="0">
                <a:latin typeface="Calibri"/>
                <a:ea typeface="Calibri"/>
                <a:cs typeface="Segoe UI"/>
              </a:rPr>
            </a:br>
            <a:r>
              <a:rPr lang="en-GB" sz="1400" b="1" dirty="0">
                <a:latin typeface="Calibri"/>
                <a:ea typeface="Calibri"/>
                <a:cs typeface="Segoe UI"/>
              </a:rPr>
              <a:t> </a:t>
            </a:r>
            <a:br>
              <a:rPr lang="en-GB" sz="1400" b="1" dirty="0">
                <a:latin typeface="Calibri"/>
                <a:cs typeface="Segoe UI"/>
              </a:rPr>
            </a:br>
            <a:r>
              <a:rPr lang="en-GB" sz="1400" b="1" dirty="0">
                <a:latin typeface="Calibri"/>
                <a:ea typeface="Calibri"/>
                <a:cs typeface="Calibri"/>
              </a:rPr>
              <a:t>AMY MACDERMOTT</a:t>
            </a:r>
            <a:br>
              <a:rPr lang="en-GB" sz="1400" b="1" dirty="0">
                <a:latin typeface="+mj-ea"/>
                <a:cs typeface="Segoe UI"/>
              </a:rPr>
            </a:br>
            <a:r>
              <a:rPr lang="en-GB" sz="1400" b="1" dirty="0" err="1">
                <a:latin typeface="Calibri"/>
                <a:ea typeface="Calibri"/>
                <a:cs typeface="Segoe UI"/>
              </a:rPr>
              <a:t>scotT</a:t>
            </a:r>
            <a:r>
              <a:rPr lang="en-GB" sz="1400" b="1" dirty="0">
                <a:latin typeface="Calibri"/>
                <a:ea typeface="Calibri"/>
                <a:cs typeface="Segoe UI"/>
              </a:rPr>
              <a:t> </a:t>
            </a:r>
            <a:r>
              <a:rPr lang="en-GB" sz="1400" b="1" dirty="0" err="1">
                <a:latin typeface="Calibri"/>
                <a:ea typeface="Calibri"/>
                <a:cs typeface="Segoe UI"/>
              </a:rPr>
              <a:t>Iguschi</a:t>
            </a:r>
            <a:r>
              <a:rPr lang="en-GB" sz="1400" b="1" dirty="0">
                <a:latin typeface="Calibri"/>
                <a:ea typeface="Calibri"/>
                <a:cs typeface="Segoe UI"/>
              </a:rPr>
              <a:t>-sherry </a:t>
            </a:r>
            <a:br>
              <a:rPr lang="en-US" sz="1400" dirty="0">
                <a:latin typeface="Calibri"/>
              </a:rPr>
            </a:br>
            <a:r>
              <a:rPr lang="en-GB" sz="1400" b="1" dirty="0">
                <a:latin typeface="Calibri"/>
                <a:ea typeface="Calibri"/>
                <a:cs typeface="Segoe UI"/>
              </a:rPr>
              <a:t>and Jen </a:t>
            </a:r>
            <a:r>
              <a:rPr lang="en-GB" sz="1400" b="1" dirty="0" err="1">
                <a:latin typeface="Calibri"/>
                <a:ea typeface="Calibri"/>
                <a:cs typeface="Segoe UI"/>
              </a:rPr>
              <a:t>McDonalnd</a:t>
            </a:r>
            <a:br>
              <a:rPr lang="en-GB" sz="1400" b="1" dirty="0">
                <a:latin typeface="Calibri"/>
                <a:ea typeface="Calibri"/>
                <a:cs typeface="Segoe UI"/>
              </a:rPr>
            </a:br>
            <a:br>
              <a:rPr lang="en-GB" sz="1400" b="1" dirty="0">
                <a:latin typeface="Calibri"/>
                <a:cs typeface="Segoe UI"/>
              </a:rPr>
            </a:br>
            <a:br>
              <a:rPr lang="en-GB" sz="1400" b="1" dirty="0">
                <a:latin typeface="Calibri"/>
                <a:cs typeface="Segoe UI"/>
              </a:rPr>
            </a:br>
            <a:br>
              <a:rPr lang="en-US" sz="1400" b="1" dirty="0">
                <a:latin typeface="+mj-ea"/>
              </a:rPr>
            </a:br>
            <a:r>
              <a:rPr lang="en-GB" sz="1400" b="1" dirty="0">
                <a:latin typeface="Calibri"/>
                <a:ea typeface="Calibri"/>
                <a:cs typeface="Segoe UI"/>
              </a:rPr>
              <a:t>wonderful students and Access staff participating in our </a:t>
            </a:r>
            <a:r>
              <a:rPr lang="en-GB" sz="1400" b="1" dirty="0" err="1">
                <a:latin typeface="Calibri"/>
                <a:ea typeface="Calibri"/>
                <a:cs typeface="Segoe UI"/>
              </a:rPr>
              <a:t>sotl</a:t>
            </a:r>
            <a:br>
              <a:rPr lang="en-GB" sz="1400" b="1" dirty="0">
                <a:latin typeface="Calibri"/>
                <a:ea typeface="Calibri"/>
                <a:cs typeface="Segoe UI"/>
              </a:rPr>
            </a:br>
            <a:br>
              <a:rPr lang="en-GB" sz="1400" b="1" dirty="0">
                <a:latin typeface="Calibri"/>
                <a:cs typeface="Segoe UI"/>
              </a:rPr>
            </a:br>
            <a:br>
              <a:rPr lang="en-GB" sz="1400" b="1" dirty="0">
                <a:latin typeface="Calibri"/>
                <a:cs typeface="Segoe UI"/>
              </a:rPr>
            </a:br>
            <a:r>
              <a:rPr lang="en-GB" sz="1400" b="1" dirty="0" err="1">
                <a:latin typeface="Calibri"/>
                <a:ea typeface="Calibri"/>
                <a:cs typeface="Segoe UI"/>
              </a:rPr>
              <a:t>iwona</a:t>
            </a:r>
            <a:r>
              <a:rPr lang="en-GB" sz="1400" b="1" dirty="0">
                <a:latin typeface="Calibri"/>
                <a:ea typeface="Calibri"/>
                <a:cs typeface="Segoe UI"/>
              </a:rPr>
              <a:t> and </a:t>
            </a:r>
            <a:r>
              <a:rPr lang="en-GB" sz="1400" b="1" dirty="0" err="1">
                <a:latin typeface="Calibri"/>
                <a:ea typeface="Calibri"/>
                <a:cs typeface="Segoe UI"/>
              </a:rPr>
              <a:t>sofia</a:t>
            </a:r>
            <a:r>
              <a:rPr lang="en-GB" sz="1400" b="1" dirty="0">
                <a:latin typeface="Calibri"/>
                <a:ea typeface="Calibri"/>
                <a:cs typeface="Segoe UI"/>
              </a:rPr>
              <a:t>:-)</a:t>
            </a:r>
            <a:br>
              <a:rPr lang="en-GB" sz="1400" dirty="0">
                <a:latin typeface="Calibri"/>
                <a:cs typeface="Segoe UI"/>
              </a:rPr>
            </a:br>
            <a:br>
              <a:rPr lang="en-GB" sz="1400" dirty="0">
                <a:latin typeface="Segoe UI"/>
                <a:cs typeface="Segoe UI"/>
              </a:rPr>
            </a:br>
            <a:br>
              <a:rPr lang="en-GB" sz="900" dirty="0">
                <a:latin typeface="Segoe UI"/>
                <a:cs typeface="Segoe UI"/>
              </a:rPr>
            </a:br>
            <a:br>
              <a:rPr lang="en-GB" sz="900" dirty="0">
                <a:latin typeface="Segoe UI"/>
                <a:cs typeface="Segoe UI"/>
              </a:rPr>
            </a:br>
            <a:endParaRPr lang="en-GB" sz="900">
              <a:latin typeface="Segoe UI"/>
              <a:cs typeface="Segoe UI"/>
            </a:endParaRPr>
          </a:p>
        </p:txBody>
      </p:sp>
      <p:sp>
        <p:nvSpPr>
          <p:cNvPr id="80" name="Rectangle 79">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colorful letters&#10;&#10;Description automatically generated">
            <a:extLst>
              <a:ext uri="{FF2B5EF4-FFF2-40B4-BE49-F238E27FC236}">
                <a16:creationId xmlns:a16="http://schemas.microsoft.com/office/drawing/2014/main" id="{6B92818D-E78B-2B61-627C-EDE30474F5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29739" y="1256610"/>
            <a:ext cx="5410200" cy="4057650"/>
          </a:xfrm>
          <a:prstGeom prst="rect">
            <a:avLst/>
          </a:prstGeom>
        </p:spPr>
      </p:pic>
      <p:sp>
        <p:nvSpPr>
          <p:cNvPr id="9" name="TextBox 8">
            <a:extLst>
              <a:ext uri="{FF2B5EF4-FFF2-40B4-BE49-F238E27FC236}">
                <a16:creationId xmlns:a16="http://schemas.microsoft.com/office/drawing/2014/main" id="{BEB012C4-CC72-D906-4258-9C38F7079AEE}"/>
              </a:ext>
            </a:extLst>
          </p:cNvPr>
          <p:cNvSpPr txBox="1"/>
          <p:nvPr/>
        </p:nvSpPr>
        <p:spPr>
          <a:xfrm>
            <a:off x="9086948" y="5257770"/>
            <a:ext cx="241925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32773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FE55-7214-4D88-CF5C-D7FD3B1618E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5F152DEA-C36E-F079-8756-7B2407091188}"/>
              </a:ext>
            </a:extLst>
          </p:cNvPr>
          <p:cNvSpPr>
            <a:spLocks noGrp="1"/>
          </p:cNvSpPr>
          <p:nvPr>
            <p:ph idx="1"/>
          </p:nvPr>
        </p:nvSpPr>
        <p:spPr/>
        <p:txBody>
          <a:bodyPr vert="horz" lIns="91440" tIns="45720" rIns="91440" bIns="45720" rtlCol="0" anchor="t">
            <a:normAutofit/>
          </a:bodyPr>
          <a:lstStyle/>
          <a:p>
            <a:pPr marL="0" indent="0">
              <a:buNone/>
            </a:pPr>
            <a:endParaRPr lang="en-GB" sz="1800" dirty="0">
              <a:latin typeface="Calibri"/>
              <a:ea typeface="+mj-lt"/>
              <a:cs typeface="+mj-lt"/>
            </a:endParaRPr>
          </a:p>
          <a:p>
            <a:pPr marL="0" indent="0">
              <a:spcBef>
                <a:spcPts val="300"/>
              </a:spcBef>
              <a:buNone/>
            </a:pPr>
            <a:r>
              <a:rPr lang="en-GB" sz="1800" dirty="0">
                <a:solidFill>
                  <a:srgbClr val="455F51"/>
                </a:solidFill>
                <a:latin typeface="Calibri"/>
                <a:ea typeface="+mj-lt"/>
                <a:cs typeface="+mj-lt"/>
              </a:rPr>
              <a:t>Molinari, Julia. (2022). What Makes Writing Academic: Rethinking Theory for Practice. 10.5040/9781350243958. </a:t>
            </a:r>
            <a:endParaRPr lang="en-US" sz="1800">
              <a:latin typeface="Calibri"/>
              <a:ea typeface="Calibri"/>
              <a:cs typeface="Calibri"/>
            </a:endParaRPr>
          </a:p>
          <a:p>
            <a:pPr marL="0" indent="0">
              <a:buNone/>
            </a:pPr>
            <a:r>
              <a:rPr lang="en-GB" sz="1800" err="1">
                <a:solidFill>
                  <a:srgbClr val="293737"/>
                </a:solidFill>
                <a:latin typeface="Calibri"/>
                <a:ea typeface="Calibri"/>
                <a:cs typeface="Calibri"/>
              </a:rPr>
              <a:t>Palanac</a:t>
            </a:r>
            <a:r>
              <a:rPr lang="en-GB" sz="1800">
                <a:solidFill>
                  <a:srgbClr val="293737"/>
                </a:solidFill>
                <a:latin typeface="Calibri"/>
                <a:ea typeface="Calibri"/>
                <a:cs typeface="Calibri"/>
              </a:rPr>
              <a:t>, Aleks &amp; Hunt, Sarah A. &amp; </a:t>
            </a:r>
            <a:r>
              <a:rPr lang="en-GB" sz="1800" err="1">
                <a:solidFill>
                  <a:srgbClr val="293737"/>
                </a:solidFill>
                <a:latin typeface="Calibri"/>
                <a:ea typeface="Calibri"/>
                <a:cs typeface="Calibri"/>
              </a:rPr>
              <a:t>rogerson</a:t>
            </a:r>
            <a:r>
              <a:rPr lang="en-GB" sz="1800">
                <a:solidFill>
                  <a:srgbClr val="293737"/>
                </a:solidFill>
                <a:latin typeface="Calibri"/>
                <a:ea typeface="Calibri"/>
                <a:cs typeface="Calibri"/>
              </a:rPr>
              <a:t> </a:t>
            </a:r>
            <a:r>
              <a:rPr lang="en-GB" sz="1800" err="1">
                <a:solidFill>
                  <a:srgbClr val="293737"/>
                </a:solidFill>
                <a:latin typeface="Calibri"/>
                <a:ea typeface="Calibri"/>
                <a:cs typeface="Calibri"/>
              </a:rPr>
              <a:t>revell</a:t>
            </a:r>
            <a:r>
              <a:rPr lang="en-GB" sz="1800">
                <a:solidFill>
                  <a:srgbClr val="293737"/>
                </a:solidFill>
                <a:latin typeface="Calibri"/>
                <a:ea typeface="Calibri"/>
                <a:cs typeface="Calibri"/>
              </a:rPr>
              <a:t>, Pamela &amp; </a:t>
            </a:r>
            <a:r>
              <a:rPr lang="en-GB" sz="1800" err="1">
                <a:solidFill>
                  <a:srgbClr val="293737"/>
                </a:solidFill>
                <a:latin typeface="Calibri"/>
                <a:ea typeface="Calibri"/>
                <a:cs typeface="Calibri"/>
              </a:rPr>
              <a:t>Cajkler</a:t>
            </a:r>
            <a:r>
              <a:rPr lang="en-GB" sz="1800">
                <a:solidFill>
                  <a:srgbClr val="293737"/>
                </a:solidFill>
                <a:latin typeface="Calibri"/>
                <a:ea typeface="Calibri"/>
                <a:cs typeface="Calibri"/>
              </a:rPr>
              <a:t>, Wasyl &amp; Witthaus, Gabi. (2023). Beyond Resilience: Facilitating Learning and Wellbeing in the Refugee Language Classroom. 10.57884/6SN8-AF69. </a:t>
            </a:r>
            <a:endParaRPr lang="en-US" sz="1800">
              <a:solidFill>
                <a:srgbClr val="000000"/>
              </a:solidFill>
              <a:latin typeface="Calibri"/>
              <a:ea typeface="Calibri"/>
              <a:cs typeface="Calibri"/>
            </a:endParaRPr>
          </a:p>
          <a:p>
            <a:pPr marL="0" indent="0">
              <a:buNone/>
            </a:pPr>
            <a:endParaRPr lang="en-GB" sz="1800" dirty="0">
              <a:solidFill>
                <a:srgbClr val="000000"/>
              </a:solidFill>
              <a:latin typeface="Calibri"/>
              <a:ea typeface="Calibri"/>
              <a:cs typeface="Calibri"/>
            </a:endParaRPr>
          </a:p>
          <a:p>
            <a:pPr marL="0" indent="0">
              <a:buNone/>
            </a:pPr>
            <a:r>
              <a:rPr lang="en-GB" sz="1800" dirty="0" err="1">
                <a:solidFill>
                  <a:srgbClr val="293737"/>
                </a:solidFill>
                <a:latin typeface="Calibri"/>
                <a:ea typeface="Calibri"/>
                <a:cs typeface="Calibri"/>
              </a:rPr>
              <a:t>Palanac</a:t>
            </a:r>
            <a:r>
              <a:rPr lang="en-GB" sz="1800" dirty="0">
                <a:solidFill>
                  <a:srgbClr val="293737"/>
                </a:solidFill>
                <a:latin typeface="Calibri"/>
                <a:ea typeface="Calibri"/>
                <a:cs typeface="Calibri"/>
              </a:rPr>
              <a:t>, Aleks. (2020). Towards a trauma-informed ELT pedagogy for refugees. 30. 3-14. </a:t>
            </a:r>
            <a:endParaRPr lang="en-GB" dirty="0"/>
          </a:p>
          <a:p>
            <a:pPr>
              <a:spcBef>
                <a:spcPts val="300"/>
              </a:spcBef>
            </a:pPr>
            <a:endParaRPr lang="en-GB" sz="1800" dirty="0">
              <a:solidFill>
                <a:srgbClr val="000000"/>
              </a:solidFill>
              <a:latin typeface="Calibri"/>
              <a:ea typeface="Calibri"/>
              <a:cs typeface="Calibri"/>
            </a:endParaRPr>
          </a:p>
          <a:p>
            <a:pPr marL="0" indent="0">
              <a:spcBef>
                <a:spcPts val="300"/>
              </a:spcBef>
              <a:buNone/>
            </a:pPr>
            <a:r>
              <a:rPr lang="en-GB" sz="1800">
                <a:solidFill>
                  <a:srgbClr val="455F51"/>
                </a:solidFill>
                <a:latin typeface="Calibri"/>
                <a:ea typeface="Calibri"/>
                <a:cs typeface="Calibri"/>
              </a:rPr>
              <a:t>Thomas, K. &amp; Lok, B., 2015 Teaching critical thinking: An operational framework. In Davis, M. &amp; Barnett, R. (Eds). The Palgrave Handbook of Critical Thinking in Higher Education, pp.93-105. Basingstoke: Palgrave MacMillan</a:t>
            </a:r>
            <a:endParaRPr lang="en-GB" sz="1800"/>
          </a:p>
        </p:txBody>
      </p:sp>
    </p:spTree>
    <p:extLst>
      <p:ext uri="{BB962C8B-B14F-4D97-AF65-F5344CB8AC3E}">
        <p14:creationId xmlns:p14="http://schemas.microsoft.com/office/powerpoint/2010/main" val="178451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34C27EA-18ED-4CFA-8823-6BCBAC02D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699"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0C90CA-E94D-7FCB-B26A-FCDB7A8F4C47}"/>
              </a:ext>
            </a:extLst>
          </p:cNvPr>
          <p:cNvSpPr>
            <a:spLocks noGrp="1"/>
          </p:cNvSpPr>
          <p:nvPr>
            <p:ph type="title"/>
          </p:nvPr>
        </p:nvSpPr>
        <p:spPr>
          <a:xfrm>
            <a:off x="1371600" y="1371600"/>
            <a:ext cx="2705100" cy="4114800"/>
          </a:xfrm>
        </p:spPr>
        <p:txBody>
          <a:bodyPr anchor="ctr">
            <a:normAutofit/>
          </a:bodyPr>
          <a:lstStyle/>
          <a:p>
            <a:pPr algn="ctr"/>
            <a:r>
              <a:rPr lang="en-GB">
                <a:solidFill>
                  <a:schemeClr val="bg2"/>
                </a:solidFill>
              </a:rPr>
              <a:t>outline</a:t>
            </a:r>
          </a:p>
        </p:txBody>
      </p:sp>
      <p:sp>
        <p:nvSpPr>
          <p:cNvPr id="30" name="Rectangle 2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A139F8-FD3B-6864-5810-6E7CCF44683B}"/>
              </a:ext>
            </a:extLst>
          </p:cNvPr>
          <p:cNvSpPr>
            <a:spLocks noGrp="1"/>
          </p:cNvSpPr>
          <p:nvPr>
            <p:ph idx="1"/>
          </p:nvPr>
        </p:nvSpPr>
        <p:spPr>
          <a:xfrm>
            <a:off x="6096000" y="600740"/>
            <a:ext cx="5410200" cy="5667153"/>
          </a:xfrm>
        </p:spPr>
        <p:txBody>
          <a:bodyPr vert="horz" lIns="91440" tIns="45720" rIns="91440" bIns="45720" rtlCol="0" anchor="ctr">
            <a:normAutofit/>
          </a:bodyPr>
          <a:lstStyle/>
          <a:p>
            <a:pPr>
              <a:lnSpc>
                <a:spcPct val="90000"/>
              </a:lnSpc>
            </a:pPr>
            <a:endParaRPr lang="en-GB" sz="1900" cap="all" dirty="0">
              <a:latin typeface="Segoe UI"/>
              <a:cs typeface="Segoe UI"/>
            </a:endParaRPr>
          </a:p>
          <a:p>
            <a:pPr>
              <a:lnSpc>
                <a:spcPct val="90000"/>
              </a:lnSpc>
            </a:pPr>
            <a:endParaRPr lang="en-GB" sz="1900" cap="all" dirty="0">
              <a:latin typeface="Segoe UI"/>
              <a:cs typeface="Segoe UI"/>
            </a:endParaRPr>
          </a:p>
          <a:p>
            <a:pPr>
              <a:lnSpc>
                <a:spcPct val="90000"/>
              </a:lnSpc>
            </a:pPr>
            <a:endParaRPr lang="en-GB" sz="1900" cap="all" dirty="0">
              <a:latin typeface="Segoe UI"/>
              <a:cs typeface="Segoe UI"/>
            </a:endParaRPr>
          </a:p>
          <a:p>
            <a:pPr>
              <a:lnSpc>
                <a:spcPct val="90000"/>
              </a:lnSpc>
            </a:pPr>
            <a:endParaRPr lang="en-GB" sz="1900" cap="all" dirty="0">
              <a:latin typeface="Segoe UI"/>
              <a:cs typeface="Segoe UI"/>
            </a:endParaRPr>
          </a:p>
          <a:p>
            <a:pPr>
              <a:lnSpc>
                <a:spcPct val="90000"/>
              </a:lnSpc>
            </a:pPr>
            <a:r>
              <a:rPr lang="en-GB" sz="1900" cap="all" dirty="0">
                <a:latin typeface="Segoe UI"/>
                <a:cs typeface="Segoe UI"/>
              </a:rPr>
              <a:t>CONTEXTS  &amp;  RATIONALE for the collaboration</a:t>
            </a:r>
            <a:endParaRPr lang="en-GB" dirty="0"/>
          </a:p>
          <a:p>
            <a:pPr>
              <a:lnSpc>
                <a:spcPct val="90000"/>
              </a:lnSpc>
            </a:pPr>
            <a:endParaRPr lang="en-GB" sz="1900" cap="all">
              <a:latin typeface="Segoe UI"/>
              <a:cs typeface="Segoe UI"/>
            </a:endParaRPr>
          </a:p>
          <a:p>
            <a:pPr>
              <a:lnSpc>
                <a:spcPct val="90000"/>
              </a:lnSpc>
            </a:pPr>
            <a:r>
              <a:rPr lang="en-GB" sz="1900" cap="all" dirty="0">
                <a:latin typeface="Segoe UI"/>
                <a:cs typeface="Segoe UI"/>
              </a:rPr>
              <a:t> What we've done IN THE LAST TWO YEARS</a:t>
            </a:r>
            <a:endParaRPr lang="en-GB" sz="1900" dirty="0">
              <a:latin typeface="Goudy Old Style"/>
              <a:cs typeface="Segoe UI"/>
            </a:endParaRPr>
          </a:p>
          <a:p>
            <a:pPr>
              <a:lnSpc>
                <a:spcPct val="90000"/>
              </a:lnSpc>
            </a:pPr>
            <a:endParaRPr lang="en-GB" sz="1900" cap="all">
              <a:latin typeface="Segoe UI"/>
              <a:cs typeface="Segoe UI"/>
            </a:endParaRPr>
          </a:p>
          <a:p>
            <a:pPr>
              <a:lnSpc>
                <a:spcPct val="90000"/>
              </a:lnSpc>
            </a:pPr>
            <a:r>
              <a:rPr lang="en-GB" sz="1900" cap="all" dirty="0">
                <a:latin typeface="Segoe UI"/>
                <a:cs typeface="Segoe UI"/>
              </a:rPr>
              <a:t> CHALLENGES faced &amp;  actions taken</a:t>
            </a:r>
          </a:p>
          <a:p>
            <a:pPr>
              <a:lnSpc>
                <a:spcPct val="90000"/>
              </a:lnSpc>
            </a:pPr>
            <a:endParaRPr lang="en-GB" sz="1900" cap="all" dirty="0">
              <a:latin typeface="Segoe UI"/>
              <a:cs typeface="Segoe UI"/>
            </a:endParaRPr>
          </a:p>
          <a:p>
            <a:pPr>
              <a:lnSpc>
                <a:spcPct val="90000"/>
              </a:lnSpc>
            </a:pPr>
            <a:r>
              <a:rPr lang="en-GB" sz="1900" cap="all" dirty="0">
                <a:latin typeface="Segoe UI"/>
                <a:cs typeface="Segoe UI"/>
              </a:rPr>
              <a:t>learning so far...</a:t>
            </a:r>
          </a:p>
          <a:p>
            <a:pPr marL="0" indent="0">
              <a:lnSpc>
                <a:spcPct val="90000"/>
              </a:lnSpc>
              <a:buNone/>
            </a:pPr>
            <a:endParaRPr lang="en-GB" sz="1900" cap="all" dirty="0">
              <a:latin typeface="Segoe UI"/>
              <a:cs typeface="Segoe UI"/>
            </a:endParaRPr>
          </a:p>
          <a:p>
            <a:pPr>
              <a:lnSpc>
                <a:spcPct val="90000"/>
              </a:lnSpc>
            </a:pPr>
            <a:r>
              <a:rPr lang="en-GB" sz="1900" cap="all" dirty="0">
                <a:latin typeface="Segoe UI"/>
                <a:cs typeface="Segoe UI"/>
              </a:rPr>
              <a:t>THANKS</a:t>
            </a:r>
          </a:p>
          <a:p>
            <a:pPr>
              <a:lnSpc>
                <a:spcPct val="90000"/>
              </a:lnSpc>
            </a:pPr>
            <a:endParaRPr lang="en-GB" sz="1900" cap="all">
              <a:latin typeface="Segoe UI"/>
              <a:cs typeface="Segoe UI"/>
            </a:endParaRPr>
          </a:p>
          <a:p>
            <a:pPr>
              <a:lnSpc>
                <a:spcPct val="90000"/>
              </a:lnSpc>
            </a:pPr>
            <a:endParaRPr lang="en-GB" sz="1900" dirty="0">
              <a:latin typeface="Goudy Old Style"/>
              <a:cs typeface="Segoe UI"/>
            </a:endParaRPr>
          </a:p>
          <a:p>
            <a:pPr>
              <a:lnSpc>
                <a:spcPct val="90000"/>
              </a:lnSpc>
            </a:pPr>
            <a:endParaRPr lang="en-GB" sz="1900" cap="all" dirty="0">
              <a:latin typeface="Segoe UI"/>
              <a:cs typeface="Segoe UI"/>
            </a:endParaRPr>
          </a:p>
          <a:p>
            <a:pPr>
              <a:lnSpc>
                <a:spcPct val="90000"/>
              </a:lnSpc>
            </a:pPr>
            <a:endParaRPr lang="en-GB" sz="1900" cap="all">
              <a:latin typeface="Segoe UI"/>
              <a:cs typeface="Segoe UI"/>
            </a:endParaRPr>
          </a:p>
          <a:p>
            <a:pPr marL="0" indent="0">
              <a:lnSpc>
                <a:spcPct val="90000"/>
              </a:lnSpc>
              <a:buNone/>
            </a:pPr>
            <a:endParaRPr lang="en-GB" sz="1900" cap="all" dirty="0">
              <a:latin typeface="Segoe UI"/>
              <a:cs typeface="Segoe UI"/>
            </a:endParaRPr>
          </a:p>
        </p:txBody>
      </p:sp>
    </p:spTree>
    <p:extLst>
      <p:ext uri="{BB962C8B-B14F-4D97-AF65-F5344CB8AC3E}">
        <p14:creationId xmlns:p14="http://schemas.microsoft.com/office/powerpoint/2010/main" val="390769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 puzzle with one red piece">
            <a:extLst>
              <a:ext uri="{FF2B5EF4-FFF2-40B4-BE49-F238E27FC236}">
                <a16:creationId xmlns:a16="http://schemas.microsoft.com/office/drawing/2014/main" id="{B20756D0-78FE-FEDF-1259-FAAC52F58E7D}"/>
              </a:ext>
            </a:extLst>
          </p:cNvPr>
          <p:cNvPicPr>
            <a:picLocks noChangeAspect="1"/>
          </p:cNvPicPr>
          <p:nvPr/>
        </p:nvPicPr>
        <p:blipFill rotWithShape="1">
          <a:blip r:embed="rId3"/>
          <a:srcRect l="31249" r="29689"/>
          <a:stretch/>
        </p:blipFill>
        <p:spPr>
          <a:xfrm>
            <a:off x="20" y="10"/>
            <a:ext cx="4762480" cy="6857989"/>
          </a:xfrm>
          <a:prstGeom prst="rect">
            <a:avLst/>
          </a:prstGeom>
        </p:spPr>
      </p:pic>
      <p:sp>
        <p:nvSpPr>
          <p:cNvPr id="22" name="Rectangle 21">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20F70-DBE6-BC8A-FC53-D4E858536CA7}"/>
              </a:ext>
            </a:extLst>
          </p:cNvPr>
          <p:cNvSpPr>
            <a:spLocks noGrp="1"/>
          </p:cNvSpPr>
          <p:nvPr>
            <p:ph type="title"/>
          </p:nvPr>
        </p:nvSpPr>
        <p:spPr>
          <a:xfrm>
            <a:off x="5862320" y="1371599"/>
            <a:ext cx="5106615" cy="3356551"/>
          </a:xfrm>
        </p:spPr>
        <p:txBody>
          <a:bodyPr vert="horz" lIns="91440" tIns="45720" rIns="91440" bIns="45720" rtlCol="0" anchor="b">
            <a:normAutofit/>
          </a:bodyPr>
          <a:lstStyle/>
          <a:p>
            <a:pPr algn="ctr"/>
            <a:r>
              <a:rPr lang="en-US" sz="2800" dirty="0">
                <a:latin typeface="Calibri"/>
                <a:ea typeface="Calibri"/>
                <a:cs typeface="Calibri"/>
              </a:rPr>
              <a:t>EAP and WP contexts</a:t>
            </a:r>
            <a:br>
              <a:rPr lang="en-US" sz="2800" dirty="0">
                <a:latin typeface="Calibri"/>
                <a:ea typeface="Calibri"/>
                <a:cs typeface="Calibri"/>
              </a:rPr>
            </a:br>
            <a:br>
              <a:rPr lang="en-US" sz="2800" dirty="0">
                <a:latin typeface="+mj-ea"/>
              </a:rPr>
            </a:br>
            <a:r>
              <a:rPr lang="en-US" sz="2800" dirty="0">
                <a:latin typeface="Calibri"/>
                <a:ea typeface="Calibri"/>
                <a:cs typeface="Calibri"/>
              </a:rPr>
              <a:t>at </a:t>
            </a:r>
            <a:br>
              <a:rPr lang="en-US" sz="2800" dirty="0">
                <a:latin typeface="Calibri"/>
                <a:ea typeface="Calibri"/>
                <a:cs typeface="Calibri"/>
              </a:rPr>
            </a:br>
            <a:br>
              <a:rPr lang="en-US" sz="2800" dirty="0">
                <a:latin typeface="+mj-ea"/>
              </a:rPr>
            </a:br>
            <a:r>
              <a:rPr lang="en-US" sz="2800" dirty="0">
                <a:latin typeface="Calibri"/>
                <a:ea typeface="Calibri"/>
                <a:cs typeface="Calibri"/>
              </a:rPr>
              <a:t>the university of  Glasgow </a:t>
            </a:r>
            <a:endParaRPr lang="en-US" sz="2800" kern="1200" cap="all" spc="300" baseline="0" dirty="0">
              <a:latin typeface="Calibri"/>
              <a:ea typeface="Calibri"/>
              <a:cs typeface="Calibri"/>
            </a:endParaRPr>
          </a:p>
          <a:p>
            <a:pPr algn="ctr"/>
            <a:endParaRPr lang="en-US" sz="2500" kern="1200" cap="all" spc="300" baseline="0">
              <a:solidFill>
                <a:schemeClr val="tx2"/>
              </a:solidFill>
              <a:latin typeface="+mj-lt"/>
              <a:ea typeface="+mj-ea"/>
              <a:cs typeface="+mj-cs"/>
            </a:endParaRPr>
          </a:p>
        </p:txBody>
      </p:sp>
    </p:spTree>
    <p:extLst>
      <p:ext uri="{BB962C8B-B14F-4D97-AF65-F5344CB8AC3E}">
        <p14:creationId xmlns:p14="http://schemas.microsoft.com/office/powerpoint/2010/main" val="276266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 puzzle with one red piece">
            <a:extLst>
              <a:ext uri="{FF2B5EF4-FFF2-40B4-BE49-F238E27FC236}">
                <a16:creationId xmlns:a16="http://schemas.microsoft.com/office/drawing/2014/main" id="{B20756D0-78FE-FEDF-1259-FAAC52F58E7D}"/>
              </a:ext>
            </a:extLst>
          </p:cNvPr>
          <p:cNvPicPr>
            <a:picLocks noChangeAspect="1"/>
          </p:cNvPicPr>
          <p:nvPr/>
        </p:nvPicPr>
        <p:blipFill rotWithShape="1">
          <a:blip r:embed="rId3"/>
          <a:srcRect l="31249" r="29689"/>
          <a:stretch/>
        </p:blipFill>
        <p:spPr>
          <a:xfrm>
            <a:off x="20" y="10"/>
            <a:ext cx="4762480" cy="6857989"/>
          </a:xfrm>
          <a:prstGeom prst="rect">
            <a:avLst/>
          </a:prstGeom>
        </p:spPr>
      </p:pic>
      <p:sp>
        <p:nvSpPr>
          <p:cNvPr id="31" name="Rectangle 3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20F70-DBE6-BC8A-FC53-D4E858536CA7}"/>
              </a:ext>
            </a:extLst>
          </p:cNvPr>
          <p:cNvSpPr>
            <a:spLocks noGrp="1"/>
          </p:cNvSpPr>
          <p:nvPr>
            <p:ph type="title"/>
          </p:nvPr>
        </p:nvSpPr>
        <p:spPr>
          <a:xfrm>
            <a:off x="5488610" y="830469"/>
            <a:ext cx="5811628" cy="5231733"/>
          </a:xfrm>
        </p:spPr>
        <p:txBody>
          <a:bodyPr vert="horz" lIns="91440" tIns="45720" rIns="91440" bIns="45720" rtlCol="0" anchor="b">
            <a:normAutofit/>
          </a:bodyPr>
          <a:lstStyle/>
          <a:p>
            <a:r>
              <a:rPr lang="en-US" sz="2400" b="1" dirty="0">
                <a:latin typeface="Calibri"/>
                <a:ea typeface="Calibri"/>
                <a:cs typeface="Calibri"/>
              </a:rPr>
              <a:t>English</a:t>
            </a:r>
            <a:r>
              <a:rPr lang="en-US" sz="2400" b="1" kern="1200" cap="all" spc="300" baseline="0" dirty="0">
                <a:latin typeface="Calibri"/>
                <a:ea typeface="Calibri"/>
                <a:cs typeface="Calibri"/>
              </a:rPr>
              <a:t> for Academic Study</a:t>
            </a:r>
            <a:r>
              <a:rPr lang="en-US" sz="2400" b="1" dirty="0">
                <a:latin typeface="Calibri"/>
                <a:ea typeface="Calibri"/>
                <a:cs typeface="Calibri"/>
              </a:rPr>
              <a:t> (EAS)</a:t>
            </a:r>
            <a:br>
              <a:rPr lang="en-US" sz="2000" dirty="0">
                <a:latin typeface="Calibri"/>
                <a:ea typeface="Calibri"/>
                <a:cs typeface="Calibri"/>
              </a:rPr>
            </a:br>
            <a:br>
              <a:rPr lang="en-US" sz="2000" dirty="0">
                <a:latin typeface="Calibri"/>
              </a:rPr>
            </a:br>
            <a:br>
              <a:rPr lang="en-US" sz="2000" dirty="0">
                <a:latin typeface="+mj-ea"/>
              </a:rPr>
            </a:br>
            <a:r>
              <a:rPr lang="en-US" sz="2000" dirty="0">
                <a:latin typeface="Calibri"/>
                <a:ea typeface="Calibri"/>
                <a:cs typeface="Calibri"/>
              </a:rPr>
              <a:t>- </a:t>
            </a:r>
            <a:r>
              <a:rPr lang="en-US" sz="2000" kern="1200" cap="all" spc="300" baseline="0" dirty="0">
                <a:latin typeface="Calibri"/>
                <a:ea typeface="Calibri"/>
                <a:cs typeface="Calibri"/>
              </a:rPr>
              <a:t>School of Modern Languages and Cultures</a:t>
            </a:r>
            <a:r>
              <a:rPr lang="en-US" sz="2000" dirty="0">
                <a:latin typeface="Calibri"/>
                <a:ea typeface="Calibri"/>
                <a:cs typeface="Calibri"/>
              </a:rPr>
              <a:t> (</a:t>
            </a:r>
            <a:r>
              <a:rPr lang="en-US" sz="2000" dirty="0" err="1">
                <a:latin typeface="Calibri"/>
                <a:ea typeface="Calibri"/>
                <a:cs typeface="Calibri"/>
              </a:rPr>
              <a:t>smlc</a:t>
            </a:r>
            <a:r>
              <a:rPr lang="en-US" sz="2000" dirty="0">
                <a:latin typeface="Calibri"/>
                <a:ea typeface="Calibri"/>
                <a:cs typeface="Calibri"/>
              </a:rPr>
              <a:t>)</a:t>
            </a:r>
            <a:br>
              <a:rPr lang="en-US" sz="2000" dirty="0">
                <a:latin typeface="Calibri"/>
              </a:rPr>
            </a:br>
            <a:r>
              <a:rPr lang="en-US" sz="2000" kern="1200" cap="all" spc="300" baseline="0" dirty="0">
                <a:latin typeface="Calibri"/>
                <a:ea typeface="Calibri"/>
                <a:cs typeface="Calibri"/>
              </a:rPr>
              <a:t> </a:t>
            </a:r>
            <a:br>
              <a:rPr lang="en-US" sz="2000" dirty="0">
                <a:latin typeface="Calibri"/>
              </a:rPr>
            </a:br>
            <a:r>
              <a:rPr lang="en-US" sz="2000" dirty="0">
                <a:latin typeface="Calibri"/>
                <a:ea typeface="Calibri"/>
                <a:cs typeface="Calibri"/>
              </a:rPr>
              <a:t>- Pre-sessional/In-sessional + TESOL (22 TLS staff)</a:t>
            </a:r>
            <a:br>
              <a:rPr lang="en-US" sz="2000" dirty="0">
                <a:latin typeface="Calibri"/>
              </a:rPr>
            </a:br>
            <a:br>
              <a:rPr lang="en-US" sz="2000" dirty="0">
                <a:latin typeface="Calibri"/>
              </a:rPr>
            </a:br>
            <a:r>
              <a:rPr lang="en-US" sz="2000" dirty="0">
                <a:latin typeface="Calibri"/>
                <a:ea typeface="Calibri"/>
                <a:cs typeface="Calibri"/>
              </a:rPr>
              <a:t>- EAS Sanctuary </a:t>
            </a:r>
            <a:r>
              <a:rPr lang="en-US" sz="2000" dirty="0" err="1">
                <a:latin typeface="Calibri"/>
                <a:ea typeface="Calibri"/>
                <a:cs typeface="Calibri"/>
              </a:rPr>
              <a:t>programme</a:t>
            </a:r>
            <a:r>
              <a:rPr lang="en-US" sz="2000" dirty="0">
                <a:latin typeface="Calibri"/>
                <a:ea typeface="Calibri"/>
                <a:cs typeface="Calibri"/>
              </a:rPr>
              <a:t> </a:t>
            </a:r>
            <a:br>
              <a:rPr lang="en-US" sz="2000" dirty="0">
                <a:latin typeface="Calibri"/>
                <a:ea typeface="Calibri"/>
                <a:cs typeface="Calibri"/>
              </a:rPr>
            </a:br>
            <a:r>
              <a:rPr lang="en-US" sz="2000" dirty="0">
                <a:latin typeface="Calibri"/>
                <a:ea typeface="Calibri"/>
                <a:cs typeface="Calibri"/>
              </a:rPr>
              <a:t>(10 fee waivers Ps + travel/catering/stationary costs)</a:t>
            </a:r>
            <a:br>
              <a:rPr lang="en-US" sz="2000" dirty="0">
                <a:latin typeface="Calibri"/>
                <a:ea typeface="Calibri"/>
                <a:cs typeface="Calibri"/>
              </a:rPr>
            </a:br>
            <a:br>
              <a:rPr lang="en-US" sz="2000" dirty="0">
                <a:latin typeface="Calibri"/>
                <a:ea typeface="Calibri"/>
                <a:cs typeface="Calibri"/>
              </a:rPr>
            </a:br>
            <a:br>
              <a:rPr lang="en-US" sz="2000" dirty="0">
                <a:latin typeface="Calibri"/>
                <a:ea typeface="Calibri"/>
                <a:cs typeface="Calibri"/>
              </a:rPr>
            </a:br>
            <a:br>
              <a:rPr lang="en-US" sz="2000" dirty="0">
                <a:latin typeface="+mj-ea"/>
              </a:rPr>
            </a:br>
            <a:r>
              <a:rPr lang="en-US" sz="2000" dirty="0">
                <a:latin typeface="Calibri"/>
                <a:ea typeface="Calibri"/>
                <a:cs typeface="Calibri"/>
              </a:rPr>
              <a:t>University of Sanctuary award 2022</a:t>
            </a:r>
            <a:br>
              <a:rPr lang="en-US" sz="2000" b="1" dirty="0">
                <a:latin typeface="Calibri"/>
              </a:rPr>
            </a:br>
            <a:endParaRPr lang="en-US" sz="2000" kern="1200" cap="all" spc="300" baseline="0">
              <a:latin typeface="Calibri"/>
              <a:ea typeface="Calibri"/>
              <a:cs typeface="Calibri"/>
            </a:endParaRPr>
          </a:p>
          <a:p>
            <a:pPr marL="342900" indent="-342900" algn="ctr">
              <a:buFont typeface="Wingdings"/>
              <a:buChar char="ü"/>
            </a:pPr>
            <a:endParaRPr lang="en-US" sz="2300" kern="1200" cap="all" spc="300" baseline="0">
              <a:solidFill>
                <a:schemeClr val="tx2"/>
              </a:solidFill>
              <a:latin typeface="+mj-lt"/>
            </a:endParaRPr>
          </a:p>
        </p:txBody>
      </p:sp>
    </p:spTree>
    <p:extLst>
      <p:ext uri="{BB962C8B-B14F-4D97-AF65-F5344CB8AC3E}">
        <p14:creationId xmlns:p14="http://schemas.microsoft.com/office/powerpoint/2010/main" val="77992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 puzzle with one red piece">
            <a:extLst>
              <a:ext uri="{FF2B5EF4-FFF2-40B4-BE49-F238E27FC236}">
                <a16:creationId xmlns:a16="http://schemas.microsoft.com/office/drawing/2014/main" id="{B20756D0-78FE-FEDF-1259-FAAC52F58E7D}"/>
              </a:ext>
            </a:extLst>
          </p:cNvPr>
          <p:cNvPicPr>
            <a:picLocks noChangeAspect="1"/>
          </p:cNvPicPr>
          <p:nvPr/>
        </p:nvPicPr>
        <p:blipFill rotWithShape="1">
          <a:blip r:embed="rId3"/>
          <a:srcRect l="31249" r="29689"/>
          <a:stretch/>
        </p:blipFill>
        <p:spPr>
          <a:xfrm>
            <a:off x="20" y="10"/>
            <a:ext cx="4762480" cy="6857989"/>
          </a:xfrm>
          <a:prstGeom prst="rect">
            <a:avLst/>
          </a:prstGeom>
        </p:spPr>
      </p:pic>
      <p:sp>
        <p:nvSpPr>
          <p:cNvPr id="31" name="Rectangle 3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20F70-DBE6-BC8A-FC53-D4E858536CA7}"/>
              </a:ext>
            </a:extLst>
          </p:cNvPr>
          <p:cNvSpPr>
            <a:spLocks noGrp="1"/>
          </p:cNvSpPr>
          <p:nvPr>
            <p:ph type="title"/>
          </p:nvPr>
        </p:nvSpPr>
        <p:spPr>
          <a:xfrm>
            <a:off x="5411306" y="686904"/>
            <a:ext cx="6098758" cy="5375298"/>
          </a:xfrm>
        </p:spPr>
        <p:txBody>
          <a:bodyPr vert="horz" lIns="91440" tIns="45720" rIns="91440" bIns="45720" rtlCol="0" anchor="b">
            <a:normAutofit/>
          </a:bodyPr>
          <a:lstStyle/>
          <a:p>
            <a:pPr algn="ctr"/>
            <a:r>
              <a:rPr lang="en-US" sz="2300" b="1" dirty="0">
                <a:hlinkClick r:id="rId4"/>
              </a:rPr>
              <a:t>Widening participation</a:t>
            </a:r>
            <a:r>
              <a:rPr lang="en-US" sz="2300" b="1" dirty="0"/>
              <a:t> (WP)</a:t>
            </a:r>
            <a:br>
              <a:rPr lang="en-US" sz="2300" b="1" dirty="0"/>
            </a:br>
            <a:br>
              <a:rPr lang="en-US" sz="2300" b="1" dirty="0"/>
            </a:br>
            <a:r>
              <a:rPr lang="en-US" sz="2300" b="1" dirty="0"/>
              <a:t> </a:t>
            </a:r>
            <a:r>
              <a:rPr lang="en-US" sz="1800" dirty="0">
                <a:latin typeface="Calibri"/>
                <a:ea typeface="Calibri"/>
                <a:cs typeface="Calibri"/>
              </a:rPr>
              <a:t>Primary – secondary – top up, summer schools &amp; access </a:t>
            </a:r>
            <a:r>
              <a:rPr lang="en-US" sz="1800" dirty="0" err="1">
                <a:latin typeface="Calibri"/>
                <a:ea typeface="Calibri"/>
                <a:cs typeface="Calibri"/>
              </a:rPr>
              <a:t>programmes</a:t>
            </a:r>
            <a:r>
              <a:rPr lang="en-US" sz="1800" dirty="0">
                <a:latin typeface="Calibri"/>
                <a:ea typeface="Calibri"/>
                <a:cs typeface="Calibri"/>
              </a:rPr>
              <a:t> + scholarships (20</a:t>
            </a:r>
            <a:r>
              <a:rPr lang="en-US" sz="1800" b="1" dirty="0"/>
              <a:t>)</a:t>
            </a:r>
            <a:br>
              <a:rPr lang="en-US" sz="1800" b="1" dirty="0"/>
            </a:br>
            <a:br>
              <a:rPr lang="en-US" sz="1800" b="1" dirty="0"/>
            </a:br>
            <a:br>
              <a:rPr lang="en-US" sz="2300" b="1" dirty="0"/>
            </a:br>
            <a:r>
              <a:rPr lang="en-US" sz="2300" b="1" dirty="0">
                <a:hlinkClick r:id="rId5"/>
              </a:rPr>
              <a:t>access to Higher</a:t>
            </a:r>
            <a:r>
              <a:rPr lang="en-US" sz="2300" b="1" dirty="0"/>
              <a:t> education</a:t>
            </a:r>
            <a:br>
              <a:rPr lang="en-US" sz="2300" b="1" dirty="0"/>
            </a:br>
            <a:br>
              <a:rPr lang="en-US" sz="2300" b="1" dirty="0"/>
            </a:br>
            <a:r>
              <a:rPr lang="en-US" sz="1800" dirty="0">
                <a:latin typeface="Calibri"/>
                <a:ea typeface="Calibri"/>
                <a:cs typeface="Calibri"/>
              </a:rPr>
              <a:t> online + 2 x 20 credits/subjects (</a:t>
            </a:r>
            <a:r>
              <a:rPr lang="en-US" sz="1800" dirty="0" err="1">
                <a:latin typeface="Calibri"/>
                <a:ea typeface="Calibri"/>
                <a:cs typeface="Calibri"/>
              </a:rPr>
              <a:t>ScQF</a:t>
            </a:r>
            <a:r>
              <a:rPr lang="en-US" sz="1800" dirty="0">
                <a:latin typeface="Calibri"/>
                <a:ea typeface="Calibri"/>
                <a:cs typeface="Calibri"/>
              </a:rPr>
              <a:t> 7) </a:t>
            </a:r>
            <a:br>
              <a:rPr lang="en-US" sz="1800" dirty="0">
                <a:latin typeface="Calibri"/>
                <a:ea typeface="Calibri"/>
                <a:cs typeface="Calibri"/>
              </a:rPr>
            </a:br>
            <a:br>
              <a:rPr lang="en-US" sz="1800" dirty="0">
                <a:latin typeface="Calibri"/>
              </a:rPr>
            </a:br>
            <a:r>
              <a:rPr lang="en-US" sz="1800" dirty="0">
                <a:latin typeface="Calibri"/>
                <a:ea typeface="Calibri"/>
                <a:cs typeface="Calibri"/>
              </a:rPr>
              <a:t>no qualifications required</a:t>
            </a:r>
            <a:br>
              <a:rPr lang="en-US" sz="1800" dirty="0">
                <a:latin typeface="Calibri"/>
              </a:rPr>
            </a:br>
            <a:br>
              <a:rPr lang="en-US" sz="1800" dirty="0">
                <a:latin typeface="Calibri"/>
              </a:rPr>
            </a:br>
            <a:r>
              <a:rPr lang="en-US" sz="1800" dirty="0">
                <a:latin typeface="Calibri"/>
                <a:ea typeface="Calibri"/>
                <a:cs typeface="Calibri"/>
              </a:rPr>
              <a:t>5-7 </a:t>
            </a:r>
            <a:r>
              <a:rPr lang="en-US" sz="1800" dirty="0" err="1">
                <a:latin typeface="Calibri"/>
                <a:ea typeface="Calibri"/>
                <a:cs typeface="Calibri"/>
              </a:rPr>
              <a:t>hrs</a:t>
            </a:r>
            <a:r>
              <a:rPr lang="en-US" sz="1800" dirty="0">
                <a:latin typeface="Calibri"/>
                <a:ea typeface="Calibri"/>
                <a:cs typeface="Calibri"/>
              </a:rPr>
              <a:t>/week class time</a:t>
            </a:r>
            <a:br>
              <a:rPr lang="en-US" sz="1800" dirty="0">
                <a:latin typeface="Calibri"/>
              </a:rPr>
            </a:br>
            <a:br>
              <a:rPr lang="en-US" sz="1800" dirty="0">
                <a:latin typeface="Calibri"/>
              </a:rPr>
            </a:br>
            <a:r>
              <a:rPr lang="en-US" sz="1800" dirty="0">
                <a:latin typeface="Calibri"/>
                <a:ea typeface="Calibri"/>
                <a:cs typeface="Calibri"/>
              </a:rPr>
              <a:t>6-8 </a:t>
            </a:r>
            <a:r>
              <a:rPr lang="en-US" sz="1800" dirty="0" err="1">
                <a:latin typeface="Calibri"/>
                <a:ea typeface="Calibri"/>
                <a:cs typeface="Calibri"/>
              </a:rPr>
              <a:t>hrs</a:t>
            </a:r>
            <a:r>
              <a:rPr lang="en-US" sz="1800" dirty="0">
                <a:latin typeface="Calibri"/>
                <a:ea typeface="Calibri"/>
                <a:cs typeface="Calibri"/>
              </a:rPr>
              <a:t> independent study</a:t>
            </a:r>
            <a:br>
              <a:rPr lang="en-US" sz="1800" dirty="0">
                <a:latin typeface="Calibri"/>
              </a:rPr>
            </a:br>
            <a:br>
              <a:rPr lang="en-US" sz="1800" dirty="0">
                <a:latin typeface="Calibri"/>
              </a:rPr>
            </a:br>
            <a:r>
              <a:rPr lang="en-US" sz="1800" dirty="0">
                <a:latin typeface="Calibri"/>
                <a:ea typeface="Calibri"/>
                <a:cs typeface="Calibri"/>
              </a:rPr>
              <a:t>25 fee waivers for asylum-seeking students (10%)</a:t>
            </a:r>
            <a:endParaRPr lang="en-US" sz="1800" kern="1200" cap="all" spc="300" baseline="0" dirty="0">
              <a:latin typeface="Calibri"/>
              <a:ea typeface="Calibri"/>
              <a:cs typeface="Calibri"/>
            </a:endParaRPr>
          </a:p>
        </p:txBody>
      </p:sp>
    </p:spTree>
    <p:extLst>
      <p:ext uri="{BB962C8B-B14F-4D97-AF65-F5344CB8AC3E}">
        <p14:creationId xmlns:p14="http://schemas.microsoft.com/office/powerpoint/2010/main" val="136201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 puzzle with one red piece">
            <a:extLst>
              <a:ext uri="{FF2B5EF4-FFF2-40B4-BE49-F238E27FC236}">
                <a16:creationId xmlns:a16="http://schemas.microsoft.com/office/drawing/2014/main" id="{B20756D0-78FE-FEDF-1259-FAAC52F58E7D}"/>
              </a:ext>
            </a:extLst>
          </p:cNvPr>
          <p:cNvPicPr>
            <a:picLocks noChangeAspect="1"/>
          </p:cNvPicPr>
          <p:nvPr/>
        </p:nvPicPr>
        <p:blipFill rotWithShape="1">
          <a:blip r:embed="rId3"/>
          <a:srcRect l="31249" r="29689"/>
          <a:stretch/>
        </p:blipFill>
        <p:spPr>
          <a:xfrm>
            <a:off x="20" y="10"/>
            <a:ext cx="4762480" cy="6857989"/>
          </a:xfrm>
          <a:prstGeom prst="rect">
            <a:avLst/>
          </a:prstGeom>
        </p:spPr>
      </p:pic>
      <p:sp>
        <p:nvSpPr>
          <p:cNvPr id="31" name="Rectangle 3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20F70-DBE6-BC8A-FC53-D4E858536CA7}"/>
              </a:ext>
            </a:extLst>
          </p:cNvPr>
          <p:cNvSpPr>
            <a:spLocks noGrp="1"/>
          </p:cNvSpPr>
          <p:nvPr>
            <p:ph type="title"/>
          </p:nvPr>
        </p:nvSpPr>
        <p:spPr>
          <a:xfrm>
            <a:off x="5289828" y="786295"/>
            <a:ext cx="6220236" cy="5275907"/>
          </a:xfrm>
        </p:spPr>
        <p:txBody>
          <a:bodyPr vert="horz" lIns="91440" tIns="45720" rIns="91440" bIns="45720" rtlCol="0" anchor="b">
            <a:normAutofit/>
          </a:bodyPr>
          <a:lstStyle/>
          <a:p>
            <a:pPr algn="ctr"/>
            <a:r>
              <a:rPr lang="en-US" sz="2000" b="1" u="sng" dirty="0">
                <a:latin typeface="Calibri"/>
                <a:ea typeface="Calibri"/>
                <a:cs typeface="Calibri"/>
              </a:rPr>
              <a:t>rationale for the collaboration</a:t>
            </a:r>
            <a:br>
              <a:rPr lang="en-US" sz="2000" dirty="0">
                <a:latin typeface="Calibri"/>
                <a:ea typeface="Calibri"/>
                <a:cs typeface="Calibri"/>
              </a:rPr>
            </a:br>
            <a:br>
              <a:rPr lang="en-US" sz="2000" dirty="0">
                <a:latin typeface="Calibri"/>
                <a:ea typeface="Calibri"/>
                <a:cs typeface="Calibri"/>
              </a:rPr>
            </a:br>
            <a:br>
              <a:rPr lang="en-US" sz="2000" dirty="0">
                <a:latin typeface="Calibri"/>
                <a:ea typeface="Calibri"/>
                <a:cs typeface="Calibri"/>
              </a:rPr>
            </a:br>
            <a:br>
              <a:rPr lang="en-US" sz="2000" dirty="0">
                <a:latin typeface="Calibri"/>
              </a:rPr>
            </a:br>
            <a:r>
              <a:rPr lang="en-US" sz="2000" dirty="0">
                <a:latin typeface="Calibri"/>
                <a:ea typeface="Calibri"/>
                <a:cs typeface="Calibri"/>
              </a:rPr>
              <a:t>Access to HE coordinator: </a:t>
            </a:r>
            <a:br>
              <a:rPr lang="en-US" sz="2000" dirty="0">
                <a:latin typeface="Calibri"/>
              </a:rPr>
            </a:br>
            <a:r>
              <a:rPr lang="en-US" sz="2000" dirty="0">
                <a:latin typeface="Calibri"/>
                <a:ea typeface="Calibri"/>
                <a:cs typeface="Calibri"/>
              </a:rPr>
              <a:t>Amy McDermott</a:t>
            </a:r>
            <a:br>
              <a:rPr lang="en-US" sz="2000" dirty="0">
                <a:latin typeface="Calibri"/>
                <a:ea typeface="Calibri"/>
                <a:cs typeface="Calibri"/>
              </a:rPr>
            </a:br>
            <a:br>
              <a:rPr lang="en-US" sz="2000" dirty="0">
                <a:latin typeface="Calibri"/>
                <a:ea typeface="Calibri"/>
                <a:cs typeface="Calibri"/>
              </a:rPr>
            </a:br>
            <a:br>
              <a:rPr lang="en-US" sz="2000" dirty="0">
                <a:latin typeface="Calibri"/>
              </a:rPr>
            </a:br>
            <a:br>
              <a:rPr lang="en-US" sz="2000" dirty="0">
                <a:latin typeface="+mj-ea"/>
              </a:rPr>
            </a:br>
            <a:r>
              <a:rPr lang="en-US" sz="2000" dirty="0">
                <a:latin typeface="Calibri"/>
                <a:ea typeface="Calibri"/>
                <a:cs typeface="Calibri"/>
              </a:rPr>
              <a:t>summer 2022: </a:t>
            </a:r>
            <a:br>
              <a:rPr lang="en-US" sz="2000" dirty="0">
                <a:latin typeface="Calibri"/>
              </a:rPr>
            </a:br>
            <a:r>
              <a:rPr lang="en-US" sz="2000" dirty="0">
                <a:latin typeface="Calibri"/>
                <a:ea typeface="Calibri"/>
                <a:cs typeface="Calibri"/>
              </a:rPr>
              <a:t>6 students; 5-Week, subject specific online </a:t>
            </a:r>
            <a:r>
              <a:rPr lang="en-US" sz="2000" dirty="0" err="1">
                <a:latin typeface="Calibri"/>
                <a:ea typeface="Calibri"/>
                <a:cs typeface="Calibri"/>
              </a:rPr>
              <a:t>ps</a:t>
            </a:r>
            <a:br>
              <a:rPr lang="en-US" sz="2000" dirty="0">
                <a:latin typeface="Calibri"/>
                <a:ea typeface="Calibri"/>
                <a:cs typeface="Calibri"/>
              </a:rPr>
            </a:br>
            <a:br>
              <a:rPr lang="en-US" sz="2000" dirty="0">
                <a:latin typeface="Calibri"/>
              </a:rPr>
            </a:br>
            <a:br>
              <a:rPr lang="en-US" sz="2000" dirty="0">
                <a:latin typeface="+mj-ea"/>
              </a:rPr>
            </a:br>
            <a:r>
              <a:rPr lang="en-US" sz="2000" dirty="0">
                <a:latin typeface="Calibri"/>
                <a:ea typeface="Calibri"/>
                <a:cs typeface="Calibri"/>
              </a:rPr>
              <a:t>Mixed results...</a:t>
            </a:r>
            <a:br>
              <a:rPr lang="en-US" sz="2000" dirty="0">
                <a:latin typeface="Calibri"/>
              </a:rPr>
            </a:br>
            <a:br>
              <a:rPr lang="en-US" sz="2000" dirty="0">
                <a:latin typeface="Calibri"/>
              </a:rPr>
            </a:br>
            <a:br>
              <a:rPr lang="en-US" sz="2300" b="1" dirty="0"/>
            </a:br>
            <a:endParaRPr lang="en-US" sz="2300" b="1" kern="1200" cap="all" spc="300" baseline="0" dirty="0"/>
          </a:p>
        </p:txBody>
      </p:sp>
    </p:spTree>
    <p:extLst>
      <p:ext uri="{BB962C8B-B14F-4D97-AF65-F5344CB8AC3E}">
        <p14:creationId xmlns:p14="http://schemas.microsoft.com/office/powerpoint/2010/main" val="105717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0F70-DBE6-BC8A-FC53-D4E858536CA7}"/>
              </a:ext>
            </a:extLst>
          </p:cNvPr>
          <p:cNvSpPr>
            <a:spLocks noGrp="1"/>
          </p:cNvSpPr>
          <p:nvPr>
            <p:ph type="title"/>
          </p:nvPr>
        </p:nvSpPr>
        <p:spPr/>
        <p:txBody>
          <a:bodyPr vert="horz" lIns="91440" tIns="45720" rIns="91440" bIns="45720" rtlCol="0" anchor="b">
            <a:normAutofit fontScale="90000"/>
          </a:bodyPr>
          <a:lstStyle/>
          <a:p>
            <a:br>
              <a:rPr lang="en-US" sz="2300" b="1" dirty="0"/>
            </a:br>
            <a:br>
              <a:rPr lang="en-US" sz="2300" b="1" dirty="0"/>
            </a:br>
            <a:br>
              <a:rPr lang="en-US" sz="2300" b="1" dirty="0"/>
            </a:br>
            <a:br>
              <a:rPr lang="en-US" sz="2300" b="1" dirty="0"/>
            </a:br>
            <a:br>
              <a:rPr lang="en-US" sz="2300" b="1" dirty="0"/>
            </a:br>
            <a:br>
              <a:rPr lang="en-US" sz="2300" b="1" dirty="0"/>
            </a:br>
            <a:r>
              <a:rPr lang="en-US" sz="3600" b="1" dirty="0">
                <a:latin typeface="Calibri"/>
                <a:ea typeface="Calibri"/>
                <a:cs typeface="Calibri"/>
              </a:rPr>
              <a:t>comprehensive review of 2022</a:t>
            </a:r>
            <a:br>
              <a:rPr lang="en-US" sz="2300" b="1" dirty="0"/>
            </a:br>
            <a:endParaRPr lang="en-US" sz="2300" b="1" kern="1200" cap="all" spc="300" baseline="0"/>
          </a:p>
        </p:txBody>
      </p:sp>
      <p:sp>
        <p:nvSpPr>
          <p:cNvPr id="3" name="Text Placeholder 2">
            <a:extLst>
              <a:ext uri="{FF2B5EF4-FFF2-40B4-BE49-F238E27FC236}">
                <a16:creationId xmlns:a16="http://schemas.microsoft.com/office/drawing/2014/main" id="{EB62D50F-80FF-A9EF-B2AE-51F10601AF31}"/>
              </a:ext>
            </a:extLst>
          </p:cNvPr>
          <p:cNvSpPr>
            <a:spLocks noGrp="1"/>
          </p:cNvSpPr>
          <p:nvPr>
            <p:ph type="body" idx="1"/>
          </p:nvPr>
        </p:nvSpPr>
        <p:spPr/>
        <p:txBody>
          <a:bodyPr/>
          <a:lstStyle/>
          <a:p>
            <a:r>
              <a:rPr lang="en-GB"/>
              <a:t>POSITIVES</a:t>
            </a:r>
          </a:p>
        </p:txBody>
      </p:sp>
      <p:sp>
        <p:nvSpPr>
          <p:cNvPr id="4" name="Content Placeholder 3">
            <a:extLst>
              <a:ext uri="{FF2B5EF4-FFF2-40B4-BE49-F238E27FC236}">
                <a16:creationId xmlns:a16="http://schemas.microsoft.com/office/drawing/2014/main" id="{91405950-0D48-1FC7-5D20-60E7F97657BC}"/>
              </a:ext>
            </a:extLst>
          </p:cNvPr>
          <p:cNvSpPr>
            <a:spLocks noGrp="1"/>
          </p:cNvSpPr>
          <p:nvPr>
            <p:ph sz="half" idx="2"/>
          </p:nvPr>
        </p:nvSpPr>
        <p:spPr/>
        <p:txBody>
          <a:bodyPr vert="horz" lIns="91440" tIns="45720" rIns="91440" bIns="45720" rtlCol="0" anchor="t">
            <a:normAutofit fontScale="92500" lnSpcReduction="20000"/>
          </a:bodyPr>
          <a:lstStyle/>
          <a:p>
            <a:pPr marL="0" indent="0">
              <a:buNone/>
            </a:pPr>
            <a:endParaRPr lang="en-GB" sz="1800" dirty="0"/>
          </a:p>
          <a:p>
            <a:r>
              <a:rPr lang="en-GB" sz="2000" dirty="0">
                <a:latin typeface="Calibri"/>
                <a:ea typeface="Calibri"/>
                <a:cs typeface="Calibri"/>
              </a:rPr>
              <a:t>IMROVEMENT IN ACADEMIC SKILLS </a:t>
            </a:r>
          </a:p>
          <a:p>
            <a:r>
              <a:rPr lang="en-GB" sz="2000" dirty="0">
                <a:latin typeface="Calibri"/>
                <a:ea typeface="Calibri"/>
                <a:cs typeface="Calibri"/>
              </a:rPr>
              <a:t>GREATER AWARENESS OF UNIVERSITY PROCESSES &amp; SYSTEMS</a:t>
            </a:r>
          </a:p>
          <a:p>
            <a:r>
              <a:rPr lang="en-GB" sz="2000" dirty="0">
                <a:latin typeface="Calibri"/>
                <a:ea typeface="Calibri"/>
                <a:cs typeface="Calibri"/>
              </a:rPr>
              <a:t>SENSE OF COMMUNITY </a:t>
            </a:r>
          </a:p>
          <a:p>
            <a:r>
              <a:rPr lang="en-GB" sz="2000" dirty="0">
                <a:latin typeface="Calibri"/>
                <a:ea typeface="Calibri"/>
                <a:cs typeface="Calibri"/>
              </a:rPr>
              <a:t>SENSE OF BELONGING &amp; INSPIRATIONAL </a:t>
            </a:r>
          </a:p>
          <a:p>
            <a:pPr marL="0" indent="0">
              <a:buNone/>
            </a:pPr>
            <a:endParaRPr lang="en-GB" sz="2000" dirty="0">
              <a:latin typeface="Calibri"/>
              <a:ea typeface="Calibri"/>
              <a:cs typeface="Calibri"/>
            </a:endParaRPr>
          </a:p>
          <a:p>
            <a:pPr marL="0" indent="0">
              <a:buNone/>
            </a:pPr>
            <a:r>
              <a:rPr lang="en-GB" sz="2000" dirty="0">
                <a:latin typeface="Calibri"/>
                <a:ea typeface="Calibri"/>
                <a:cs typeface="Calibri"/>
              </a:rPr>
              <a:t>AMY'S FEEDBACK POSITIVE TOO... </a:t>
            </a:r>
          </a:p>
        </p:txBody>
      </p:sp>
      <p:sp>
        <p:nvSpPr>
          <p:cNvPr id="5" name="Text Placeholder 4">
            <a:extLst>
              <a:ext uri="{FF2B5EF4-FFF2-40B4-BE49-F238E27FC236}">
                <a16:creationId xmlns:a16="http://schemas.microsoft.com/office/drawing/2014/main" id="{CCA72838-FDFA-D7F9-CC2C-B5EAEF8CD499}"/>
              </a:ext>
            </a:extLst>
          </p:cNvPr>
          <p:cNvSpPr>
            <a:spLocks noGrp="1"/>
          </p:cNvSpPr>
          <p:nvPr>
            <p:ph type="body" sz="quarter" idx="3"/>
          </p:nvPr>
        </p:nvSpPr>
        <p:spPr/>
        <p:txBody>
          <a:bodyPr/>
          <a:lstStyle/>
          <a:p>
            <a:r>
              <a:rPr lang="en-GB"/>
              <a:t>CHALLENGES</a:t>
            </a:r>
          </a:p>
        </p:txBody>
      </p:sp>
      <p:sp>
        <p:nvSpPr>
          <p:cNvPr id="6" name="Content Placeholder 5">
            <a:extLst>
              <a:ext uri="{FF2B5EF4-FFF2-40B4-BE49-F238E27FC236}">
                <a16:creationId xmlns:a16="http://schemas.microsoft.com/office/drawing/2014/main" id="{5E752C80-7DF2-A414-85DA-12DAB8F293EA}"/>
              </a:ext>
            </a:extLst>
          </p:cNvPr>
          <p:cNvSpPr>
            <a:spLocks noGrp="1"/>
          </p:cNvSpPr>
          <p:nvPr>
            <p:ph sz="quarter" idx="4"/>
          </p:nvPr>
        </p:nvSpPr>
        <p:spPr/>
        <p:txBody>
          <a:bodyPr vert="horz" lIns="91440" tIns="45720" rIns="91440" bIns="45720" rtlCol="0" anchor="t">
            <a:normAutofit fontScale="92500" lnSpcReduction="20000"/>
          </a:bodyPr>
          <a:lstStyle/>
          <a:p>
            <a:pPr marL="0" indent="0">
              <a:buNone/>
            </a:pPr>
            <a:endParaRPr lang="en-US" sz="1600" cap="all" dirty="0"/>
          </a:p>
          <a:p>
            <a:pPr marL="285750" indent="-285750"/>
            <a:r>
              <a:rPr lang="en-US" sz="2000" cap="all" dirty="0">
                <a:latin typeface="Calibri"/>
                <a:ea typeface="Calibri"/>
                <a:cs typeface="Calibri"/>
              </a:rPr>
              <a:t>PACE, INTENSITY, ASSUMED  PRIOR KNOWLEDGE  &amp;  SKILLS, ACCESS TO DEVICES = STRESS &amp; ANXIETY...</a:t>
            </a:r>
          </a:p>
          <a:p>
            <a:pPr marL="285750" indent="-285750"/>
            <a:r>
              <a:rPr lang="en-US" sz="2000" cap="all" dirty="0">
                <a:latin typeface="Calibri"/>
                <a:ea typeface="Calibri"/>
                <a:cs typeface="Calibri"/>
              </a:rPr>
              <a:t>wp – INSUFFICIENT KNOWLEDGE OF PS</a:t>
            </a:r>
            <a:endParaRPr lang="en-US" dirty="0"/>
          </a:p>
          <a:p>
            <a:pPr marL="285750" indent="-285750"/>
            <a:r>
              <a:rPr lang="en-US" sz="2000" cap="all" dirty="0">
                <a:latin typeface="Calibri"/>
                <a:ea typeface="Calibri"/>
                <a:cs typeface="Calibri"/>
              </a:rPr>
              <a:t>Eap  lead - INSUFFICIENT LEADERSHIP and support = EXTRA WORKLOAD AND EMOTIONAL CHALLENGE</a:t>
            </a:r>
            <a:endParaRPr lang="en-GB" sz="2000">
              <a:latin typeface="Calibri"/>
              <a:ea typeface="Calibri"/>
              <a:cs typeface="Calibri"/>
            </a:endParaRPr>
          </a:p>
          <a:p>
            <a:pPr marL="285750" indent="-285750"/>
            <a:r>
              <a:rPr lang="en-US" sz="2000" cap="all" dirty="0">
                <a:latin typeface="Calibri"/>
                <a:ea typeface="Calibri"/>
                <a:cs typeface="Calibri"/>
              </a:rPr>
              <a:t>Eas lead – LACK OF Knowledge ABOUT access to He </a:t>
            </a:r>
            <a:r>
              <a:rPr lang="en-US" sz="2000" cap="all" dirty="0" err="1">
                <a:latin typeface="Calibri"/>
                <a:ea typeface="Calibri"/>
                <a:cs typeface="Calibri"/>
              </a:rPr>
              <a:t>programme</a:t>
            </a:r>
            <a:endParaRPr lang="en-US" sz="2000" cap="all" dirty="0">
              <a:latin typeface="Calibri"/>
              <a:ea typeface="Calibri"/>
              <a:cs typeface="Calibri"/>
            </a:endParaRPr>
          </a:p>
          <a:p>
            <a:pPr marL="285750" indent="-285750"/>
            <a:r>
              <a:rPr lang="en-US" sz="2000" cap="all" dirty="0">
                <a:latin typeface="Calibri"/>
                <a:ea typeface="Calibri"/>
                <a:cs typeface="Calibri"/>
              </a:rPr>
              <a:t>Eas lead - INSUFFICIENT KNOWLEDGE OF SANCTUARY STUDENTS' NEEDS</a:t>
            </a:r>
          </a:p>
          <a:p>
            <a:pPr marL="285750" indent="-285750"/>
            <a:endParaRPr lang="en-US" sz="1600" cap="all" dirty="0"/>
          </a:p>
          <a:p>
            <a:pPr marL="0" indent="0">
              <a:buNone/>
            </a:pPr>
            <a:endParaRPr lang="en-US" sz="1600" cap="all" dirty="0"/>
          </a:p>
          <a:p>
            <a:pPr marL="285750" indent="-285750"/>
            <a:endParaRPr lang="en-US" sz="1600" cap="all" dirty="0"/>
          </a:p>
          <a:p>
            <a:endParaRPr lang="en-US" sz="2100" b="1" cap="all"/>
          </a:p>
          <a:p>
            <a:endParaRPr lang="en-US" sz="2100" b="1" cap="all"/>
          </a:p>
        </p:txBody>
      </p:sp>
    </p:spTree>
    <p:extLst>
      <p:ext uri="{BB962C8B-B14F-4D97-AF65-F5344CB8AC3E}">
        <p14:creationId xmlns:p14="http://schemas.microsoft.com/office/powerpoint/2010/main" val="170960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EBD63AD-33A9-4D22-9A5B-438B663EC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BAD9CC4-644A-42E5-A6A6-082517FA6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BA270-6C54-E772-2025-25BCB140BFE2}"/>
              </a:ext>
            </a:extLst>
          </p:cNvPr>
          <p:cNvSpPr>
            <a:spLocks noGrp="1"/>
          </p:cNvSpPr>
          <p:nvPr>
            <p:ph type="title"/>
          </p:nvPr>
        </p:nvSpPr>
        <p:spPr>
          <a:xfrm>
            <a:off x="6781800" y="510494"/>
            <a:ext cx="4741045" cy="1022884"/>
          </a:xfrm>
        </p:spPr>
        <p:txBody>
          <a:bodyPr vert="horz" lIns="91440" tIns="45720" rIns="91440" bIns="45720" rtlCol="0" anchor="b">
            <a:normAutofit/>
          </a:bodyPr>
          <a:lstStyle/>
          <a:p>
            <a:pPr algn="ctr"/>
            <a:r>
              <a:rPr lang="en-US" cap="all" spc="300" dirty="0"/>
              <a:t>response</a:t>
            </a:r>
            <a:br>
              <a:rPr lang="en-US" kern="1200" cap="all" spc="300" baseline="0" dirty="0"/>
            </a:br>
            <a:endParaRPr lang="en-US" kern="1200" cap="all" spc="300" baseline="0">
              <a:solidFill>
                <a:schemeClr val="tx2"/>
              </a:solidFill>
              <a:latin typeface="+mj-lt"/>
              <a:ea typeface="+mj-ea"/>
              <a:cs typeface="+mj-cs"/>
            </a:endParaRPr>
          </a:p>
        </p:txBody>
      </p:sp>
      <p:pic>
        <p:nvPicPr>
          <p:cNvPr id="15" name="Picture 14" descr="Colleagues huddle">
            <a:extLst>
              <a:ext uri="{FF2B5EF4-FFF2-40B4-BE49-F238E27FC236}">
                <a16:creationId xmlns:a16="http://schemas.microsoft.com/office/drawing/2014/main" id="{1CE5971E-7B01-B958-7AF6-56B5DD40F552}"/>
              </a:ext>
            </a:extLst>
          </p:cNvPr>
          <p:cNvPicPr>
            <a:picLocks noChangeAspect="1"/>
          </p:cNvPicPr>
          <p:nvPr/>
        </p:nvPicPr>
        <p:blipFill rotWithShape="1">
          <a:blip r:embed="rId3"/>
          <a:srcRect l="21296" r="21296"/>
          <a:stretch/>
        </p:blipFill>
        <p:spPr>
          <a:xfrm>
            <a:off x="685801" y="685800"/>
            <a:ext cx="3863009" cy="5486400"/>
          </a:xfrm>
          <a:prstGeom prst="rect">
            <a:avLst/>
          </a:prstGeom>
        </p:spPr>
      </p:pic>
      <p:sp>
        <p:nvSpPr>
          <p:cNvPr id="3" name="Text Placeholder 2">
            <a:extLst>
              <a:ext uri="{FF2B5EF4-FFF2-40B4-BE49-F238E27FC236}">
                <a16:creationId xmlns:a16="http://schemas.microsoft.com/office/drawing/2014/main" id="{104B32C5-4F5C-0205-8ABA-9342FBBD9471}"/>
              </a:ext>
            </a:extLst>
          </p:cNvPr>
          <p:cNvSpPr>
            <a:spLocks noGrp="1"/>
          </p:cNvSpPr>
          <p:nvPr>
            <p:ph type="body" sz="half" idx="2"/>
          </p:nvPr>
        </p:nvSpPr>
        <p:spPr>
          <a:xfrm>
            <a:off x="6391070" y="1165588"/>
            <a:ext cx="5121615" cy="5397337"/>
          </a:xfrm>
        </p:spPr>
        <p:txBody>
          <a:bodyPr vert="horz" lIns="91440" tIns="45720" rIns="91440" bIns="45720" rtlCol="0" anchor="t">
            <a:normAutofit lnSpcReduction="10000"/>
          </a:bodyPr>
          <a:lstStyle/>
          <a:p>
            <a:r>
              <a:rPr lang="en-US" sz="1800" b="1" i="1" u="sng" dirty="0">
                <a:latin typeface="Calibri"/>
                <a:ea typeface="Calibri"/>
                <a:cs typeface="Calibri"/>
              </a:rPr>
              <a:t>Academic:</a:t>
            </a:r>
            <a:endParaRPr lang="en-US" dirty="0">
              <a:latin typeface="Calibri"/>
              <a:ea typeface="Calibri"/>
              <a:cs typeface="Calibri"/>
            </a:endParaRPr>
          </a:p>
          <a:p>
            <a:pPr marL="285750" indent="-285750">
              <a:buFont typeface="Calibri" panose="020B0604020202020204" pitchFamily="34" charset="0"/>
              <a:buChar char="-"/>
            </a:pPr>
            <a:r>
              <a:rPr lang="en-US" sz="1800" i="1" dirty="0">
                <a:latin typeface="Calibri"/>
                <a:ea typeface="Calibri"/>
                <a:cs typeface="Calibri"/>
              </a:rPr>
              <a:t>Sanctuary co-lead: Sofia</a:t>
            </a:r>
            <a:endParaRPr lang="en-US" sz="1800">
              <a:latin typeface="Calibri"/>
              <a:ea typeface="Calibri"/>
              <a:cs typeface="Calibri"/>
            </a:endParaRPr>
          </a:p>
          <a:p>
            <a:pPr marL="285750" indent="-285750">
              <a:buFont typeface="Calibri" panose="020B0604020202020204" pitchFamily="34" charset="0"/>
              <a:buChar char="-"/>
            </a:pPr>
            <a:r>
              <a:rPr lang="en-US" sz="1800" i="1" dirty="0">
                <a:latin typeface="Calibri"/>
                <a:ea typeface="Calibri"/>
                <a:cs typeface="Calibri"/>
              </a:rPr>
              <a:t>May not July PS (target grade 6) </a:t>
            </a:r>
            <a:endParaRPr lang="en-US" sz="1800">
              <a:latin typeface="Calibri"/>
              <a:ea typeface="Calibri"/>
              <a:cs typeface="Calibri"/>
            </a:endParaRPr>
          </a:p>
          <a:p>
            <a:pPr marL="285750" indent="-285750">
              <a:buFont typeface="Calibri" panose="020B0604020202020204" pitchFamily="34" charset="0"/>
              <a:buChar char="-"/>
            </a:pPr>
            <a:r>
              <a:rPr lang="en-US" sz="1800" i="1" dirty="0">
                <a:latin typeface="Calibri"/>
                <a:ea typeface="Calibri"/>
                <a:cs typeface="Calibri"/>
              </a:rPr>
              <a:t>Full cohort &amp; taught by Iwona and Sofia</a:t>
            </a:r>
          </a:p>
          <a:p>
            <a:br>
              <a:rPr lang="en-US" sz="1800" b="1" u="sng" dirty="0">
                <a:latin typeface="Calibri"/>
              </a:rPr>
            </a:br>
            <a:r>
              <a:rPr lang="en-US" sz="1800" b="1" u="sng" dirty="0">
                <a:latin typeface="Calibri"/>
                <a:ea typeface="Calibri"/>
                <a:cs typeface="Calibri"/>
              </a:rPr>
              <a:t>Professional:</a:t>
            </a:r>
            <a:endParaRPr lang="en-US" sz="1800" i="1" dirty="0">
              <a:latin typeface="Calibri"/>
              <a:ea typeface="Calibri"/>
              <a:cs typeface="Calibri"/>
            </a:endParaRPr>
          </a:p>
          <a:p>
            <a:pPr marL="285750" indent="-285750">
              <a:buFont typeface="Calibri" panose="020B0604020202020204" pitchFamily="34" charset="0"/>
              <a:buChar char="-"/>
            </a:pPr>
            <a:r>
              <a:rPr lang="en-US" sz="1800" i="1" err="1">
                <a:latin typeface="Calibri"/>
                <a:ea typeface="Calibri"/>
                <a:cs typeface="Calibri"/>
              </a:rPr>
              <a:t>RefugEAP</a:t>
            </a:r>
            <a:r>
              <a:rPr lang="en-US" sz="1800" i="1" dirty="0">
                <a:latin typeface="Calibri"/>
                <a:ea typeface="Calibri"/>
                <a:cs typeface="Calibri"/>
              </a:rPr>
              <a:t> Working Group; Sanctuary </a:t>
            </a:r>
            <a:r>
              <a:rPr lang="en-US" sz="1800" i="1" err="1">
                <a:latin typeface="Calibri"/>
                <a:ea typeface="Calibri"/>
                <a:cs typeface="Calibri"/>
              </a:rPr>
              <a:t>jiscmail</a:t>
            </a:r>
            <a:endParaRPr lang="en-US" sz="1800" i="1">
              <a:latin typeface="Calibri"/>
              <a:ea typeface="Calibri"/>
              <a:cs typeface="Calibri"/>
            </a:endParaRPr>
          </a:p>
          <a:p>
            <a:pPr marL="285750" indent="-285750">
              <a:buFont typeface="Calibri" panose="020B0604020202020204" pitchFamily="34" charset="0"/>
              <a:buChar char="-"/>
            </a:pPr>
            <a:r>
              <a:rPr lang="en-US" sz="1800" i="1" dirty="0">
                <a:latin typeface="Calibri"/>
                <a:ea typeface="Calibri"/>
                <a:cs typeface="Calibri"/>
              </a:rPr>
              <a:t>Additional learning: e.g., trauma-</a:t>
            </a:r>
            <a:r>
              <a:rPr lang="en-US" sz="1800" i="1" err="1">
                <a:latin typeface="Calibri"/>
                <a:ea typeface="Calibri"/>
                <a:cs typeface="Calibri"/>
              </a:rPr>
              <a:t>inforrmed</a:t>
            </a:r>
            <a:r>
              <a:rPr lang="en-US" sz="1800" i="1" dirty="0">
                <a:latin typeface="Calibri"/>
                <a:ea typeface="Calibri"/>
                <a:cs typeface="Calibri"/>
              </a:rPr>
              <a:t> pedagogy,  sanctuary provisions in EAP literature (e.g., </a:t>
            </a:r>
            <a:r>
              <a:rPr lang="en-US" sz="1800" i="1" err="1">
                <a:latin typeface="Calibri"/>
                <a:ea typeface="Calibri"/>
                <a:cs typeface="Calibri"/>
              </a:rPr>
              <a:t>Palanac</a:t>
            </a:r>
            <a:r>
              <a:rPr lang="en-US" sz="1800" i="1" dirty="0">
                <a:latin typeface="Calibri"/>
                <a:ea typeface="Calibri"/>
                <a:cs typeface="Calibri"/>
              </a:rPr>
              <a:t>, 2020; </a:t>
            </a:r>
            <a:r>
              <a:rPr lang="en-US" sz="1800" i="1" err="1">
                <a:latin typeface="Calibri"/>
                <a:ea typeface="Calibri"/>
                <a:cs typeface="Calibri"/>
              </a:rPr>
              <a:t>Palanac</a:t>
            </a:r>
            <a:r>
              <a:rPr lang="en-US" sz="1800" i="1" dirty="0">
                <a:latin typeface="Calibri"/>
                <a:ea typeface="Calibri"/>
                <a:cs typeface="Calibri"/>
              </a:rPr>
              <a:t> et al., 2023)</a:t>
            </a:r>
          </a:p>
          <a:p>
            <a:br>
              <a:rPr lang="en-US" sz="1800" b="1" dirty="0">
                <a:latin typeface="Calibri"/>
              </a:rPr>
            </a:br>
            <a:r>
              <a:rPr lang="en-US" sz="1800" b="1" u="sng" dirty="0">
                <a:latin typeface="Calibri"/>
                <a:ea typeface="Calibri"/>
                <a:cs typeface="Calibri"/>
              </a:rPr>
              <a:t>Operational:</a:t>
            </a:r>
            <a:endParaRPr lang="en-US" sz="1800" b="1" i="1" u="sng" dirty="0">
              <a:latin typeface="Calibri"/>
              <a:ea typeface="Calibri"/>
              <a:cs typeface="Calibri"/>
            </a:endParaRPr>
          </a:p>
          <a:p>
            <a:pPr marL="285750" indent="-285750">
              <a:buFont typeface="Calibri,Sans-Serif" panose="020B0604020202020204" pitchFamily="34" charset="0"/>
              <a:buChar char="-"/>
            </a:pPr>
            <a:r>
              <a:rPr lang="en-US" sz="1800" i="1" dirty="0">
                <a:latin typeface="Calibri"/>
                <a:ea typeface="Calibri"/>
                <a:cs typeface="Calibri"/>
              </a:rPr>
              <a:t>Sanctuary co-lead: Sofia</a:t>
            </a:r>
            <a:endParaRPr lang="en-US" sz="1800" dirty="0">
              <a:solidFill>
                <a:srgbClr val="000000"/>
              </a:solidFill>
              <a:latin typeface="Calibri"/>
              <a:ea typeface="Calibri"/>
              <a:cs typeface="Calibri"/>
            </a:endParaRPr>
          </a:p>
          <a:p>
            <a:pPr marL="285750" indent="-285750">
              <a:buFont typeface="Calibri,Sans-Serif" panose="020B0604020202020204" pitchFamily="34" charset="0"/>
              <a:buChar char="-"/>
            </a:pPr>
            <a:r>
              <a:rPr lang="en-US" sz="1800" i="1" dirty="0">
                <a:latin typeface="Calibri"/>
                <a:ea typeface="Calibri"/>
                <a:cs typeface="Calibri"/>
              </a:rPr>
              <a:t>Regular meetings with WP Coordinator</a:t>
            </a:r>
            <a:endParaRPr lang="en-US" sz="1800" dirty="0">
              <a:solidFill>
                <a:srgbClr val="000000"/>
              </a:solidFill>
              <a:latin typeface="Calibri"/>
              <a:ea typeface="Calibri"/>
              <a:cs typeface="Calibri"/>
            </a:endParaRPr>
          </a:p>
          <a:p>
            <a:pPr marL="285750" indent="-285750">
              <a:buFont typeface="Calibri,Sans-Serif" panose="020B0604020202020204" pitchFamily="34" charset="0"/>
              <a:buChar char="-"/>
            </a:pPr>
            <a:r>
              <a:rPr lang="en-US" sz="1800" i="1" dirty="0">
                <a:latin typeface="Calibri"/>
                <a:ea typeface="Calibri"/>
                <a:cs typeface="Calibri"/>
              </a:rPr>
              <a:t>Dedicated administrative staff</a:t>
            </a:r>
            <a:endParaRPr lang="en-US" sz="1800" dirty="0">
              <a:latin typeface="Calibri"/>
              <a:ea typeface="Calibri"/>
              <a:cs typeface="Calibri"/>
            </a:endParaRPr>
          </a:p>
          <a:p>
            <a:endParaRPr lang="en-US" i="1" dirty="0"/>
          </a:p>
        </p:txBody>
      </p:sp>
    </p:spTree>
    <p:extLst>
      <p:ext uri="{BB962C8B-B14F-4D97-AF65-F5344CB8AC3E}">
        <p14:creationId xmlns:p14="http://schemas.microsoft.com/office/powerpoint/2010/main" val="422146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EBD63AD-33A9-4D22-9A5B-438B663EC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BAD9CC4-644A-42E5-A6A6-082517FA6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BA270-6C54-E772-2025-25BCB140BFE2}"/>
              </a:ext>
            </a:extLst>
          </p:cNvPr>
          <p:cNvSpPr>
            <a:spLocks noGrp="1"/>
          </p:cNvSpPr>
          <p:nvPr>
            <p:ph type="title"/>
          </p:nvPr>
        </p:nvSpPr>
        <p:spPr>
          <a:xfrm>
            <a:off x="6616150" y="90843"/>
            <a:ext cx="4884609" cy="592188"/>
          </a:xfrm>
        </p:spPr>
        <p:txBody>
          <a:bodyPr vert="horz" lIns="91440" tIns="45720" rIns="91440" bIns="45720" rtlCol="0" anchor="b">
            <a:normAutofit fontScale="90000"/>
          </a:bodyPr>
          <a:lstStyle/>
          <a:p>
            <a:pPr algn="ctr"/>
            <a:br>
              <a:rPr lang="en-US" cap="all" spc="300" dirty="0"/>
            </a:br>
            <a:r>
              <a:rPr lang="en-US" kern="1200" cap="all" spc="300" baseline="0" dirty="0">
                <a:latin typeface="+mj-lt"/>
                <a:ea typeface="+mj-ea"/>
                <a:cs typeface="+mj-cs"/>
              </a:rPr>
              <a:t>2023 ITERATION</a:t>
            </a:r>
            <a:endParaRPr lang="en-US" kern="1200" cap="all" spc="300" baseline="0" dirty="0"/>
          </a:p>
        </p:txBody>
      </p:sp>
      <p:pic>
        <p:nvPicPr>
          <p:cNvPr id="15" name="Picture 14" descr="Colleagues huddle">
            <a:extLst>
              <a:ext uri="{FF2B5EF4-FFF2-40B4-BE49-F238E27FC236}">
                <a16:creationId xmlns:a16="http://schemas.microsoft.com/office/drawing/2014/main" id="{1CE5971E-7B01-B958-7AF6-56B5DD40F552}"/>
              </a:ext>
            </a:extLst>
          </p:cNvPr>
          <p:cNvPicPr>
            <a:picLocks noChangeAspect="1"/>
          </p:cNvPicPr>
          <p:nvPr/>
        </p:nvPicPr>
        <p:blipFill rotWithShape="1">
          <a:blip r:embed="rId3"/>
          <a:srcRect l="21296" r="21296"/>
          <a:stretch/>
        </p:blipFill>
        <p:spPr>
          <a:xfrm>
            <a:off x="685801" y="685800"/>
            <a:ext cx="3863009" cy="5486400"/>
          </a:xfrm>
          <a:prstGeom prst="rect">
            <a:avLst/>
          </a:prstGeom>
        </p:spPr>
      </p:pic>
      <p:sp>
        <p:nvSpPr>
          <p:cNvPr id="3" name="Text Placeholder 2">
            <a:extLst>
              <a:ext uri="{FF2B5EF4-FFF2-40B4-BE49-F238E27FC236}">
                <a16:creationId xmlns:a16="http://schemas.microsoft.com/office/drawing/2014/main" id="{104B32C5-4F5C-0205-8ABA-9342FBBD9471}"/>
              </a:ext>
            </a:extLst>
          </p:cNvPr>
          <p:cNvSpPr>
            <a:spLocks noGrp="1"/>
          </p:cNvSpPr>
          <p:nvPr>
            <p:ph type="body" sz="half" idx="2"/>
          </p:nvPr>
        </p:nvSpPr>
        <p:spPr>
          <a:xfrm>
            <a:off x="6093781" y="1165588"/>
            <a:ext cx="6091672" cy="5542669"/>
          </a:xfrm>
        </p:spPr>
        <p:txBody>
          <a:bodyPr vert="horz" lIns="91440" tIns="45720" rIns="91440" bIns="45720" rtlCol="0" anchor="t">
            <a:normAutofit/>
          </a:bodyPr>
          <a:lstStyle/>
          <a:p>
            <a:pPr marL="285750" indent="-285750">
              <a:buFont typeface="Wingdings" panose="020B0604020202020204" pitchFamily="34" charset="0"/>
              <a:buChar char="Ø"/>
            </a:pPr>
            <a:r>
              <a:rPr lang="en-US" sz="1800" i="1" dirty="0">
                <a:latin typeface="Calibri"/>
                <a:ea typeface="Calibri"/>
                <a:cs typeface="Calibri"/>
              </a:rPr>
              <a:t>21 asylum-seeking students admitted to May PS</a:t>
            </a:r>
            <a:endParaRPr lang="en-US" dirty="0"/>
          </a:p>
          <a:p>
            <a:pPr marL="285750" indent="-285750">
              <a:buFont typeface="Wingdings" panose="020B0604020202020204" pitchFamily="34" charset="0"/>
              <a:buChar char="Ø"/>
            </a:pPr>
            <a:r>
              <a:rPr lang="en-US" sz="1800" i="1" dirty="0">
                <a:latin typeface="Calibri"/>
                <a:ea typeface="Calibri"/>
                <a:cs typeface="Calibri"/>
              </a:rPr>
              <a:t>16 achieved their required grades + 4 via extension course = 20 progressed to Access in Sept 2023</a:t>
            </a:r>
          </a:p>
          <a:p>
            <a:pPr marL="285750" indent="-285750">
              <a:buFont typeface="Wingdings" panose="020B0604020202020204" pitchFamily="34" charset="0"/>
              <a:buChar char="Ø"/>
            </a:pPr>
            <a:r>
              <a:rPr lang="en-US" sz="1800" i="1" dirty="0">
                <a:latin typeface="Calibri"/>
                <a:ea typeface="Calibri"/>
                <a:cs typeface="Calibri"/>
              </a:rPr>
              <a:t>Access students' groups fully incorporated into the May PS</a:t>
            </a:r>
          </a:p>
          <a:p>
            <a:pPr marL="285750" indent="-285750">
              <a:buFont typeface="Wingdings" panose="020B0604020202020204" pitchFamily="34" charset="0"/>
              <a:buChar char="Ø"/>
            </a:pPr>
            <a:r>
              <a:rPr lang="en-US" sz="1800" i="1" dirty="0">
                <a:latin typeface="Calibri"/>
                <a:ea typeface="Calibri"/>
                <a:cs typeface="Calibri"/>
              </a:rPr>
              <a:t>No or minimal impact on PS teachers/seminar leaders/convenors</a:t>
            </a:r>
          </a:p>
          <a:p>
            <a:pPr marL="285750" indent="-285750">
              <a:buFont typeface="Wingdings" panose="020B0604020202020204" pitchFamily="34" charset="0"/>
              <a:buChar char="Ø"/>
            </a:pPr>
            <a:r>
              <a:rPr lang="en-US" sz="1800" i="1" dirty="0">
                <a:latin typeface="Calibri"/>
                <a:ea typeface="Calibri"/>
                <a:cs typeface="Calibri"/>
              </a:rPr>
              <a:t>Joint induction and the WP Co-</a:t>
            </a:r>
            <a:r>
              <a:rPr lang="en-US" sz="1800" i="1" dirty="0" err="1">
                <a:latin typeface="Calibri"/>
                <a:ea typeface="Calibri"/>
                <a:cs typeface="Calibri"/>
              </a:rPr>
              <a:t>ordinator's</a:t>
            </a:r>
            <a:r>
              <a:rPr lang="en-US" sz="1800" i="1" dirty="0">
                <a:latin typeface="Calibri"/>
                <a:ea typeface="Calibri"/>
                <a:cs typeface="Calibri"/>
              </a:rPr>
              <a:t> support throughout the 4- week course</a:t>
            </a:r>
          </a:p>
          <a:p>
            <a:pPr marL="285750" indent="-285750">
              <a:buFont typeface="Wingdings" panose="020B0604020202020204" pitchFamily="34" charset="0"/>
              <a:buChar char="Ø"/>
            </a:pPr>
            <a:r>
              <a:rPr lang="en-US" sz="1800" i="1" dirty="0">
                <a:latin typeface="Calibri"/>
                <a:ea typeface="Calibri"/>
                <a:cs typeface="Calibri"/>
              </a:rPr>
              <a:t>First-hand knowledge of the cohort's complex needs</a:t>
            </a:r>
          </a:p>
          <a:p>
            <a:endParaRPr lang="en-US" sz="1800" i="1" dirty="0">
              <a:latin typeface="Calibri"/>
              <a:ea typeface="Calibri"/>
              <a:cs typeface="Calibri"/>
            </a:endParaRPr>
          </a:p>
          <a:p>
            <a:pPr marL="285750" indent="-285750">
              <a:buFont typeface="Wingdings" panose="020B0604020202020204" pitchFamily="34" charset="0"/>
              <a:buChar char="Ø"/>
            </a:pPr>
            <a:r>
              <a:rPr lang="en-US" sz="1800" i="1" dirty="0">
                <a:latin typeface="Calibri"/>
                <a:ea typeface="Calibri"/>
                <a:cs typeface="Calibri"/>
              </a:rPr>
              <a:t>Costs absorbed by SMLC: fees (£1800 x21) + teaching and shared admin</a:t>
            </a:r>
          </a:p>
          <a:p>
            <a:pPr marL="285750" indent="-285750">
              <a:buFont typeface="Wingdings" panose="020B0604020202020204" pitchFamily="34" charset="0"/>
              <a:buChar char="Ø"/>
            </a:pPr>
            <a:r>
              <a:rPr lang="en-US" sz="1800" i="1" dirty="0">
                <a:latin typeface="Calibri"/>
                <a:ea typeface="Calibri"/>
                <a:cs typeface="Calibri"/>
              </a:rPr>
              <a:t>Costs absorbed by WP: travel/catering  (4 </a:t>
            </a:r>
            <a:r>
              <a:rPr lang="en-US" sz="1800" i="1" dirty="0" err="1">
                <a:latin typeface="Calibri"/>
                <a:ea typeface="Calibri"/>
                <a:cs typeface="Calibri"/>
              </a:rPr>
              <a:t>wks</a:t>
            </a:r>
            <a:r>
              <a:rPr lang="en-US" sz="1800" i="1" dirty="0">
                <a:latin typeface="Calibri"/>
                <a:ea typeface="Calibri"/>
                <a:cs typeface="Calibri"/>
              </a:rPr>
              <a:t> x 21) + shared admin</a:t>
            </a:r>
          </a:p>
          <a:p>
            <a:pPr marL="285750" indent="-285750">
              <a:buFont typeface="Wingdings" panose="020B0604020202020204" pitchFamily="34" charset="0"/>
              <a:buChar char="Ø"/>
            </a:pPr>
            <a:r>
              <a:rPr lang="en-US" sz="1800" i="1" dirty="0">
                <a:latin typeface="Calibri"/>
                <a:ea typeface="Calibri"/>
                <a:cs typeface="Calibri"/>
              </a:rPr>
              <a:t>University central support: laptop loan</a:t>
            </a:r>
          </a:p>
          <a:p>
            <a:pPr marL="285750" indent="-285750">
              <a:buFont typeface="Wingdings" panose="020B0604020202020204" pitchFamily="34" charset="0"/>
              <a:buChar char="Ø"/>
            </a:pPr>
            <a:endParaRPr lang="en-US" sz="1800" i="1" dirty="0">
              <a:latin typeface="Calibri"/>
              <a:ea typeface="Calibri"/>
              <a:cs typeface="Calibri"/>
            </a:endParaRPr>
          </a:p>
          <a:p>
            <a:pPr marL="285750" indent="-285750">
              <a:buFont typeface="Wingdings" panose="020B0604020202020204" pitchFamily="34" charset="0"/>
              <a:buChar char="Ø"/>
            </a:pPr>
            <a:endParaRPr lang="en-US" i="1"/>
          </a:p>
        </p:txBody>
      </p:sp>
    </p:spTree>
    <p:extLst>
      <p:ext uri="{BB962C8B-B14F-4D97-AF65-F5344CB8AC3E}">
        <p14:creationId xmlns:p14="http://schemas.microsoft.com/office/powerpoint/2010/main" val="2083870941"/>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BrushVTI">
  <a:themeElements>
    <a:clrScheme name="AnalogousFromLightSeedLeftStep">
      <a:dk1>
        <a:srgbClr val="000000"/>
      </a:dk1>
      <a:lt1>
        <a:srgbClr val="FFFFFF"/>
      </a:lt1>
      <a:dk2>
        <a:srgbClr val="39213B"/>
      </a:dk2>
      <a:lt2>
        <a:srgbClr val="E4E2E8"/>
      </a:lt2>
      <a:accent1>
        <a:srgbClr val="8AAC4A"/>
      </a:accent1>
      <a:accent2>
        <a:srgbClr val="ABA439"/>
      </a:accent2>
      <a:accent3>
        <a:srgbClr val="E68927"/>
      </a:accent3>
      <a:accent4>
        <a:srgbClr val="EA5E4E"/>
      </a:accent4>
      <a:accent5>
        <a:srgbClr val="EE6E97"/>
      </a:accent5>
      <a:accent6>
        <a:srgbClr val="EA4EC1"/>
      </a:accent6>
      <a:hlink>
        <a:srgbClr val="8169AE"/>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aaf35b1-80a8-48e7-9d03-c612add1997b" xsi:nil="true"/>
    <lcf76f155ced4ddcb4097134ff3c332f xmlns="f63a0e63-9543-4e27-b730-4912982a2b80">
      <Terms xmlns="http://schemas.microsoft.com/office/infopath/2007/PartnerControls"/>
    </lcf76f155ced4ddcb4097134ff3c332f>
    <SharedWithUsers xmlns="578f281d-af49-4412-819e-4228ac4dca62">
      <UserInfo>
        <DisplayName>Sofia Di Giallonardo</DisplayName>
        <AccountId>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3B74C3983C4F43925FC8DEC49C5D91" ma:contentTypeVersion="17" ma:contentTypeDescription="Create a new document." ma:contentTypeScope="" ma:versionID="0cf50ece8c16f9531f6c7184c103fcbd">
  <xsd:schema xmlns:xsd="http://www.w3.org/2001/XMLSchema" xmlns:xs="http://www.w3.org/2001/XMLSchema" xmlns:p="http://schemas.microsoft.com/office/2006/metadata/properties" xmlns:ns2="f63a0e63-9543-4e27-b730-4912982a2b80" xmlns:ns3="578f281d-af49-4412-819e-4228ac4dca62" xmlns:ns4="4aaf35b1-80a8-48e7-9d03-c612add1997b" targetNamespace="http://schemas.microsoft.com/office/2006/metadata/properties" ma:root="true" ma:fieldsID="55265eb895bbbb9443b89cb40823f8bb" ns2:_="" ns3:_="" ns4:_="">
    <xsd:import namespace="f63a0e63-9543-4e27-b730-4912982a2b80"/>
    <xsd:import namespace="578f281d-af49-4412-819e-4228ac4dca62"/>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a0e63-9543-4e27-b730-4912982a2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8f281d-af49-4412-819e-4228ac4dc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59bc77e-ef17-4ed2-b751-5422bd5600ba}" ma:internalName="TaxCatchAll" ma:showField="CatchAllData" ma:web="578f281d-af49-4412-819e-4228ac4dc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7E2D74-31E9-426D-A5FA-C54FC5E6432C}">
  <ds:schemaRefs>
    <ds:schemaRef ds:uri="http://schemas.microsoft.com/sharepoint/v3/contenttype/forms"/>
  </ds:schemaRefs>
</ds:datastoreItem>
</file>

<file path=customXml/itemProps2.xml><?xml version="1.0" encoding="utf-8"?>
<ds:datastoreItem xmlns:ds="http://schemas.openxmlformats.org/officeDocument/2006/customXml" ds:itemID="{A2986E91-7FF2-43F0-8E63-281F7684E520}">
  <ds:schemaRef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 ds:uri="2725c1ec-b02a-4ed8-8d30-5538488a8fc3"/>
    <ds:schemaRef ds:uri="http://schemas.microsoft.com/office/2006/documentManagement/types"/>
    <ds:schemaRef ds:uri="http://www.w3.org/XML/1998/namespace"/>
    <ds:schemaRef ds:uri="78228111-96dc-4832-b9e4-10e760abf5f3"/>
    <ds:schemaRef ds:uri="http://purl.org/dc/dcmitype/"/>
  </ds:schemaRefs>
</ds:datastoreItem>
</file>

<file path=customXml/itemProps3.xml><?xml version="1.0" encoding="utf-8"?>
<ds:datastoreItem xmlns:ds="http://schemas.openxmlformats.org/officeDocument/2006/customXml" ds:itemID="{E89EFCFB-685A-4CC5-A5DD-CFF075711B59}"/>
</file>

<file path=docProps/app.xml><?xml version="1.0" encoding="utf-8"?>
<Properties xmlns="http://schemas.openxmlformats.org/officeDocument/2006/extended-properties" xmlns:vt="http://schemas.openxmlformats.org/officeDocument/2006/docPropsVTypes">
  <Template>office theme</Template>
  <TotalTime>0</TotalTime>
  <Words>1205</Words>
  <Application>Microsoft Office PowerPoint</Application>
  <PresentationFormat>Widescreen</PresentationFormat>
  <Paragraphs>137</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ClassicFrameVTI</vt:lpstr>
      <vt:lpstr>BrushVTI</vt:lpstr>
      <vt:lpstr>LEAP INTO THE UNKNOWN  collaboration between EAP and Widening Participation</vt:lpstr>
      <vt:lpstr>outline</vt:lpstr>
      <vt:lpstr>EAP and WP contexts  at   the university of  Glasgow  </vt:lpstr>
      <vt:lpstr>English for Academic Study (EAS)   - School of Modern Languages and Cultures (smlc)   - Pre-sessional/In-sessional + TESOL (22 TLS staff)  - EAS Sanctuary programme  (10 fee waivers Ps + travel/catering/stationary costs)    University of Sanctuary award 2022  </vt:lpstr>
      <vt:lpstr>Widening participation (WP)   Primary – secondary – top up, summer schools &amp; access programmes + scholarships (20)   access to Higher education   online + 2 x 20 credits/subjects (ScQF 7)   no qualifications required  5-7 hrs/week class time  6-8 hrs independent study  25 fee waivers for asylum-seeking students (10%)</vt:lpstr>
      <vt:lpstr>rationale for the collaboration    Access to HE coordinator:  Amy McDermott    summer 2022:  6 students; 5-Week, subject specific online ps   Mixed results...   </vt:lpstr>
      <vt:lpstr>      comprehensive review of 2022 </vt:lpstr>
      <vt:lpstr>response </vt:lpstr>
      <vt:lpstr> 2023 ITERATION</vt:lpstr>
      <vt:lpstr>   2023 challenges</vt:lpstr>
      <vt:lpstr>   2024 ITERATION</vt:lpstr>
      <vt:lpstr>Learning so far...    1. WP and EAP complement each other's strengths and are natural allies  2. strong impact on students' experience  3. EAP's value understood and more visible  4. one collaboration opens doors to further discussions/projects  5. scholarship strengthens arguments as well as builds knowledge   partnerships are crucial: collective effort  </vt:lpstr>
      <vt:lpstr>  Access coordinator:   amy Macdermott    EAS ADMINISTRATIVE COLLEAGUES:  LYNNE CLARK KERRY SHARKEY NICOLE SMITH    HEAD OF SMLC: STEPHEN FORCER &amp;  Head of wp: Neil Croll   wp coordinators for 2024:   AMY MACDERMOTT scotT Iguschi-sherry  and Jen McDonalnd    wonderful students and Access staff participating in our sotl   iwona and sofia:-)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Sofia Di Giallonardo</cp:lastModifiedBy>
  <cp:revision>804</cp:revision>
  <dcterms:created xsi:type="dcterms:W3CDTF">2024-03-05T14:35:38Z</dcterms:created>
  <dcterms:modified xsi:type="dcterms:W3CDTF">2024-03-14T13:55:07Z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0x0101003E60355E6C41754D9DF52AD2C95F00FA</vt:lpwstr>
  </property>
  <property fmtid="{D5CDD505-2E9C-101B-9397-08002B2CF9AE}" pid="3" name="MediaServiceImageTags">
    <vt:lpwstr/>
  </property>
</Properties>
</file>