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4"/>
    <p:sldMasterId id="2147483890" r:id="rId5"/>
    <p:sldMasterId id="2147483927" r:id="rId6"/>
    <p:sldMasterId id="2147483964" r:id="rId7"/>
  </p:sldMasterIdLst>
  <p:notesMasterIdLst>
    <p:notesMasterId r:id="rId25"/>
  </p:notesMasterIdLst>
  <p:handoutMasterIdLst>
    <p:handoutMasterId r:id="rId26"/>
  </p:handoutMasterIdLst>
  <p:sldIdLst>
    <p:sldId id="256" r:id="rId8"/>
    <p:sldId id="258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8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8065" autoAdjust="0"/>
  </p:normalViewPr>
  <p:slideViewPr>
    <p:cSldViewPr snapToGrid="0" snapToObjects="1">
      <p:cViewPr varScale="1">
        <p:scale>
          <a:sx n="100" d="100"/>
          <a:sy n="100" d="100"/>
        </p:scale>
        <p:origin x="34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60" d="100"/>
          <a:sy n="160" d="100"/>
        </p:scale>
        <p:origin x="5312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SfS</a:t>
            </a:r>
            <a:r>
              <a:rPr lang="en-GB" baseline="0"/>
              <a:t> Delivery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18/19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4"/>
                <c:pt idx="0">
                  <c:v>Embedded</c:v>
                </c:pt>
                <c:pt idx="1">
                  <c:v>AES</c:v>
                </c:pt>
                <c:pt idx="2">
                  <c:v>Central</c:v>
                </c:pt>
                <c:pt idx="3">
                  <c:v>Total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1618</c:v>
                </c:pt>
                <c:pt idx="1">
                  <c:v>960</c:v>
                </c:pt>
                <c:pt idx="2">
                  <c:v>464</c:v>
                </c:pt>
                <c:pt idx="3">
                  <c:v>3042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C6-465D-A09A-2BEF45F17D82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19/20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4"/>
                <c:pt idx="0">
                  <c:v>Embedded</c:v>
                </c:pt>
                <c:pt idx="1">
                  <c:v>AES</c:v>
                </c:pt>
                <c:pt idx="2">
                  <c:v>Central</c:v>
                </c:pt>
                <c:pt idx="3">
                  <c:v>Total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1536</c:v>
                </c:pt>
                <c:pt idx="1">
                  <c:v>926</c:v>
                </c:pt>
                <c:pt idx="2">
                  <c:v>209</c:v>
                </c:pt>
                <c:pt idx="3">
                  <c:v>2671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C6-465D-A09A-2BEF45F17D82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20/21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4"/>
                <c:pt idx="0">
                  <c:v>Embedded</c:v>
                </c:pt>
                <c:pt idx="1">
                  <c:v>AES</c:v>
                </c:pt>
                <c:pt idx="2">
                  <c:v>Central</c:v>
                </c:pt>
                <c:pt idx="3">
                  <c:v>Total</c:v>
                </c:pt>
              </c:strCache>
            </c:strRef>
          </c:cat>
          <c:val>
            <c:numRef>
              <c:f>Sheet1!$D$3:$D$6</c:f>
              <c:numCache>
                <c:formatCode>General</c:formatCode>
                <c:ptCount val="4"/>
                <c:pt idx="0">
                  <c:v>1097</c:v>
                </c:pt>
                <c:pt idx="1">
                  <c:v>641</c:v>
                </c:pt>
                <c:pt idx="2">
                  <c:v>431</c:v>
                </c:pt>
                <c:pt idx="3">
                  <c:v>2169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C6-465D-A09A-2BEF45F17D82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21/22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4"/>
                <c:pt idx="0">
                  <c:v>Embedded</c:v>
                </c:pt>
                <c:pt idx="1">
                  <c:v>AES</c:v>
                </c:pt>
                <c:pt idx="2">
                  <c:v>Central</c:v>
                </c:pt>
                <c:pt idx="3">
                  <c:v>Total</c:v>
                </c:pt>
              </c:strCache>
            </c:strRef>
          </c:cat>
          <c:val>
            <c:numRef>
              <c:f>Sheet1!$E$3:$E$6</c:f>
              <c:numCache>
                <c:formatCode>General</c:formatCode>
                <c:ptCount val="4"/>
                <c:pt idx="0">
                  <c:v>1044</c:v>
                </c:pt>
                <c:pt idx="1">
                  <c:v>739</c:v>
                </c:pt>
                <c:pt idx="2">
                  <c:v>728</c:v>
                </c:pt>
                <c:pt idx="3">
                  <c:v>2511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C6-465D-A09A-2BEF45F17D82}"/>
            </c:ext>
          </c:extLst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22/23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4"/>
                <c:pt idx="0">
                  <c:v>Embedded</c:v>
                </c:pt>
                <c:pt idx="1">
                  <c:v>AES</c:v>
                </c:pt>
                <c:pt idx="2">
                  <c:v>Central</c:v>
                </c:pt>
                <c:pt idx="3">
                  <c:v>Total</c:v>
                </c:pt>
              </c:strCache>
            </c:strRef>
          </c:cat>
          <c:val>
            <c:numRef>
              <c:f>Sheet1!$F$3:$F$6</c:f>
              <c:numCache>
                <c:formatCode>General</c:formatCode>
                <c:ptCount val="4"/>
                <c:pt idx="0">
                  <c:v>1114</c:v>
                </c:pt>
                <c:pt idx="1">
                  <c:v>911</c:v>
                </c:pt>
                <c:pt idx="2">
                  <c:v>974</c:v>
                </c:pt>
                <c:pt idx="3">
                  <c:v>2999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C6-465D-A09A-2BEF45F17D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18428864"/>
        <c:axId val="1818430944"/>
      </c:barChart>
      <c:catAx>
        <c:axId val="181842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8430944"/>
        <c:crosses val="autoZero"/>
        <c:auto val="1"/>
        <c:lblAlgn val="ctr"/>
        <c:lblOffset val="100"/>
        <c:noMultiLvlLbl val="0"/>
      </c:catAx>
      <c:valAx>
        <c:axId val="181843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842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2F9495-C47E-F74D-989E-66C515E250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2A2327-043B-0C4B-9D3B-03D0073D6B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BA747-B8FF-874B-AED5-DE9F3E5B409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F2A69-9A3F-C84F-889B-609CAFD70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799EC-65F5-104B-A92F-F8D6845946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1E54-08B8-294F-898B-644954DA2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F6A5-7605-DF41-945B-909649E00EC8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11D0F-7CCC-3448-8011-367F0D0A6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I’m deliberately trying to echo something or a Derridean “supplement” in this “complement” idea, but not entirely.  The same with the idea of EAP as being concerned with “what is happening”.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111D0F-7CCC-3448-8011-367F0D0A6E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3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hyperlink" Target="https://www.essex.ac.uk/" TargetMode="Externa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5" y="1413843"/>
            <a:ext cx="10493375" cy="1491139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5" y="3108182"/>
            <a:ext cx="10493375" cy="104803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40" name="Details">
            <a:extLst>
              <a:ext uri="{FF2B5EF4-FFF2-40B4-BE49-F238E27FC236}">
                <a16:creationId xmlns:a16="http://schemas.microsoft.com/office/drawing/2014/main" id="{A70545EA-0D96-7E46-B0EC-5AFDB41CA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03" y="4854795"/>
            <a:ext cx="3630060" cy="1449463"/>
          </a:xfrm>
          <a:ln w="76200">
            <a:solidFill>
              <a:schemeClr val="bg1"/>
            </a:solidFill>
            <a:miter lim="800000"/>
          </a:ln>
        </p:spPr>
        <p:txBody>
          <a:bodyPr wrap="none" lIns="144000" tIns="144000" rIns="144000" bIns="14400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  <p:pic>
        <p:nvPicPr>
          <p:cNvPr id="7" name="UoE_Logo_ALT_Test" descr="Logo - University of Essex">
            <a:extLst>
              <a:ext uri="{FF2B5EF4-FFF2-40B4-BE49-F238E27FC236}">
                <a16:creationId xmlns:a16="http://schemas.microsoft.com/office/drawing/2014/main" id="{BFB3B428-603E-5D49-B512-7DD3E147B0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550" y="-1755099"/>
            <a:ext cx="2006641" cy="89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er and Text Slide, and Continu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6350" indent="0"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13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er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54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er and Bullet Point Text Slide, and Continu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_Description">
            <a:extLst>
              <a:ext uri="{FF2B5EF4-FFF2-40B4-BE49-F238E27FC236}">
                <a16:creationId xmlns:a16="http://schemas.microsoft.com/office/drawing/2014/main" id="{0A1C2167-F599-3045-AC95-110935BD0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Title">
            <a:extLst>
              <a:ext uri="{FF2B5EF4-FFF2-40B4-BE49-F238E27FC236}">
                <a16:creationId xmlns:a16="http://schemas.microsoft.com/office/drawing/2014/main" id="{117DF9CF-C5D0-9C4B-BFDF-14FC8D365A2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44623" y="1309688"/>
            <a:ext cx="10493375" cy="73660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6" name="Subtitle">
            <a:extLst>
              <a:ext uri="{FF2B5EF4-FFF2-40B4-BE49-F238E27FC236}">
                <a16:creationId xmlns:a16="http://schemas.microsoft.com/office/drawing/2014/main" id="{3B70F5A4-E5B0-5D4A-9DE6-737A2C6415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44623" y="2046288"/>
            <a:ext cx="10493375" cy="403225"/>
          </a:xfrm>
        </p:spPr>
        <p:txBody>
          <a:bodyPr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8" name="Body_Copy">
            <a:extLst>
              <a:ext uri="{FF2B5EF4-FFF2-40B4-BE49-F238E27FC236}">
                <a16:creationId xmlns:a16="http://schemas.microsoft.com/office/drawing/2014/main" id="{CB3748D0-BEA8-1347-BDE4-A46EB69FEC1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4623" y="2465389"/>
            <a:ext cx="9502777" cy="3878261"/>
          </a:xfrm>
        </p:spPr>
        <p:txBody>
          <a:bodyPr tIns="14400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EDE7686-2F8C-774B-B289-878EA654948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04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60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and Bullet Poi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546DA19B-F03E-3748-8FDF-6BC4E21FC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3" name="Title">
            <a:extLst>
              <a:ext uri="{FF2B5EF4-FFF2-40B4-BE49-F238E27FC236}">
                <a16:creationId xmlns:a16="http://schemas.microsoft.com/office/drawing/2014/main" id="{8D868F4E-EA01-954D-AFBF-796545D67CE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5" name="Body_Copy">
            <a:extLst>
              <a:ext uri="{FF2B5EF4-FFF2-40B4-BE49-F238E27FC236}">
                <a16:creationId xmlns:a16="http://schemas.microsoft.com/office/drawing/2014/main" id="{48F8026E-D826-2B4A-9638-D13D28916E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36C7C674-920E-D244-A5EA-8A41340F91C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890588"/>
            <a:ext cx="4884738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B9177340-2BC9-DB48-A574-C206785FDD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193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4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5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F9D03F33-FD22-6E47-B694-6DEAEFEAEB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70F0D1-2F62-E649-AA20-9AFFE4CBA3F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546723" y="1185863"/>
            <a:ext cx="6391275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7" name="Body_Copy">
            <a:extLst>
              <a:ext uri="{FF2B5EF4-FFF2-40B4-BE49-F238E27FC236}">
                <a16:creationId xmlns:a16="http://schemas.microsoft.com/office/drawing/2014/main" id="{5AA1BDEE-EAA8-BC4D-8C4B-6DE44B8D158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546723" y="1857375"/>
            <a:ext cx="6391275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0A3C2EC-6F1E-CD41-B822-BF1E1A54EBB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0" y="890588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1">
            <a:extLst>
              <a:ext uri="{FF2B5EF4-FFF2-40B4-BE49-F238E27FC236}">
                <a16:creationId xmlns:a16="http://schemas.microsoft.com/office/drawing/2014/main" id="{08207E2B-0FB6-EB48-949C-B0CB83C282C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017712" y="3242935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8BCBA7E-30E8-004F-81FF-588A116455C6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0" y="3781425"/>
            <a:ext cx="488315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0" name="Image_Caption 2">
            <a:extLst>
              <a:ext uri="{FF2B5EF4-FFF2-40B4-BE49-F238E27FC236}">
                <a16:creationId xmlns:a16="http://schemas.microsoft.com/office/drawing/2014/main" id="{A760FC96-7C8C-8240-9E56-45FDDFBFA2D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017712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CD456C92-FF85-494F-A1FB-852BC58A5F52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79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mages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1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mages and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_Description">
            <a:extLst>
              <a:ext uri="{FF2B5EF4-FFF2-40B4-BE49-F238E27FC236}">
                <a16:creationId xmlns:a16="http://schemas.microsoft.com/office/drawing/2014/main" id="{9C1CC4BB-CB5D-5A46-B2F6-AD316D0C50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35ED5F3B-04FD-044F-9490-610066E5EC8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723063" y="1185863"/>
            <a:ext cx="5214937" cy="643381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6" name="Body_Copy">
            <a:extLst>
              <a:ext uri="{FF2B5EF4-FFF2-40B4-BE49-F238E27FC236}">
                <a16:creationId xmlns:a16="http://schemas.microsoft.com/office/drawing/2014/main" id="{6D27EECD-6C04-4E43-B1C1-64C69191FCA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723063" y="1829244"/>
            <a:ext cx="5214937" cy="4644581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Image_Caption 1">
            <a:extLst>
              <a:ext uri="{FF2B5EF4-FFF2-40B4-BE49-F238E27FC236}">
                <a16:creationId xmlns:a16="http://schemas.microsoft.com/office/drawing/2014/main" id="{03111C49-B813-1548-ABB2-5C5E0E767AF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012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5A9EB19-D6CD-9E47-BFF0-7CC8A70034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3067200" y="890588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2" name="Image_Caption 2">
            <a:extLst>
              <a:ext uri="{FF2B5EF4-FFF2-40B4-BE49-F238E27FC236}">
                <a16:creationId xmlns:a16="http://schemas.microsoft.com/office/drawing/2014/main" id="{561B1561-3847-C64E-8046-C5226E6A555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568437" y="3258533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B32BEBF5-F536-B34E-A907-5B7BA85162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4" name="Image_Caption 3">
            <a:extLst>
              <a:ext uri="{FF2B5EF4-FFF2-40B4-BE49-F238E27FC236}">
                <a16:creationId xmlns:a16="http://schemas.microsoft.com/office/drawing/2014/main" id="{E8158083-AD30-1549-B3A8-E8A50ADD159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12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436FE9C-5E28-6849-B274-30B93B6B01D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3067200" y="3781600"/>
            <a:ext cx="29952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4">
            <a:extLst>
              <a:ext uri="{FF2B5EF4-FFF2-40B4-BE49-F238E27FC236}">
                <a16:creationId xmlns:a16="http://schemas.microsoft.com/office/drawing/2014/main" id="{2252CB2B-8A78-9A46-A381-AF00772BA0D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568437" y="6149647"/>
            <a:ext cx="2493963" cy="324178"/>
          </a:xfrm>
          <a:solidFill>
            <a:schemeClr val="bg1"/>
          </a:solidFill>
        </p:spPr>
        <p:txBody>
          <a:bodyPr lIns="7200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97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and Text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541F36E1-1553-7845-B3E2-0ECD95ED7DD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21164" y="1036800"/>
            <a:ext cx="2876550" cy="324178"/>
          </a:xfrm>
          <a:solidFill>
            <a:schemeClr val="bg1"/>
          </a:solidFill>
        </p:spPr>
        <p:txBody>
          <a:bodyPr tIns="36000" rIns="251999" bIns="72000" anchor="t" anchorCtr="0">
            <a:spAutoFit/>
          </a:bodyPr>
          <a:lstStyle>
            <a:lvl1pPr marL="6350" indent="0" algn="r">
              <a:buFontTx/>
              <a:buNone/>
              <a:defRPr sz="1200"/>
            </a:lvl1pPr>
            <a:lvl2pPr marL="269875" indent="0" algn="r">
              <a:buFontTx/>
              <a:buNone/>
              <a:defRPr sz="1200"/>
            </a:lvl2pPr>
            <a:lvl3pPr marL="450850" indent="0" algn="r">
              <a:buFontTx/>
              <a:buNone/>
              <a:defRPr sz="1200"/>
            </a:lvl3pPr>
            <a:lvl4pPr marL="623888" indent="0" algn="r">
              <a:buFontTx/>
              <a:buNone/>
              <a:defRPr sz="1200"/>
            </a:lvl4pPr>
            <a:lvl5pPr marL="804862" indent="0" algn="r">
              <a:buFontTx/>
              <a:buNone/>
              <a:defRPr sz="1200"/>
            </a:lvl5pPr>
          </a:lstStyle>
          <a:p>
            <a:pPr lvl="0"/>
            <a:r>
              <a:rPr lang="en-GB"/>
              <a:t>Insert image caption here</a:t>
            </a:r>
            <a:endParaRPr lang="en-GB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3998" y="5730249"/>
            <a:ext cx="116840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lIns="144000" tIns="144000" rIns="144000" bIns="144000" anchor="b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5" y="1413843"/>
            <a:ext cx="10493375" cy="1491139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5" y="3108182"/>
            <a:ext cx="10493375" cy="104803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40" name="Details">
            <a:extLst>
              <a:ext uri="{FF2B5EF4-FFF2-40B4-BE49-F238E27FC236}">
                <a16:creationId xmlns:a16="http://schemas.microsoft.com/office/drawing/2014/main" id="{A70545EA-0D96-7E46-B0EC-5AFDB41CA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03" y="4854795"/>
            <a:ext cx="3630060" cy="1449463"/>
          </a:xfrm>
          <a:ln w="76200">
            <a:solidFill>
              <a:schemeClr val="bg1"/>
            </a:solidFill>
            <a:miter lim="800000"/>
          </a:ln>
        </p:spPr>
        <p:txBody>
          <a:bodyPr wrap="none" lIns="144000" tIns="144000" rIns="144000" bIns="14400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  <p:pic>
        <p:nvPicPr>
          <p:cNvPr id="7" name="UoE_Logo_ALT_Test" descr="Logo - University of Essex">
            <a:extLst>
              <a:ext uri="{FF2B5EF4-FFF2-40B4-BE49-F238E27FC236}">
                <a16:creationId xmlns:a16="http://schemas.microsoft.com/office/drawing/2014/main" id="{BFB3B428-603E-5D49-B512-7DD3E147B0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550" y="-1755099"/>
            <a:ext cx="2006641" cy="89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76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4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noFill/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6" name="Image_Caption 1">
            <a:extLst>
              <a:ext uri="{FF2B5EF4-FFF2-40B4-BE49-F238E27FC236}">
                <a16:creationId xmlns:a16="http://schemas.microsoft.com/office/drawing/2014/main" id="{B0F2228A-6C92-7348-B3AB-4D805D8894D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321800" y="6149647"/>
            <a:ext cx="2870200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5544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2" name="Feature_Box_2">
            <a:extLst>
              <a:ext uri="{FF2B5EF4-FFF2-40B4-BE49-F238E27FC236}">
                <a16:creationId xmlns:a16="http://schemas.microsoft.com/office/drawing/2014/main" id="{2836903F-A228-694C-B678-379D95CBF64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04896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Feature_Box_3">
            <a:extLst>
              <a:ext uri="{FF2B5EF4-FFF2-40B4-BE49-F238E27FC236}">
                <a16:creationId xmlns:a16="http://schemas.microsoft.com/office/drawing/2014/main" id="{A099B133-6CA1-6343-985F-1A751F73B33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54248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4" name="Feature_Box_4">
            <a:extLst>
              <a:ext uri="{FF2B5EF4-FFF2-40B4-BE49-F238E27FC236}">
                <a16:creationId xmlns:a16="http://schemas.microsoft.com/office/drawing/2014/main" id="{AC109010-13F9-D44E-AE30-6C9CDA42B8D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03600" y="1437416"/>
            <a:ext cx="2534400" cy="613401"/>
          </a:xfrm>
          <a:solidFill>
            <a:schemeClr val="accent3"/>
          </a:solidFill>
          <a:ln w="76200">
            <a:solidFill>
              <a:schemeClr val="bg1"/>
            </a:solidFill>
            <a:miter lim="800000"/>
          </a:ln>
        </p:spPr>
        <p:txBody>
          <a:bodyPr wrap="square" lIns="144000" tIns="144000" rIns="144000" bIns="144000" anchor="t" anchorCtr="0">
            <a:sp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635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59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Bullet Poin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C183F71E-2449-8E4E-B6D6-24AF1BB5E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8F2A6B83-1211-6B47-A8AF-ED38DA7D475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54001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Feature_Box_1">
            <a:extLst>
              <a:ext uri="{FF2B5EF4-FFF2-40B4-BE49-F238E27FC236}">
                <a16:creationId xmlns:a16="http://schemas.microsoft.com/office/drawing/2014/main" id="{60261591-F0B6-B940-9C73-680D28D2CEA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40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A643D9B1-8BBE-0C43-9EEF-CDFE7EAAE5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1724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Feature_Box_2">
            <a:extLst>
              <a:ext uri="{FF2B5EF4-FFF2-40B4-BE49-F238E27FC236}">
                <a16:creationId xmlns:a16="http://schemas.microsoft.com/office/drawing/2014/main" id="{2AD8F4AA-5FEA-264B-91A7-7535BF4A02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1724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647C5A1D-6939-3847-80D4-9C34331130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093200" y="890588"/>
            <a:ext cx="3844800" cy="23338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Feature_Box_3">
            <a:extLst>
              <a:ext uri="{FF2B5EF4-FFF2-40B4-BE49-F238E27FC236}">
                <a16:creationId xmlns:a16="http://schemas.microsoft.com/office/drawing/2014/main" id="{4EE68164-672F-C645-B7CD-568AFD12BD9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093200" y="3297600"/>
            <a:ext cx="3844800" cy="3046050"/>
          </a:xfrm>
          <a:solidFill>
            <a:schemeClr val="accent3"/>
          </a:solidFill>
          <a:ln w="76200">
            <a:noFill/>
            <a:miter lim="800000"/>
          </a:ln>
        </p:spPr>
        <p:txBody>
          <a:bodyPr wrap="square" lIns="144000" tIns="144000" rIns="144000" bIns="144000" anchor="t" anchorCtr="0">
            <a:noAutofit/>
          </a:bodyPr>
          <a:lstStyle>
            <a:lvl1pPr marL="292100" indent="-285750"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269875" indent="0">
              <a:buFontTx/>
              <a:buNone/>
              <a:defRPr sz="1750"/>
            </a:lvl2pPr>
            <a:lvl3pPr marL="450850" indent="0">
              <a:buFontTx/>
              <a:buNone/>
              <a:defRPr sz="1750"/>
            </a:lvl3pPr>
            <a:lvl4pPr marL="623888" indent="0">
              <a:buFontTx/>
              <a:buNone/>
              <a:defRPr sz="1750"/>
            </a:lvl4pPr>
            <a:lvl5pPr marL="804862" indent="0">
              <a:buFontTx/>
              <a:buNone/>
              <a:defRPr sz="1750"/>
            </a:lvl5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777CC164-3F66-8E44-8F05-FFA3E333C33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2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AD742024-086A-5F48-9393-FF97C14B9F3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01651" y="1185863"/>
            <a:ext cx="5468937" cy="671512"/>
          </a:xfrm>
        </p:spPr>
        <p:txBody>
          <a:bodyPr tIns="0" bIns="0">
            <a:noAutofit/>
          </a:bodyPr>
          <a:lstStyle>
            <a:lvl1pPr marL="6350" indent="0">
              <a:buFontTx/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7" name="Body_Copy">
            <a:extLst>
              <a:ext uri="{FF2B5EF4-FFF2-40B4-BE49-F238E27FC236}">
                <a16:creationId xmlns:a16="http://schemas.microsoft.com/office/drawing/2014/main" id="{A65568DF-0675-7847-A98F-1D87DDC4AD2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01650" y="1857375"/>
            <a:ext cx="5468938" cy="4486275"/>
          </a:xfrm>
        </p:spPr>
        <p:txBody>
          <a:bodyPr tIns="0" bIns="0">
            <a:noAutofit/>
          </a:bodyPr>
          <a:lstStyle>
            <a:lvl1pPr marL="349250" indent="-342900"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221413" y="890587"/>
            <a:ext cx="5716587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28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/ Data Visu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1" name="Chart Placeholder">
            <a:extLst>
              <a:ext uri="{FF2B5EF4-FFF2-40B4-BE49-F238E27FC236}">
                <a16:creationId xmlns:a16="http://schemas.microsoft.com/office/drawing/2014/main" id="{270A0C9E-8881-0E4F-B450-BE886F2A6D14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254001" y="890587"/>
            <a:ext cx="11684000" cy="5453063"/>
          </a:xfrm>
          <a:ln>
            <a:solidFill>
              <a:schemeClr val="tx1"/>
            </a:solidFill>
          </a:ln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032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_Description">
            <a:extLst>
              <a:ext uri="{FF2B5EF4-FFF2-40B4-BE49-F238E27FC236}">
                <a16:creationId xmlns:a16="http://schemas.microsoft.com/office/drawing/2014/main" id="{289056FF-DE1F-724A-B702-135EF2E20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3583B521-C4BA-644C-8D1F-FA9844268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76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7FC0B320-1A2E-5845-9E3E-8464C061462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890587"/>
            <a:ext cx="12192000" cy="5713413"/>
          </a:xfrm>
          <a:solidFill>
            <a:schemeClr val="bg1"/>
          </a:solidFill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Image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9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A55F4C45-0842-0B45-BF3A-F0DB418A4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4" name="Video Placeholder 1">
            <a:extLst>
              <a:ext uri="{FF2B5EF4-FFF2-40B4-BE49-F238E27FC236}">
                <a16:creationId xmlns:a16="http://schemas.microsoft.com/office/drawing/2014/main" id="{638D1704-B2CA-5C47-B959-28C1FC6055CF}"/>
              </a:ext>
            </a:extLst>
          </p:cNvPr>
          <p:cNvSpPr>
            <a:spLocks noGrp="1"/>
          </p:cNvSpPr>
          <p:nvPr>
            <p:ph type="media" sz="quarter" idx="29"/>
          </p:nvPr>
        </p:nvSpPr>
        <p:spPr>
          <a:xfrm>
            <a:off x="0" y="890588"/>
            <a:ext cx="12192000" cy="5713412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Video_Caption 1">
            <a:extLst>
              <a:ext uri="{FF2B5EF4-FFF2-40B4-BE49-F238E27FC236}">
                <a16:creationId xmlns:a16="http://schemas.microsoft.com/office/drawing/2014/main" id="{77A15BBC-0BFB-9547-B1AA-FD422C4D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6879" y="6145855"/>
            <a:ext cx="2865121" cy="324178"/>
          </a:xfrm>
          <a:solidFill>
            <a:schemeClr val="bg1"/>
          </a:solidFill>
        </p:spPr>
        <p:txBody>
          <a:bodyPr wrap="square" lIns="72000" tIns="36000" rIns="251999" bIns="72000" anchor="b" anchorCtr="0">
            <a:spAutoFit/>
          </a:bodyPr>
          <a:lstStyle>
            <a:lvl1pPr marL="6350" marR="0" indent="0" algn="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itchFamily="2" charset="2"/>
              <a:buNone/>
              <a:tabLst/>
              <a:defRPr sz="1200" b="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2B048D4B-0957-8543-950A-61FA61F907E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91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omparis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597CB458-ECAA-F543-B762-CE0492775E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040512F9-FB20-344E-BC56-8DDE6C1772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01648" y="1306094"/>
            <a:ext cx="11436350" cy="736600"/>
          </a:xfrm>
        </p:spPr>
        <p:txBody>
          <a:bodyPr tIns="0" bIns="0"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pPr lvl="0"/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3A0A8366-F419-7E4A-8F7C-C6F8447A895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01648" y="2042694"/>
            <a:ext cx="11436350" cy="403225"/>
          </a:xfrm>
        </p:spPr>
        <p:txBody>
          <a:bodyPr tIns="0" bIns="0">
            <a:noAutofit/>
          </a:bodyPr>
          <a:lstStyle>
            <a:lvl1pPr marL="6350" indent="0">
              <a:buNone/>
              <a:defRPr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19" name="Picture Placeholder 1">
            <a:extLst>
              <a:ext uri="{FF2B5EF4-FFF2-40B4-BE49-F238E27FC236}">
                <a16:creationId xmlns:a16="http://schemas.microsoft.com/office/drawing/2014/main" id="{4F48015D-A6A6-BD4D-AB39-19CCFCB8B881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1">
            <a:extLst>
              <a:ext uri="{FF2B5EF4-FFF2-40B4-BE49-F238E27FC236}">
                <a16:creationId xmlns:a16="http://schemas.microsoft.com/office/drawing/2014/main" id="{928181AC-A9B4-0F4A-B806-85756E8DF34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CABAA707-1D0F-904D-A6EF-485EE257C126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2814220"/>
            <a:ext cx="6062400" cy="3789779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2">
            <a:extLst>
              <a:ext uri="{FF2B5EF4-FFF2-40B4-BE49-F238E27FC236}">
                <a16:creationId xmlns:a16="http://schemas.microsoft.com/office/drawing/2014/main" id="{AEE3084D-262B-D444-BB09-122F86A0D54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 Placeholder">
            <a:extLst>
              <a:ext uri="{FF2B5EF4-FFF2-40B4-BE49-F238E27FC236}">
                <a16:creationId xmlns:a16="http://schemas.microsoft.com/office/drawing/2014/main" id="{C9180CA7-D6AD-3B4F-9CC8-C9E5358B72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19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Images with Descri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BA1041B3-EEDD-B747-8B78-82F6A16D7E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5" name="Body_Copy">
            <a:extLst>
              <a:ext uri="{FF2B5EF4-FFF2-40B4-BE49-F238E27FC236}">
                <a16:creationId xmlns:a16="http://schemas.microsoft.com/office/drawing/2014/main" id="{15E97B45-0FBC-0444-A384-1396982CD50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31563" y="890588"/>
            <a:ext cx="5808662" cy="3787775"/>
          </a:xfrm>
        </p:spPr>
        <p:txBody>
          <a:bodyPr lIns="144000" tIns="144000" rIns="144000" bIns="144000">
            <a:noAutofit/>
          </a:bodyPr>
          <a:lstStyle>
            <a:lvl1pPr marL="6350" indent="0">
              <a:buFontTx/>
              <a:buNone/>
              <a:defRPr sz="1800"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B83ED82E-83A9-AA46-81D7-F11440BFE3F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8"/>
            <a:ext cx="6062400" cy="5713412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Image_Caption 1">
            <a:extLst>
              <a:ext uri="{FF2B5EF4-FFF2-40B4-BE49-F238E27FC236}">
                <a16:creationId xmlns:a16="http://schemas.microsoft.com/office/drawing/2014/main" id="{AF323BD3-548A-354D-ADA9-DA0462ADCE6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7A681C19-525C-EB46-8C22-C426D373D10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29600" y="4746400"/>
            <a:ext cx="6062400" cy="18576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41C24D1E-9E96-1844-B2A6-13CA1411EAF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6563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620E779E-F211-6F4F-9C07-294FF6CECD7B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33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cture Background _Whit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10" name="Title_BG">
            <a:extLst>
              <a:ext uri="{FF2B5EF4-FFF2-40B4-BE49-F238E27FC236}">
                <a16:creationId xmlns:a16="http://schemas.microsoft.com/office/drawing/2014/main" id="{5FF1FD6F-7D5D-DE4D-8CD0-F87355B89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1120" y="1280160"/>
            <a:ext cx="7965440" cy="4673600"/>
          </a:xfrm>
          <a:prstGeom prst="rect">
            <a:avLst/>
          </a:prstGeom>
          <a:solidFill>
            <a:schemeClr val="accent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775" y="2310940"/>
            <a:ext cx="7262626" cy="919162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775" y="3433303"/>
            <a:ext cx="7262626" cy="827579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cxnSp>
        <p:nvCxnSpPr>
          <p:cNvPr id="4" name="Divider_Line">
            <a:extLst>
              <a:ext uri="{FF2B5EF4-FFF2-40B4-BE49-F238E27FC236}">
                <a16:creationId xmlns:a16="http://schemas.microsoft.com/office/drawing/2014/main" id="{AC99BCA3-B941-824C-9684-BAA8B857B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09775" y="4442460"/>
            <a:ext cx="18143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tails">
            <a:extLst>
              <a:ext uri="{FF2B5EF4-FFF2-40B4-BE49-F238E27FC236}">
                <a16:creationId xmlns:a16="http://schemas.microsoft.com/office/drawing/2014/main" id="{68E25D0D-76B2-1041-9741-CCF63B277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775" y="4573787"/>
            <a:ext cx="3339247" cy="1158651"/>
          </a:xfrm>
          <a:ln w="76200">
            <a:noFill/>
            <a:miter lim="800000"/>
          </a:ln>
        </p:spPr>
        <p:txBody>
          <a:bodyPr wrap="none" lIns="0" tIns="0" rIns="0" bIns="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1325132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_Description">
            <a:extLst>
              <a:ext uri="{FF2B5EF4-FFF2-40B4-BE49-F238E27FC236}">
                <a16:creationId xmlns:a16="http://schemas.microsoft.com/office/drawing/2014/main" id="{701839F2-0501-2042-AA1A-339190F1FA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4" name="Picture Placeholder 1">
            <a:extLst>
              <a:ext uri="{FF2B5EF4-FFF2-40B4-BE49-F238E27FC236}">
                <a16:creationId xmlns:a16="http://schemas.microsoft.com/office/drawing/2014/main" id="{B0246F9D-BBB4-F845-903B-9BCB6A3799F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Image_Caption 1">
            <a:extLst>
              <a:ext uri="{FF2B5EF4-FFF2-40B4-BE49-F238E27FC236}">
                <a16:creationId xmlns:a16="http://schemas.microsoft.com/office/drawing/2014/main" id="{CB251433-45EA-0548-85FC-44C898DE784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196961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CEBC5486-0CC4-8447-8762-C88A95428B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6129602" y="890587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2">
            <a:extLst>
              <a:ext uri="{FF2B5EF4-FFF2-40B4-BE49-F238E27FC236}">
                <a16:creationId xmlns:a16="http://schemas.microsoft.com/office/drawing/2014/main" id="{E6A7B5DF-8207-3443-B760-8C2272B9CE0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327600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4F3CBD4-C3C4-CD4F-9BA5-B115DCEF02B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-1038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5" name="Image_Caption 3">
            <a:extLst>
              <a:ext uri="{FF2B5EF4-FFF2-40B4-BE49-F238E27FC236}">
                <a16:creationId xmlns:a16="http://schemas.microsoft.com/office/drawing/2014/main" id="{8C0B1AC2-5C59-004A-BBD3-ED977709A5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96961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AAE1E5D5-CDA1-504E-888B-B884A6EA6725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128564" y="3781600"/>
            <a:ext cx="6062400" cy="28224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7" name="Image_Caption 4">
            <a:extLst>
              <a:ext uri="{FF2B5EF4-FFF2-40B4-BE49-F238E27FC236}">
                <a16:creationId xmlns:a16="http://schemas.microsoft.com/office/drawing/2014/main" id="{3000F666-1F5D-C740-81BD-EA9E4B2DF79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27600" y="614964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D69AE64D-4D5D-1D44-9A53-63F44E948D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893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_Description">
            <a:extLst>
              <a:ext uri="{FF2B5EF4-FFF2-40B4-BE49-F238E27FC236}">
                <a16:creationId xmlns:a16="http://schemas.microsoft.com/office/drawing/2014/main" id="{4F9D373C-5C73-8E4B-8382-B53ED6AA70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5" name="Picture Placeholder 1">
            <a:extLst>
              <a:ext uri="{FF2B5EF4-FFF2-40B4-BE49-F238E27FC236}">
                <a16:creationId xmlns:a16="http://schemas.microsoft.com/office/drawing/2014/main" id="{E39BCACC-73E2-1B41-BE3D-FFB203F3C90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0" y="890587"/>
            <a:ext cx="4017600" cy="5713200"/>
          </a:xfrm>
        </p:spPr>
        <p:txBody>
          <a:bodyPr/>
          <a:lstStyle>
            <a:lvl1pPr marL="635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Image_Caption 1">
            <a:extLst>
              <a:ext uri="{FF2B5EF4-FFF2-40B4-BE49-F238E27FC236}">
                <a16:creationId xmlns:a16="http://schemas.microsoft.com/office/drawing/2014/main" id="{E9FF570A-BE24-9141-87FD-541A6610CCB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521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087018" y="890588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8" name="Image_Caption 2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241762" y="3243184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889F4D8E-583F-424A-AB00-EFE4131C9C2D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4087018" y="3781425"/>
            <a:ext cx="4017963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7" name="Image_Caption 3">
            <a:extLst>
              <a:ext uri="{FF2B5EF4-FFF2-40B4-BE49-F238E27FC236}">
                <a16:creationId xmlns:a16="http://schemas.microsoft.com/office/drawing/2014/main" id="{5873F71E-F244-B045-925D-7A21F05C700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241762" y="6134197"/>
            <a:ext cx="2865438" cy="324178"/>
          </a:xfrm>
          <a:solidFill>
            <a:schemeClr val="bg1"/>
          </a:solidFill>
        </p:spPr>
        <p:txBody>
          <a:bodyPr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C5C7401-B602-E348-9FA1-326B0C408A84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8171656" y="890588"/>
            <a:ext cx="4017962" cy="2822575"/>
          </a:xfrm>
          <a:solidFill>
            <a:schemeClr val="bg1"/>
          </a:solidFill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1" name="Image_Caption 4">
            <a:extLst>
              <a:ext uri="{FF2B5EF4-FFF2-40B4-BE49-F238E27FC236}">
                <a16:creationId xmlns:a16="http://schemas.microsoft.com/office/drawing/2014/main" id="{5AB450AD-F789-564D-8046-E2973620FD9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326563" y="3243184"/>
            <a:ext cx="2862262" cy="324178"/>
          </a:xfrm>
          <a:solidFill>
            <a:schemeClr val="bg1"/>
          </a:solidFill>
        </p:spPr>
        <p:txBody>
          <a:bodyPr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98B438B0-923A-D344-BB96-1E1293FEE953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8171656" y="3781425"/>
            <a:ext cx="4017962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3" name="Image_Caption 5">
            <a:extLst>
              <a:ext uri="{FF2B5EF4-FFF2-40B4-BE49-F238E27FC236}">
                <a16:creationId xmlns:a16="http://schemas.microsoft.com/office/drawing/2014/main" id="{D3549A48-91FA-794D-A48D-ACF79A20F7DE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326563" y="6163353"/>
            <a:ext cx="2865437" cy="324178"/>
          </a:xfrm>
          <a:solidFill>
            <a:schemeClr val="bg1"/>
          </a:solidFill>
        </p:spPr>
        <p:txBody>
          <a:bodyPr wrap="square" lIns="0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1DFD619F-E9C0-804F-8D75-3339F1C38F53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354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_Description">
            <a:extLst>
              <a:ext uri="{FF2B5EF4-FFF2-40B4-BE49-F238E27FC236}">
                <a16:creationId xmlns:a16="http://schemas.microsoft.com/office/drawing/2014/main" id="{2FD2AB6B-38F4-0849-BB0F-26EBCB570B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CE8E0407-46FE-134C-A5EB-A1421349DA0B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Image_Caption 1">
            <a:extLst>
              <a:ext uri="{FF2B5EF4-FFF2-40B4-BE49-F238E27FC236}">
                <a16:creationId xmlns:a16="http://schemas.microsoft.com/office/drawing/2014/main" id="{A15A6A7C-316C-1041-96A6-582EEFA94A8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016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E5628C3-E97E-0E42-8B96-49A48CA44E40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30672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Image_Caption 2">
            <a:extLst>
              <a:ext uri="{FF2B5EF4-FFF2-40B4-BE49-F238E27FC236}">
                <a16:creationId xmlns:a16="http://schemas.microsoft.com/office/drawing/2014/main" id="{650A4448-9254-4147-A204-9F1E2D24744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688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2C8A29F9-D47B-3845-867C-03229EC596F5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34400" y="890588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Image_Caption 3">
            <a:extLst>
              <a:ext uri="{FF2B5EF4-FFF2-40B4-BE49-F238E27FC236}">
                <a16:creationId xmlns:a16="http://schemas.microsoft.com/office/drawing/2014/main" id="{2831C12D-5883-954D-976E-7988ED86C58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636050" y="3243184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id="{E0CE9459-AA13-694B-B56E-396874D19FA7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9196800" y="890587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Image_Caption 4">
            <a:extLst>
              <a:ext uri="{FF2B5EF4-FFF2-40B4-BE49-F238E27FC236}">
                <a16:creationId xmlns:a16="http://schemas.microsoft.com/office/drawing/2014/main" id="{E8CF8A0E-5D06-EB46-BEE5-DE0912DA990B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98450" y="3243183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576BE624-AB30-D146-A519-002083E8BEA9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6" name="Image_Caption 5">
            <a:extLst>
              <a:ext uri="{FF2B5EF4-FFF2-40B4-BE49-F238E27FC236}">
                <a16:creationId xmlns:a16="http://schemas.microsoft.com/office/drawing/2014/main" id="{A48FE71E-44E3-CC41-979D-D74890C4AB2B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016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B30F3EEA-EE8E-E540-A490-292CACC8829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30672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Image_Caption 6">
            <a:extLst>
              <a:ext uri="{FF2B5EF4-FFF2-40B4-BE49-F238E27FC236}">
                <a16:creationId xmlns:a16="http://schemas.microsoft.com/office/drawing/2014/main" id="{EC59CCA3-D9C7-7346-A272-F2028074C58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5688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0" name="Picture Placeholder 7">
            <a:extLst>
              <a:ext uri="{FF2B5EF4-FFF2-40B4-BE49-F238E27FC236}">
                <a16:creationId xmlns:a16="http://schemas.microsoft.com/office/drawing/2014/main" id="{84C7FCD2-B82E-FC4C-8160-F2D38232EF3D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6134400" y="3781425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Image_Caption 7">
            <a:extLst>
              <a:ext uri="{FF2B5EF4-FFF2-40B4-BE49-F238E27FC236}">
                <a16:creationId xmlns:a16="http://schemas.microsoft.com/office/drawing/2014/main" id="{7285050C-E073-0046-B167-BC52645539F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636050" y="6134021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32" name="Picture Placeholder 8">
            <a:extLst>
              <a:ext uri="{FF2B5EF4-FFF2-40B4-BE49-F238E27FC236}">
                <a16:creationId xmlns:a16="http://schemas.microsoft.com/office/drawing/2014/main" id="{1EF650E8-1577-0745-AFB0-DB5615DE9193}"/>
              </a:ext>
            </a:extLst>
          </p:cNvPr>
          <p:cNvSpPr>
            <a:spLocks noGrp="1"/>
          </p:cNvSpPr>
          <p:nvPr>
            <p:ph type="pic" sz="quarter" idx="60"/>
          </p:nvPr>
        </p:nvSpPr>
        <p:spPr>
          <a:xfrm>
            <a:off x="9196800" y="3781424"/>
            <a:ext cx="2995200" cy="2822575"/>
          </a:xfrm>
        </p:spPr>
        <p:txBody>
          <a:bodyPr/>
          <a:lstStyle>
            <a:lvl1pPr marL="6350" indent="0" algn="ctr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Image_Caption 8">
            <a:extLst>
              <a:ext uri="{FF2B5EF4-FFF2-40B4-BE49-F238E27FC236}">
                <a16:creationId xmlns:a16="http://schemas.microsoft.com/office/drawing/2014/main" id="{A4D2CE44-C98F-8F42-B770-4658491F5163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98450" y="6134020"/>
            <a:ext cx="2493550" cy="324178"/>
          </a:xfrm>
          <a:solidFill>
            <a:schemeClr val="bg1"/>
          </a:solidFill>
        </p:spPr>
        <p:txBody>
          <a:bodyPr wrap="square" tIns="36000" rIns="251999" bIns="72000" anchor="b" anchorCtr="0">
            <a:spAutoFit/>
          </a:bodyPr>
          <a:lstStyle>
            <a:lvl1pPr marL="6350" indent="0" algn="r">
              <a:buFontTx/>
              <a:buNone/>
              <a:defRPr sz="1200"/>
            </a:lvl1pPr>
          </a:lstStyle>
          <a:p>
            <a:pPr lvl="0"/>
            <a:r>
              <a:rPr lang="en-GB" dirty="0"/>
              <a:t>Insert image caption here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6BBEE3C4-4A6B-EF47-BF0F-7EB67A8CDA28}"/>
              </a:ext>
            </a:extLst>
          </p:cNvPr>
          <p:cNvSpPr>
            <a:spLocks noGrp="1"/>
          </p:cNvSpPr>
          <p:nvPr>
            <p:ph type="sldNum" sz="quarter" idx="62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909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 dirty="0">
                <a:solidFill>
                  <a:schemeClr val="bg1"/>
                </a:solidFill>
                <a:latin typeface="+mj-lt"/>
              </a:rPr>
            </a:br>
            <a:r>
              <a:rPr lang="en-GB" sz="5000" dirty="0">
                <a:solidFill>
                  <a:schemeClr val="bg1"/>
                </a:solidFill>
                <a:latin typeface="+mj-lt"/>
              </a:rPr>
              <a:t>questions?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80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Any Questions?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5" y="2362155"/>
            <a:ext cx="4312920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5000" dirty="0">
                <a:solidFill>
                  <a:schemeClr val="bg1"/>
                </a:solidFill>
                <a:latin typeface="+mj-lt"/>
              </a:rPr>
              <a:t>Any</a:t>
            </a:r>
            <a:br>
              <a:rPr lang="en-GB" sz="5000">
                <a:solidFill>
                  <a:schemeClr val="bg1"/>
                </a:solidFill>
                <a:latin typeface="+mj-lt"/>
              </a:rPr>
            </a:br>
            <a:r>
              <a:rPr lang="en-GB" sz="5000">
                <a:solidFill>
                  <a:schemeClr val="bg1"/>
                </a:solidFill>
                <a:latin typeface="+mj-lt"/>
              </a:rPr>
              <a:t>questions</a:t>
            </a:r>
            <a:r>
              <a:rPr lang="en-GB" sz="5000" dirty="0">
                <a:solidFill>
                  <a:schemeClr val="bg1"/>
                </a:solidFill>
                <a:latin typeface="+mj-lt"/>
              </a:rPr>
              <a:t>?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10152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38110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Thank you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5" name="Any_Questions">
            <a:extLst>
              <a:ext uri="{FF2B5EF4-FFF2-40B4-BE49-F238E27FC236}">
                <a16:creationId xmlns:a16="http://schemas.microsoft.com/office/drawing/2014/main" id="{C21F34E2-D1B9-0D48-9773-640202B2DF07}"/>
              </a:ext>
            </a:extLst>
          </p:cNvPr>
          <p:cNvSpPr txBox="1"/>
          <p:nvPr userDrawn="1"/>
        </p:nvSpPr>
        <p:spPr>
          <a:xfrm>
            <a:off x="1452244" y="2362155"/>
            <a:ext cx="5862955" cy="20117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GB" sz="6000" dirty="0">
                <a:solidFill>
                  <a:schemeClr val="bg1"/>
                </a:solidFill>
                <a:latin typeface="+mj-lt"/>
              </a:rPr>
              <a:t>Thank you</a:t>
            </a:r>
            <a:endParaRPr lang="en-US" sz="6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Contact_Details">
            <a:extLst>
              <a:ext uri="{FF2B5EF4-FFF2-40B4-BE49-F238E27FC236}">
                <a16:creationId xmlns:a16="http://schemas.microsoft.com/office/drawing/2014/main" id="{B5C83AB5-0913-BB48-8A65-2A0AB08D3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0" y="2555775"/>
            <a:ext cx="4622800" cy="439095"/>
          </a:xfrm>
        </p:spPr>
        <p:txBody>
          <a:bodyPr bIns="0" anchor="t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Insert your contact details here</a:t>
            </a:r>
            <a:endParaRPr lang="en-US" dirty="0"/>
          </a:p>
        </p:txBody>
      </p:sp>
      <p:sp>
        <p:nvSpPr>
          <p:cNvPr id="4" name="URL">
            <a:hlinkClick r:id="rId4"/>
            <a:extLst>
              <a:ext uri="{FF2B5EF4-FFF2-40B4-BE49-F238E27FC236}">
                <a16:creationId xmlns:a16="http://schemas.microsoft.com/office/drawing/2014/main" id="{61BC8FB8-98F4-3641-B2A9-80E99CCE5F17}"/>
              </a:ext>
            </a:extLst>
          </p:cNvPr>
          <p:cNvSpPr txBox="1"/>
          <p:nvPr userDrawn="1"/>
        </p:nvSpPr>
        <p:spPr>
          <a:xfrm>
            <a:off x="1452245" y="5750104"/>
            <a:ext cx="473964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en-GB" sz="5000" u="sng" dirty="0">
                <a:solidFill>
                  <a:schemeClr val="bg1"/>
                </a:solidFill>
                <a:latin typeface="+mj-lt"/>
              </a:rPr>
              <a:t>essex.ac.uk</a:t>
            </a:r>
            <a:endParaRPr lang="en-US" sz="5000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39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Picture Background - Black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UoE_Logo_Black" descr="Logo - University of Essex">
            <a:extLst>
              <a:ext uri="{FF2B5EF4-FFF2-40B4-BE49-F238E27FC236}">
                <a16:creationId xmlns:a16="http://schemas.microsoft.com/office/drawing/2014/main" id="{91F64F71-DD94-BE43-A1BF-90989C0C69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10" name="Title_BG">
            <a:extLst>
              <a:ext uri="{FF2B5EF4-FFF2-40B4-BE49-F238E27FC236}">
                <a16:creationId xmlns:a16="http://schemas.microsoft.com/office/drawing/2014/main" id="{5FF1FD6F-7D5D-DE4D-8CD0-F87355B89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1120" y="1280160"/>
            <a:ext cx="7965440" cy="4673600"/>
          </a:xfrm>
          <a:prstGeom prst="rect">
            <a:avLst/>
          </a:prstGeom>
          <a:solidFill>
            <a:schemeClr val="accent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">
            <a:extLst>
              <a:ext uri="{FF2B5EF4-FFF2-40B4-BE49-F238E27FC236}">
                <a16:creationId xmlns:a16="http://schemas.microsoft.com/office/drawing/2014/main" id="{E3CE5658-B912-D047-8F77-FBECD2D6E3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775" y="2310940"/>
            <a:ext cx="7262626" cy="919162"/>
          </a:xfrm>
        </p:spPr>
        <p:txBody>
          <a:bodyPr anchor="b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title here</a:t>
            </a:r>
            <a:endParaRPr lang="en-US" dirty="0"/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88E2A088-8E6F-9E4E-909F-F8752CF4E76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775" y="3433303"/>
            <a:ext cx="7262626" cy="827579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cxnSp>
        <p:nvCxnSpPr>
          <p:cNvPr id="7" name="Divider_Line">
            <a:extLst>
              <a:ext uri="{FF2B5EF4-FFF2-40B4-BE49-F238E27FC236}">
                <a16:creationId xmlns:a16="http://schemas.microsoft.com/office/drawing/2014/main" id="{822F4922-0983-EE45-B259-9B6104905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09775" y="4442460"/>
            <a:ext cx="1814325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etails">
            <a:extLst>
              <a:ext uri="{FF2B5EF4-FFF2-40B4-BE49-F238E27FC236}">
                <a16:creationId xmlns:a16="http://schemas.microsoft.com/office/drawing/2014/main" id="{68E25D0D-76B2-1041-9741-CCF63B277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775" y="4573787"/>
            <a:ext cx="3339247" cy="1158651"/>
          </a:xfrm>
          <a:ln w="76200">
            <a:noFill/>
            <a:miter lim="800000"/>
          </a:ln>
        </p:spPr>
        <p:txBody>
          <a:bodyPr wrap="none" lIns="0" tIns="0" rIns="0" bIns="0">
            <a:spAutoFit/>
          </a:bodyPr>
          <a:lstStyle>
            <a:lvl1pPr marL="9525" indent="0">
              <a:buNone/>
              <a:tabLst/>
              <a:defRPr sz="2000">
                <a:solidFill>
                  <a:schemeClr val="bg1"/>
                </a:solidFill>
              </a:defRPr>
            </a:lvl1pPr>
            <a:lvl2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2pPr>
            <a:lvl3pPr marL="9525" indent="0">
              <a:buFontTx/>
              <a:buNone/>
              <a:tabLst/>
              <a:defRPr sz="2000">
                <a:solidFill>
                  <a:schemeClr val="bg1"/>
                </a:solidFill>
              </a:defRPr>
            </a:lvl3pPr>
            <a:lvl4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4pPr>
            <a:lvl5pPr marL="9525" indent="0">
              <a:buFontTx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Your name here</a:t>
            </a:r>
          </a:p>
          <a:p>
            <a:pPr lvl="1"/>
            <a:r>
              <a:rPr lang="en-GB" dirty="0"/>
              <a:t>Department / Faculty name</a:t>
            </a:r>
          </a:p>
          <a:p>
            <a:pPr lvl="2"/>
            <a:r>
              <a:rPr lang="en-GB" dirty="0"/>
              <a:t>Wednesday 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345288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adient Colour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12" name="Title">
            <a:extLst>
              <a:ext uri="{FF2B5EF4-FFF2-40B4-BE49-F238E27FC236}">
                <a16:creationId xmlns:a16="http://schemas.microsoft.com/office/drawing/2014/main" id="{05331533-48C2-404A-94B7-41F4044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9" y="2514600"/>
            <a:ext cx="10493371" cy="1104900"/>
          </a:xfrm>
          <a:noFill/>
        </p:spPr>
        <p:txBody>
          <a:bodyPr anchor="ctr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divider title here</a:t>
            </a:r>
            <a:endParaRPr lang="en-US" dirty="0"/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EF371777-01F3-7047-99FB-372452582B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9" y="3619499"/>
            <a:ext cx="10493371" cy="75438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UoE_Logo_White" descr="Logo - University of Essex">
            <a:extLst>
              <a:ext uri="{FF2B5EF4-FFF2-40B4-BE49-F238E27FC236}">
                <a16:creationId xmlns:a16="http://schemas.microsoft.com/office/drawing/2014/main" id="{FD99D010-7A0D-7543-8D60-07F8F3F6E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pic>
        <p:nvPicPr>
          <p:cNvPr id="17" name="Open_Box_Graphic">
            <a:extLst>
              <a:ext uri="{FF2B5EF4-FFF2-40B4-BE49-F238E27FC236}">
                <a16:creationId xmlns:a16="http://schemas.microsoft.com/office/drawing/2014/main" id="{A4B12013-57BD-7944-A05D-AE8CA8C68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7237" y="2021832"/>
            <a:ext cx="2844140" cy="2848618"/>
          </a:xfrm>
          <a:prstGeom prst="rect">
            <a:avLst/>
          </a:prstGeom>
        </p:spPr>
      </p:pic>
      <p:sp>
        <p:nvSpPr>
          <p:cNvPr id="12" name="Title">
            <a:extLst>
              <a:ext uri="{FF2B5EF4-FFF2-40B4-BE49-F238E27FC236}">
                <a16:creationId xmlns:a16="http://schemas.microsoft.com/office/drawing/2014/main" id="{05331533-48C2-404A-94B7-41F4044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44629" y="2514600"/>
            <a:ext cx="10493371" cy="1104899"/>
          </a:xfrm>
          <a:noFill/>
        </p:spPr>
        <p:txBody>
          <a:bodyPr anchor="ctr" anchorCtr="0">
            <a:noAutofit/>
          </a:bodyPr>
          <a:lstStyle>
            <a:lvl1pPr algn="l"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Your divider title here</a:t>
            </a:r>
            <a:endParaRPr lang="en-US" dirty="0"/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EF371777-01F3-7047-99FB-372452582B1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44629" y="3619499"/>
            <a:ext cx="10493371" cy="754381"/>
          </a:xfrm>
          <a:noFill/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Your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20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Colour Gradient">
    <p:bg>
      <p:bgPr>
        <a:gradFill>
          <a:gsLst>
            <a:gs pos="0">
              <a:srgbClr val="622567"/>
            </a:gs>
            <a:gs pos="100000">
              <a:schemeClr val="accent1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35675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Slide -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UoE_Logo_White" descr="Logo - University of Essex">
            <a:extLst>
              <a:ext uri="{FF2B5EF4-FFF2-40B4-BE49-F238E27FC236}">
                <a16:creationId xmlns:a16="http://schemas.microsoft.com/office/drawing/2014/main" id="{767DC880-C1D7-C443-9C81-8FEEA3D52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2011934" cy="892937"/>
          </a:xfrm>
          <a:prstGeom prst="rect">
            <a:avLst/>
          </a:prstGeom>
        </p:spPr>
      </p:pic>
      <p:sp>
        <p:nvSpPr>
          <p:cNvPr id="4" name="Slide_Description">
            <a:extLst>
              <a:ext uri="{FF2B5EF4-FFF2-40B4-BE49-F238E27FC236}">
                <a16:creationId xmlns:a16="http://schemas.microsoft.com/office/drawing/2014/main" id="{8F256CB9-6740-D84B-B18E-5C9C92701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0" name="Body_Copy">
            <a:extLst>
              <a:ext uri="{FF2B5EF4-FFF2-40B4-BE49-F238E27FC236}">
                <a16:creationId xmlns:a16="http://schemas.microsoft.com/office/drawing/2014/main" id="{01691462-BA0F-4447-9296-C1F7A1091D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4625" y="1358899"/>
            <a:ext cx="9502775" cy="5245101"/>
          </a:xfrm>
        </p:spPr>
        <p:txBody>
          <a:bodyPr>
            <a:noAutofit/>
          </a:bodyPr>
          <a:lstStyle>
            <a:lvl1pPr marL="635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269875" indent="0">
              <a:buNone/>
              <a:defRPr sz="2800"/>
            </a:lvl2pPr>
            <a:lvl3pPr marL="450850" indent="0">
              <a:buNone/>
              <a:defRPr sz="2800"/>
            </a:lvl3pPr>
            <a:lvl4pPr marL="623888" indent="0">
              <a:buNone/>
              <a:defRPr sz="2800"/>
            </a:lvl4pPr>
            <a:lvl5pPr marL="804862" indent="0">
              <a:buNone/>
              <a:defRPr sz="2800"/>
            </a:lvl5pPr>
          </a:lstStyle>
          <a:p>
            <a:pPr lvl="0"/>
            <a:r>
              <a:rPr lang="en-GB" dirty="0"/>
              <a:t>Insert introduction text here</a:t>
            </a:r>
          </a:p>
        </p:txBody>
      </p:sp>
    </p:spTree>
    <p:extLst>
      <p:ext uri="{BB962C8B-B14F-4D97-AF65-F5344CB8AC3E}">
        <p14:creationId xmlns:p14="http://schemas.microsoft.com/office/powerpoint/2010/main" val="158455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er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_description">
            <a:extLst>
              <a:ext uri="{FF2B5EF4-FFF2-40B4-BE49-F238E27FC236}">
                <a16:creationId xmlns:a16="http://schemas.microsoft.com/office/drawing/2014/main" id="{441A23D1-7922-3E47-881A-2CF442EAC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16" name="Title">
            <a:extLst>
              <a:ext uri="{FF2B5EF4-FFF2-40B4-BE49-F238E27FC236}">
                <a16:creationId xmlns:a16="http://schemas.microsoft.com/office/drawing/2014/main" id="{2D199CC7-4CA3-6146-A4B3-D476675215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4623" y="1576136"/>
            <a:ext cx="10493375" cy="1116263"/>
          </a:xfrm>
        </p:spPr>
        <p:txBody>
          <a:bodyPr>
            <a:noAutofit/>
          </a:bodyPr>
          <a:lstStyle>
            <a:lvl1pPr marL="6350" indent="0">
              <a:buNone/>
              <a:defRPr sz="4800">
                <a:latin typeface="+mj-lt"/>
              </a:defRPr>
            </a:lvl1pPr>
          </a:lstStyle>
          <a:p>
            <a:pPr lvl="0"/>
            <a:r>
              <a:rPr lang="en-GB" dirty="0"/>
              <a:t>Your section title here</a:t>
            </a:r>
            <a:endParaRPr lang="en-US" dirty="0"/>
          </a:p>
        </p:txBody>
      </p:sp>
      <p:sp>
        <p:nvSpPr>
          <p:cNvPr id="18" name="Subtitle">
            <a:extLst>
              <a:ext uri="{FF2B5EF4-FFF2-40B4-BE49-F238E27FC236}">
                <a16:creationId xmlns:a16="http://schemas.microsoft.com/office/drawing/2014/main" id="{551F7C85-DD37-2F46-9EB2-603098624A0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4623" y="2692400"/>
            <a:ext cx="10493375" cy="759460"/>
          </a:xfrm>
        </p:spPr>
        <p:txBody>
          <a:bodyPr>
            <a:noAutofit/>
          </a:bodyPr>
          <a:lstStyle>
            <a:lvl1pPr marL="6350" indent="0">
              <a:buNone/>
              <a:defRPr sz="3200">
                <a:latin typeface="+mj-lt"/>
              </a:defRPr>
            </a:lvl1pPr>
          </a:lstStyle>
          <a:p>
            <a:r>
              <a:rPr lang="en-GB" dirty="0"/>
              <a:t>Your subtitle here</a:t>
            </a:r>
            <a:endParaRPr lang="en-US" dirty="0"/>
          </a:p>
        </p:txBody>
      </p:sp>
      <p:sp>
        <p:nvSpPr>
          <p:cNvPr id="20" name="Body_Copy">
            <a:extLst>
              <a:ext uri="{FF2B5EF4-FFF2-40B4-BE49-F238E27FC236}">
                <a16:creationId xmlns:a16="http://schemas.microsoft.com/office/drawing/2014/main" id="{8F73E6E9-8051-FB4F-9701-4C01FD0BB8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4623" y="4035425"/>
            <a:ext cx="9502775" cy="2438400"/>
          </a:xfrm>
        </p:spPr>
        <p:txBody>
          <a:bodyPr>
            <a:noAutofit/>
          </a:bodyPr>
          <a:lstStyle>
            <a:lvl1pPr marL="6350" indent="0">
              <a:buFontTx/>
              <a:buNone/>
              <a:defRPr/>
            </a:lvl1pPr>
          </a:lstStyle>
          <a:p>
            <a:pPr lvl="0"/>
            <a:r>
              <a:rPr lang="en-GB" dirty="0"/>
              <a:t>Insert body copy here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51D2EEC-DE3F-F940-BB87-772E9AAE871E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9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8.xml"/><Relationship Id="rId16" Type="http://schemas.openxmlformats.org/officeDocument/2006/relationships/slideLayout" Target="../slideLayouts/slideLayout2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33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72" r:id="rId2"/>
    <p:sldLayoutId id="2147483828" r:id="rId3"/>
    <p:sldLayoutId id="2147483873" r:id="rId4"/>
    <p:sldLayoutId id="2147483847" r:id="rId5"/>
    <p:sldLayoutId id="2147483875" r:id="rId6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5" r:id="rId7"/>
    <p:sldLayoutId id="2147483906" r:id="rId8"/>
    <p:sldLayoutId id="2147483907" r:id="rId9"/>
    <p:sldLayoutId id="2147483908" r:id="rId10"/>
    <p:sldLayoutId id="2147483912" r:id="rId11"/>
    <p:sldLayoutId id="2147483913" r:id="rId12"/>
    <p:sldLayoutId id="2147483916" r:id="rId13"/>
    <p:sldLayoutId id="2147483917" r:id="rId14"/>
    <p:sldLayoutId id="2147483918" r:id="rId15"/>
    <p:sldLayoutId id="2147483919" r:id="rId16"/>
    <p:sldLayoutId id="2147483920" r:id="rId17"/>
    <p:sldLayoutId id="2147483921" r:id="rId18"/>
    <p:sldLayoutId id="2147483922" r:id="rId19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7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6" r:id="rId3"/>
    <p:sldLayoutId id="2147483947" r:id="rId4"/>
    <p:sldLayoutId id="2147483948" r:id="rId5"/>
    <p:sldLayoutId id="2147483951" r:id="rId6"/>
    <p:sldLayoutId id="2147483952" r:id="rId7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UoE_Logo_Black" descr="Logo - University of Essex">
            <a:extLst>
              <a:ext uri="{FF2B5EF4-FFF2-40B4-BE49-F238E27FC236}">
                <a16:creationId xmlns:a16="http://schemas.microsoft.com/office/drawing/2014/main" id="{3CE254A6-DCE6-584B-B72E-6DBFE6E5723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2006641" cy="890588"/>
          </a:xfrm>
          <a:prstGeom prst="rect">
            <a:avLst/>
          </a:prstGeom>
        </p:spPr>
      </p:pic>
      <p:sp>
        <p:nvSpPr>
          <p:cNvPr id="8" name="Slide_Description">
            <a:extLst>
              <a:ext uri="{FF2B5EF4-FFF2-40B4-BE49-F238E27FC236}">
                <a16:creationId xmlns:a16="http://schemas.microsoft.com/office/drawing/2014/main" id="{DC770D80-3BDB-6546-A6D5-6639088A5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994" y="0"/>
            <a:ext cx="5714994" cy="890588"/>
          </a:xfrm>
          <a:prstGeom prst="rect">
            <a:avLst/>
          </a:prstGeom>
        </p:spPr>
        <p:txBody>
          <a:bodyPr vert="horz" lIns="0" tIns="0" rIns="0" bIns="72000" rtlCol="0" anchor="ctr" anchorCtr="0">
            <a:noAutofit/>
          </a:bodyPr>
          <a:lstStyle/>
          <a:p>
            <a:pPr lvl="0"/>
            <a:r>
              <a:rPr lang="en-GB" dirty="0"/>
              <a:t>PowerPoint slide description here</a:t>
            </a:r>
            <a:endParaRPr lang="en-US" dirty="0"/>
          </a:p>
        </p:txBody>
      </p:sp>
      <p:sp>
        <p:nvSpPr>
          <p:cNvPr id="3" name="Body_Copy">
            <a:extLst>
              <a:ext uri="{FF2B5EF4-FFF2-40B4-BE49-F238E27FC236}">
                <a16:creationId xmlns:a16="http://schemas.microsoft.com/office/drawing/2014/main" id="{0B584603-C62E-7841-9C38-1DF3030D7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625" y="1992195"/>
            <a:ext cx="9502774" cy="435145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7" name="Bottom_Gradient_Box">
            <a:extLst>
              <a:ext uri="{FF2B5EF4-FFF2-40B4-BE49-F238E27FC236}">
                <a16:creationId xmlns:a16="http://schemas.microsoft.com/office/drawing/2014/main" id="{4B3A2000-96BB-FF47-8C26-D46684C0F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604000"/>
            <a:ext cx="12192000" cy="254000"/>
          </a:xfrm>
          <a:prstGeom prst="rect">
            <a:avLst/>
          </a:prstGeom>
          <a:gradFill>
            <a:gsLst>
              <a:gs pos="0">
                <a:srgbClr val="622567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3" name="Slide_Number_Text">
            <a:extLst>
              <a:ext uri="{FF2B5EF4-FFF2-40B4-BE49-F238E27FC236}">
                <a16:creationId xmlns:a16="http://schemas.microsoft.com/office/drawing/2014/main" id="{FF804030-956E-894B-98DD-47A2B751D8F5}"/>
              </a:ext>
            </a:extLst>
          </p:cNvPr>
          <p:cNvSpPr txBox="1"/>
          <p:nvPr userDrawn="1"/>
        </p:nvSpPr>
        <p:spPr>
          <a:xfrm>
            <a:off x="11296538" y="6604001"/>
            <a:ext cx="339837" cy="253999"/>
          </a:xfrm>
          <a:prstGeom prst="rect">
            <a:avLst/>
          </a:prstGeom>
          <a:noFill/>
        </p:spPr>
        <p:txBody>
          <a:bodyPr wrap="square" lIns="0" tIns="46800" rIns="0" rtlCol="0" anchor="ctr" anchorCtr="0">
            <a:no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Slide</a:t>
            </a:r>
          </a:p>
        </p:txBody>
      </p:sp>
      <p:cxnSp>
        <p:nvCxnSpPr>
          <p:cNvPr id="19" name="Divider_Line">
            <a:extLst>
              <a:ext uri="{FF2B5EF4-FFF2-40B4-BE49-F238E27FC236}">
                <a16:creationId xmlns:a16="http://schemas.microsoft.com/office/drawing/2014/main" id="{E6FF28E1-891A-4F46-8E97-972AACF7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0950166" y="6654297"/>
            <a:ext cx="0" cy="162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_Number">
            <a:extLst>
              <a:ext uri="{FF2B5EF4-FFF2-40B4-BE49-F238E27FC236}">
                <a16:creationId xmlns:a16="http://schemas.microsoft.com/office/drawing/2014/main" id="{047226C1-608E-2044-8B8B-42C93BD88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77523" y="6604000"/>
            <a:ext cx="303213" cy="254000"/>
          </a:xfrm>
          <a:prstGeom prst="rect">
            <a:avLst/>
          </a:prstGeom>
        </p:spPr>
        <p:txBody>
          <a:bodyPr lIns="0" tIns="46800" rIns="0" anchor="ctr" anchorCtr="0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7E85FC7-13DC-D24B-89C2-5E16CAE8A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</p:sldLayoutIdLst>
  <p:hf hdr="0" ftr="0" dt="0"/>
  <p:txStyles>
    <p:titleStyle>
      <a:lvl1pPr algn="r" defTabSz="914400" rtl="0" eaLnBrk="1" latinLnBrk="0" hangingPunct="1">
        <a:lnSpc>
          <a:spcPct val="130000"/>
        </a:lnSpc>
        <a:spcBef>
          <a:spcPct val="0"/>
        </a:spcBef>
        <a:buNone/>
        <a:defRPr sz="18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69875" indent="-26352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Wingdings" pitchFamily="2" charset="2"/>
        <a:buChar char="§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3888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180975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173038" algn="l" defTabSz="914400" rtl="0" eaLnBrk="1" latinLnBrk="0" hangingPunct="1">
        <a:lnSpc>
          <a:spcPct val="130000"/>
        </a:lnSpc>
        <a:spcBef>
          <a:spcPts val="0"/>
        </a:spcBef>
        <a:buSzPct val="100000"/>
        <a:buFont typeface="System Font Regular"/>
        <a:buChar char="-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0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7520" userDrawn="1">
          <p15:clr>
            <a:srgbClr val="F26B43"/>
          </p15:clr>
        </p15:guide>
        <p15:guide id="4" orient="horz" pos="561" userDrawn="1">
          <p15:clr>
            <a:srgbClr val="F26B43"/>
          </p15:clr>
        </p15:guide>
        <p15:guide id="5" pos="910" userDrawn="1">
          <p15:clr>
            <a:srgbClr val="F26B43"/>
          </p15:clr>
        </p15:guide>
        <p15:guide id="7" pos="316" userDrawn="1">
          <p15:clr>
            <a:srgbClr val="F26B43"/>
          </p15:clr>
        </p15:guide>
        <p15:guide id="8" pos="6896" userDrawn="1">
          <p15:clr>
            <a:srgbClr val="F26B43"/>
          </p15:clr>
        </p15:guide>
        <p15:guide id="9" orient="horz" pos="3996" userDrawn="1">
          <p15:clr>
            <a:srgbClr val="F26B43"/>
          </p15:clr>
        </p15:guide>
        <p15:guide id="10" orient="horz" pos="4078" userDrawn="1">
          <p15:clr>
            <a:srgbClr val="F26B43"/>
          </p15:clr>
        </p15:guide>
        <p15:guide id="11" orient="horz" pos="3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4B976-3A28-4B4B-997F-48A5DA85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bg1">
                    <a:lumMod val="95000"/>
                  </a:schemeClr>
                </a:solidFill>
              </a:rPr>
              <a:t>Building Networks and Embedding EAP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781036-4DAF-4091-8F98-CDA1EAF163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1" dirty="0" err="1">
                <a:solidFill>
                  <a:schemeClr val="bg1">
                    <a:lumMod val="95000"/>
                  </a:schemeClr>
                </a:solidFill>
              </a:rPr>
              <a:t>Conceptualising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Status and Withstanding Upheaval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4BD0FC-1330-4EC0-B3B4-0FC6BCEC45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0003" y="4854795"/>
            <a:ext cx="2480515" cy="1049418"/>
          </a:xfrm>
        </p:spPr>
        <p:txBody>
          <a:bodyPr/>
          <a:lstStyle/>
          <a:p>
            <a:r>
              <a:rPr lang="en-GB" dirty="0"/>
              <a:t>Dave Rush</a:t>
            </a:r>
          </a:p>
          <a:p>
            <a:r>
              <a:rPr lang="en-GB" dirty="0"/>
              <a:t>University of Essex</a:t>
            </a:r>
          </a:p>
        </p:txBody>
      </p:sp>
    </p:spTree>
    <p:extLst>
      <p:ext uri="{BB962C8B-B14F-4D97-AF65-F5344CB8AC3E}">
        <p14:creationId xmlns:p14="http://schemas.microsoft.com/office/powerpoint/2010/main" val="346392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did that leave us?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r>
              <a:rPr lang="en-GB" sz="3600" dirty="0"/>
              <a:t>More of a “support service” than an academic department?</a:t>
            </a:r>
          </a:p>
          <a:p>
            <a:r>
              <a:rPr lang="en-GB" sz="3600" dirty="0"/>
              <a:t>And yet – in many ways situation is improved. Why?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Primary remit = to support ALL students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Skills network approach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Changing perceptions of our identity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57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Supporting all students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Not deficit model – or “remedial”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Emphasis on ALL, and not on international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Changes in students – both international and non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Idea that home students need EAP/skills support not a new one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NOT suggesting no EAL support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74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Establishing a skills network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Not holding on to “territory” but welcoming all efforts to support students with “skills”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E.g., all workshops listed as “academic skills”, whether us, Library, IT, SWIS, int. services, SU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Includes academics and PS staff from depts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5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Establishing a skills network - benefits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Helps all individuals and teams involved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Looks better to SMT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Helpful to staff and students – easier to signpost and to find support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Students don’t care who is </a:t>
            </a:r>
            <a:r>
              <a:rPr lang="en-GB" sz="3600"/>
              <a:t>delivering </a:t>
            </a:r>
            <a:endParaRPr lang="en-GB" sz="3600" dirty="0"/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Helps to withstand upheaval?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60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Perception and identity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Cross-disciplinary perspective; experts in analysing conventions, expectations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Lecturers increasingly aware of need – and that they cannot do this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Can be an “academic field of study” and a “support service” – need to emphasise teaching expertise and nature of the skills classroom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23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“Identity” – for the institution; the students; the academic community…and for ourselves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EAP/skills teaching as “catalyst” (bell hooks)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Contextualisation is key, but also engagement with context – “ignorant schoolmaster”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Not transmission, but </a:t>
            </a:r>
            <a:r>
              <a:rPr lang="en-GB" sz="3600" i="1" dirty="0"/>
              <a:t>doing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endParaRPr lang="en-GB" sz="3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68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does this leave us?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An “academic field of study” but not an academic department?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Both inside and outside – a complement, not an add on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At the heart of academia – concerned always with the </a:t>
            </a:r>
            <a:r>
              <a:rPr lang="en-GB" sz="3600" i="1" dirty="0"/>
              <a:t>doing</a:t>
            </a:r>
            <a:r>
              <a:rPr lang="en-GB" sz="3600" dirty="0"/>
              <a:t>, with </a:t>
            </a:r>
            <a:r>
              <a:rPr lang="en-GB" sz="3600" i="1" dirty="0"/>
              <a:t>what is happening </a:t>
            </a:r>
            <a:endParaRPr lang="en-GB" sz="3600" dirty="0"/>
          </a:p>
          <a:p>
            <a:pPr marL="577850" indent="-57150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577850" indent="-571500">
              <a:buFont typeface="Arial" panose="020B0604020202020204" pitchFamily="34" charset="0"/>
              <a:buChar char="•"/>
            </a:pPr>
            <a:endParaRPr lang="en-GB" sz="3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70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r>
              <a:rPr lang="en-GB" sz="2000" dirty="0"/>
              <a:t>Ding, Alex and Bruce, Ian, </a:t>
            </a:r>
            <a:r>
              <a:rPr lang="en-GB" sz="2000" b="1" u="sng" dirty="0"/>
              <a:t>The English for Academic Purposes Practitioner : Operating on the Edge of Academia</a:t>
            </a:r>
            <a:r>
              <a:rPr lang="en-GB" sz="2000" dirty="0"/>
              <a:t>, 1st ed. (Springer International Publishing, Cham, 2017).</a:t>
            </a:r>
          </a:p>
          <a:p>
            <a:endParaRPr lang="en-GB" sz="2000" dirty="0"/>
          </a:p>
          <a:p>
            <a:r>
              <a:rPr lang="en-GB" sz="2000" dirty="0"/>
              <a:t>hooks, bell, </a:t>
            </a:r>
            <a:r>
              <a:rPr lang="en-GB" sz="2000" b="1" u="sng" dirty="0"/>
              <a:t>Teaching to Transgress: Education as the Practice of Freedom</a:t>
            </a:r>
            <a:r>
              <a:rPr lang="en-GB" sz="2000" dirty="0"/>
              <a:t>, (Routledge, London, 1994).</a:t>
            </a:r>
          </a:p>
          <a:p>
            <a:endParaRPr lang="en-GB" sz="2000" dirty="0"/>
          </a:p>
          <a:p>
            <a:r>
              <a:rPr lang="en-GB" sz="2000" dirty="0" err="1"/>
              <a:t>Ranciére</a:t>
            </a:r>
            <a:r>
              <a:rPr lang="en-GB" sz="2000" dirty="0"/>
              <a:t>, Jacques, </a:t>
            </a:r>
            <a:r>
              <a:rPr lang="en-GB" sz="2000" b="1" u="sng" dirty="0"/>
              <a:t>The Ignorant Schoolmaster: Five Lessons in Intellectual Emancipation</a:t>
            </a:r>
            <a:r>
              <a:rPr lang="en-GB" sz="2000" dirty="0"/>
              <a:t>, trans. &amp; intro Kristin Ross, (Stanford Uni Press, California, 1991).</a:t>
            </a:r>
          </a:p>
          <a:p>
            <a:endParaRPr lang="en-GB" sz="2000" dirty="0"/>
          </a:p>
          <a:p>
            <a:r>
              <a:rPr lang="en-GB" sz="2000" dirty="0"/>
              <a:t>Sloan, Diane and Porter, Elizabeth, “Changing international student and business staff perceptions of in-sessional EAP: using the CEM model”, from </a:t>
            </a:r>
            <a:r>
              <a:rPr lang="en-GB" sz="2000" i="1" dirty="0"/>
              <a:t>Journal of English for Academic Purposes</a:t>
            </a:r>
            <a:r>
              <a:rPr lang="en-GB" sz="2000" dirty="0"/>
              <a:t>, 9, pp198-210, (2010).</a:t>
            </a:r>
          </a:p>
          <a:p>
            <a:endParaRPr lang="en-GB" sz="2000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09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Today’s talk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r>
              <a:rPr lang="en-GB" sz="3600" dirty="0"/>
              <a:t>Overview of provision at Essex</a:t>
            </a:r>
          </a:p>
          <a:p>
            <a:r>
              <a:rPr lang="en-GB" sz="3600" dirty="0"/>
              <a:t>Impact of restructure – and ongoing instability</a:t>
            </a:r>
          </a:p>
          <a:p>
            <a:r>
              <a:rPr lang="en-GB" sz="3600" dirty="0"/>
              <a:t>What we’ve learnt: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sz="3600" dirty="0"/>
              <a:t>“Skills” for all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sz="3600" dirty="0"/>
              <a:t>Building networks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sz="3600" dirty="0"/>
              <a:t>Conceptualising status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21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Skills for Success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r>
              <a:rPr lang="en-GB" sz="3600" dirty="0"/>
              <a:t>In-sessional academic skills and EAP – all departments, all levels</a:t>
            </a:r>
          </a:p>
          <a:p>
            <a:r>
              <a:rPr lang="en-GB" sz="3600" dirty="0"/>
              <a:t>Use CEM model as our starting point</a:t>
            </a:r>
          </a:p>
          <a:p>
            <a:r>
              <a:rPr lang="en-GB" sz="3600" dirty="0"/>
              <a:t>3 broad strands of provision: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sz="3600" dirty="0"/>
              <a:t>“embedded” teaching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sz="3600" dirty="0"/>
              <a:t>Academic English Support (</a:t>
            </a:r>
            <a:r>
              <a:rPr lang="en-GB" sz="3600" dirty="0" err="1"/>
              <a:t>ie</a:t>
            </a:r>
            <a:r>
              <a:rPr lang="en-GB" sz="3600" dirty="0"/>
              <a:t>. EAP)</a:t>
            </a:r>
          </a:p>
          <a:p>
            <a:pPr marL="349250" indent="-342900">
              <a:buFont typeface="Arial" panose="020B0604020202020204" pitchFamily="34" charset="0"/>
              <a:buChar char="•"/>
            </a:pPr>
            <a:r>
              <a:rPr lang="en-GB" sz="3600" dirty="0"/>
              <a:t>“Central” services – 1:1s and workshops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56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2019 restructure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r>
              <a:rPr lang="en-GB" sz="3600" dirty="0"/>
              <a:t>2019 restructure – merged with Employability and Careers teams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All tutors moved to “annualised” contracts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Workload model imposed – no time for scholarship, minimal prep time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Status of tutors deliberately undermined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339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Before…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r>
              <a:rPr lang="en-GB" sz="3600" dirty="0"/>
              <a:t>Before restructure, “gold standard”=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For embedded, credit module or module strand, multiple assessment and feedback </a:t>
            </a:r>
            <a:r>
              <a:rPr lang="en-GB" sz="3600" dirty="0" err="1"/>
              <a:t>opp’s</a:t>
            </a:r>
            <a:endParaRPr lang="en-GB" sz="3600" dirty="0"/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For EAP – dept specific, highly scaffolded, multiple assessments mapped against dept requirements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098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…and after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r>
              <a:rPr lang="en-GB" sz="3600" dirty="0"/>
              <a:t>After restructure: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All credit modules cut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In-house English language test scrapped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Scope of embedded teaching limited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No marking or assessment allowed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1:1 service cut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14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Institutional context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r>
              <a:rPr lang="en-GB" sz="3600" dirty="0"/>
              <a:t>All this against backdrop of: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Huge expansion in student numbers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Falling entry requirements</a:t>
            </a:r>
          </a:p>
          <a:p>
            <a:pPr marL="577850" indent="-571500">
              <a:buFont typeface="Arial" panose="020B0604020202020204" pitchFamily="34" charset="0"/>
              <a:buChar char="•"/>
            </a:pPr>
            <a:r>
              <a:rPr lang="en-GB" sz="3600" dirty="0"/>
              <a:t>Decision making </a:t>
            </a:r>
            <a:r>
              <a:rPr lang="en-GB" sz="3600"/>
              <a:t>increasingly centralised – “USG”</a:t>
            </a:r>
            <a:endParaRPr lang="en-GB" sz="3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11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Skills for Success – Overview of Contact Hours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2A08-5416-4BA0-920A-BF2203038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2D07EA6-C05E-65F1-3F37-5A39009D4877}"/>
              </a:ext>
            </a:extLst>
          </p:cNvPr>
          <p:cNvGraphicFramePr>
            <a:graphicFrameLocks noGrp="1"/>
          </p:cNvGraphicFramePr>
          <p:nvPr/>
        </p:nvGraphicFramePr>
        <p:xfrm>
          <a:off x="1244601" y="1447800"/>
          <a:ext cx="9263742" cy="4099560"/>
        </p:xfrm>
        <a:graphic>
          <a:graphicData uri="http://schemas.openxmlformats.org/drawingml/2006/table">
            <a:tbl>
              <a:tblPr/>
              <a:tblGrid>
                <a:gridCol w="2266360">
                  <a:extLst>
                    <a:ext uri="{9D8B030D-6E8A-4147-A177-3AD203B41FA5}">
                      <a16:colId xmlns:a16="http://schemas.microsoft.com/office/drawing/2014/main" val="2128544179"/>
                    </a:ext>
                  </a:extLst>
                </a:gridCol>
                <a:gridCol w="1558122">
                  <a:extLst>
                    <a:ext uri="{9D8B030D-6E8A-4147-A177-3AD203B41FA5}">
                      <a16:colId xmlns:a16="http://schemas.microsoft.com/office/drawing/2014/main" val="368425694"/>
                    </a:ext>
                  </a:extLst>
                </a:gridCol>
                <a:gridCol w="1359815">
                  <a:extLst>
                    <a:ext uri="{9D8B030D-6E8A-4147-A177-3AD203B41FA5}">
                      <a16:colId xmlns:a16="http://schemas.microsoft.com/office/drawing/2014/main" val="3112310372"/>
                    </a:ext>
                  </a:extLst>
                </a:gridCol>
                <a:gridCol w="1359815">
                  <a:extLst>
                    <a:ext uri="{9D8B030D-6E8A-4147-A177-3AD203B41FA5}">
                      <a16:colId xmlns:a16="http://schemas.microsoft.com/office/drawing/2014/main" val="2322068031"/>
                    </a:ext>
                  </a:extLst>
                </a:gridCol>
                <a:gridCol w="1359815">
                  <a:extLst>
                    <a:ext uri="{9D8B030D-6E8A-4147-A177-3AD203B41FA5}">
                      <a16:colId xmlns:a16="http://schemas.microsoft.com/office/drawing/2014/main" val="633054872"/>
                    </a:ext>
                  </a:extLst>
                </a:gridCol>
                <a:gridCol w="1359815">
                  <a:extLst>
                    <a:ext uri="{9D8B030D-6E8A-4147-A177-3AD203B41FA5}">
                      <a16:colId xmlns:a16="http://schemas.microsoft.com/office/drawing/2014/main" val="3754014239"/>
                    </a:ext>
                  </a:extLst>
                </a:gridCol>
              </a:tblGrid>
              <a:tr h="80329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18/19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19/20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20/21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21/22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22/23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397746"/>
                  </a:ext>
                </a:extLst>
              </a:tr>
              <a:tr h="80329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Embedded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904551"/>
                  </a:ext>
                </a:extLst>
              </a:tr>
              <a:tr h="80329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945401"/>
                  </a:ext>
                </a:extLst>
              </a:tr>
              <a:tr h="83099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Central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312278"/>
                  </a:ext>
                </a:extLst>
              </a:tr>
              <a:tr h="858692">
                <a:tc>
                  <a:txBody>
                    <a:bodyPr/>
                    <a:lstStyle/>
                    <a:p>
                      <a:pPr algn="l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2671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408785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149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C7EC5-2C6F-4246-B06F-BB60C35E1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Skills for Success – Overview Graph</a:t>
            </a:r>
          </a:p>
        </p:txBody>
      </p:sp>
      <p:sp>
        <p:nvSpPr>
          <p:cNvPr id="5" name="Text Placeholder 4" descr="Graph showing contact hours taught in various years at Essex">
            <a:extLst>
              <a:ext uri="{FF2B5EF4-FFF2-40B4-BE49-F238E27FC236}">
                <a16:creationId xmlns:a16="http://schemas.microsoft.com/office/drawing/2014/main" id="{6FEB2A08-5416-4BA0-920A-BF22030386F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70561" y="1310640"/>
            <a:ext cx="10276838" cy="516318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C69F8-FF30-47C8-B7D0-68BF0F085BF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E85FC7-13DC-D24B-89C2-5E16CAE8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61B70C1-55C5-492E-B5C1-CDBD9D29F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030784"/>
              </p:ext>
            </p:extLst>
          </p:nvPr>
        </p:nvGraphicFramePr>
        <p:xfrm>
          <a:off x="1244601" y="1110343"/>
          <a:ext cx="10163628" cy="5163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2289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Divider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6" id="{711017DE-BEA2-4AF0-AE79-8ABF0692EBF0}" vid="{862BC531-70A6-447C-8C1F-2068441C8339}"/>
    </a:ext>
  </a:extLst>
</a:theme>
</file>

<file path=ppt/theme/theme2.xml><?xml version="1.0" encoding="utf-8"?>
<a:theme xmlns:a="http://schemas.openxmlformats.org/drawingml/2006/main" name="Text/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6" id="{711017DE-BEA2-4AF0-AE79-8ABF0692EBF0}" vid="{648B03AD-71A2-48FF-BC34-897D498834B3}"/>
    </a:ext>
  </a:extLst>
</a:theme>
</file>

<file path=ppt/theme/theme3.xml><?xml version="1.0" encoding="utf-8"?>
<a:theme xmlns:a="http://schemas.openxmlformats.org/drawingml/2006/main" name="Media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6" id="{711017DE-BEA2-4AF0-AE79-8ABF0692EBF0}" vid="{8A18448C-B6DE-49DB-9760-846FEF93B22C}"/>
    </a:ext>
  </a:extLst>
</a:theme>
</file>

<file path=ppt/theme/theme4.xml><?xml version="1.0" encoding="utf-8"?>
<a:theme xmlns:a="http://schemas.openxmlformats.org/drawingml/2006/main" name="End Slides">
  <a:themeElements>
    <a:clrScheme name="UoE PPT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D202C"/>
      </a:accent1>
      <a:accent2>
        <a:srgbClr val="612467"/>
      </a:accent2>
      <a:accent3>
        <a:srgbClr val="333333"/>
      </a:accent3>
      <a:accent4>
        <a:srgbClr val="FFFFFF"/>
      </a:accent4>
      <a:accent5>
        <a:srgbClr val="FFFFFF"/>
      </a:accent5>
      <a:accent6>
        <a:srgbClr val="FFFFFF"/>
      </a:accent6>
      <a:hlink>
        <a:srgbClr val="612467"/>
      </a:hlink>
      <a:folHlink>
        <a:srgbClr val="612467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E5218_00244804_Accessible_PP_templates_AW_V6" id="{711017DE-BEA2-4AF0-AE79-8ABF0692EBF0}" vid="{551FD2EB-2C84-4013-876C-DAC247FFBB83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3a0e63-9543-4e27-b730-4912982a2b80">
      <Terms xmlns="http://schemas.microsoft.com/office/infopath/2007/PartnerControls"/>
    </lcf76f155ced4ddcb4097134ff3c332f>
    <TaxCatchAll xmlns="4aaf35b1-80a8-48e7-9d03-c612add1997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3B74C3983C4F43925FC8DEC49C5D91" ma:contentTypeVersion="17" ma:contentTypeDescription="Create a new document." ma:contentTypeScope="" ma:versionID="0cf50ece8c16f9531f6c7184c103fcbd">
  <xsd:schema xmlns:xsd="http://www.w3.org/2001/XMLSchema" xmlns:xs="http://www.w3.org/2001/XMLSchema" xmlns:p="http://schemas.microsoft.com/office/2006/metadata/properties" xmlns:ns2="f63a0e63-9543-4e27-b730-4912982a2b80" xmlns:ns3="578f281d-af49-4412-819e-4228ac4dca62" xmlns:ns4="4aaf35b1-80a8-48e7-9d03-c612add1997b" targetNamespace="http://schemas.microsoft.com/office/2006/metadata/properties" ma:root="true" ma:fieldsID="55265eb895bbbb9443b89cb40823f8bb" ns2:_="" ns3:_="" ns4:_="">
    <xsd:import namespace="f63a0e63-9543-4e27-b730-4912982a2b80"/>
    <xsd:import namespace="578f281d-af49-4412-819e-4228ac4dca62"/>
    <xsd:import namespace="4aaf35b1-80a8-48e7-9d03-c612add199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3a0e63-9543-4e27-b730-4912982a2b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31d7151-b795-48f9-9207-6285658e27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8f281d-af49-4412-819e-4228ac4dca6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f35b1-80a8-48e7-9d03-c612add1997b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459bc77e-ef17-4ed2-b751-5422bd5600ba}" ma:internalName="TaxCatchAll" ma:showField="CatchAllData" ma:web="578f281d-af49-4412-819e-4228ac4dca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74A378-A40D-4D10-9A36-F1DBB1C7DA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7D91BB-6FD8-4800-B5D5-2773EA19D436}">
  <ds:schemaRefs>
    <ds:schemaRef ds:uri="864fa2f1-e7a3-49ef-aac9-27da4f2d2640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2E91610-1CCF-43E0-B21F-B365F35EECCF}"/>
</file>

<file path=docProps/app.xml><?xml version="1.0" encoding="utf-8"?>
<Properties xmlns="http://schemas.openxmlformats.org/officeDocument/2006/extended-properties" xmlns:vt="http://schemas.openxmlformats.org/officeDocument/2006/docPropsVTypes">
  <Template>UOE_Accessible_PP_template</Template>
  <TotalTime>2592</TotalTime>
  <Words>777</Words>
  <Application>Microsoft Office PowerPoint</Application>
  <PresentationFormat>Widescreen</PresentationFormat>
  <Paragraphs>136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System Font Regular</vt:lpstr>
      <vt:lpstr>Wingdings</vt:lpstr>
      <vt:lpstr>Title/Divider Slides</vt:lpstr>
      <vt:lpstr>Text/Media Slides</vt:lpstr>
      <vt:lpstr>Media Slides</vt:lpstr>
      <vt:lpstr>End Slides</vt:lpstr>
      <vt:lpstr>Building Networks and Embedding EAP</vt:lpstr>
      <vt:lpstr>Today’s talk</vt:lpstr>
      <vt:lpstr>Skills for Success</vt:lpstr>
      <vt:lpstr>2019 restructure</vt:lpstr>
      <vt:lpstr>Before…</vt:lpstr>
      <vt:lpstr>…and after</vt:lpstr>
      <vt:lpstr>Institutional context</vt:lpstr>
      <vt:lpstr>Skills for Success – Overview of Contact Hours</vt:lpstr>
      <vt:lpstr>Skills for Success – Overview Graph</vt:lpstr>
      <vt:lpstr>Where did that leave us?</vt:lpstr>
      <vt:lpstr>Supporting all students</vt:lpstr>
      <vt:lpstr>Establishing a skills network</vt:lpstr>
      <vt:lpstr>Establishing a skills network - benefits</vt:lpstr>
      <vt:lpstr>Perception and identity</vt:lpstr>
      <vt:lpstr>Identity</vt:lpstr>
      <vt:lpstr>Where does this leave us?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McGowan, Jack</dc:creator>
  <cp:lastModifiedBy>Rush, David W</cp:lastModifiedBy>
  <cp:revision>74</cp:revision>
  <dcterms:created xsi:type="dcterms:W3CDTF">2021-08-11T09:14:34Z</dcterms:created>
  <dcterms:modified xsi:type="dcterms:W3CDTF">2024-03-14T12:25:00Z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0x0101002BBA757DD001D6429A804770F209C358</vt:lpwstr>
  </property>
  <property fmtid="{D5CDD505-2E9C-101B-9397-08002B2CF9AE}" pid="3" name="MediaServiceImageTags">
    <vt:lpwstr/>
  </property>
</Properties>
</file>