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82" r:id="rId3"/>
    <p:sldId id="263" r:id="rId4"/>
    <p:sldId id="294" r:id="rId5"/>
    <p:sldId id="279" r:id="rId6"/>
    <p:sldId id="257" r:id="rId7"/>
    <p:sldId id="281" r:id="rId8"/>
    <p:sldId id="264" r:id="rId9"/>
    <p:sldId id="267" r:id="rId10"/>
    <p:sldId id="291" r:id="rId11"/>
    <p:sldId id="265" r:id="rId12"/>
    <p:sldId id="285" r:id="rId13"/>
    <p:sldId id="292" r:id="rId14"/>
    <p:sldId id="296" r:id="rId15"/>
    <p:sldId id="288" r:id="rId16"/>
    <p:sldId id="297" r:id="rId17"/>
    <p:sldId id="280" r:id="rId18"/>
    <p:sldId id="269"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DAF850-9C93-FCA9-AE00-9457C9AE44DC}" name="Elisabeth Wilding" initials="EW" userId="S::lxs04eaw@reading.ac.uk::8c788377-ca3a-444c-a63f-397aa21f83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C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2EA78-C4B9-42B3-891E-BFA65B65E553}" v="237" dt="2024-03-14T12:21:51.538"/>
    <p1510:client id="{2923EEB1-EB01-E519-1DFF-4C9E38F33FB9}" v="9" dt="2024-03-14T12:27:55.143"/>
    <p1510:client id="{A044ED1F-28C9-BAF8-DC3F-5662F20A4BD2}" v="10" dt="2024-03-14T13:12:20.462"/>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Wilding" userId="S::lxs04eaw@reading.ac.uk::8c788377-ca3a-444c-a63f-397aa21f839c" providerId="AD" clId="Web-{96B3EEDC-9C8F-0571-C4F8-5FA3332B3D3C}"/>
    <pc:docChg chg="modSld">
      <pc:chgData name="Liz Wilding" userId="S::lxs04eaw@reading.ac.uk::8c788377-ca3a-444c-a63f-397aa21f839c" providerId="AD" clId="Web-{96B3EEDC-9C8F-0571-C4F8-5FA3332B3D3C}" dt="2024-03-10T16:37:46.849" v="22"/>
      <pc:docMkLst>
        <pc:docMk/>
      </pc:docMkLst>
      <pc:sldChg chg="modNotes">
        <pc:chgData name="Liz Wilding" userId="S::lxs04eaw@reading.ac.uk::8c788377-ca3a-444c-a63f-397aa21f839c" providerId="AD" clId="Web-{96B3EEDC-9C8F-0571-C4F8-5FA3332B3D3C}" dt="2024-03-10T16:37:46.849" v="22"/>
        <pc:sldMkLst>
          <pc:docMk/>
          <pc:sldMk cId="3117003265" sldId="297"/>
        </pc:sldMkLst>
      </pc:sldChg>
    </pc:docChg>
  </pc:docChgLst>
  <pc:docChgLst>
    <pc:chgData name="Ting Ouyang" userId="S::78364922_qq.com#ext#@livereadingac.onmicrosoft.com::dc8dccf3-f4b8-4ee9-b430-e718eb711ec0" providerId="AD" clId="Web-{B4DC817D-C123-F0E8-BDC3-B64EB9054DE3}"/>
    <pc:docChg chg="modSld">
      <pc:chgData name="Ting Ouyang" userId="S::78364922_qq.com#ext#@livereadingac.onmicrosoft.com::dc8dccf3-f4b8-4ee9-b430-e718eb711ec0" providerId="AD" clId="Web-{B4DC817D-C123-F0E8-BDC3-B64EB9054DE3}" dt="2024-03-10T13:36:23.988" v="2" actId="20577"/>
      <pc:docMkLst>
        <pc:docMk/>
      </pc:docMkLst>
      <pc:sldChg chg="modSp">
        <pc:chgData name="Ting Ouyang" userId="S::78364922_qq.com#ext#@livereadingac.onmicrosoft.com::dc8dccf3-f4b8-4ee9-b430-e718eb711ec0" providerId="AD" clId="Web-{B4DC817D-C123-F0E8-BDC3-B64EB9054DE3}" dt="2024-03-10T13:36:23.988" v="2" actId="20577"/>
        <pc:sldMkLst>
          <pc:docMk/>
          <pc:sldMk cId="2668038893" sldId="267"/>
        </pc:sldMkLst>
        <pc:spChg chg="mod">
          <ac:chgData name="Ting Ouyang" userId="S::78364922_qq.com#ext#@livereadingac.onmicrosoft.com::dc8dccf3-f4b8-4ee9-b430-e718eb711ec0" providerId="AD" clId="Web-{B4DC817D-C123-F0E8-BDC3-B64EB9054DE3}" dt="2024-03-10T13:36:23.988" v="2" actId="20577"/>
          <ac:spMkLst>
            <pc:docMk/>
            <pc:sldMk cId="2668038893" sldId="267"/>
            <ac:spMk id="3" creationId="{F35B03B8-E0FC-5F4A-9E7E-B981B022CB7B}"/>
          </ac:spMkLst>
        </pc:spChg>
      </pc:sldChg>
    </pc:docChg>
  </pc:docChgLst>
  <pc:docChgLst>
    <pc:chgData name="Joanne Shiel" userId="S::j.r.shiel_leeds.ac.uk#ext#@livereadingac.onmicrosoft.com::0921e05b-0ba8-414c-bc61-896dfa5265d4" providerId="AD" clId="Web-{2923EEB1-EB01-E519-1DFF-4C9E38F33FB9}"/>
    <pc:docChg chg="modSld">
      <pc:chgData name="Joanne Shiel" userId="S::j.r.shiel_leeds.ac.uk#ext#@livereadingac.onmicrosoft.com::0921e05b-0ba8-414c-bc61-896dfa5265d4" providerId="AD" clId="Web-{2923EEB1-EB01-E519-1DFF-4C9E38F33FB9}" dt="2024-03-14T12:27:55.143" v="8" actId="20577"/>
      <pc:docMkLst>
        <pc:docMk/>
      </pc:docMkLst>
      <pc:sldChg chg="modSp">
        <pc:chgData name="Joanne Shiel" userId="S::j.r.shiel_leeds.ac.uk#ext#@livereadingac.onmicrosoft.com::0921e05b-0ba8-414c-bc61-896dfa5265d4" providerId="AD" clId="Web-{2923EEB1-EB01-E519-1DFF-4C9E38F33FB9}" dt="2024-03-14T12:27:55.143" v="8" actId="20577"/>
        <pc:sldMkLst>
          <pc:docMk/>
          <pc:sldMk cId="173592609" sldId="269"/>
        </pc:sldMkLst>
        <pc:spChg chg="mod">
          <ac:chgData name="Joanne Shiel" userId="S::j.r.shiel_leeds.ac.uk#ext#@livereadingac.onmicrosoft.com::0921e05b-0ba8-414c-bc61-896dfa5265d4" providerId="AD" clId="Web-{2923EEB1-EB01-E519-1DFF-4C9E38F33FB9}" dt="2024-03-14T12:27:55.143" v="8" actId="20577"/>
          <ac:spMkLst>
            <pc:docMk/>
            <pc:sldMk cId="173592609" sldId="269"/>
            <ac:spMk id="3" creationId="{0A1A8967-4A3C-1468-3775-7E02F643D634}"/>
          </ac:spMkLst>
        </pc:spChg>
      </pc:sldChg>
    </pc:docChg>
  </pc:docChgLst>
  <pc:docChgLst>
    <pc:chgData name="Liz Wilding" userId="S::lxs04eaw@reading.ac.uk::8c788377-ca3a-444c-a63f-397aa21f839c" providerId="AD" clId="Web-{A044ED1F-28C9-BAF8-DC3F-5662F20A4BD2}"/>
    <pc:docChg chg="modSld">
      <pc:chgData name="Liz Wilding" userId="S::lxs04eaw@reading.ac.uk::8c788377-ca3a-444c-a63f-397aa21f839c" providerId="AD" clId="Web-{A044ED1F-28C9-BAF8-DC3F-5662F20A4BD2}" dt="2024-03-14T13:12:17.868" v="8" actId="20577"/>
      <pc:docMkLst>
        <pc:docMk/>
      </pc:docMkLst>
      <pc:sldChg chg="modSp">
        <pc:chgData name="Liz Wilding" userId="S::lxs04eaw@reading.ac.uk::8c788377-ca3a-444c-a63f-397aa21f839c" providerId="AD" clId="Web-{A044ED1F-28C9-BAF8-DC3F-5662F20A4BD2}" dt="2024-03-14T13:12:17.868" v="8" actId="20577"/>
        <pc:sldMkLst>
          <pc:docMk/>
          <pc:sldMk cId="173592609" sldId="269"/>
        </pc:sldMkLst>
        <pc:spChg chg="mod">
          <ac:chgData name="Liz Wilding" userId="S::lxs04eaw@reading.ac.uk::8c788377-ca3a-444c-a63f-397aa21f839c" providerId="AD" clId="Web-{A044ED1F-28C9-BAF8-DC3F-5662F20A4BD2}" dt="2024-03-14T13:11:17.070" v="1" actId="1076"/>
          <ac:spMkLst>
            <pc:docMk/>
            <pc:sldMk cId="173592609" sldId="269"/>
            <ac:spMk id="2" creationId="{C859623E-2C9D-0F07-A7EA-D96866BF7AAC}"/>
          </ac:spMkLst>
        </pc:spChg>
        <pc:spChg chg="mod">
          <ac:chgData name="Liz Wilding" userId="S::lxs04eaw@reading.ac.uk::8c788377-ca3a-444c-a63f-397aa21f839c" providerId="AD" clId="Web-{A044ED1F-28C9-BAF8-DC3F-5662F20A4BD2}" dt="2024-03-14T13:12:17.868" v="8" actId="20577"/>
          <ac:spMkLst>
            <pc:docMk/>
            <pc:sldMk cId="173592609" sldId="269"/>
            <ac:spMk id="3" creationId="{0A1A8967-4A3C-1468-3775-7E02F643D634}"/>
          </ac:spMkLst>
        </pc:spChg>
      </pc:sldChg>
    </pc:docChg>
  </pc:docChgLst>
  <pc:docChgLst>
    <pc:chgData name="Liz Wilding" userId="8c788377-ca3a-444c-a63f-397aa21f839c" providerId="ADAL" clId="{24C2EA78-C4B9-42B3-891E-BFA65B65E553}"/>
    <pc:docChg chg="custSel addSld delSld modSld sldOrd">
      <pc:chgData name="Liz Wilding" userId="8c788377-ca3a-444c-a63f-397aa21f839c" providerId="ADAL" clId="{24C2EA78-C4B9-42B3-891E-BFA65B65E553}" dt="2024-03-14T12:21:51.538" v="4178" actId="1076"/>
      <pc:docMkLst>
        <pc:docMk/>
      </pc:docMkLst>
      <pc:sldChg chg="modSp mod">
        <pc:chgData name="Liz Wilding" userId="8c788377-ca3a-444c-a63f-397aa21f839c" providerId="ADAL" clId="{24C2EA78-C4B9-42B3-891E-BFA65B65E553}" dt="2024-03-14T12:18:54.542" v="4158" actId="20577"/>
        <pc:sldMkLst>
          <pc:docMk/>
          <pc:sldMk cId="4196250184" sldId="256"/>
        </pc:sldMkLst>
        <pc:spChg chg="mod">
          <ac:chgData name="Liz Wilding" userId="8c788377-ca3a-444c-a63f-397aa21f839c" providerId="ADAL" clId="{24C2EA78-C4B9-42B3-891E-BFA65B65E553}" dt="2024-03-14T12:18:54.542" v="4158" actId="20577"/>
          <ac:spMkLst>
            <pc:docMk/>
            <pc:sldMk cId="4196250184" sldId="256"/>
            <ac:spMk id="3" creationId="{DF0DD002-053D-9AB5-532E-1D4A0CDA8ABD}"/>
          </ac:spMkLst>
        </pc:spChg>
      </pc:sldChg>
      <pc:sldChg chg="modSp mod modNotesTx">
        <pc:chgData name="Liz Wilding" userId="8c788377-ca3a-444c-a63f-397aa21f839c" providerId="ADAL" clId="{24C2EA78-C4B9-42B3-891E-BFA65B65E553}" dt="2024-03-10T12:24:17.998" v="3575" actId="20577"/>
        <pc:sldMkLst>
          <pc:docMk/>
          <pc:sldMk cId="3657028456" sldId="257"/>
        </pc:sldMkLst>
        <pc:spChg chg="mod">
          <ac:chgData name="Liz Wilding" userId="8c788377-ca3a-444c-a63f-397aa21f839c" providerId="ADAL" clId="{24C2EA78-C4B9-42B3-891E-BFA65B65E553}" dt="2024-03-10T12:24:17.998" v="3575" actId="20577"/>
          <ac:spMkLst>
            <pc:docMk/>
            <pc:sldMk cId="3657028456" sldId="257"/>
            <ac:spMk id="5" creationId="{A13AEDC5-2EB8-8F5C-8407-0F04878174C4}"/>
          </ac:spMkLst>
        </pc:spChg>
      </pc:sldChg>
      <pc:sldChg chg="modSp mod">
        <pc:chgData name="Liz Wilding" userId="8c788377-ca3a-444c-a63f-397aa21f839c" providerId="ADAL" clId="{24C2EA78-C4B9-42B3-891E-BFA65B65E553}" dt="2024-03-14T12:17:18.118" v="4121" actId="948"/>
        <pc:sldMkLst>
          <pc:docMk/>
          <pc:sldMk cId="288660811" sldId="263"/>
        </pc:sldMkLst>
        <pc:spChg chg="mod">
          <ac:chgData name="Liz Wilding" userId="8c788377-ca3a-444c-a63f-397aa21f839c" providerId="ADAL" clId="{24C2EA78-C4B9-42B3-891E-BFA65B65E553}" dt="2024-03-14T12:17:18.118" v="4121" actId="948"/>
          <ac:spMkLst>
            <pc:docMk/>
            <pc:sldMk cId="288660811" sldId="263"/>
            <ac:spMk id="5" creationId="{A13AEDC5-2EB8-8F5C-8407-0F04878174C4}"/>
          </ac:spMkLst>
        </pc:spChg>
      </pc:sldChg>
      <pc:sldChg chg="addSp modSp add del mod delDesignElem">
        <pc:chgData name="Liz Wilding" userId="8c788377-ca3a-444c-a63f-397aa21f839c" providerId="ADAL" clId="{24C2EA78-C4B9-42B3-891E-BFA65B65E553}" dt="2024-03-14T12:19:05.948" v="4159" actId="1076"/>
        <pc:sldMkLst>
          <pc:docMk/>
          <pc:sldMk cId="4125341336" sldId="264"/>
        </pc:sldMkLst>
        <pc:spChg chg="mod">
          <ac:chgData name="Liz Wilding" userId="8c788377-ca3a-444c-a63f-397aa21f839c" providerId="ADAL" clId="{24C2EA78-C4B9-42B3-891E-BFA65B65E553}" dt="2024-03-14T12:19:05.948" v="4159" actId="1076"/>
          <ac:spMkLst>
            <pc:docMk/>
            <pc:sldMk cId="4125341336" sldId="264"/>
            <ac:spMk id="2" creationId="{8E128775-A740-2C5C-AB1D-B48CCA53D6BB}"/>
          </ac:spMkLst>
        </pc:spChg>
        <pc:spChg chg="add">
          <ac:chgData name="Liz Wilding" userId="8c788377-ca3a-444c-a63f-397aa21f839c" providerId="ADAL" clId="{24C2EA78-C4B9-42B3-891E-BFA65B65E553}" dt="2024-03-14T12:15:56.037" v="4073"/>
          <ac:spMkLst>
            <pc:docMk/>
            <pc:sldMk cId="4125341336" sldId="264"/>
            <ac:spMk id="8" creationId="{081EA652-8C6A-4E69-BEB9-170809474553}"/>
          </ac:spMkLst>
        </pc:spChg>
        <pc:spChg chg="add">
          <ac:chgData name="Liz Wilding" userId="8c788377-ca3a-444c-a63f-397aa21f839c" providerId="ADAL" clId="{24C2EA78-C4B9-42B3-891E-BFA65B65E553}" dt="2024-03-14T12:15:56.037" v="4073"/>
          <ac:spMkLst>
            <pc:docMk/>
            <pc:sldMk cId="4125341336" sldId="264"/>
            <ac:spMk id="10" creationId="{5298780A-33B9-4EA2-8F67-DE68AD62841B}"/>
          </ac:spMkLst>
        </pc:spChg>
        <pc:spChg chg="add">
          <ac:chgData name="Liz Wilding" userId="8c788377-ca3a-444c-a63f-397aa21f839c" providerId="ADAL" clId="{24C2EA78-C4B9-42B3-891E-BFA65B65E553}" dt="2024-03-14T12:15:56.037" v="4073"/>
          <ac:spMkLst>
            <pc:docMk/>
            <pc:sldMk cId="4125341336" sldId="264"/>
            <ac:spMk id="12" creationId="{7F488E8B-4E1E-4402-8935-D4E6C02615C7}"/>
          </ac:spMkLst>
        </pc:spChg>
      </pc:sldChg>
      <pc:sldChg chg="modSp mod">
        <pc:chgData name="Liz Wilding" userId="8c788377-ca3a-444c-a63f-397aa21f839c" providerId="ADAL" clId="{24C2EA78-C4B9-42B3-891E-BFA65B65E553}" dt="2024-03-14T12:20:57.243" v="4167" actId="1076"/>
        <pc:sldMkLst>
          <pc:docMk/>
          <pc:sldMk cId="178526087" sldId="265"/>
        </pc:sldMkLst>
        <pc:spChg chg="mod">
          <ac:chgData name="Liz Wilding" userId="8c788377-ca3a-444c-a63f-397aa21f839c" providerId="ADAL" clId="{24C2EA78-C4B9-42B3-891E-BFA65B65E553}" dt="2024-03-14T12:20:57.243" v="4167" actId="1076"/>
          <ac:spMkLst>
            <pc:docMk/>
            <pc:sldMk cId="178526087" sldId="265"/>
            <ac:spMk id="2" creationId="{8E128775-A740-2C5C-AB1D-B48CCA53D6BB}"/>
          </ac:spMkLst>
        </pc:spChg>
      </pc:sldChg>
      <pc:sldChg chg="modSp mod">
        <pc:chgData name="Liz Wilding" userId="8c788377-ca3a-444c-a63f-397aa21f839c" providerId="ADAL" clId="{24C2EA78-C4B9-42B3-891E-BFA65B65E553}" dt="2024-03-14T12:19:56.371" v="4166" actId="1076"/>
        <pc:sldMkLst>
          <pc:docMk/>
          <pc:sldMk cId="2668038893" sldId="267"/>
        </pc:sldMkLst>
        <pc:spChg chg="mod">
          <ac:chgData name="Liz Wilding" userId="8c788377-ca3a-444c-a63f-397aa21f839c" providerId="ADAL" clId="{24C2EA78-C4B9-42B3-891E-BFA65B65E553}" dt="2024-03-14T12:19:56.371" v="4166" actId="1076"/>
          <ac:spMkLst>
            <pc:docMk/>
            <pc:sldMk cId="2668038893" sldId="267"/>
            <ac:spMk id="2" creationId="{32702229-4D2A-434A-83BD-8FB3D7E48703}"/>
          </ac:spMkLst>
        </pc:spChg>
      </pc:sldChg>
      <pc:sldChg chg="modSp mod">
        <pc:chgData name="Liz Wilding" userId="8c788377-ca3a-444c-a63f-397aa21f839c" providerId="ADAL" clId="{24C2EA78-C4B9-42B3-891E-BFA65B65E553}" dt="2024-03-10T13:03:56.863" v="4037" actId="14100"/>
        <pc:sldMkLst>
          <pc:docMk/>
          <pc:sldMk cId="173592609" sldId="269"/>
        </pc:sldMkLst>
        <pc:spChg chg="mod">
          <ac:chgData name="Liz Wilding" userId="8c788377-ca3a-444c-a63f-397aa21f839c" providerId="ADAL" clId="{24C2EA78-C4B9-42B3-891E-BFA65B65E553}" dt="2024-03-10T13:03:45.343" v="4035" actId="14100"/>
          <ac:spMkLst>
            <pc:docMk/>
            <pc:sldMk cId="173592609" sldId="269"/>
            <ac:spMk id="2" creationId="{C859623E-2C9D-0F07-A7EA-D96866BF7AAC}"/>
          </ac:spMkLst>
        </pc:spChg>
        <pc:spChg chg="mod">
          <ac:chgData name="Liz Wilding" userId="8c788377-ca3a-444c-a63f-397aa21f839c" providerId="ADAL" clId="{24C2EA78-C4B9-42B3-891E-BFA65B65E553}" dt="2024-03-10T13:03:56.863" v="4037" actId="14100"/>
          <ac:spMkLst>
            <pc:docMk/>
            <pc:sldMk cId="173592609" sldId="269"/>
            <ac:spMk id="3" creationId="{0A1A8967-4A3C-1468-3775-7E02F643D634}"/>
          </ac:spMkLst>
        </pc:spChg>
      </pc:sldChg>
      <pc:sldChg chg="mod ord modShow">
        <pc:chgData name="Liz Wilding" userId="8c788377-ca3a-444c-a63f-397aa21f839c" providerId="ADAL" clId="{24C2EA78-C4B9-42B3-891E-BFA65B65E553}" dt="2024-03-10T12:10:14.890" v="3078"/>
        <pc:sldMkLst>
          <pc:docMk/>
          <pc:sldMk cId="3766177039" sldId="270"/>
        </pc:sldMkLst>
      </pc:sldChg>
      <pc:sldChg chg="modSp mod">
        <pc:chgData name="Liz Wilding" userId="8c788377-ca3a-444c-a63f-397aa21f839c" providerId="ADAL" clId="{24C2EA78-C4B9-42B3-891E-BFA65B65E553}" dt="2024-03-10T12:10:00.170" v="3075" actId="20577"/>
        <pc:sldMkLst>
          <pc:docMk/>
          <pc:sldMk cId="3291754349" sldId="280"/>
        </pc:sldMkLst>
        <pc:spChg chg="mod">
          <ac:chgData name="Liz Wilding" userId="8c788377-ca3a-444c-a63f-397aa21f839c" providerId="ADAL" clId="{24C2EA78-C4B9-42B3-891E-BFA65B65E553}" dt="2024-03-10T12:10:00.170" v="3075" actId="20577"/>
          <ac:spMkLst>
            <pc:docMk/>
            <pc:sldMk cId="3291754349" sldId="280"/>
            <ac:spMk id="2" creationId="{17264C29-B21A-F783-6852-FFAC7FAB0F29}"/>
          </ac:spMkLst>
        </pc:spChg>
      </pc:sldChg>
      <pc:sldChg chg="modSp mod modNotesTx">
        <pc:chgData name="Liz Wilding" userId="8c788377-ca3a-444c-a63f-397aa21f839c" providerId="ADAL" clId="{24C2EA78-C4B9-42B3-891E-BFA65B65E553}" dt="2024-03-09T16:57:18.960" v="2652" actId="20577"/>
        <pc:sldMkLst>
          <pc:docMk/>
          <pc:sldMk cId="1010993530" sldId="281"/>
        </pc:sldMkLst>
        <pc:spChg chg="mod">
          <ac:chgData name="Liz Wilding" userId="8c788377-ca3a-444c-a63f-397aa21f839c" providerId="ADAL" clId="{24C2EA78-C4B9-42B3-891E-BFA65B65E553}" dt="2024-03-09T14:58:55.083" v="131" actId="20577"/>
          <ac:spMkLst>
            <pc:docMk/>
            <pc:sldMk cId="1010993530" sldId="281"/>
            <ac:spMk id="3" creationId="{85F0CCC5-AD34-5212-2242-EC6197733E05}"/>
          </ac:spMkLst>
        </pc:spChg>
        <pc:graphicFrameChg chg="mod">
          <ac:chgData name="Liz Wilding" userId="8c788377-ca3a-444c-a63f-397aa21f839c" providerId="ADAL" clId="{24C2EA78-C4B9-42B3-891E-BFA65B65E553}" dt="2024-03-09T15:36:36.355" v="1339" actId="20577"/>
          <ac:graphicFrameMkLst>
            <pc:docMk/>
            <pc:sldMk cId="1010993530" sldId="281"/>
            <ac:graphicFrameMk id="4" creationId="{5F1A9B40-05FA-449B-F371-0AB22E5C2C46}"/>
          </ac:graphicFrameMkLst>
        </pc:graphicFrameChg>
      </pc:sldChg>
      <pc:sldChg chg="modSp mod ord">
        <pc:chgData name="Liz Wilding" userId="8c788377-ca3a-444c-a63f-397aa21f839c" providerId="ADAL" clId="{24C2EA78-C4B9-42B3-891E-BFA65B65E553}" dt="2024-03-14T12:14:53.891" v="4063"/>
        <pc:sldMkLst>
          <pc:docMk/>
          <pc:sldMk cId="2438174956" sldId="282"/>
        </pc:sldMkLst>
        <pc:spChg chg="mod">
          <ac:chgData name="Liz Wilding" userId="8c788377-ca3a-444c-a63f-397aa21f839c" providerId="ADAL" clId="{24C2EA78-C4B9-42B3-891E-BFA65B65E553}" dt="2024-03-09T11:13:32.406" v="0" actId="1076"/>
          <ac:spMkLst>
            <pc:docMk/>
            <pc:sldMk cId="2438174956" sldId="282"/>
            <ac:spMk id="2" creationId="{F26A3E09-2B4B-99B6-4391-ACA274490BC6}"/>
          </ac:spMkLst>
        </pc:spChg>
        <pc:spChg chg="mod">
          <ac:chgData name="Liz Wilding" userId="8c788377-ca3a-444c-a63f-397aa21f839c" providerId="ADAL" clId="{24C2EA78-C4B9-42B3-891E-BFA65B65E553}" dt="2024-03-09T14:51:52.676" v="6" actId="113"/>
          <ac:spMkLst>
            <pc:docMk/>
            <pc:sldMk cId="2438174956" sldId="282"/>
            <ac:spMk id="9" creationId="{F09704DC-B4F2-B870-AACB-FEFFAFB14F54}"/>
          </ac:spMkLst>
        </pc:spChg>
        <pc:spChg chg="mod">
          <ac:chgData name="Liz Wilding" userId="8c788377-ca3a-444c-a63f-397aa21f839c" providerId="ADAL" clId="{24C2EA78-C4B9-42B3-891E-BFA65B65E553}" dt="2024-03-09T14:52:25.469" v="36" actId="1036"/>
          <ac:spMkLst>
            <pc:docMk/>
            <pc:sldMk cId="2438174956" sldId="282"/>
            <ac:spMk id="18" creationId="{5573C251-D54F-1CB5-C20A-BF3FA109491C}"/>
          </ac:spMkLst>
        </pc:spChg>
        <pc:picChg chg="mod">
          <ac:chgData name="Liz Wilding" userId="8c788377-ca3a-444c-a63f-397aa21f839c" providerId="ADAL" clId="{24C2EA78-C4B9-42B3-891E-BFA65B65E553}" dt="2024-03-09T14:51:29.752" v="3" actId="14100"/>
          <ac:picMkLst>
            <pc:docMk/>
            <pc:sldMk cId="2438174956" sldId="282"/>
            <ac:picMk id="12" creationId="{97E6E99E-CE3C-4FF6-1AFE-1B050FCBA5DE}"/>
          </ac:picMkLst>
        </pc:picChg>
        <pc:picChg chg="mod">
          <ac:chgData name="Liz Wilding" userId="8c788377-ca3a-444c-a63f-397aa21f839c" providerId="ADAL" clId="{24C2EA78-C4B9-42B3-891E-BFA65B65E553}" dt="2024-03-09T14:52:17.004" v="21" actId="1036"/>
          <ac:picMkLst>
            <pc:docMk/>
            <pc:sldMk cId="2438174956" sldId="282"/>
            <ac:picMk id="17" creationId="{CB60C299-394A-00FA-2AAD-6CC534C9A301}"/>
          </ac:picMkLst>
        </pc:picChg>
      </pc:sldChg>
      <pc:sldChg chg="modSp mod modNotesTx">
        <pc:chgData name="Liz Wilding" userId="8c788377-ca3a-444c-a63f-397aa21f839c" providerId="ADAL" clId="{24C2EA78-C4B9-42B3-891E-BFA65B65E553}" dt="2024-03-14T12:21:09.528" v="4175" actId="20577"/>
        <pc:sldMkLst>
          <pc:docMk/>
          <pc:sldMk cId="1531502202" sldId="285"/>
        </pc:sldMkLst>
        <pc:spChg chg="mod">
          <ac:chgData name="Liz Wilding" userId="8c788377-ca3a-444c-a63f-397aa21f839c" providerId="ADAL" clId="{24C2EA78-C4B9-42B3-891E-BFA65B65E553}" dt="2024-03-14T12:21:09.528" v="4175" actId="20577"/>
          <ac:spMkLst>
            <pc:docMk/>
            <pc:sldMk cId="1531502202" sldId="285"/>
            <ac:spMk id="2" creationId="{791C4640-3DEE-48B4-07F7-5382B16139CD}"/>
          </ac:spMkLst>
        </pc:spChg>
        <pc:spChg chg="mod">
          <ac:chgData name="Liz Wilding" userId="8c788377-ca3a-444c-a63f-397aa21f839c" providerId="ADAL" clId="{24C2EA78-C4B9-42B3-891E-BFA65B65E553}" dt="2024-03-10T12:02:55.223" v="2690" actId="20577"/>
          <ac:spMkLst>
            <pc:docMk/>
            <pc:sldMk cId="1531502202" sldId="285"/>
            <ac:spMk id="3" creationId="{7C77C432-28C2-4AA1-EB71-9C8D12083A04}"/>
          </ac:spMkLst>
        </pc:spChg>
        <pc:spChg chg="mod">
          <ac:chgData name="Liz Wilding" userId="8c788377-ca3a-444c-a63f-397aa21f839c" providerId="ADAL" clId="{24C2EA78-C4B9-42B3-891E-BFA65B65E553}" dt="2024-03-09T15:58:13.171" v="2262" actId="14100"/>
          <ac:spMkLst>
            <pc:docMk/>
            <pc:sldMk cId="1531502202" sldId="285"/>
            <ac:spMk id="4" creationId="{9FB81BB0-9ED2-D114-2C4C-ED6A4866C930}"/>
          </ac:spMkLst>
        </pc:spChg>
      </pc:sldChg>
      <pc:sldChg chg="addSp modSp mod modNotesTx">
        <pc:chgData name="Liz Wilding" userId="8c788377-ca3a-444c-a63f-397aa21f839c" providerId="ADAL" clId="{24C2EA78-C4B9-42B3-891E-BFA65B65E553}" dt="2024-03-14T12:21:51.538" v="4178" actId="1076"/>
        <pc:sldMkLst>
          <pc:docMk/>
          <pc:sldMk cId="2157131676" sldId="288"/>
        </pc:sldMkLst>
        <pc:spChg chg="mod">
          <ac:chgData name="Liz Wilding" userId="8c788377-ca3a-444c-a63f-397aa21f839c" providerId="ADAL" clId="{24C2EA78-C4B9-42B3-891E-BFA65B65E553}" dt="2024-03-14T12:21:51.538" v="4178" actId="1076"/>
          <ac:spMkLst>
            <pc:docMk/>
            <pc:sldMk cId="2157131676" sldId="288"/>
            <ac:spMk id="2" creationId="{BD8BD1DD-365E-EF68-56D8-E202126F15AD}"/>
          </ac:spMkLst>
        </pc:spChg>
        <pc:spChg chg="mod">
          <ac:chgData name="Liz Wilding" userId="8c788377-ca3a-444c-a63f-397aa21f839c" providerId="ADAL" clId="{24C2EA78-C4B9-42B3-891E-BFA65B65E553}" dt="2024-03-09T16:52:28.430" v="2579" actId="14100"/>
          <ac:spMkLst>
            <pc:docMk/>
            <pc:sldMk cId="2157131676" sldId="288"/>
            <ac:spMk id="3" creationId="{FE37DD8F-FBED-CED6-79DE-3A1214586109}"/>
          </ac:spMkLst>
        </pc:spChg>
        <pc:picChg chg="add mod">
          <ac:chgData name="Liz Wilding" userId="8c788377-ca3a-444c-a63f-397aa21f839c" providerId="ADAL" clId="{24C2EA78-C4B9-42B3-891E-BFA65B65E553}" dt="2024-03-09T16:52:23.083" v="2578"/>
          <ac:picMkLst>
            <pc:docMk/>
            <pc:sldMk cId="2157131676" sldId="288"/>
            <ac:picMk id="4" creationId="{730454D4-9C2F-B17A-EEA7-C04EB3620AA9}"/>
          </ac:picMkLst>
        </pc:picChg>
      </pc:sldChg>
      <pc:sldChg chg="del">
        <pc:chgData name="Liz Wilding" userId="8c788377-ca3a-444c-a63f-397aa21f839c" providerId="ADAL" clId="{24C2EA78-C4B9-42B3-891E-BFA65B65E553}" dt="2024-03-09T17:01:19.779" v="2653" actId="2696"/>
        <pc:sldMkLst>
          <pc:docMk/>
          <pc:sldMk cId="1970755020" sldId="290"/>
        </pc:sldMkLst>
      </pc:sldChg>
      <pc:sldChg chg="modNotesTx">
        <pc:chgData name="Liz Wilding" userId="8c788377-ca3a-444c-a63f-397aa21f839c" providerId="ADAL" clId="{24C2EA78-C4B9-42B3-891E-BFA65B65E553}" dt="2024-03-09T15:44:47.260" v="1556" actId="20577"/>
        <pc:sldMkLst>
          <pc:docMk/>
          <pc:sldMk cId="4035125530" sldId="291"/>
        </pc:sldMkLst>
      </pc:sldChg>
      <pc:sldChg chg="addSp modSp mod">
        <pc:chgData name="Liz Wilding" userId="8c788377-ca3a-444c-a63f-397aa21f839c" providerId="ADAL" clId="{24C2EA78-C4B9-42B3-891E-BFA65B65E553}" dt="2024-03-10T13:04:47.938" v="4040" actId="1076"/>
        <pc:sldMkLst>
          <pc:docMk/>
          <pc:sldMk cId="1443518800" sldId="292"/>
        </pc:sldMkLst>
        <pc:graphicFrameChg chg="mod">
          <ac:chgData name="Liz Wilding" userId="8c788377-ca3a-444c-a63f-397aa21f839c" providerId="ADAL" clId="{24C2EA78-C4B9-42B3-891E-BFA65B65E553}" dt="2024-03-10T13:04:33.184" v="4038"/>
          <ac:graphicFrameMkLst>
            <pc:docMk/>
            <pc:sldMk cId="1443518800" sldId="292"/>
            <ac:graphicFrameMk id="6" creationId="{C4C8E7CC-7479-3B7E-30B7-DD995A162FB2}"/>
          </ac:graphicFrameMkLst>
        </pc:graphicFrameChg>
        <pc:picChg chg="add mod">
          <ac:chgData name="Liz Wilding" userId="8c788377-ca3a-444c-a63f-397aa21f839c" providerId="ADAL" clId="{24C2EA78-C4B9-42B3-891E-BFA65B65E553}" dt="2024-03-10T13:04:47.938" v="4040" actId="1076"/>
          <ac:picMkLst>
            <pc:docMk/>
            <pc:sldMk cId="1443518800" sldId="292"/>
            <ac:picMk id="5" creationId="{A9A943A4-5039-B787-EEA5-3A6B580F559D}"/>
          </ac:picMkLst>
        </pc:picChg>
      </pc:sldChg>
      <pc:sldChg chg="modSp mod">
        <pc:chgData name="Liz Wilding" userId="8c788377-ca3a-444c-a63f-397aa21f839c" providerId="ADAL" clId="{24C2EA78-C4B9-42B3-891E-BFA65B65E553}" dt="2024-03-14T12:21:22.875" v="4176" actId="1076"/>
        <pc:sldMkLst>
          <pc:docMk/>
          <pc:sldMk cId="162416250" sldId="296"/>
        </pc:sldMkLst>
        <pc:spChg chg="mod">
          <ac:chgData name="Liz Wilding" userId="8c788377-ca3a-444c-a63f-397aa21f839c" providerId="ADAL" clId="{24C2EA78-C4B9-42B3-891E-BFA65B65E553}" dt="2024-03-14T12:21:22.875" v="4176" actId="1076"/>
          <ac:spMkLst>
            <pc:docMk/>
            <pc:sldMk cId="162416250" sldId="296"/>
            <ac:spMk id="2" creationId="{8E128775-A740-2C5C-AB1D-B48CCA53D6BB}"/>
          </ac:spMkLst>
        </pc:spChg>
        <pc:picChg chg="mod">
          <ac:chgData name="Liz Wilding" userId="8c788377-ca3a-444c-a63f-397aa21f839c" providerId="ADAL" clId="{24C2EA78-C4B9-42B3-891E-BFA65B65E553}" dt="2024-03-09T15:44:05.770" v="1555" actId="1076"/>
          <ac:picMkLst>
            <pc:docMk/>
            <pc:sldMk cId="162416250" sldId="296"/>
            <ac:picMk id="5" creationId="{F56BDF58-5DD1-28F1-A1E0-56F30D406DBF}"/>
          </ac:picMkLst>
        </pc:picChg>
      </pc:sldChg>
      <pc:sldChg chg="addSp delSp modSp add mod ord">
        <pc:chgData name="Liz Wilding" userId="8c788377-ca3a-444c-a63f-397aa21f839c" providerId="ADAL" clId="{24C2EA78-C4B9-42B3-891E-BFA65B65E553}" dt="2024-03-10T13:05:36.076" v="4061" actId="1037"/>
        <pc:sldMkLst>
          <pc:docMk/>
          <pc:sldMk cId="3117003265" sldId="297"/>
        </pc:sldMkLst>
        <pc:spChg chg="mod">
          <ac:chgData name="Liz Wilding" userId="8c788377-ca3a-444c-a63f-397aa21f839c" providerId="ADAL" clId="{24C2EA78-C4B9-42B3-891E-BFA65B65E553}" dt="2024-03-10T12:59:31.508" v="4026" actId="14100"/>
          <ac:spMkLst>
            <pc:docMk/>
            <pc:sldMk cId="3117003265" sldId="297"/>
            <ac:spMk id="4" creationId="{11D53302-144A-663A-1A0E-38A65A92755D}"/>
          </ac:spMkLst>
        </pc:spChg>
        <pc:spChg chg="mod">
          <ac:chgData name="Liz Wilding" userId="8c788377-ca3a-444c-a63f-397aa21f839c" providerId="ADAL" clId="{24C2EA78-C4B9-42B3-891E-BFA65B65E553}" dt="2024-03-10T12:58:09.071" v="4012" actId="14100"/>
          <ac:spMkLst>
            <pc:docMk/>
            <pc:sldMk cId="3117003265" sldId="297"/>
            <ac:spMk id="5" creationId="{50B1C163-062E-C417-9030-8AB044C80086}"/>
          </ac:spMkLst>
        </pc:spChg>
        <pc:graphicFrameChg chg="add mod">
          <ac:chgData name="Liz Wilding" userId="8c788377-ca3a-444c-a63f-397aa21f839c" providerId="ADAL" clId="{24C2EA78-C4B9-42B3-891E-BFA65B65E553}" dt="2024-03-10T13:05:36.076" v="4061" actId="1037"/>
          <ac:graphicFrameMkLst>
            <pc:docMk/>
            <pc:sldMk cId="3117003265" sldId="297"/>
            <ac:graphicFrameMk id="3" creationId="{4D5565A8-0512-251D-DE9A-BE0F99F6D723}"/>
          </ac:graphicFrameMkLst>
        </pc:graphicFrameChg>
        <pc:picChg chg="del">
          <ac:chgData name="Liz Wilding" userId="8c788377-ca3a-444c-a63f-397aa21f839c" providerId="ADAL" clId="{24C2EA78-C4B9-42B3-891E-BFA65B65E553}" dt="2024-03-10T12:58:58.199" v="4016" actId="478"/>
          <ac:picMkLst>
            <pc:docMk/>
            <pc:sldMk cId="3117003265" sldId="297"/>
            <ac:picMk id="2" creationId="{06BDEBB8-2B92-FBDD-4AC0-EC47915AC957}"/>
          </ac:picMkLst>
        </pc:picChg>
        <pc:picChg chg="add mod">
          <ac:chgData name="Liz Wilding" userId="8c788377-ca3a-444c-a63f-397aa21f839c" providerId="ADAL" clId="{24C2EA78-C4B9-42B3-891E-BFA65B65E553}" dt="2024-03-10T13:05:14.438" v="4041"/>
          <ac:picMkLst>
            <pc:docMk/>
            <pc:sldMk cId="3117003265" sldId="297"/>
            <ac:picMk id="6" creationId="{47E8F354-0FBF-C2EB-D2DA-EB42132E97F3}"/>
          </ac:picMkLst>
        </pc:picChg>
      </pc:sldChg>
    </pc:docChg>
  </pc:docChgLst>
  <pc:docChgLst>
    <pc:chgData name="Liz Wilding" userId="S::lxs04eaw@reading.ac.uk::8c788377-ca3a-444c-a63f-397aa21f839c" providerId="AD" clId="Web-{626E5AD8-BEE8-8D77-5A29-7B9EFF7025DE}"/>
    <pc:docChg chg="modSld">
      <pc:chgData name="Liz Wilding" userId="S::lxs04eaw@reading.ac.uk::8c788377-ca3a-444c-a63f-397aa21f839c" providerId="AD" clId="Web-{626E5AD8-BEE8-8D77-5A29-7B9EFF7025DE}" dt="2024-03-10T12:02:12.318" v="0" actId="20577"/>
      <pc:docMkLst>
        <pc:docMk/>
      </pc:docMkLst>
      <pc:sldChg chg="modSp">
        <pc:chgData name="Liz Wilding" userId="S::lxs04eaw@reading.ac.uk::8c788377-ca3a-444c-a63f-397aa21f839c" providerId="AD" clId="Web-{626E5AD8-BEE8-8D77-5A29-7B9EFF7025DE}" dt="2024-03-10T12:02:12.318" v="0" actId="20577"/>
        <pc:sldMkLst>
          <pc:docMk/>
          <pc:sldMk cId="1531502202" sldId="285"/>
        </pc:sldMkLst>
        <pc:spChg chg="mod">
          <ac:chgData name="Liz Wilding" userId="S::lxs04eaw@reading.ac.uk::8c788377-ca3a-444c-a63f-397aa21f839c" providerId="AD" clId="Web-{626E5AD8-BEE8-8D77-5A29-7B9EFF7025DE}" dt="2024-03-10T12:02:12.318" v="0" actId="20577"/>
          <ac:spMkLst>
            <pc:docMk/>
            <pc:sldMk cId="1531502202" sldId="285"/>
            <ac:spMk id="3" creationId="{7C77C432-28C2-4AA1-EB71-9C8D12083A04}"/>
          </ac:spMkLst>
        </pc:spChg>
      </pc:sldChg>
    </pc:docChg>
  </pc:docChgLst>
  <pc:docChgLst>
    <pc:chgData name="Liz Wilding" userId="S::lxs04eaw@reading.ac.uk::8c788377-ca3a-444c-a63f-397aa21f839c" providerId="AD" clId="Web-{E49CB23B-6913-25F6-29F0-450C4815EC39}"/>
    <pc:docChg chg="modSld">
      <pc:chgData name="Liz Wilding" userId="S::lxs04eaw@reading.ac.uk::8c788377-ca3a-444c-a63f-397aa21f839c" providerId="AD" clId="Web-{E49CB23B-6913-25F6-29F0-450C4815EC39}" dt="2024-03-09T11:12:49.454" v="1" actId="14100"/>
      <pc:docMkLst>
        <pc:docMk/>
      </pc:docMkLst>
      <pc:sldChg chg="modSp">
        <pc:chgData name="Liz Wilding" userId="S::lxs04eaw@reading.ac.uk::8c788377-ca3a-444c-a63f-397aa21f839c" providerId="AD" clId="Web-{E49CB23B-6913-25F6-29F0-450C4815EC39}" dt="2024-03-09T11:12:49.454" v="1" actId="14100"/>
        <pc:sldMkLst>
          <pc:docMk/>
          <pc:sldMk cId="173592609" sldId="269"/>
        </pc:sldMkLst>
        <pc:spChg chg="mod">
          <ac:chgData name="Liz Wilding" userId="S::lxs04eaw@reading.ac.uk::8c788377-ca3a-444c-a63f-397aa21f839c" providerId="AD" clId="Web-{E49CB23B-6913-25F6-29F0-450C4815EC39}" dt="2024-03-09T11:12:49.454" v="1" actId="14100"/>
          <ac:spMkLst>
            <pc:docMk/>
            <pc:sldMk cId="173592609" sldId="269"/>
            <ac:spMk id="3" creationId="{0A1A8967-4A3C-1468-3775-7E02F643D634}"/>
          </ac:spMkLst>
        </pc:spChg>
      </pc:sldChg>
    </pc:docChg>
  </pc:docChgLst>
  <pc:docChgLst>
    <pc:chgData name="Liz Wilding" userId="S::lxs04eaw@reading.ac.uk::8c788377-ca3a-444c-a63f-397aa21f839c" providerId="AD" clId="Web-{9EAE70AD-42BB-ED2E-E748-091620D4C5E0}"/>
    <pc:docChg chg="modSld">
      <pc:chgData name="Liz Wilding" userId="S::lxs04eaw@reading.ac.uk::8c788377-ca3a-444c-a63f-397aa21f839c" providerId="AD" clId="Web-{9EAE70AD-42BB-ED2E-E748-091620D4C5E0}" dt="2024-03-10T13:55:18.420" v="1" actId="20577"/>
      <pc:docMkLst>
        <pc:docMk/>
      </pc:docMkLst>
      <pc:sldChg chg="modSp">
        <pc:chgData name="Liz Wilding" userId="S::lxs04eaw@reading.ac.uk::8c788377-ca3a-444c-a63f-397aa21f839c" providerId="AD" clId="Web-{9EAE70AD-42BB-ED2E-E748-091620D4C5E0}" dt="2024-03-10T13:55:18.420" v="1" actId="20577"/>
        <pc:sldMkLst>
          <pc:docMk/>
          <pc:sldMk cId="2668038893" sldId="267"/>
        </pc:sldMkLst>
        <pc:spChg chg="mod">
          <ac:chgData name="Liz Wilding" userId="S::lxs04eaw@reading.ac.uk::8c788377-ca3a-444c-a63f-397aa21f839c" providerId="AD" clId="Web-{9EAE70AD-42BB-ED2E-E748-091620D4C5E0}" dt="2024-03-10T13:55:18.420" v="1" actId="20577"/>
          <ac:spMkLst>
            <pc:docMk/>
            <pc:sldMk cId="2668038893" sldId="267"/>
            <ac:spMk id="3" creationId="{F35B03B8-E0FC-5F4A-9E7E-B981B022CB7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0447B0-D4C6-4D44-A096-48477393FEAC}"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GB"/>
        </a:p>
      </dgm:t>
    </dgm:pt>
    <dgm:pt modelId="{1B74D353-05F6-1E45-85C0-3DF1BAEF4D73}">
      <dgm:prSet phldrT="[Text]" custT="1"/>
      <dgm:spPr>
        <a:solidFill>
          <a:schemeClr val="tx2">
            <a:lumMod val="10000"/>
            <a:lumOff val="90000"/>
          </a:schemeClr>
        </a:solidFill>
      </dgm:spPr>
      <dgm:t>
        <a:bodyPr/>
        <a:lstStyle/>
        <a:p>
          <a:r>
            <a:rPr lang="en-GB" sz="1800" b="1">
              <a:solidFill>
                <a:schemeClr val="tx1"/>
              </a:solidFill>
            </a:rPr>
            <a:t>Common first year (120 credits)</a:t>
          </a:r>
          <a:endParaRPr lang="en-GB" sz="1400" b="1">
            <a:solidFill>
              <a:schemeClr val="tx1"/>
            </a:solidFill>
          </a:endParaRPr>
        </a:p>
      </dgm:t>
    </dgm:pt>
    <dgm:pt modelId="{BF5726BC-11DD-0347-BFA9-715C62A80419}" type="parTrans" cxnId="{B6A8FFF8-5420-4847-9DD5-97BE925A9DAA}">
      <dgm:prSet/>
      <dgm:spPr/>
      <dgm:t>
        <a:bodyPr/>
        <a:lstStyle/>
        <a:p>
          <a:endParaRPr lang="en-GB"/>
        </a:p>
      </dgm:t>
    </dgm:pt>
    <dgm:pt modelId="{BAC7CDE8-D7D5-0747-84A5-CD511E7A4EF6}" type="sibTrans" cxnId="{B6A8FFF8-5420-4847-9DD5-97BE925A9DAA}">
      <dgm:prSet/>
      <dgm:spPr/>
      <dgm:t>
        <a:bodyPr/>
        <a:lstStyle/>
        <a:p>
          <a:endParaRPr lang="en-GB"/>
        </a:p>
      </dgm:t>
    </dgm:pt>
    <dgm:pt modelId="{473DFD5E-C823-B947-A85F-765CE66AEC0F}">
      <dgm:prSet phldrT="[Text]" custT="1"/>
      <dgm:spPr>
        <a:solidFill>
          <a:schemeClr val="tx2">
            <a:lumMod val="10000"/>
            <a:lumOff val="90000"/>
          </a:schemeClr>
        </a:solidFill>
      </dgm:spPr>
      <dgm:t>
        <a:bodyPr/>
        <a:lstStyle/>
        <a:p>
          <a:r>
            <a:rPr lang="en-GB" sz="1400" b="1">
              <a:solidFill>
                <a:schemeClr val="tx1"/>
              </a:solidFill>
            </a:rPr>
            <a:t>English (60)</a:t>
          </a:r>
        </a:p>
      </dgm:t>
    </dgm:pt>
    <dgm:pt modelId="{39FA051B-1A90-5C41-94A0-637AAE7D4523}" type="parTrans" cxnId="{F68FABE5-A96B-CD49-8CC8-1ADA466312A6}">
      <dgm:prSet/>
      <dgm:spPr/>
      <dgm:t>
        <a:bodyPr/>
        <a:lstStyle/>
        <a:p>
          <a:endParaRPr lang="en-GB"/>
        </a:p>
      </dgm:t>
    </dgm:pt>
    <dgm:pt modelId="{4D7D1E4A-74CA-714A-A2C6-DD143BE756B1}" type="sibTrans" cxnId="{F68FABE5-A96B-CD49-8CC8-1ADA466312A6}">
      <dgm:prSet/>
      <dgm:spPr/>
      <dgm:t>
        <a:bodyPr/>
        <a:lstStyle/>
        <a:p>
          <a:endParaRPr lang="en-GB"/>
        </a:p>
      </dgm:t>
    </dgm:pt>
    <dgm:pt modelId="{390E85B8-67F3-0F4B-8CF2-4C431DD79CF1}">
      <dgm:prSet phldrT="[Text]" custT="1"/>
      <dgm:spPr>
        <a:solidFill>
          <a:schemeClr val="tx2">
            <a:lumMod val="10000"/>
            <a:lumOff val="90000"/>
          </a:schemeClr>
        </a:solidFill>
      </dgm:spPr>
      <dgm:t>
        <a:bodyPr/>
        <a:lstStyle/>
        <a:p>
          <a:r>
            <a:rPr lang="en-GB" sz="1400" b="1">
              <a:solidFill>
                <a:schemeClr val="tx1"/>
              </a:solidFill>
            </a:rPr>
            <a:t>Maths</a:t>
          </a:r>
          <a:r>
            <a:rPr lang="en-GB" sz="1400" b="1"/>
            <a:t> (</a:t>
          </a:r>
          <a:r>
            <a:rPr lang="en-GB" sz="1400" b="1">
              <a:solidFill>
                <a:schemeClr val="tx1"/>
              </a:solidFill>
            </a:rPr>
            <a:t>20)</a:t>
          </a:r>
        </a:p>
      </dgm:t>
    </dgm:pt>
    <dgm:pt modelId="{182D210C-E39A-0443-AB37-C212040FBA8F}" type="parTrans" cxnId="{08696880-3FAE-3648-807A-45CF5023020F}">
      <dgm:prSet/>
      <dgm:spPr/>
      <dgm:t>
        <a:bodyPr/>
        <a:lstStyle/>
        <a:p>
          <a:endParaRPr lang="en-GB"/>
        </a:p>
      </dgm:t>
    </dgm:pt>
    <dgm:pt modelId="{A0F689C9-4039-5D49-A846-186F71A2D82B}" type="sibTrans" cxnId="{08696880-3FAE-3648-807A-45CF5023020F}">
      <dgm:prSet/>
      <dgm:spPr/>
      <dgm:t>
        <a:bodyPr/>
        <a:lstStyle/>
        <a:p>
          <a:endParaRPr lang="en-GB"/>
        </a:p>
      </dgm:t>
    </dgm:pt>
    <dgm:pt modelId="{9F76BA4E-1213-7040-A2C0-CB7B585B01C1}">
      <dgm:prSet phldrT="[Text]" custT="1"/>
      <dgm:spPr>
        <a:solidFill>
          <a:schemeClr val="tx2">
            <a:lumMod val="10000"/>
            <a:lumOff val="90000"/>
          </a:schemeClr>
        </a:solidFill>
      </dgm:spPr>
      <dgm:t>
        <a:bodyPr/>
        <a:lstStyle/>
        <a:p>
          <a:r>
            <a:rPr lang="en-GB" sz="1400" b="1">
              <a:solidFill>
                <a:schemeClr val="tx1"/>
              </a:solidFill>
            </a:rPr>
            <a:t>Physics (20)</a:t>
          </a:r>
        </a:p>
      </dgm:t>
    </dgm:pt>
    <dgm:pt modelId="{90241C3C-3517-BD4D-8A2E-6F2CB98939C2}" type="parTrans" cxnId="{37CAC2B6-46BC-2546-988F-0E1E4E43C586}">
      <dgm:prSet/>
      <dgm:spPr/>
      <dgm:t>
        <a:bodyPr/>
        <a:lstStyle/>
        <a:p>
          <a:endParaRPr lang="en-GB"/>
        </a:p>
      </dgm:t>
    </dgm:pt>
    <dgm:pt modelId="{5A265B0D-0FC5-534C-9AFF-E565A7328466}" type="sibTrans" cxnId="{37CAC2B6-46BC-2546-988F-0E1E4E43C586}">
      <dgm:prSet/>
      <dgm:spPr/>
      <dgm:t>
        <a:bodyPr/>
        <a:lstStyle/>
        <a:p>
          <a:endParaRPr lang="en-GB"/>
        </a:p>
      </dgm:t>
    </dgm:pt>
    <dgm:pt modelId="{EC09F71E-CB3A-EF43-893F-68DF72A6A525}">
      <dgm:prSet custT="1"/>
      <dgm:spPr>
        <a:solidFill>
          <a:schemeClr val="tx2">
            <a:lumMod val="10000"/>
            <a:lumOff val="90000"/>
          </a:schemeClr>
        </a:solidFill>
      </dgm:spPr>
      <dgm:t>
        <a:bodyPr/>
        <a:lstStyle/>
        <a:p>
          <a:r>
            <a:rPr lang="en-GB" sz="1400" b="1">
              <a:solidFill>
                <a:schemeClr val="tx1"/>
              </a:solidFill>
            </a:rPr>
            <a:t>Option (20)</a:t>
          </a:r>
        </a:p>
      </dgm:t>
    </dgm:pt>
    <dgm:pt modelId="{956CF1DC-453C-DA4F-AC91-840B4B4D8E6B}" type="parTrans" cxnId="{009B5D8A-3B77-794D-9DA9-E96B8316CC1A}">
      <dgm:prSet/>
      <dgm:spPr/>
      <dgm:t>
        <a:bodyPr/>
        <a:lstStyle/>
        <a:p>
          <a:endParaRPr lang="en-GB"/>
        </a:p>
      </dgm:t>
    </dgm:pt>
    <dgm:pt modelId="{2FF8A869-585E-6648-9921-54FC96899424}" type="sibTrans" cxnId="{009B5D8A-3B77-794D-9DA9-E96B8316CC1A}">
      <dgm:prSet/>
      <dgm:spPr/>
      <dgm:t>
        <a:bodyPr/>
        <a:lstStyle/>
        <a:p>
          <a:endParaRPr lang="en-GB"/>
        </a:p>
      </dgm:t>
    </dgm:pt>
    <dgm:pt modelId="{646037F9-994A-3345-931E-B6CD24321A95}">
      <dgm:prSet custT="1"/>
      <dgm:spPr>
        <a:solidFill>
          <a:schemeClr val="tx2">
            <a:lumMod val="10000"/>
            <a:lumOff val="90000"/>
          </a:schemeClr>
        </a:solidFill>
      </dgm:spPr>
      <dgm:t>
        <a:bodyPr/>
        <a:lstStyle/>
        <a:p>
          <a:r>
            <a:rPr lang="en-GB" sz="1400" b="1">
              <a:solidFill>
                <a:schemeClr val="tx1"/>
              </a:solidFill>
            </a:rPr>
            <a:t>Chemistry</a:t>
          </a:r>
        </a:p>
      </dgm:t>
    </dgm:pt>
    <dgm:pt modelId="{E7D39DF1-175D-9247-8D90-BF64A8C69E9D}" type="parTrans" cxnId="{99441F1A-8FDE-9944-BC31-6C4F1723ADC3}">
      <dgm:prSet/>
      <dgm:spPr/>
      <dgm:t>
        <a:bodyPr/>
        <a:lstStyle/>
        <a:p>
          <a:endParaRPr lang="en-GB"/>
        </a:p>
      </dgm:t>
    </dgm:pt>
    <dgm:pt modelId="{4C80A662-6E4B-744E-B113-D6B9176B4166}" type="sibTrans" cxnId="{99441F1A-8FDE-9944-BC31-6C4F1723ADC3}">
      <dgm:prSet/>
      <dgm:spPr/>
      <dgm:t>
        <a:bodyPr/>
        <a:lstStyle/>
        <a:p>
          <a:endParaRPr lang="en-GB"/>
        </a:p>
      </dgm:t>
    </dgm:pt>
    <dgm:pt modelId="{158A7F99-C694-6C43-B129-78D47BC2ACE6}">
      <dgm:prSet custT="1"/>
      <dgm:spPr>
        <a:solidFill>
          <a:schemeClr val="tx2">
            <a:lumMod val="10000"/>
            <a:lumOff val="90000"/>
          </a:schemeClr>
        </a:solidFill>
      </dgm:spPr>
      <dgm:t>
        <a:bodyPr/>
        <a:lstStyle/>
        <a:p>
          <a:r>
            <a:rPr lang="en-GB" sz="1400" b="1">
              <a:solidFill>
                <a:schemeClr val="tx1"/>
              </a:solidFill>
            </a:rPr>
            <a:t>Scientific Problem Solving</a:t>
          </a:r>
        </a:p>
      </dgm:t>
    </dgm:pt>
    <dgm:pt modelId="{0CCB4097-8EDF-5F4B-B4B1-FAAE66026CA6}" type="parTrans" cxnId="{50C5C2D3-88B5-A54F-BC78-76FEE62B597F}">
      <dgm:prSet/>
      <dgm:spPr/>
      <dgm:t>
        <a:bodyPr/>
        <a:lstStyle/>
        <a:p>
          <a:endParaRPr lang="en-GB"/>
        </a:p>
      </dgm:t>
    </dgm:pt>
    <dgm:pt modelId="{6460AB22-91FF-914D-A2D2-9A1CE8FD7F0E}" type="sibTrans" cxnId="{50C5C2D3-88B5-A54F-BC78-76FEE62B597F}">
      <dgm:prSet/>
      <dgm:spPr/>
      <dgm:t>
        <a:bodyPr/>
        <a:lstStyle/>
        <a:p>
          <a:endParaRPr lang="en-GB"/>
        </a:p>
      </dgm:t>
    </dgm:pt>
    <dgm:pt modelId="{1013F6B4-00D4-5846-8CD4-C18AD1E2777C}" type="pres">
      <dgm:prSet presAssocID="{040447B0-D4C6-4D44-A096-48477393FEAC}" presName="hierChild1" presStyleCnt="0">
        <dgm:presLayoutVars>
          <dgm:orgChart val="1"/>
          <dgm:chPref val="1"/>
          <dgm:dir/>
          <dgm:animOne val="branch"/>
          <dgm:animLvl val="lvl"/>
          <dgm:resizeHandles/>
        </dgm:presLayoutVars>
      </dgm:prSet>
      <dgm:spPr/>
    </dgm:pt>
    <dgm:pt modelId="{D6EFE198-1BFC-3847-9AD0-80673371E304}" type="pres">
      <dgm:prSet presAssocID="{1B74D353-05F6-1E45-85C0-3DF1BAEF4D73}" presName="hierRoot1" presStyleCnt="0">
        <dgm:presLayoutVars>
          <dgm:hierBranch val="init"/>
        </dgm:presLayoutVars>
      </dgm:prSet>
      <dgm:spPr/>
    </dgm:pt>
    <dgm:pt modelId="{AC103151-566D-6044-9757-644F3A301C58}" type="pres">
      <dgm:prSet presAssocID="{1B74D353-05F6-1E45-85C0-3DF1BAEF4D73}" presName="rootComposite1" presStyleCnt="0"/>
      <dgm:spPr/>
    </dgm:pt>
    <dgm:pt modelId="{D4FEDE35-2B04-2840-A696-8DE0ACEE832A}" type="pres">
      <dgm:prSet presAssocID="{1B74D353-05F6-1E45-85C0-3DF1BAEF4D73}" presName="rootText1" presStyleLbl="node0" presStyleIdx="0" presStyleCnt="1" custScaleX="249554" custScaleY="120198" custLinFactNeighborX="-7553" custLinFactNeighborY="-11879">
        <dgm:presLayoutVars>
          <dgm:chPref val="3"/>
        </dgm:presLayoutVars>
      </dgm:prSet>
      <dgm:spPr/>
    </dgm:pt>
    <dgm:pt modelId="{529B8D67-B630-004C-AE85-092EE10647A6}" type="pres">
      <dgm:prSet presAssocID="{1B74D353-05F6-1E45-85C0-3DF1BAEF4D73}" presName="rootConnector1" presStyleLbl="node1" presStyleIdx="0" presStyleCnt="0"/>
      <dgm:spPr/>
    </dgm:pt>
    <dgm:pt modelId="{8D2D15E2-BC32-884B-96F0-9FCA24798A29}" type="pres">
      <dgm:prSet presAssocID="{1B74D353-05F6-1E45-85C0-3DF1BAEF4D73}" presName="hierChild2" presStyleCnt="0"/>
      <dgm:spPr/>
    </dgm:pt>
    <dgm:pt modelId="{B8F5ECCE-DEB6-384F-8CED-F19857280070}" type="pres">
      <dgm:prSet presAssocID="{39FA051B-1A90-5C41-94A0-637AAE7D4523}" presName="Name37" presStyleLbl="parChTrans1D2" presStyleIdx="0" presStyleCnt="4"/>
      <dgm:spPr/>
    </dgm:pt>
    <dgm:pt modelId="{FDD0DDCD-C98F-4345-899E-1D3D7AC80DB2}" type="pres">
      <dgm:prSet presAssocID="{473DFD5E-C823-B947-A85F-765CE66AEC0F}" presName="hierRoot2" presStyleCnt="0">
        <dgm:presLayoutVars>
          <dgm:hierBranch val="init"/>
        </dgm:presLayoutVars>
      </dgm:prSet>
      <dgm:spPr/>
    </dgm:pt>
    <dgm:pt modelId="{384771EA-9815-F741-821C-F6F23CEFE1E4}" type="pres">
      <dgm:prSet presAssocID="{473DFD5E-C823-B947-A85F-765CE66AEC0F}" presName="rootComposite" presStyleCnt="0"/>
      <dgm:spPr/>
    </dgm:pt>
    <dgm:pt modelId="{1F61F809-0953-444B-B9AE-D9E4A94D5CDC}" type="pres">
      <dgm:prSet presAssocID="{473DFD5E-C823-B947-A85F-765CE66AEC0F}" presName="rootText" presStyleLbl="node2" presStyleIdx="0" presStyleCnt="4">
        <dgm:presLayoutVars>
          <dgm:chPref val="3"/>
        </dgm:presLayoutVars>
      </dgm:prSet>
      <dgm:spPr/>
    </dgm:pt>
    <dgm:pt modelId="{BCB27F4A-6506-3944-BBE7-896B64990ABB}" type="pres">
      <dgm:prSet presAssocID="{473DFD5E-C823-B947-A85F-765CE66AEC0F}" presName="rootConnector" presStyleLbl="node2" presStyleIdx="0" presStyleCnt="4"/>
      <dgm:spPr/>
    </dgm:pt>
    <dgm:pt modelId="{41E85AEA-5752-2C42-A22B-09E83F611FB7}" type="pres">
      <dgm:prSet presAssocID="{473DFD5E-C823-B947-A85F-765CE66AEC0F}" presName="hierChild4" presStyleCnt="0"/>
      <dgm:spPr/>
    </dgm:pt>
    <dgm:pt modelId="{E2F36CEF-46CC-F04E-A5EE-B48620118332}" type="pres">
      <dgm:prSet presAssocID="{473DFD5E-C823-B947-A85F-765CE66AEC0F}" presName="hierChild5" presStyleCnt="0"/>
      <dgm:spPr/>
    </dgm:pt>
    <dgm:pt modelId="{A83E8BF5-8612-D143-87F2-98BC1379559E}" type="pres">
      <dgm:prSet presAssocID="{90241C3C-3517-BD4D-8A2E-6F2CB98939C2}" presName="Name37" presStyleLbl="parChTrans1D2" presStyleIdx="1" presStyleCnt="4"/>
      <dgm:spPr/>
    </dgm:pt>
    <dgm:pt modelId="{6B3B20D3-816C-DA41-9CED-B5BE49FB1417}" type="pres">
      <dgm:prSet presAssocID="{9F76BA4E-1213-7040-A2C0-CB7B585B01C1}" presName="hierRoot2" presStyleCnt="0">
        <dgm:presLayoutVars>
          <dgm:hierBranch val="init"/>
        </dgm:presLayoutVars>
      </dgm:prSet>
      <dgm:spPr/>
    </dgm:pt>
    <dgm:pt modelId="{A49CDFFA-90D6-DE4B-ABB2-8D5B84C8EA5D}" type="pres">
      <dgm:prSet presAssocID="{9F76BA4E-1213-7040-A2C0-CB7B585B01C1}" presName="rootComposite" presStyleCnt="0"/>
      <dgm:spPr/>
    </dgm:pt>
    <dgm:pt modelId="{5C2CE6BA-D915-664D-8FBC-78A3B30BC2E0}" type="pres">
      <dgm:prSet presAssocID="{9F76BA4E-1213-7040-A2C0-CB7B585B01C1}" presName="rootText" presStyleLbl="node2" presStyleIdx="1" presStyleCnt="4">
        <dgm:presLayoutVars>
          <dgm:chPref val="3"/>
        </dgm:presLayoutVars>
      </dgm:prSet>
      <dgm:spPr/>
    </dgm:pt>
    <dgm:pt modelId="{363CEFD7-53DA-914B-A3CC-99412E18F32C}" type="pres">
      <dgm:prSet presAssocID="{9F76BA4E-1213-7040-A2C0-CB7B585B01C1}" presName="rootConnector" presStyleLbl="node2" presStyleIdx="1" presStyleCnt="4"/>
      <dgm:spPr/>
    </dgm:pt>
    <dgm:pt modelId="{92777C5D-729A-4844-9ECB-5FE210A2A2F9}" type="pres">
      <dgm:prSet presAssocID="{9F76BA4E-1213-7040-A2C0-CB7B585B01C1}" presName="hierChild4" presStyleCnt="0"/>
      <dgm:spPr/>
    </dgm:pt>
    <dgm:pt modelId="{CF090CB0-0F36-2442-A528-A31A74BDE6BF}" type="pres">
      <dgm:prSet presAssocID="{9F76BA4E-1213-7040-A2C0-CB7B585B01C1}" presName="hierChild5" presStyleCnt="0"/>
      <dgm:spPr/>
    </dgm:pt>
    <dgm:pt modelId="{DAE06C82-7D93-F145-804A-C5B2D4748BDD}" type="pres">
      <dgm:prSet presAssocID="{956CF1DC-453C-DA4F-AC91-840B4B4D8E6B}" presName="Name37" presStyleLbl="parChTrans1D2" presStyleIdx="2" presStyleCnt="4"/>
      <dgm:spPr/>
    </dgm:pt>
    <dgm:pt modelId="{7F13F607-0FB7-D544-BCEF-5F39858393DA}" type="pres">
      <dgm:prSet presAssocID="{EC09F71E-CB3A-EF43-893F-68DF72A6A525}" presName="hierRoot2" presStyleCnt="0">
        <dgm:presLayoutVars>
          <dgm:hierBranch val="init"/>
        </dgm:presLayoutVars>
      </dgm:prSet>
      <dgm:spPr/>
    </dgm:pt>
    <dgm:pt modelId="{9D1644D0-3A2A-C04A-B6DF-79B07030D21D}" type="pres">
      <dgm:prSet presAssocID="{EC09F71E-CB3A-EF43-893F-68DF72A6A525}" presName="rootComposite" presStyleCnt="0"/>
      <dgm:spPr/>
    </dgm:pt>
    <dgm:pt modelId="{48D978A7-0190-8C46-8728-631B51A35F09}" type="pres">
      <dgm:prSet presAssocID="{EC09F71E-CB3A-EF43-893F-68DF72A6A525}" presName="rootText" presStyleLbl="node2" presStyleIdx="2" presStyleCnt="4">
        <dgm:presLayoutVars>
          <dgm:chPref val="3"/>
        </dgm:presLayoutVars>
      </dgm:prSet>
      <dgm:spPr/>
    </dgm:pt>
    <dgm:pt modelId="{3297856F-28DB-BA41-BCF2-0A7B4EC887AF}" type="pres">
      <dgm:prSet presAssocID="{EC09F71E-CB3A-EF43-893F-68DF72A6A525}" presName="rootConnector" presStyleLbl="node2" presStyleIdx="2" presStyleCnt="4"/>
      <dgm:spPr/>
    </dgm:pt>
    <dgm:pt modelId="{3C612CF2-3B9F-EF40-AD9C-6B505B0849DF}" type="pres">
      <dgm:prSet presAssocID="{EC09F71E-CB3A-EF43-893F-68DF72A6A525}" presName="hierChild4" presStyleCnt="0"/>
      <dgm:spPr/>
    </dgm:pt>
    <dgm:pt modelId="{D37AECD7-7A96-5242-BB1B-8B2CD1C34E4D}" type="pres">
      <dgm:prSet presAssocID="{E7D39DF1-175D-9247-8D90-BF64A8C69E9D}" presName="Name37" presStyleLbl="parChTrans1D3" presStyleIdx="0" presStyleCnt="2"/>
      <dgm:spPr/>
    </dgm:pt>
    <dgm:pt modelId="{9B6BB746-06C0-B443-B4BB-00A175BAB091}" type="pres">
      <dgm:prSet presAssocID="{646037F9-994A-3345-931E-B6CD24321A95}" presName="hierRoot2" presStyleCnt="0">
        <dgm:presLayoutVars>
          <dgm:hierBranch val="init"/>
        </dgm:presLayoutVars>
      </dgm:prSet>
      <dgm:spPr/>
    </dgm:pt>
    <dgm:pt modelId="{84BBE4D9-8BA7-124E-9091-851087E2ADE3}" type="pres">
      <dgm:prSet presAssocID="{646037F9-994A-3345-931E-B6CD24321A95}" presName="rootComposite" presStyleCnt="0"/>
      <dgm:spPr/>
    </dgm:pt>
    <dgm:pt modelId="{72923E4D-2764-A44E-A1FB-448D351528DF}" type="pres">
      <dgm:prSet presAssocID="{646037F9-994A-3345-931E-B6CD24321A95}" presName="rootText" presStyleLbl="node3" presStyleIdx="0" presStyleCnt="2">
        <dgm:presLayoutVars>
          <dgm:chPref val="3"/>
        </dgm:presLayoutVars>
      </dgm:prSet>
      <dgm:spPr/>
    </dgm:pt>
    <dgm:pt modelId="{115C41D2-80A9-794A-82CA-E135F2324308}" type="pres">
      <dgm:prSet presAssocID="{646037F9-994A-3345-931E-B6CD24321A95}" presName="rootConnector" presStyleLbl="node3" presStyleIdx="0" presStyleCnt="2"/>
      <dgm:spPr/>
    </dgm:pt>
    <dgm:pt modelId="{65E9FF1D-9C87-E543-9E25-575EB4F506DC}" type="pres">
      <dgm:prSet presAssocID="{646037F9-994A-3345-931E-B6CD24321A95}" presName="hierChild4" presStyleCnt="0"/>
      <dgm:spPr/>
    </dgm:pt>
    <dgm:pt modelId="{E6D3F3C1-9DC6-5E4B-B43A-24F1B1D758C3}" type="pres">
      <dgm:prSet presAssocID="{646037F9-994A-3345-931E-B6CD24321A95}" presName="hierChild5" presStyleCnt="0"/>
      <dgm:spPr/>
    </dgm:pt>
    <dgm:pt modelId="{F0B755DD-1000-4F42-B2F0-C3960847573A}" type="pres">
      <dgm:prSet presAssocID="{0CCB4097-8EDF-5F4B-B4B1-FAAE66026CA6}" presName="Name37" presStyleLbl="parChTrans1D3" presStyleIdx="1" presStyleCnt="2"/>
      <dgm:spPr/>
    </dgm:pt>
    <dgm:pt modelId="{42E1E2C5-53B1-E043-83AD-90ABD328C506}" type="pres">
      <dgm:prSet presAssocID="{158A7F99-C694-6C43-B129-78D47BC2ACE6}" presName="hierRoot2" presStyleCnt="0">
        <dgm:presLayoutVars>
          <dgm:hierBranch val="init"/>
        </dgm:presLayoutVars>
      </dgm:prSet>
      <dgm:spPr/>
    </dgm:pt>
    <dgm:pt modelId="{DE06F775-443A-1740-B2DB-BBCD850F86DC}" type="pres">
      <dgm:prSet presAssocID="{158A7F99-C694-6C43-B129-78D47BC2ACE6}" presName="rootComposite" presStyleCnt="0"/>
      <dgm:spPr/>
    </dgm:pt>
    <dgm:pt modelId="{FB3A3A4A-0B6A-1A46-AD2A-C4C5F47B5DFB}" type="pres">
      <dgm:prSet presAssocID="{158A7F99-C694-6C43-B129-78D47BC2ACE6}" presName="rootText" presStyleLbl="node3" presStyleIdx="1" presStyleCnt="2" custScaleX="139833">
        <dgm:presLayoutVars>
          <dgm:chPref val="3"/>
        </dgm:presLayoutVars>
      </dgm:prSet>
      <dgm:spPr/>
    </dgm:pt>
    <dgm:pt modelId="{49AD3219-3E18-3C4A-8E20-ED330C06CFAA}" type="pres">
      <dgm:prSet presAssocID="{158A7F99-C694-6C43-B129-78D47BC2ACE6}" presName="rootConnector" presStyleLbl="node3" presStyleIdx="1" presStyleCnt="2"/>
      <dgm:spPr/>
    </dgm:pt>
    <dgm:pt modelId="{1105D9AA-B60A-1D49-BB5C-F8FD5AED907B}" type="pres">
      <dgm:prSet presAssocID="{158A7F99-C694-6C43-B129-78D47BC2ACE6}" presName="hierChild4" presStyleCnt="0"/>
      <dgm:spPr/>
    </dgm:pt>
    <dgm:pt modelId="{472E3B01-4AAC-D44F-9C9C-20B9E8CBFD8F}" type="pres">
      <dgm:prSet presAssocID="{158A7F99-C694-6C43-B129-78D47BC2ACE6}" presName="hierChild5" presStyleCnt="0"/>
      <dgm:spPr/>
    </dgm:pt>
    <dgm:pt modelId="{BEFAAD18-71AF-8B46-AC18-99818D2D10B5}" type="pres">
      <dgm:prSet presAssocID="{EC09F71E-CB3A-EF43-893F-68DF72A6A525}" presName="hierChild5" presStyleCnt="0"/>
      <dgm:spPr/>
    </dgm:pt>
    <dgm:pt modelId="{3F561BF0-3571-8C43-84FE-06CA18D37E91}" type="pres">
      <dgm:prSet presAssocID="{182D210C-E39A-0443-AB37-C212040FBA8F}" presName="Name37" presStyleLbl="parChTrans1D2" presStyleIdx="3" presStyleCnt="4"/>
      <dgm:spPr/>
    </dgm:pt>
    <dgm:pt modelId="{C940BE9F-ADD2-454C-8032-2B6C47BE0843}" type="pres">
      <dgm:prSet presAssocID="{390E85B8-67F3-0F4B-8CF2-4C431DD79CF1}" presName="hierRoot2" presStyleCnt="0">
        <dgm:presLayoutVars>
          <dgm:hierBranch val="init"/>
        </dgm:presLayoutVars>
      </dgm:prSet>
      <dgm:spPr/>
    </dgm:pt>
    <dgm:pt modelId="{F210C3B1-8855-8C46-866D-17B1FD8A3378}" type="pres">
      <dgm:prSet presAssocID="{390E85B8-67F3-0F4B-8CF2-4C431DD79CF1}" presName="rootComposite" presStyleCnt="0"/>
      <dgm:spPr/>
    </dgm:pt>
    <dgm:pt modelId="{55CC354D-D246-B246-92F8-02088E78820F}" type="pres">
      <dgm:prSet presAssocID="{390E85B8-67F3-0F4B-8CF2-4C431DD79CF1}" presName="rootText" presStyleLbl="node2" presStyleIdx="3" presStyleCnt="4">
        <dgm:presLayoutVars>
          <dgm:chPref val="3"/>
        </dgm:presLayoutVars>
      </dgm:prSet>
      <dgm:spPr/>
    </dgm:pt>
    <dgm:pt modelId="{C547A1E0-6C98-9643-BDF2-5C537C695034}" type="pres">
      <dgm:prSet presAssocID="{390E85B8-67F3-0F4B-8CF2-4C431DD79CF1}" presName="rootConnector" presStyleLbl="node2" presStyleIdx="3" presStyleCnt="4"/>
      <dgm:spPr/>
    </dgm:pt>
    <dgm:pt modelId="{A7AEBCA6-61CB-464F-94B3-3EAB7D9D6068}" type="pres">
      <dgm:prSet presAssocID="{390E85B8-67F3-0F4B-8CF2-4C431DD79CF1}" presName="hierChild4" presStyleCnt="0"/>
      <dgm:spPr/>
    </dgm:pt>
    <dgm:pt modelId="{98484669-1E7F-2A46-9409-29FDB13BB05B}" type="pres">
      <dgm:prSet presAssocID="{390E85B8-67F3-0F4B-8CF2-4C431DD79CF1}" presName="hierChild5" presStyleCnt="0"/>
      <dgm:spPr/>
    </dgm:pt>
    <dgm:pt modelId="{3A90D92F-4FFE-E64A-811F-CCFF17F3B4E6}" type="pres">
      <dgm:prSet presAssocID="{1B74D353-05F6-1E45-85C0-3DF1BAEF4D73}" presName="hierChild3" presStyleCnt="0"/>
      <dgm:spPr/>
    </dgm:pt>
  </dgm:ptLst>
  <dgm:cxnLst>
    <dgm:cxn modelId="{27784401-FE99-B74E-84EE-D704AB4A65A3}" type="presOf" srcId="{473DFD5E-C823-B947-A85F-765CE66AEC0F}" destId="{1F61F809-0953-444B-B9AE-D9E4A94D5CDC}" srcOrd="0" destOrd="0" presId="urn:microsoft.com/office/officeart/2005/8/layout/orgChart1"/>
    <dgm:cxn modelId="{8BF7FF08-D2D5-8447-8E50-909F1453E23E}" type="presOf" srcId="{646037F9-994A-3345-931E-B6CD24321A95}" destId="{115C41D2-80A9-794A-82CA-E135F2324308}" srcOrd="1" destOrd="0" presId="urn:microsoft.com/office/officeart/2005/8/layout/orgChart1"/>
    <dgm:cxn modelId="{99441F1A-8FDE-9944-BC31-6C4F1723ADC3}" srcId="{EC09F71E-CB3A-EF43-893F-68DF72A6A525}" destId="{646037F9-994A-3345-931E-B6CD24321A95}" srcOrd="0" destOrd="0" parTransId="{E7D39DF1-175D-9247-8D90-BF64A8C69E9D}" sibTransId="{4C80A662-6E4B-744E-B113-D6B9176B4166}"/>
    <dgm:cxn modelId="{C87C7937-AEE6-D541-ACF0-80895BF870A8}" type="presOf" srcId="{390E85B8-67F3-0F4B-8CF2-4C431DD79CF1}" destId="{C547A1E0-6C98-9643-BDF2-5C537C695034}" srcOrd="1" destOrd="0" presId="urn:microsoft.com/office/officeart/2005/8/layout/orgChart1"/>
    <dgm:cxn modelId="{299DC538-9E20-1343-A99C-D04F3F931123}" type="presOf" srcId="{390E85B8-67F3-0F4B-8CF2-4C431DD79CF1}" destId="{55CC354D-D246-B246-92F8-02088E78820F}" srcOrd="0" destOrd="0" presId="urn:microsoft.com/office/officeart/2005/8/layout/orgChart1"/>
    <dgm:cxn modelId="{6EDEE243-D655-E44D-BFD9-70070A4F766E}" type="presOf" srcId="{158A7F99-C694-6C43-B129-78D47BC2ACE6}" destId="{FB3A3A4A-0B6A-1A46-AD2A-C4C5F47B5DFB}" srcOrd="0" destOrd="0" presId="urn:microsoft.com/office/officeart/2005/8/layout/orgChart1"/>
    <dgm:cxn modelId="{73CF0F45-9F44-D648-AAF6-AFCF66E46DEE}" type="presOf" srcId="{473DFD5E-C823-B947-A85F-765CE66AEC0F}" destId="{BCB27F4A-6506-3944-BBE7-896B64990ABB}" srcOrd="1" destOrd="0" presId="urn:microsoft.com/office/officeart/2005/8/layout/orgChart1"/>
    <dgm:cxn modelId="{BA68CD6B-6E5F-134F-BDD0-8BA570CC8AAD}" type="presOf" srcId="{956CF1DC-453C-DA4F-AC91-840B4B4D8E6B}" destId="{DAE06C82-7D93-F145-804A-C5B2D4748BDD}" srcOrd="0" destOrd="0" presId="urn:microsoft.com/office/officeart/2005/8/layout/orgChart1"/>
    <dgm:cxn modelId="{B9103378-88FC-884F-869C-66644BFA0CD2}" type="presOf" srcId="{158A7F99-C694-6C43-B129-78D47BC2ACE6}" destId="{49AD3219-3E18-3C4A-8E20-ED330C06CFAA}" srcOrd="1" destOrd="0" presId="urn:microsoft.com/office/officeart/2005/8/layout/orgChart1"/>
    <dgm:cxn modelId="{08696880-3FAE-3648-807A-45CF5023020F}" srcId="{1B74D353-05F6-1E45-85C0-3DF1BAEF4D73}" destId="{390E85B8-67F3-0F4B-8CF2-4C431DD79CF1}" srcOrd="3" destOrd="0" parTransId="{182D210C-E39A-0443-AB37-C212040FBA8F}" sibTransId="{A0F689C9-4039-5D49-A846-186F71A2D82B}"/>
    <dgm:cxn modelId="{10367981-7CBC-704E-B647-D961DEFF5769}" type="presOf" srcId="{9F76BA4E-1213-7040-A2C0-CB7B585B01C1}" destId="{5C2CE6BA-D915-664D-8FBC-78A3B30BC2E0}" srcOrd="0" destOrd="0" presId="urn:microsoft.com/office/officeart/2005/8/layout/orgChart1"/>
    <dgm:cxn modelId="{009B5D8A-3B77-794D-9DA9-E96B8316CC1A}" srcId="{1B74D353-05F6-1E45-85C0-3DF1BAEF4D73}" destId="{EC09F71E-CB3A-EF43-893F-68DF72A6A525}" srcOrd="2" destOrd="0" parTransId="{956CF1DC-453C-DA4F-AC91-840B4B4D8E6B}" sibTransId="{2FF8A869-585E-6648-9921-54FC96899424}"/>
    <dgm:cxn modelId="{26AAB18B-F7E5-B34B-BD6D-6D6FF71C6836}" type="presOf" srcId="{EC09F71E-CB3A-EF43-893F-68DF72A6A525}" destId="{3297856F-28DB-BA41-BCF2-0A7B4EC887AF}" srcOrd="1" destOrd="0" presId="urn:microsoft.com/office/officeart/2005/8/layout/orgChart1"/>
    <dgm:cxn modelId="{C2AFC98D-4CD3-5E47-9BDD-4F08DEA0C96F}" type="presOf" srcId="{646037F9-994A-3345-931E-B6CD24321A95}" destId="{72923E4D-2764-A44E-A1FB-448D351528DF}" srcOrd="0" destOrd="0" presId="urn:microsoft.com/office/officeart/2005/8/layout/orgChart1"/>
    <dgm:cxn modelId="{1E46079E-1CB4-F24E-B505-02F16D1F371E}" type="presOf" srcId="{0CCB4097-8EDF-5F4B-B4B1-FAAE66026CA6}" destId="{F0B755DD-1000-4F42-B2F0-C3960847573A}" srcOrd="0" destOrd="0" presId="urn:microsoft.com/office/officeart/2005/8/layout/orgChart1"/>
    <dgm:cxn modelId="{088DE0A1-106A-9A4F-8909-52E9107DFE29}" type="presOf" srcId="{040447B0-D4C6-4D44-A096-48477393FEAC}" destId="{1013F6B4-00D4-5846-8CD4-C18AD1E2777C}" srcOrd="0" destOrd="0" presId="urn:microsoft.com/office/officeart/2005/8/layout/orgChart1"/>
    <dgm:cxn modelId="{B67FA4A3-AB0C-194C-A6D4-F2A2D25FDACB}" type="presOf" srcId="{1B74D353-05F6-1E45-85C0-3DF1BAEF4D73}" destId="{529B8D67-B630-004C-AE85-092EE10647A6}" srcOrd="1" destOrd="0" presId="urn:microsoft.com/office/officeart/2005/8/layout/orgChart1"/>
    <dgm:cxn modelId="{99DDD9A8-6261-724E-A0EB-B8AB98525C6B}" type="presOf" srcId="{182D210C-E39A-0443-AB37-C212040FBA8F}" destId="{3F561BF0-3571-8C43-84FE-06CA18D37E91}" srcOrd="0" destOrd="0" presId="urn:microsoft.com/office/officeart/2005/8/layout/orgChart1"/>
    <dgm:cxn modelId="{37CAC2B6-46BC-2546-988F-0E1E4E43C586}" srcId="{1B74D353-05F6-1E45-85C0-3DF1BAEF4D73}" destId="{9F76BA4E-1213-7040-A2C0-CB7B585B01C1}" srcOrd="1" destOrd="0" parTransId="{90241C3C-3517-BD4D-8A2E-6F2CB98939C2}" sibTransId="{5A265B0D-0FC5-534C-9AFF-E565A7328466}"/>
    <dgm:cxn modelId="{6BAA9DC0-7FB3-9243-91D4-CC0C90310A9E}" type="presOf" srcId="{39FA051B-1A90-5C41-94A0-637AAE7D4523}" destId="{B8F5ECCE-DEB6-384F-8CED-F19857280070}" srcOrd="0" destOrd="0" presId="urn:microsoft.com/office/officeart/2005/8/layout/orgChart1"/>
    <dgm:cxn modelId="{50C5C2D3-88B5-A54F-BC78-76FEE62B597F}" srcId="{EC09F71E-CB3A-EF43-893F-68DF72A6A525}" destId="{158A7F99-C694-6C43-B129-78D47BC2ACE6}" srcOrd="1" destOrd="0" parTransId="{0CCB4097-8EDF-5F4B-B4B1-FAAE66026CA6}" sibTransId="{6460AB22-91FF-914D-A2D2-9A1CE8FD7F0E}"/>
    <dgm:cxn modelId="{C35A8AD8-01D3-D741-A712-043211A5483B}" type="presOf" srcId="{9F76BA4E-1213-7040-A2C0-CB7B585B01C1}" destId="{363CEFD7-53DA-914B-A3CC-99412E18F32C}" srcOrd="1" destOrd="0" presId="urn:microsoft.com/office/officeart/2005/8/layout/orgChart1"/>
    <dgm:cxn modelId="{02B1E9E0-FC95-3F44-B74E-C62BAC660C87}" type="presOf" srcId="{E7D39DF1-175D-9247-8D90-BF64A8C69E9D}" destId="{D37AECD7-7A96-5242-BB1B-8B2CD1C34E4D}" srcOrd="0" destOrd="0" presId="urn:microsoft.com/office/officeart/2005/8/layout/orgChart1"/>
    <dgm:cxn modelId="{F68FABE5-A96B-CD49-8CC8-1ADA466312A6}" srcId="{1B74D353-05F6-1E45-85C0-3DF1BAEF4D73}" destId="{473DFD5E-C823-B947-A85F-765CE66AEC0F}" srcOrd="0" destOrd="0" parTransId="{39FA051B-1A90-5C41-94A0-637AAE7D4523}" sibTransId="{4D7D1E4A-74CA-714A-A2C6-DD143BE756B1}"/>
    <dgm:cxn modelId="{859E0DF4-AECE-984E-9B93-9245A81E8FC5}" type="presOf" srcId="{90241C3C-3517-BD4D-8A2E-6F2CB98939C2}" destId="{A83E8BF5-8612-D143-87F2-98BC1379559E}" srcOrd="0" destOrd="0" presId="urn:microsoft.com/office/officeart/2005/8/layout/orgChart1"/>
    <dgm:cxn modelId="{A3FBC3F8-A25B-F248-91FF-64951B0DE951}" type="presOf" srcId="{1B74D353-05F6-1E45-85C0-3DF1BAEF4D73}" destId="{D4FEDE35-2B04-2840-A696-8DE0ACEE832A}" srcOrd="0" destOrd="0" presId="urn:microsoft.com/office/officeart/2005/8/layout/orgChart1"/>
    <dgm:cxn modelId="{B6A8FFF8-5420-4847-9DD5-97BE925A9DAA}" srcId="{040447B0-D4C6-4D44-A096-48477393FEAC}" destId="{1B74D353-05F6-1E45-85C0-3DF1BAEF4D73}" srcOrd="0" destOrd="0" parTransId="{BF5726BC-11DD-0347-BFA9-715C62A80419}" sibTransId="{BAC7CDE8-D7D5-0747-84A5-CD511E7A4EF6}"/>
    <dgm:cxn modelId="{8AC18DFB-E0CF-6146-852B-E9F2202F984D}" type="presOf" srcId="{EC09F71E-CB3A-EF43-893F-68DF72A6A525}" destId="{48D978A7-0190-8C46-8728-631B51A35F09}" srcOrd="0" destOrd="0" presId="urn:microsoft.com/office/officeart/2005/8/layout/orgChart1"/>
    <dgm:cxn modelId="{0AF05CDD-CC7A-254E-9A15-DE3090731DFB}" type="presParOf" srcId="{1013F6B4-00D4-5846-8CD4-C18AD1E2777C}" destId="{D6EFE198-1BFC-3847-9AD0-80673371E304}" srcOrd="0" destOrd="0" presId="urn:microsoft.com/office/officeart/2005/8/layout/orgChart1"/>
    <dgm:cxn modelId="{9CC188AB-E14E-564E-B25E-8E10E33DEEAE}" type="presParOf" srcId="{D6EFE198-1BFC-3847-9AD0-80673371E304}" destId="{AC103151-566D-6044-9757-644F3A301C58}" srcOrd="0" destOrd="0" presId="urn:microsoft.com/office/officeart/2005/8/layout/orgChart1"/>
    <dgm:cxn modelId="{3CDF05FE-C891-7349-BB9E-07C99D85F08D}" type="presParOf" srcId="{AC103151-566D-6044-9757-644F3A301C58}" destId="{D4FEDE35-2B04-2840-A696-8DE0ACEE832A}" srcOrd="0" destOrd="0" presId="urn:microsoft.com/office/officeart/2005/8/layout/orgChart1"/>
    <dgm:cxn modelId="{F6D0D58E-65B5-D642-A89A-E596CA39172C}" type="presParOf" srcId="{AC103151-566D-6044-9757-644F3A301C58}" destId="{529B8D67-B630-004C-AE85-092EE10647A6}" srcOrd="1" destOrd="0" presId="urn:microsoft.com/office/officeart/2005/8/layout/orgChart1"/>
    <dgm:cxn modelId="{4520CAD7-4A7B-2542-BB0D-0966FBECC922}" type="presParOf" srcId="{D6EFE198-1BFC-3847-9AD0-80673371E304}" destId="{8D2D15E2-BC32-884B-96F0-9FCA24798A29}" srcOrd="1" destOrd="0" presId="urn:microsoft.com/office/officeart/2005/8/layout/orgChart1"/>
    <dgm:cxn modelId="{9CA0E80E-FF51-AC4A-AE39-897E5D1879E0}" type="presParOf" srcId="{8D2D15E2-BC32-884B-96F0-9FCA24798A29}" destId="{B8F5ECCE-DEB6-384F-8CED-F19857280070}" srcOrd="0" destOrd="0" presId="urn:microsoft.com/office/officeart/2005/8/layout/orgChart1"/>
    <dgm:cxn modelId="{FAFCFB35-A013-BB42-B0A3-8C760B29E5E9}" type="presParOf" srcId="{8D2D15E2-BC32-884B-96F0-9FCA24798A29}" destId="{FDD0DDCD-C98F-4345-899E-1D3D7AC80DB2}" srcOrd="1" destOrd="0" presId="urn:microsoft.com/office/officeart/2005/8/layout/orgChart1"/>
    <dgm:cxn modelId="{FD0ECF4C-9C3A-C045-8743-1CB236B63C41}" type="presParOf" srcId="{FDD0DDCD-C98F-4345-899E-1D3D7AC80DB2}" destId="{384771EA-9815-F741-821C-F6F23CEFE1E4}" srcOrd="0" destOrd="0" presId="urn:microsoft.com/office/officeart/2005/8/layout/orgChart1"/>
    <dgm:cxn modelId="{55AE00B9-793F-0A47-B9EA-6BCA90C807E7}" type="presParOf" srcId="{384771EA-9815-F741-821C-F6F23CEFE1E4}" destId="{1F61F809-0953-444B-B9AE-D9E4A94D5CDC}" srcOrd="0" destOrd="0" presId="urn:microsoft.com/office/officeart/2005/8/layout/orgChart1"/>
    <dgm:cxn modelId="{541EB898-6785-994E-948A-31B7873BBAE5}" type="presParOf" srcId="{384771EA-9815-F741-821C-F6F23CEFE1E4}" destId="{BCB27F4A-6506-3944-BBE7-896B64990ABB}" srcOrd="1" destOrd="0" presId="urn:microsoft.com/office/officeart/2005/8/layout/orgChart1"/>
    <dgm:cxn modelId="{4888D55E-CB0C-C643-AD52-A0871FA6E99A}" type="presParOf" srcId="{FDD0DDCD-C98F-4345-899E-1D3D7AC80DB2}" destId="{41E85AEA-5752-2C42-A22B-09E83F611FB7}" srcOrd="1" destOrd="0" presId="urn:microsoft.com/office/officeart/2005/8/layout/orgChart1"/>
    <dgm:cxn modelId="{5EE0A442-515B-A54B-830E-F1E65CB3686E}" type="presParOf" srcId="{FDD0DDCD-C98F-4345-899E-1D3D7AC80DB2}" destId="{E2F36CEF-46CC-F04E-A5EE-B48620118332}" srcOrd="2" destOrd="0" presId="urn:microsoft.com/office/officeart/2005/8/layout/orgChart1"/>
    <dgm:cxn modelId="{CCD2F34D-FFE6-5441-885F-5C9019A8795F}" type="presParOf" srcId="{8D2D15E2-BC32-884B-96F0-9FCA24798A29}" destId="{A83E8BF5-8612-D143-87F2-98BC1379559E}" srcOrd="2" destOrd="0" presId="urn:microsoft.com/office/officeart/2005/8/layout/orgChart1"/>
    <dgm:cxn modelId="{8E8BD83F-0D86-2447-9B76-03BE697CE762}" type="presParOf" srcId="{8D2D15E2-BC32-884B-96F0-9FCA24798A29}" destId="{6B3B20D3-816C-DA41-9CED-B5BE49FB1417}" srcOrd="3" destOrd="0" presId="urn:microsoft.com/office/officeart/2005/8/layout/orgChart1"/>
    <dgm:cxn modelId="{06376A8A-3A9C-6441-A74D-B2F3AF6DF292}" type="presParOf" srcId="{6B3B20D3-816C-DA41-9CED-B5BE49FB1417}" destId="{A49CDFFA-90D6-DE4B-ABB2-8D5B84C8EA5D}" srcOrd="0" destOrd="0" presId="urn:microsoft.com/office/officeart/2005/8/layout/orgChart1"/>
    <dgm:cxn modelId="{5918E6B6-6D41-574B-A2DB-FCADD6417E48}" type="presParOf" srcId="{A49CDFFA-90D6-DE4B-ABB2-8D5B84C8EA5D}" destId="{5C2CE6BA-D915-664D-8FBC-78A3B30BC2E0}" srcOrd="0" destOrd="0" presId="urn:microsoft.com/office/officeart/2005/8/layout/orgChart1"/>
    <dgm:cxn modelId="{B7031D40-D8EC-2640-AD2B-A54C38653AF3}" type="presParOf" srcId="{A49CDFFA-90D6-DE4B-ABB2-8D5B84C8EA5D}" destId="{363CEFD7-53DA-914B-A3CC-99412E18F32C}" srcOrd="1" destOrd="0" presId="urn:microsoft.com/office/officeart/2005/8/layout/orgChart1"/>
    <dgm:cxn modelId="{D9F27043-102F-1C44-9DA0-CC8BE266B680}" type="presParOf" srcId="{6B3B20D3-816C-DA41-9CED-B5BE49FB1417}" destId="{92777C5D-729A-4844-9ECB-5FE210A2A2F9}" srcOrd="1" destOrd="0" presId="urn:microsoft.com/office/officeart/2005/8/layout/orgChart1"/>
    <dgm:cxn modelId="{F84F0864-9F8F-5443-8609-FF4DD852900C}" type="presParOf" srcId="{6B3B20D3-816C-DA41-9CED-B5BE49FB1417}" destId="{CF090CB0-0F36-2442-A528-A31A74BDE6BF}" srcOrd="2" destOrd="0" presId="urn:microsoft.com/office/officeart/2005/8/layout/orgChart1"/>
    <dgm:cxn modelId="{E783CB63-856F-CA41-AF35-5F999DEED720}" type="presParOf" srcId="{8D2D15E2-BC32-884B-96F0-9FCA24798A29}" destId="{DAE06C82-7D93-F145-804A-C5B2D4748BDD}" srcOrd="4" destOrd="0" presId="urn:microsoft.com/office/officeart/2005/8/layout/orgChart1"/>
    <dgm:cxn modelId="{70532F87-7839-4B4E-AC08-C0F086624AE1}" type="presParOf" srcId="{8D2D15E2-BC32-884B-96F0-9FCA24798A29}" destId="{7F13F607-0FB7-D544-BCEF-5F39858393DA}" srcOrd="5" destOrd="0" presId="urn:microsoft.com/office/officeart/2005/8/layout/orgChart1"/>
    <dgm:cxn modelId="{B359B4BC-D8A9-DE49-B39A-0D9FFD41B8EA}" type="presParOf" srcId="{7F13F607-0FB7-D544-BCEF-5F39858393DA}" destId="{9D1644D0-3A2A-C04A-B6DF-79B07030D21D}" srcOrd="0" destOrd="0" presId="urn:microsoft.com/office/officeart/2005/8/layout/orgChart1"/>
    <dgm:cxn modelId="{E668148D-A18A-214E-81B9-084072E9AE19}" type="presParOf" srcId="{9D1644D0-3A2A-C04A-B6DF-79B07030D21D}" destId="{48D978A7-0190-8C46-8728-631B51A35F09}" srcOrd="0" destOrd="0" presId="urn:microsoft.com/office/officeart/2005/8/layout/orgChart1"/>
    <dgm:cxn modelId="{07B3EEC6-6D49-AF4D-8AD7-E4B69033A53C}" type="presParOf" srcId="{9D1644D0-3A2A-C04A-B6DF-79B07030D21D}" destId="{3297856F-28DB-BA41-BCF2-0A7B4EC887AF}" srcOrd="1" destOrd="0" presId="urn:microsoft.com/office/officeart/2005/8/layout/orgChart1"/>
    <dgm:cxn modelId="{55102E86-DE69-324E-A974-40EA5065BBEE}" type="presParOf" srcId="{7F13F607-0FB7-D544-BCEF-5F39858393DA}" destId="{3C612CF2-3B9F-EF40-AD9C-6B505B0849DF}" srcOrd="1" destOrd="0" presId="urn:microsoft.com/office/officeart/2005/8/layout/orgChart1"/>
    <dgm:cxn modelId="{B4C97B2A-E3A9-2D42-B1E3-BC023847B6D2}" type="presParOf" srcId="{3C612CF2-3B9F-EF40-AD9C-6B505B0849DF}" destId="{D37AECD7-7A96-5242-BB1B-8B2CD1C34E4D}" srcOrd="0" destOrd="0" presId="urn:microsoft.com/office/officeart/2005/8/layout/orgChart1"/>
    <dgm:cxn modelId="{36ACE217-2170-A746-A54B-3D14E30F45A0}" type="presParOf" srcId="{3C612CF2-3B9F-EF40-AD9C-6B505B0849DF}" destId="{9B6BB746-06C0-B443-B4BB-00A175BAB091}" srcOrd="1" destOrd="0" presId="urn:microsoft.com/office/officeart/2005/8/layout/orgChart1"/>
    <dgm:cxn modelId="{FB0789F7-6EDF-B946-BA96-5CCDAB72597A}" type="presParOf" srcId="{9B6BB746-06C0-B443-B4BB-00A175BAB091}" destId="{84BBE4D9-8BA7-124E-9091-851087E2ADE3}" srcOrd="0" destOrd="0" presId="urn:microsoft.com/office/officeart/2005/8/layout/orgChart1"/>
    <dgm:cxn modelId="{4A867572-EB74-DD49-92A0-D13E274E343A}" type="presParOf" srcId="{84BBE4D9-8BA7-124E-9091-851087E2ADE3}" destId="{72923E4D-2764-A44E-A1FB-448D351528DF}" srcOrd="0" destOrd="0" presId="urn:microsoft.com/office/officeart/2005/8/layout/orgChart1"/>
    <dgm:cxn modelId="{8FAEEFBE-1FCE-C546-9DBB-D1DBDAF1C547}" type="presParOf" srcId="{84BBE4D9-8BA7-124E-9091-851087E2ADE3}" destId="{115C41D2-80A9-794A-82CA-E135F2324308}" srcOrd="1" destOrd="0" presId="urn:microsoft.com/office/officeart/2005/8/layout/orgChart1"/>
    <dgm:cxn modelId="{FE860CB5-FC88-E843-B6E2-5963F169D8C2}" type="presParOf" srcId="{9B6BB746-06C0-B443-B4BB-00A175BAB091}" destId="{65E9FF1D-9C87-E543-9E25-575EB4F506DC}" srcOrd="1" destOrd="0" presId="urn:microsoft.com/office/officeart/2005/8/layout/orgChart1"/>
    <dgm:cxn modelId="{526DDC95-0621-1B42-BE27-B18655C6383E}" type="presParOf" srcId="{9B6BB746-06C0-B443-B4BB-00A175BAB091}" destId="{E6D3F3C1-9DC6-5E4B-B43A-24F1B1D758C3}" srcOrd="2" destOrd="0" presId="urn:microsoft.com/office/officeart/2005/8/layout/orgChart1"/>
    <dgm:cxn modelId="{1B67F003-6F54-CE4C-8580-480AD92AC1D5}" type="presParOf" srcId="{3C612CF2-3B9F-EF40-AD9C-6B505B0849DF}" destId="{F0B755DD-1000-4F42-B2F0-C3960847573A}" srcOrd="2" destOrd="0" presId="urn:microsoft.com/office/officeart/2005/8/layout/orgChart1"/>
    <dgm:cxn modelId="{D11ED269-54AA-9945-B58F-66C34C33312F}" type="presParOf" srcId="{3C612CF2-3B9F-EF40-AD9C-6B505B0849DF}" destId="{42E1E2C5-53B1-E043-83AD-90ABD328C506}" srcOrd="3" destOrd="0" presId="urn:microsoft.com/office/officeart/2005/8/layout/orgChart1"/>
    <dgm:cxn modelId="{504D986E-6C45-1848-8294-296B91A15BA5}" type="presParOf" srcId="{42E1E2C5-53B1-E043-83AD-90ABD328C506}" destId="{DE06F775-443A-1740-B2DB-BBCD850F86DC}" srcOrd="0" destOrd="0" presId="urn:microsoft.com/office/officeart/2005/8/layout/orgChart1"/>
    <dgm:cxn modelId="{1B8A446E-59BD-BF4E-AB05-7844496899BE}" type="presParOf" srcId="{DE06F775-443A-1740-B2DB-BBCD850F86DC}" destId="{FB3A3A4A-0B6A-1A46-AD2A-C4C5F47B5DFB}" srcOrd="0" destOrd="0" presId="urn:microsoft.com/office/officeart/2005/8/layout/orgChart1"/>
    <dgm:cxn modelId="{B6C26770-C003-7144-936F-ADD1AFF6A35D}" type="presParOf" srcId="{DE06F775-443A-1740-B2DB-BBCD850F86DC}" destId="{49AD3219-3E18-3C4A-8E20-ED330C06CFAA}" srcOrd="1" destOrd="0" presId="urn:microsoft.com/office/officeart/2005/8/layout/orgChart1"/>
    <dgm:cxn modelId="{6BE0F863-ABDE-EA40-85F6-57256600AB85}" type="presParOf" srcId="{42E1E2C5-53B1-E043-83AD-90ABD328C506}" destId="{1105D9AA-B60A-1D49-BB5C-F8FD5AED907B}" srcOrd="1" destOrd="0" presId="urn:microsoft.com/office/officeart/2005/8/layout/orgChart1"/>
    <dgm:cxn modelId="{4719B756-41F9-A84F-AC13-07DBD25A25C0}" type="presParOf" srcId="{42E1E2C5-53B1-E043-83AD-90ABD328C506}" destId="{472E3B01-4AAC-D44F-9C9C-20B9E8CBFD8F}" srcOrd="2" destOrd="0" presId="urn:microsoft.com/office/officeart/2005/8/layout/orgChart1"/>
    <dgm:cxn modelId="{A0197BE4-8CB2-5C43-A4EC-04C2C3BBB447}" type="presParOf" srcId="{7F13F607-0FB7-D544-BCEF-5F39858393DA}" destId="{BEFAAD18-71AF-8B46-AC18-99818D2D10B5}" srcOrd="2" destOrd="0" presId="urn:microsoft.com/office/officeart/2005/8/layout/orgChart1"/>
    <dgm:cxn modelId="{21495EC8-1EE1-5843-8DED-3FB71B60996A}" type="presParOf" srcId="{8D2D15E2-BC32-884B-96F0-9FCA24798A29}" destId="{3F561BF0-3571-8C43-84FE-06CA18D37E91}" srcOrd="6" destOrd="0" presId="urn:microsoft.com/office/officeart/2005/8/layout/orgChart1"/>
    <dgm:cxn modelId="{8CB5E1DC-9419-B344-9298-84522B5F0648}" type="presParOf" srcId="{8D2D15E2-BC32-884B-96F0-9FCA24798A29}" destId="{C940BE9F-ADD2-454C-8032-2B6C47BE0843}" srcOrd="7" destOrd="0" presId="urn:microsoft.com/office/officeart/2005/8/layout/orgChart1"/>
    <dgm:cxn modelId="{99E532C6-68E4-414E-BD69-52A9A9BA680D}" type="presParOf" srcId="{C940BE9F-ADD2-454C-8032-2B6C47BE0843}" destId="{F210C3B1-8855-8C46-866D-17B1FD8A3378}" srcOrd="0" destOrd="0" presId="urn:microsoft.com/office/officeart/2005/8/layout/orgChart1"/>
    <dgm:cxn modelId="{8C626DB1-DC11-2443-A8E9-366D17B52F92}" type="presParOf" srcId="{F210C3B1-8855-8C46-866D-17B1FD8A3378}" destId="{55CC354D-D246-B246-92F8-02088E78820F}" srcOrd="0" destOrd="0" presId="urn:microsoft.com/office/officeart/2005/8/layout/orgChart1"/>
    <dgm:cxn modelId="{794D7E66-7243-6E4A-B0EE-4AE42DE82056}" type="presParOf" srcId="{F210C3B1-8855-8C46-866D-17B1FD8A3378}" destId="{C547A1E0-6C98-9643-BDF2-5C537C695034}" srcOrd="1" destOrd="0" presId="urn:microsoft.com/office/officeart/2005/8/layout/orgChart1"/>
    <dgm:cxn modelId="{5EB7BD7D-1452-5442-BB67-74D297258E60}" type="presParOf" srcId="{C940BE9F-ADD2-454C-8032-2B6C47BE0843}" destId="{A7AEBCA6-61CB-464F-94B3-3EAB7D9D6068}" srcOrd="1" destOrd="0" presId="urn:microsoft.com/office/officeart/2005/8/layout/orgChart1"/>
    <dgm:cxn modelId="{C7E50CD5-A31B-1F4A-9185-F7FF530043A2}" type="presParOf" srcId="{C940BE9F-ADD2-454C-8032-2B6C47BE0843}" destId="{98484669-1E7F-2A46-9409-29FDB13BB05B}" srcOrd="2" destOrd="0" presId="urn:microsoft.com/office/officeart/2005/8/layout/orgChart1"/>
    <dgm:cxn modelId="{9D5C96C7-A63E-3840-8462-C4E552C9FCAB}" type="presParOf" srcId="{D6EFE198-1BFC-3847-9AD0-80673371E304}" destId="{3A90D92F-4FFE-E64A-811F-CCFF17F3B4E6}"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4A9ED0-922F-4F2C-AEDB-5CEC552120D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6650A229-CC5A-44CA-8BDA-99475B1F0250}">
      <dgm:prSet phldrT="[Text]" custT="1"/>
      <dgm:spPr/>
      <dgm:t>
        <a:bodyPr lIns="108000" rIns="108000" bIns="108000"/>
        <a:lstStyle/>
        <a:p>
          <a:pPr rtl="0"/>
          <a:r>
            <a:rPr lang="en-GB" sz="2000"/>
            <a:t>TNE boundaries are fluid and subject to negotiation</a:t>
          </a:r>
          <a:r>
            <a:rPr lang="en-GB" sz="2000">
              <a:latin typeface="Aptos Display" panose="02110004020202020204"/>
            </a:rPr>
            <a:t>: a 'collective performance'</a:t>
          </a:r>
          <a:r>
            <a:rPr lang="en-GB" sz="2000"/>
            <a:t> (</a:t>
          </a:r>
          <a:r>
            <a:rPr lang="en-GB" sz="2000" err="1"/>
            <a:t>Keevers</a:t>
          </a:r>
          <a:r>
            <a:rPr lang="en-GB" sz="2000"/>
            <a:t> et al. 2019)</a:t>
          </a:r>
        </a:p>
      </dgm:t>
    </dgm:pt>
    <dgm:pt modelId="{7F3BFAF0-2CF5-4E2A-9B5C-8B1C606A5FEE}" type="parTrans" cxnId="{2A44C834-B91F-432F-ABD2-30AF151B35FC}">
      <dgm:prSet/>
      <dgm:spPr/>
      <dgm:t>
        <a:bodyPr/>
        <a:lstStyle/>
        <a:p>
          <a:endParaRPr lang="en-GB"/>
        </a:p>
      </dgm:t>
    </dgm:pt>
    <dgm:pt modelId="{B208F243-040E-4A1F-A367-9AF2948A7C6B}" type="sibTrans" cxnId="{2A44C834-B91F-432F-ABD2-30AF151B35FC}">
      <dgm:prSet/>
      <dgm:spPr/>
      <dgm:t>
        <a:bodyPr/>
        <a:lstStyle/>
        <a:p>
          <a:endParaRPr lang="en-GB"/>
        </a:p>
      </dgm:t>
    </dgm:pt>
    <dgm:pt modelId="{71B2E7B7-8DA3-4995-A26C-01096BDDCA3C}">
      <dgm:prSet phldrT="[Text]" custT="1"/>
      <dgm:spPr/>
      <dgm:t>
        <a:bodyPr lIns="108000" tIns="0" rIns="108000" bIns="108000"/>
        <a:lstStyle/>
        <a:p>
          <a:r>
            <a:rPr lang="en-GB" sz="2000"/>
            <a:t>Power relations between TNE partners are fluid, with both having agency (</a:t>
          </a:r>
          <a:r>
            <a:rPr lang="en-GB" sz="2000" err="1"/>
            <a:t>Djerasimovic</a:t>
          </a:r>
          <a:r>
            <a:rPr lang="en-GB" sz="2000"/>
            <a:t> 2014)</a:t>
          </a:r>
        </a:p>
      </dgm:t>
    </dgm:pt>
    <dgm:pt modelId="{9CA2BD7D-0A52-4208-8E26-5A7D47B72162}" type="parTrans" cxnId="{E3E86369-A70A-4FC4-9749-1311BC04DA58}">
      <dgm:prSet/>
      <dgm:spPr/>
      <dgm:t>
        <a:bodyPr/>
        <a:lstStyle/>
        <a:p>
          <a:endParaRPr lang="en-GB"/>
        </a:p>
      </dgm:t>
    </dgm:pt>
    <dgm:pt modelId="{87F9AD74-04AB-43AC-B6BE-AFE85EC54BA2}" type="sibTrans" cxnId="{E3E86369-A70A-4FC4-9749-1311BC04DA58}">
      <dgm:prSet/>
      <dgm:spPr/>
      <dgm:t>
        <a:bodyPr/>
        <a:lstStyle/>
        <a:p>
          <a:endParaRPr lang="en-GB"/>
        </a:p>
      </dgm:t>
    </dgm:pt>
    <dgm:pt modelId="{C0937CED-B699-4D4C-9386-E58EB29FEECD}">
      <dgm:prSet phldrT="[Text]" custT="1"/>
      <dgm:spPr/>
      <dgm:t>
        <a:bodyPr lIns="108000" tIns="0" rIns="108000" bIns="108000"/>
        <a:lstStyle/>
        <a:p>
          <a:r>
            <a:rPr lang="en-GB" sz="2000"/>
            <a:t>The TNHE context is made up of layers of power structures and identities, with shifting asymmetrical forms of interdependence (Caruana &amp; Montgomery 2015)</a:t>
          </a:r>
        </a:p>
      </dgm:t>
    </dgm:pt>
    <dgm:pt modelId="{8ED7E8B1-4F88-4CCE-983A-3A6321431854}" type="parTrans" cxnId="{ACAA34F6-8DEA-44A4-885D-642C044DE8CD}">
      <dgm:prSet/>
      <dgm:spPr/>
      <dgm:t>
        <a:bodyPr/>
        <a:lstStyle/>
        <a:p>
          <a:endParaRPr lang="en-GB"/>
        </a:p>
      </dgm:t>
    </dgm:pt>
    <dgm:pt modelId="{2061EDCE-6679-4B14-9AE9-DE3A2611B542}" type="sibTrans" cxnId="{ACAA34F6-8DEA-44A4-885D-642C044DE8CD}">
      <dgm:prSet/>
      <dgm:spPr/>
      <dgm:t>
        <a:bodyPr/>
        <a:lstStyle/>
        <a:p>
          <a:endParaRPr lang="en-GB"/>
        </a:p>
      </dgm:t>
    </dgm:pt>
    <dgm:pt modelId="{3ABBA6B1-02C1-41F2-819D-1049C692C554}">
      <dgm:prSet phldrT="[Text]" custT="1"/>
      <dgm:spPr/>
      <dgm:t>
        <a:bodyPr lIns="108000" tIns="0" rIns="108000" bIns="108000"/>
        <a:lstStyle/>
        <a:p>
          <a:r>
            <a:rPr lang="en-GB" sz="2000"/>
            <a:t>Borders can act as axes of stratification or hierarchy, but can also be generative spaces for bridging differences and making changes (Leung &amp; Waters 2017)</a:t>
          </a:r>
        </a:p>
      </dgm:t>
    </dgm:pt>
    <dgm:pt modelId="{44570EB5-0F6D-4F5C-9E62-603FC24420C6}" type="parTrans" cxnId="{268CA972-E818-476F-89CE-018902567EE5}">
      <dgm:prSet/>
      <dgm:spPr/>
      <dgm:t>
        <a:bodyPr/>
        <a:lstStyle/>
        <a:p>
          <a:endParaRPr lang="en-GB"/>
        </a:p>
      </dgm:t>
    </dgm:pt>
    <dgm:pt modelId="{7A550803-47D7-4B7D-996F-3E69551C8451}" type="sibTrans" cxnId="{268CA972-E818-476F-89CE-018902567EE5}">
      <dgm:prSet/>
      <dgm:spPr/>
      <dgm:t>
        <a:bodyPr/>
        <a:lstStyle/>
        <a:p>
          <a:endParaRPr lang="en-GB"/>
        </a:p>
      </dgm:t>
    </dgm:pt>
    <dgm:pt modelId="{C09A6362-0803-4E81-A760-72036F26488D}">
      <dgm:prSet phldrT="[Text]"/>
      <dgm:spPr/>
      <dgm:t>
        <a:bodyPr/>
        <a:lstStyle/>
        <a:p>
          <a:endParaRPr lang="en-GB"/>
        </a:p>
      </dgm:t>
    </dgm:pt>
    <dgm:pt modelId="{195F7343-1D5B-4562-870E-DD6C035244AA}" type="sibTrans" cxnId="{0B9140F8-A4E6-48DC-8A03-8C83CC774636}">
      <dgm:prSet/>
      <dgm:spPr/>
      <dgm:t>
        <a:bodyPr/>
        <a:lstStyle/>
        <a:p>
          <a:endParaRPr lang="en-GB"/>
        </a:p>
      </dgm:t>
    </dgm:pt>
    <dgm:pt modelId="{CC3D05A3-3676-4754-97B4-E1B53AAF913C}" type="parTrans" cxnId="{0B9140F8-A4E6-48DC-8A03-8C83CC774636}">
      <dgm:prSet/>
      <dgm:spPr/>
      <dgm:t>
        <a:bodyPr/>
        <a:lstStyle/>
        <a:p>
          <a:endParaRPr lang="en-GB"/>
        </a:p>
      </dgm:t>
    </dgm:pt>
    <dgm:pt modelId="{ECAA99D3-5367-4EFA-B367-3C948FE9C801}" type="pres">
      <dgm:prSet presAssocID="{234A9ED0-922F-4F2C-AEDB-5CEC552120D1}" presName="diagram" presStyleCnt="0">
        <dgm:presLayoutVars>
          <dgm:chMax val="1"/>
          <dgm:dir/>
          <dgm:animLvl val="ctr"/>
          <dgm:resizeHandles val="exact"/>
        </dgm:presLayoutVars>
      </dgm:prSet>
      <dgm:spPr/>
    </dgm:pt>
    <dgm:pt modelId="{4E6EF5EC-E7D8-4338-8E3B-2CE6DBEF4EEE}" type="pres">
      <dgm:prSet presAssocID="{234A9ED0-922F-4F2C-AEDB-5CEC552120D1}" presName="matrix" presStyleCnt="0"/>
      <dgm:spPr/>
    </dgm:pt>
    <dgm:pt modelId="{A64E5295-141A-470E-A12E-6F0ACB5B0CE2}" type="pres">
      <dgm:prSet presAssocID="{234A9ED0-922F-4F2C-AEDB-5CEC552120D1}" presName="tile1" presStyleLbl="node1" presStyleIdx="0" presStyleCnt="4"/>
      <dgm:spPr/>
    </dgm:pt>
    <dgm:pt modelId="{CBAD2F97-3114-48BF-B891-F439A4B7E1E6}" type="pres">
      <dgm:prSet presAssocID="{234A9ED0-922F-4F2C-AEDB-5CEC552120D1}" presName="tile1text" presStyleLbl="node1" presStyleIdx="0" presStyleCnt="4">
        <dgm:presLayoutVars>
          <dgm:chMax val="0"/>
          <dgm:chPref val="0"/>
          <dgm:bulletEnabled val="1"/>
        </dgm:presLayoutVars>
      </dgm:prSet>
      <dgm:spPr/>
    </dgm:pt>
    <dgm:pt modelId="{7D7696E6-45E6-4480-B781-82A022FD8F3E}" type="pres">
      <dgm:prSet presAssocID="{234A9ED0-922F-4F2C-AEDB-5CEC552120D1}" presName="tile2" presStyleLbl="node1" presStyleIdx="1" presStyleCnt="4"/>
      <dgm:spPr/>
    </dgm:pt>
    <dgm:pt modelId="{F89D273A-55E5-46C7-8BCB-9B8D8AE9DB39}" type="pres">
      <dgm:prSet presAssocID="{234A9ED0-922F-4F2C-AEDB-5CEC552120D1}" presName="tile2text" presStyleLbl="node1" presStyleIdx="1" presStyleCnt="4">
        <dgm:presLayoutVars>
          <dgm:chMax val="0"/>
          <dgm:chPref val="0"/>
          <dgm:bulletEnabled val="1"/>
        </dgm:presLayoutVars>
      </dgm:prSet>
      <dgm:spPr/>
    </dgm:pt>
    <dgm:pt modelId="{EA306F75-08AB-49B7-8DDB-F561E721B493}" type="pres">
      <dgm:prSet presAssocID="{234A9ED0-922F-4F2C-AEDB-5CEC552120D1}" presName="tile3" presStyleLbl="node1" presStyleIdx="2" presStyleCnt="4" custScaleY="118095"/>
      <dgm:spPr/>
    </dgm:pt>
    <dgm:pt modelId="{6796937A-4707-41EB-AEF4-9D33CBD3A3C3}" type="pres">
      <dgm:prSet presAssocID="{234A9ED0-922F-4F2C-AEDB-5CEC552120D1}" presName="tile3text" presStyleLbl="node1" presStyleIdx="2" presStyleCnt="4">
        <dgm:presLayoutVars>
          <dgm:chMax val="0"/>
          <dgm:chPref val="0"/>
          <dgm:bulletEnabled val="1"/>
        </dgm:presLayoutVars>
      </dgm:prSet>
      <dgm:spPr/>
    </dgm:pt>
    <dgm:pt modelId="{C6B1FEE0-F548-4DBC-9CA4-D523A918D6CF}" type="pres">
      <dgm:prSet presAssocID="{234A9ED0-922F-4F2C-AEDB-5CEC552120D1}" presName="tile4" presStyleLbl="node1" presStyleIdx="3" presStyleCnt="4" custScaleY="116694"/>
      <dgm:spPr/>
    </dgm:pt>
    <dgm:pt modelId="{CDFC6E9A-D294-4311-8507-42B9C943D6C6}" type="pres">
      <dgm:prSet presAssocID="{234A9ED0-922F-4F2C-AEDB-5CEC552120D1}" presName="tile4text" presStyleLbl="node1" presStyleIdx="3" presStyleCnt="4">
        <dgm:presLayoutVars>
          <dgm:chMax val="0"/>
          <dgm:chPref val="0"/>
          <dgm:bulletEnabled val="1"/>
        </dgm:presLayoutVars>
      </dgm:prSet>
      <dgm:spPr/>
    </dgm:pt>
    <dgm:pt modelId="{A9FE935C-E312-40FE-9C6F-ED0E549EB3BC}" type="pres">
      <dgm:prSet presAssocID="{234A9ED0-922F-4F2C-AEDB-5CEC552120D1}" presName="centerTile" presStyleLbl="fgShp" presStyleIdx="0" presStyleCnt="1" custScaleX="28979" custScaleY="31598" custLinFactNeighborX="-387" custLinFactNeighborY="-18413">
        <dgm:presLayoutVars>
          <dgm:chMax val="0"/>
          <dgm:chPref val="0"/>
        </dgm:presLayoutVars>
      </dgm:prSet>
      <dgm:spPr/>
    </dgm:pt>
  </dgm:ptLst>
  <dgm:cxnLst>
    <dgm:cxn modelId="{A0CC6802-3793-4BAE-AFFF-EE33A212BEA2}" type="presOf" srcId="{3ABBA6B1-02C1-41F2-819D-1049C692C554}" destId="{C6B1FEE0-F548-4DBC-9CA4-D523A918D6CF}" srcOrd="0" destOrd="0" presId="urn:microsoft.com/office/officeart/2005/8/layout/matrix1"/>
    <dgm:cxn modelId="{121DEF2F-0652-45DB-A64C-77F8A3EAABE2}" type="presOf" srcId="{234A9ED0-922F-4F2C-AEDB-5CEC552120D1}" destId="{ECAA99D3-5367-4EFA-B367-3C948FE9C801}" srcOrd="0" destOrd="0" presId="urn:microsoft.com/office/officeart/2005/8/layout/matrix1"/>
    <dgm:cxn modelId="{2A44C834-B91F-432F-ABD2-30AF151B35FC}" srcId="{C09A6362-0803-4E81-A760-72036F26488D}" destId="{6650A229-CC5A-44CA-8BDA-99475B1F0250}" srcOrd="0" destOrd="0" parTransId="{7F3BFAF0-2CF5-4E2A-9B5C-8B1C606A5FEE}" sibTransId="{B208F243-040E-4A1F-A367-9AF2948A7C6B}"/>
    <dgm:cxn modelId="{C400F665-24B0-45F5-ABC7-33D4B0CDB69D}" type="presOf" srcId="{3ABBA6B1-02C1-41F2-819D-1049C692C554}" destId="{CDFC6E9A-D294-4311-8507-42B9C943D6C6}" srcOrd="1" destOrd="0" presId="urn:microsoft.com/office/officeart/2005/8/layout/matrix1"/>
    <dgm:cxn modelId="{E3E86369-A70A-4FC4-9749-1311BC04DA58}" srcId="{C09A6362-0803-4E81-A760-72036F26488D}" destId="{71B2E7B7-8DA3-4995-A26C-01096BDDCA3C}" srcOrd="1" destOrd="0" parTransId="{9CA2BD7D-0A52-4208-8E26-5A7D47B72162}" sibTransId="{87F9AD74-04AB-43AC-B6BE-AFE85EC54BA2}"/>
    <dgm:cxn modelId="{268CA972-E818-476F-89CE-018902567EE5}" srcId="{C09A6362-0803-4E81-A760-72036F26488D}" destId="{3ABBA6B1-02C1-41F2-819D-1049C692C554}" srcOrd="3" destOrd="0" parTransId="{44570EB5-0F6D-4F5C-9E62-603FC24420C6}" sibTransId="{7A550803-47D7-4B7D-996F-3E69551C8451}"/>
    <dgm:cxn modelId="{2B391D92-769D-4EC9-BD97-F0BAAC934866}" type="presOf" srcId="{6650A229-CC5A-44CA-8BDA-99475B1F0250}" destId="{CBAD2F97-3114-48BF-B891-F439A4B7E1E6}" srcOrd="1" destOrd="0" presId="urn:microsoft.com/office/officeart/2005/8/layout/matrix1"/>
    <dgm:cxn modelId="{11A20A98-CF3C-4B3C-B3E5-275482651530}" type="presOf" srcId="{C0937CED-B699-4D4C-9386-E58EB29FEECD}" destId="{EA306F75-08AB-49B7-8DDB-F561E721B493}" srcOrd="0" destOrd="0" presId="urn:microsoft.com/office/officeart/2005/8/layout/matrix1"/>
    <dgm:cxn modelId="{A6A66DAC-CA90-4C29-BE5B-68AE1A516086}" type="presOf" srcId="{71B2E7B7-8DA3-4995-A26C-01096BDDCA3C}" destId="{7D7696E6-45E6-4480-B781-82A022FD8F3E}" srcOrd="0" destOrd="0" presId="urn:microsoft.com/office/officeart/2005/8/layout/matrix1"/>
    <dgm:cxn modelId="{677D62D4-B6C6-4525-92BD-FE540A209525}" type="presOf" srcId="{C09A6362-0803-4E81-A760-72036F26488D}" destId="{A9FE935C-E312-40FE-9C6F-ED0E549EB3BC}" srcOrd="0" destOrd="0" presId="urn:microsoft.com/office/officeart/2005/8/layout/matrix1"/>
    <dgm:cxn modelId="{E337E8DC-D4E3-4C30-9A43-AEE5366C6947}" type="presOf" srcId="{71B2E7B7-8DA3-4995-A26C-01096BDDCA3C}" destId="{F89D273A-55E5-46C7-8BCB-9B8D8AE9DB39}" srcOrd="1" destOrd="0" presId="urn:microsoft.com/office/officeart/2005/8/layout/matrix1"/>
    <dgm:cxn modelId="{2BAAD6F1-2003-42D3-9C00-90839355B1A1}" type="presOf" srcId="{C0937CED-B699-4D4C-9386-E58EB29FEECD}" destId="{6796937A-4707-41EB-AEF4-9D33CBD3A3C3}" srcOrd="1" destOrd="0" presId="urn:microsoft.com/office/officeart/2005/8/layout/matrix1"/>
    <dgm:cxn modelId="{ACAA34F6-8DEA-44A4-885D-642C044DE8CD}" srcId="{C09A6362-0803-4E81-A760-72036F26488D}" destId="{C0937CED-B699-4D4C-9386-E58EB29FEECD}" srcOrd="2" destOrd="0" parTransId="{8ED7E8B1-4F88-4CCE-983A-3A6321431854}" sibTransId="{2061EDCE-6679-4B14-9AE9-DE3A2611B542}"/>
    <dgm:cxn modelId="{0B9140F8-A4E6-48DC-8A03-8C83CC774636}" srcId="{234A9ED0-922F-4F2C-AEDB-5CEC552120D1}" destId="{C09A6362-0803-4E81-A760-72036F26488D}" srcOrd="0" destOrd="0" parTransId="{CC3D05A3-3676-4754-97B4-E1B53AAF913C}" sibTransId="{195F7343-1D5B-4562-870E-DD6C035244AA}"/>
    <dgm:cxn modelId="{A27A33FF-8B28-46F3-A409-3A3FBFE44712}" type="presOf" srcId="{6650A229-CC5A-44CA-8BDA-99475B1F0250}" destId="{A64E5295-141A-470E-A12E-6F0ACB5B0CE2}" srcOrd="0" destOrd="0" presId="urn:microsoft.com/office/officeart/2005/8/layout/matrix1"/>
    <dgm:cxn modelId="{6E02DA17-2FFC-496C-AC7F-7CFA86516C80}" type="presParOf" srcId="{ECAA99D3-5367-4EFA-B367-3C948FE9C801}" destId="{4E6EF5EC-E7D8-4338-8E3B-2CE6DBEF4EEE}" srcOrd="0" destOrd="0" presId="urn:microsoft.com/office/officeart/2005/8/layout/matrix1"/>
    <dgm:cxn modelId="{BB938A26-FFAF-48C8-ADF7-055A1E478624}" type="presParOf" srcId="{4E6EF5EC-E7D8-4338-8E3B-2CE6DBEF4EEE}" destId="{A64E5295-141A-470E-A12E-6F0ACB5B0CE2}" srcOrd="0" destOrd="0" presId="urn:microsoft.com/office/officeart/2005/8/layout/matrix1"/>
    <dgm:cxn modelId="{CF54C53B-8580-4742-9C02-6497CC7217C0}" type="presParOf" srcId="{4E6EF5EC-E7D8-4338-8E3B-2CE6DBEF4EEE}" destId="{CBAD2F97-3114-48BF-B891-F439A4B7E1E6}" srcOrd="1" destOrd="0" presId="urn:microsoft.com/office/officeart/2005/8/layout/matrix1"/>
    <dgm:cxn modelId="{FEC424F2-077B-4E9D-81D4-6AD3C94A158F}" type="presParOf" srcId="{4E6EF5EC-E7D8-4338-8E3B-2CE6DBEF4EEE}" destId="{7D7696E6-45E6-4480-B781-82A022FD8F3E}" srcOrd="2" destOrd="0" presId="urn:microsoft.com/office/officeart/2005/8/layout/matrix1"/>
    <dgm:cxn modelId="{AFA53741-C18B-491F-B195-827F34D7D4F2}" type="presParOf" srcId="{4E6EF5EC-E7D8-4338-8E3B-2CE6DBEF4EEE}" destId="{F89D273A-55E5-46C7-8BCB-9B8D8AE9DB39}" srcOrd="3" destOrd="0" presId="urn:microsoft.com/office/officeart/2005/8/layout/matrix1"/>
    <dgm:cxn modelId="{C7AD0027-41A1-47CC-A4BD-8077A1506C86}" type="presParOf" srcId="{4E6EF5EC-E7D8-4338-8E3B-2CE6DBEF4EEE}" destId="{EA306F75-08AB-49B7-8DDB-F561E721B493}" srcOrd="4" destOrd="0" presId="urn:microsoft.com/office/officeart/2005/8/layout/matrix1"/>
    <dgm:cxn modelId="{CB5595A0-CC10-4F32-BA74-24F205DAF481}" type="presParOf" srcId="{4E6EF5EC-E7D8-4338-8E3B-2CE6DBEF4EEE}" destId="{6796937A-4707-41EB-AEF4-9D33CBD3A3C3}" srcOrd="5" destOrd="0" presId="urn:microsoft.com/office/officeart/2005/8/layout/matrix1"/>
    <dgm:cxn modelId="{E26A4722-04E4-4D0A-9285-A35684504BDE}" type="presParOf" srcId="{4E6EF5EC-E7D8-4338-8E3B-2CE6DBEF4EEE}" destId="{C6B1FEE0-F548-4DBC-9CA4-D523A918D6CF}" srcOrd="6" destOrd="0" presId="urn:microsoft.com/office/officeart/2005/8/layout/matrix1"/>
    <dgm:cxn modelId="{72C60FD0-67C4-4D74-9D88-441D2769AA3C}" type="presParOf" srcId="{4E6EF5EC-E7D8-4338-8E3B-2CE6DBEF4EEE}" destId="{CDFC6E9A-D294-4311-8507-42B9C943D6C6}" srcOrd="7" destOrd="0" presId="urn:microsoft.com/office/officeart/2005/8/layout/matrix1"/>
    <dgm:cxn modelId="{8FB38A4A-1F64-4AE8-97AA-FF26FAF66A70}" type="presParOf" srcId="{ECAA99D3-5367-4EFA-B367-3C948FE9C801}" destId="{A9FE935C-E312-40FE-9C6F-ED0E549EB3B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5F6858-13B8-47FD-9DA2-25AAB08F30DC}"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GB"/>
        </a:p>
      </dgm:t>
    </dgm:pt>
    <dgm:pt modelId="{D0B77650-5AB0-4847-A69F-52A269FAC064}">
      <dgm:prSet phldrT="[Text]" custT="1"/>
      <dgm:spPr/>
      <dgm:t>
        <a:bodyPr/>
        <a:lstStyle/>
        <a:p>
          <a:r>
            <a:rPr lang="en-GB" sz="2000"/>
            <a:t>Assessment</a:t>
          </a:r>
        </a:p>
      </dgm:t>
    </dgm:pt>
    <dgm:pt modelId="{7BB33401-BF97-4DF7-B15B-DBC6A2EDB1B9}" type="parTrans" cxnId="{5C41EAE9-796C-47D3-9850-E3D8A76F4877}">
      <dgm:prSet/>
      <dgm:spPr/>
      <dgm:t>
        <a:bodyPr/>
        <a:lstStyle/>
        <a:p>
          <a:endParaRPr lang="en-GB"/>
        </a:p>
      </dgm:t>
    </dgm:pt>
    <dgm:pt modelId="{B97925DA-EDFD-4E42-82C4-D81BFAD9D7B8}" type="sibTrans" cxnId="{5C41EAE9-796C-47D3-9850-E3D8A76F4877}">
      <dgm:prSet/>
      <dgm:spPr/>
      <dgm:t>
        <a:bodyPr/>
        <a:lstStyle/>
        <a:p>
          <a:endParaRPr lang="en-GB"/>
        </a:p>
      </dgm:t>
    </dgm:pt>
    <dgm:pt modelId="{0D683451-37F4-4392-B727-41A439F6ED87}">
      <dgm:prSet phldrT="[Text]" custT="1"/>
      <dgm:spPr/>
      <dgm:t>
        <a:bodyPr/>
        <a:lstStyle/>
        <a:p>
          <a:r>
            <a:rPr lang="en-GB" sz="1800"/>
            <a:t>Delivery</a:t>
          </a:r>
        </a:p>
      </dgm:t>
    </dgm:pt>
    <dgm:pt modelId="{7F80D0B3-925C-4837-9DA4-89AB7A79646E}" type="parTrans" cxnId="{A5FE84E5-0837-43CC-96CA-29E882F1B30C}">
      <dgm:prSet/>
      <dgm:spPr/>
      <dgm:t>
        <a:bodyPr/>
        <a:lstStyle/>
        <a:p>
          <a:endParaRPr lang="en-GB"/>
        </a:p>
      </dgm:t>
    </dgm:pt>
    <dgm:pt modelId="{773E8E41-075B-4F62-B3BC-80A2CDED3008}" type="sibTrans" cxnId="{A5FE84E5-0837-43CC-96CA-29E882F1B30C}">
      <dgm:prSet/>
      <dgm:spPr/>
      <dgm:t>
        <a:bodyPr/>
        <a:lstStyle/>
        <a:p>
          <a:endParaRPr lang="en-GB"/>
        </a:p>
      </dgm:t>
    </dgm:pt>
    <dgm:pt modelId="{501FC2D4-C8AB-4381-9F85-110B8FD7DE03}">
      <dgm:prSet phldrT="[Text]" custT="1"/>
      <dgm:spPr/>
      <dgm:t>
        <a:bodyPr/>
        <a:lstStyle/>
        <a:p>
          <a:r>
            <a:rPr lang="en-GB" sz="1800"/>
            <a:t>Pedagogy</a:t>
          </a:r>
        </a:p>
      </dgm:t>
    </dgm:pt>
    <dgm:pt modelId="{847DF8C6-1366-4A03-8D10-0B0C0C34916D}" type="parTrans" cxnId="{B67A36CC-6B0F-4687-85D4-DCB49314E1BA}">
      <dgm:prSet/>
      <dgm:spPr/>
      <dgm:t>
        <a:bodyPr/>
        <a:lstStyle/>
        <a:p>
          <a:endParaRPr lang="en-GB"/>
        </a:p>
      </dgm:t>
    </dgm:pt>
    <dgm:pt modelId="{70753846-5BB2-4629-A60C-887C4D4A974D}" type="sibTrans" cxnId="{B67A36CC-6B0F-4687-85D4-DCB49314E1BA}">
      <dgm:prSet/>
      <dgm:spPr/>
      <dgm:t>
        <a:bodyPr/>
        <a:lstStyle/>
        <a:p>
          <a:endParaRPr lang="en-GB"/>
        </a:p>
      </dgm:t>
    </dgm:pt>
    <dgm:pt modelId="{BFCE307E-CE1C-4DF9-BEED-2CCE78231A41}" type="pres">
      <dgm:prSet presAssocID="{4D5F6858-13B8-47FD-9DA2-25AAB08F30DC}" presName="composite" presStyleCnt="0">
        <dgm:presLayoutVars>
          <dgm:chMax val="3"/>
          <dgm:animLvl val="lvl"/>
          <dgm:resizeHandles val="exact"/>
        </dgm:presLayoutVars>
      </dgm:prSet>
      <dgm:spPr/>
    </dgm:pt>
    <dgm:pt modelId="{ECED0D8E-2AC7-496A-8D8C-A324F0381925}" type="pres">
      <dgm:prSet presAssocID="{D0B77650-5AB0-4847-A69F-52A269FAC064}" presName="gear1" presStyleLbl="node1" presStyleIdx="0" presStyleCnt="3" custScaleX="97466" custScaleY="93363">
        <dgm:presLayoutVars>
          <dgm:chMax val="1"/>
          <dgm:bulletEnabled val="1"/>
        </dgm:presLayoutVars>
      </dgm:prSet>
      <dgm:spPr/>
    </dgm:pt>
    <dgm:pt modelId="{A398080E-064F-4470-A1E9-200612BF611D}" type="pres">
      <dgm:prSet presAssocID="{D0B77650-5AB0-4847-A69F-52A269FAC064}" presName="gear1srcNode" presStyleLbl="node1" presStyleIdx="0" presStyleCnt="3"/>
      <dgm:spPr/>
    </dgm:pt>
    <dgm:pt modelId="{161304D3-CC38-4A0B-980D-A4F8FA5F1E3A}" type="pres">
      <dgm:prSet presAssocID="{D0B77650-5AB0-4847-A69F-52A269FAC064}" presName="gear1dstNode" presStyleLbl="node1" presStyleIdx="0" presStyleCnt="3"/>
      <dgm:spPr/>
    </dgm:pt>
    <dgm:pt modelId="{C1169270-DC0D-448A-B49B-A573E2B5A0B2}" type="pres">
      <dgm:prSet presAssocID="{0D683451-37F4-4392-B727-41A439F6ED87}" presName="gear2" presStyleLbl="node1" presStyleIdx="1" presStyleCnt="3" custLinFactNeighborX="-2380">
        <dgm:presLayoutVars>
          <dgm:chMax val="1"/>
          <dgm:bulletEnabled val="1"/>
        </dgm:presLayoutVars>
      </dgm:prSet>
      <dgm:spPr/>
    </dgm:pt>
    <dgm:pt modelId="{4CBEAD40-2CEE-4E67-B46F-02C411AB4B54}" type="pres">
      <dgm:prSet presAssocID="{0D683451-37F4-4392-B727-41A439F6ED87}" presName="gear2srcNode" presStyleLbl="node1" presStyleIdx="1" presStyleCnt="3"/>
      <dgm:spPr/>
    </dgm:pt>
    <dgm:pt modelId="{9EFA5ECE-274D-4664-A782-D7A421B18A61}" type="pres">
      <dgm:prSet presAssocID="{0D683451-37F4-4392-B727-41A439F6ED87}" presName="gear2dstNode" presStyleLbl="node1" presStyleIdx="1" presStyleCnt="3"/>
      <dgm:spPr/>
    </dgm:pt>
    <dgm:pt modelId="{C3463102-69D6-40A6-B2FF-C8922C1FE434}" type="pres">
      <dgm:prSet presAssocID="{501FC2D4-C8AB-4381-9F85-110B8FD7DE03}" presName="gear3" presStyleLbl="node1" presStyleIdx="2" presStyleCnt="3" custScaleX="104303" custScaleY="104711" custLinFactNeighborX="7728"/>
      <dgm:spPr/>
    </dgm:pt>
    <dgm:pt modelId="{1937C3DC-99B1-46E4-96C5-9EF9AD782B46}" type="pres">
      <dgm:prSet presAssocID="{501FC2D4-C8AB-4381-9F85-110B8FD7DE03}" presName="gear3tx" presStyleLbl="node1" presStyleIdx="2" presStyleCnt="3">
        <dgm:presLayoutVars>
          <dgm:chMax val="1"/>
          <dgm:bulletEnabled val="1"/>
        </dgm:presLayoutVars>
      </dgm:prSet>
      <dgm:spPr/>
    </dgm:pt>
    <dgm:pt modelId="{0A7703AC-6006-4E38-A5F9-8D7755BFF8E2}" type="pres">
      <dgm:prSet presAssocID="{501FC2D4-C8AB-4381-9F85-110B8FD7DE03}" presName="gear3srcNode" presStyleLbl="node1" presStyleIdx="2" presStyleCnt="3"/>
      <dgm:spPr/>
    </dgm:pt>
    <dgm:pt modelId="{AD98A099-15AF-464A-AD3E-02C705C51992}" type="pres">
      <dgm:prSet presAssocID="{501FC2D4-C8AB-4381-9F85-110B8FD7DE03}" presName="gear3dstNode" presStyleLbl="node1" presStyleIdx="2" presStyleCnt="3"/>
      <dgm:spPr/>
    </dgm:pt>
    <dgm:pt modelId="{88CAA52F-FA00-4142-96A8-914AE0EFD135}" type="pres">
      <dgm:prSet presAssocID="{B97925DA-EDFD-4E42-82C4-D81BFAD9D7B8}" presName="connector1" presStyleLbl="sibTrans2D1" presStyleIdx="0" presStyleCnt="3"/>
      <dgm:spPr/>
    </dgm:pt>
    <dgm:pt modelId="{3594A0D0-E255-4C0E-98ED-FB6E9F5CE6E7}" type="pres">
      <dgm:prSet presAssocID="{773E8E41-075B-4F62-B3BC-80A2CDED3008}" presName="connector2" presStyleLbl="sibTrans2D1" presStyleIdx="1" presStyleCnt="3"/>
      <dgm:spPr/>
    </dgm:pt>
    <dgm:pt modelId="{C957EC96-42F2-42FA-8370-9E3B46519B69}" type="pres">
      <dgm:prSet presAssocID="{70753846-5BB2-4629-A60C-887C4D4A974D}" presName="connector3" presStyleLbl="sibTrans2D1" presStyleIdx="2" presStyleCnt="3"/>
      <dgm:spPr/>
    </dgm:pt>
  </dgm:ptLst>
  <dgm:cxnLst>
    <dgm:cxn modelId="{90530F04-7280-4D95-ADCE-A9348035B232}" type="presOf" srcId="{501FC2D4-C8AB-4381-9F85-110B8FD7DE03}" destId="{AD98A099-15AF-464A-AD3E-02C705C51992}" srcOrd="3" destOrd="0" presId="urn:microsoft.com/office/officeart/2005/8/layout/gear1"/>
    <dgm:cxn modelId="{41712404-375A-4022-A5A9-6AEE6684830A}" type="presOf" srcId="{501FC2D4-C8AB-4381-9F85-110B8FD7DE03}" destId="{C3463102-69D6-40A6-B2FF-C8922C1FE434}" srcOrd="0" destOrd="0" presId="urn:microsoft.com/office/officeart/2005/8/layout/gear1"/>
    <dgm:cxn modelId="{7632230E-2722-4969-B3A4-66D766DA667C}" type="presOf" srcId="{D0B77650-5AB0-4847-A69F-52A269FAC064}" destId="{A398080E-064F-4470-A1E9-200612BF611D}" srcOrd="1" destOrd="0" presId="urn:microsoft.com/office/officeart/2005/8/layout/gear1"/>
    <dgm:cxn modelId="{7B970110-7138-4EB2-AD50-239B6B4C4330}" type="presOf" srcId="{0D683451-37F4-4392-B727-41A439F6ED87}" destId="{9EFA5ECE-274D-4664-A782-D7A421B18A61}" srcOrd="2" destOrd="0" presId="urn:microsoft.com/office/officeart/2005/8/layout/gear1"/>
    <dgm:cxn modelId="{38CF7A1C-DA9D-4DA5-94FD-068947FB3E87}" type="presOf" srcId="{501FC2D4-C8AB-4381-9F85-110B8FD7DE03}" destId="{1937C3DC-99B1-46E4-96C5-9EF9AD782B46}" srcOrd="1" destOrd="0" presId="urn:microsoft.com/office/officeart/2005/8/layout/gear1"/>
    <dgm:cxn modelId="{AFE3A02F-2BAA-4F52-94E7-A8A778F1187C}" type="presOf" srcId="{D0B77650-5AB0-4847-A69F-52A269FAC064}" destId="{161304D3-CC38-4A0B-980D-A4F8FA5F1E3A}" srcOrd="2" destOrd="0" presId="urn:microsoft.com/office/officeart/2005/8/layout/gear1"/>
    <dgm:cxn modelId="{A9401234-6CA6-47D3-AD58-8B54194CD3E3}" type="presOf" srcId="{0D683451-37F4-4392-B727-41A439F6ED87}" destId="{4CBEAD40-2CEE-4E67-B46F-02C411AB4B54}" srcOrd="1" destOrd="0" presId="urn:microsoft.com/office/officeart/2005/8/layout/gear1"/>
    <dgm:cxn modelId="{6645965D-79CD-481E-AE1D-E05CF72AD7C4}" type="presOf" srcId="{4D5F6858-13B8-47FD-9DA2-25AAB08F30DC}" destId="{BFCE307E-CE1C-4DF9-BEED-2CCE78231A41}" srcOrd="0" destOrd="0" presId="urn:microsoft.com/office/officeart/2005/8/layout/gear1"/>
    <dgm:cxn modelId="{26AA9E6C-94DE-4510-B1F8-DF687D7DC78E}" type="presOf" srcId="{B97925DA-EDFD-4E42-82C4-D81BFAD9D7B8}" destId="{88CAA52F-FA00-4142-96A8-914AE0EFD135}" srcOrd="0" destOrd="0" presId="urn:microsoft.com/office/officeart/2005/8/layout/gear1"/>
    <dgm:cxn modelId="{C0C3C86F-C903-4FAD-B566-B648EFADC186}" type="presOf" srcId="{70753846-5BB2-4629-A60C-887C4D4A974D}" destId="{C957EC96-42F2-42FA-8370-9E3B46519B69}" srcOrd="0" destOrd="0" presId="urn:microsoft.com/office/officeart/2005/8/layout/gear1"/>
    <dgm:cxn modelId="{DD459B52-2391-4266-A27B-11B389BC4217}" type="presOf" srcId="{0D683451-37F4-4392-B727-41A439F6ED87}" destId="{C1169270-DC0D-448A-B49B-A573E2B5A0B2}" srcOrd="0" destOrd="0" presId="urn:microsoft.com/office/officeart/2005/8/layout/gear1"/>
    <dgm:cxn modelId="{1DEB7F73-6B12-4405-92A7-24DDFE94687B}" type="presOf" srcId="{773E8E41-075B-4F62-B3BC-80A2CDED3008}" destId="{3594A0D0-E255-4C0E-98ED-FB6E9F5CE6E7}" srcOrd="0" destOrd="0" presId="urn:microsoft.com/office/officeart/2005/8/layout/gear1"/>
    <dgm:cxn modelId="{B67A36CC-6B0F-4687-85D4-DCB49314E1BA}" srcId="{4D5F6858-13B8-47FD-9DA2-25AAB08F30DC}" destId="{501FC2D4-C8AB-4381-9F85-110B8FD7DE03}" srcOrd="2" destOrd="0" parTransId="{847DF8C6-1366-4A03-8D10-0B0C0C34916D}" sibTransId="{70753846-5BB2-4629-A60C-887C4D4A974D}"/>
    <dgm:cxn modelId="{70116DCE-5043-432F-8F62-B013BBA17737}" type="presOf" srcId="{D0B77650-5AB0-4847-A69F-52A269FAC064}" destId="{ECED0D8E-2AC7-496A-8D8C-A324F0381925}" srcOrd="0" destOrd="0" presId="urn:microsoft.com/office/officeart/2005/8/layout/gear1"/>
    <dgm:cxn modelId="{A5FE84E5-0837-43CC-96CA-29E882F1B30C}" srcId="{4D5F6858-13B8-47FD-9DA2-25AAB08F30DC}" destId="{0D683451-37F4-4392-B727-41A439F6ED87}" srcOrd="1" destOrd="0" parTransId="{7F80D0B3-925C-4837-9DA4-89AB7A79646E}" sibTransId="{773E8E41-075B-4F62-B3BC-80A2CDED3008}"/>
    <dgm:cxn modelId="{5C41EAE9-796C-47D3-9850-E3D8A76F4877}" srcId="{4D5F6858-13B8-47FD-9DA2-25AAB08F30DC}" destId="{D0B77650-5AB0-4847-A69F-52A269FAC064}" srcOrd="0" destOrd="0" parTransId="{7BB33401-BF97-4DF7-B15B-DBC6A2EDB1B9}" sibTransId="{B97925DA-EDFD-4E42-82C4-D81BFAD9D7B8}"/>
    <dgm:cxn modelId="{AE91C8F3-D35C-465A-BA2D-F61064168DDE}" type="presOf" srcId="{501FC2D4-C8AB-4381-9F85-110B8FD7DE03}" destId="{0A7703AC-6006-4E38-A5F9-8D7755BFF8E2}" srcOrd="2" destOrd="0" presId="urn:microsoft.com/office/officeart/2005/8/layout/gear1"/>
    <dgm:cxn modelId="{790E7FEA-4179-48EB-8D1B-2CBCE68AD9E9}" type="presParOf" srcId="{BFCE307E-CE1C-4DF9-BEED-2CCE78231A41}" destId="{ECED0D8E-2AC7-496A-8D8C-A324F0381925}" srcOrd="0" destOrd="0" presId="urn:microsoft.com/office/officeart/2005/8/layout/gear1"/>
    <dgm:cxn modelId="{D2113B06-3975-42A1-BE0D-D37EC367BFD0}" type="presParOf" srcId="{BFCE307E-CE1C-4DF9-BEED-2CCE78231A41}" destId="{A398080E-064F-4470-A1E9-200612BF611D}" srcOrd="1" destOrd="0" presId="urn:microsoft.com/office/officeart/2005/8/layout/gear1"/>
    <dgm:cxn modelId="{9B377454-119C-45D1-820F-32854C35E105}" type="presParOf" srcId="{BFCE307E-CE1C-4DF9-BEED-2CCE78231A41}" destId="{161304D3-CC38-4A0B-980D-A4F8FA5F1E3A}" srcOrd="2" destOrd="0" presId="urn:microsoft.com/office/officeart/2005/8/layout/gear1"/>
    <dgm:cxn modelId="{E5165178-AB71-439F-94F5-ECDF4AEA02D4}" type="presParOf" srcId="{BFCE307E-CE1C-4DF9-BEED-2CCE78231A41}" destId="{C1169270-DC0D-448A-B49B-A573E2B5A0B2}" srcOrd="3" destOrd="0" presId="urn:microsoft.com/office/officeart/2005/8/layout/gear1"/>
    <dgm:cxn modelId="{9E66D159-7F97-4F56-BCB6-91C1A453908D}" type="presParOf" srcId="{BFCE307E-CE1C-4DF9-BEED-2CCE78231A41}" destId="{4CBEAD40-2CEE-4E67-B46F-02C411AB4B54}" srcOrd="4" destOrd="0" presId="urn:microsoft.com/office/officeart/2005/8/layout/gear1"/>
    <dgm:cxn modelId="{2DE5D67A-60E8-4CA4-B756-3F9B54693E78}" type="presParOf" srcId="{BFCE307E-CE1C-4DF9-BEED-2CCE78231A41}" destId="{9EFA5ECE-274D-4664-A782-D7A421B18A61}" srcOrd="5" destOrd="0" presId="urn:microsoft.com/office/officeart/2005/8/layout/gear1"/>
    <dgm:cxn modelId="{895428BA-F315-4939-B8EA-4742C6EAB3A8}" type="presParOf" srcId="{BFCE307E-CE1C-4DF9-BEED-2CCE78231A41}" destId="{C3463102-69D6-40A6-B2FF-C8922C1FE434}" srcOrd="6" destOrd="0" presId="urn:microsoft.com/office/officeart/2005/8/layout/gear1"/>
    <dgm:cxn modelId="{DFA1989A-002D-45DD-9293-A6E2BC9124AC}" type="presParOf" srcId="{BFCE307E-CE1C-4DF9-BEED-2CCE78231A41}" destId="{1937C3DC-99B1-46E4-96C5-9EF9AD782B46}" srcOrd="7" destOrd="0" presId="urn:microsoft.com/office/officeart/2005/8/layout/gear1"/>
    <dgm:cxn modelId="{9F3264E5-A23C-4B71-A3FE-B006D008974E}" type="presParOf" srcId="{BFCE307E-CE1C-4DF9-BEED-2CCE78231A41}" destId="{0A7703AC-6006-4E38-A5F9-8D7755BFF8E2}" srcOrd="8" destOrd="0" presId="urn:microsoft.com/office/officeart/2005/8/layout/gear1"/>
    <dgm:cxn modelId="{C4A2E8AE-D745-40C3-8A00-A6F69AC5DDEF}" type="presParOf" srcId="{BFCE307E-CE1C-4DF9-BEED-2CCE78231A41}" destId="{AD98A099-15AF-464A-AD3E-02C705C51992}" srcOrd="9" destOrd="0" presId="urn:microsoft.com/office/officeart/2005/8/layout/gear1"/>
    <dgm:cxn modelId="{DAAB9410-8EDB-4148-B57D-DEF85FCCDCF7}" type="presParOf" srcId="{BFCE307E-CE1C-4DF9-BEED-2CCE78231A41}" destId="{88CAA52F-FA00-4142-96A8-914AE0EFD135}" srcOrd="10" destOrd="0" presId="urn:microsoft.com/office/officeart/2005/8/layout/gear1"/>
    <dgm:cxn modelId="{5A6B0A04-73D8-4A7E-995B-F1A04C984254}" type="presParOf" srcId="{BFCE307E-CE1C-4DF9-BEED-2CCE78231A41}" destId="{3594A0D0-E255-4C0E-98ED-FB6E9F5CE6E7}" srcOrd="11" destOrd="0" presId="urn:microsoft.com/office/officeart/2005/8/layout/gear1"/>
    <dgm:cxn modelId="{1C56A32B-3C1A-4642-86C7-45B763549E5D}" type="presParOf" srcId="{BFCE307E-CE1C-4DF9-BEED-2CCE78231A41}" destId="{C957EC96-42F2-42FA-8370-9E3B46519B6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9724A8-177A-44AE-9DCA-CFC7BC549781}" type="doc">
      <dgm:prSet loTypeId="urn:microsoft.com/office/officeart/2005/8/layout/arrow5" loCatId="relationship" qsTypeId="urn:microsoft.com/office/officeart/2005/8/quickstyle/3d2" qsCatId="3D" csTypeId="urn:microsoft.com/office/officeart/2005/8/colors/accent1_2" csCatId="accent1" phldr="1"/>
      <dgm:spPr/>
      <dgm:t>
        <a:bodyPr/>
        <a:lstStyle/>
        <a:p>
          <a:endParaRPr lang="en-GB"/>
        </a:p>
      </dgm:t>
    </dgm:pt>
    <dgm:pt modelId="{6865C40A-F57D-4E73-9E9D-0056D0DC6599}">
      <dgm:prSet phldrT="[Text]" custT="1"/>
      <dgm:spPr/>
      <dgm:t>
        <a:bodyPr/>
        <a:lstStyle/>
        <a:p>
          <a:r>
            <a:rPr lang="en-GB" sz="2400" b="0" i="0">
              <a:effectLst/>
              <a:latin typeface="Aptos" panose="020B0004020202020204" pitchFamily="34" charset="0"/>
            </a:rPr>
            <a:t>Tensions inherent to working across two systems while ensuring quality </a:t>
          </a:r>
          <a:r>
            <a:rPr lang="en-GB" sz="2400">
              <a:latin typeface="Aptos" panose="020B0004020202020204" pitchFamily="34" charset="0"/>
            </a:rPr>
            <a:t>(Wilding &amp; Li 2021)</a:t>
          </a:r>
          <a:endParaRPr lang="en-GB" sz="2400"/>
        </a:p>
      </dgm:t>
    </dgm:pt>
    <dgm:pt modelId="{C51B2169-7053-4B93-8FE5-0793D236A223}" type="parTrans" cxnId="{08320363-5F77-4E9B-A0DC-780A9F0C32EE}">
      <dgm:prSet/>
      <dgm:spPr/>
      <dgm:t>
        <a:bodyPr/>
        <a:lstStyle/>
        <a:p>
          <a:endParaRPr lang="en-GB"/>
        </a:p>
      </dgm:t>
    </dgm:pt>
    <dgm:pt modelId="{940473F2-125D-4F1E-B94D-9415A28D1CA2}" type="sibTrans" cxnId="{08320363-5F77-4E9B-A0DC-780A9F0C32EE}">
      <dgm:prSet/>
      <dgm:spPr/>
      <dgm:t>
        <a:bodyPr/>
        <a:lstStyle/>
        <a:p>
          <a:endParaRPr lang="en-GB"/>
        </a:p>
      </dgm:t>
    </dgm:pt>
    <dgm:pt modelId="{CFFC9E5A-1F5D-4298-A479-1CAA618B8D0F}">
      <dgm:prSet phldrT="[Text]" custT="1"/>
      <dgm:spPr/>
      <dgm:t>
        <a:bodyPr/>
        <a:lstStyle/>
        <a:p>
          <a:r>
            <a:rPr lang="en-GB" sz="2400">
              <a:latin typeface="Aptos" panose="020B0004020202020204" pitchFamily="34" charset="0"/>
            </a:rPr>
            <a:t>Potential for transformative professional development (Smith 2009)</a:t>
          </a:r>
          <a:endParaRPr lang="en-GB" sz="2400"/>
        </a:p>
      </dgm:t>
    </dgm:pt>
    <dgm:pt modelId="{EE8C00B8-F500-4D44-AC31-1EB8732822F5}" type="parTrans" cxnId="{1B29E10D-F57D-40CC-970C-A112914262F6}">
      <dgm:prSet/>
      <dgm:spPr/>
      <dgm:t>
        <a:bodyPr/>
        <a:lstStyle/>
        <a:p>
          <a:endParaRPr lang="en-GB"/>
        </a:p>
      </dgm:t>
    </dgm:pt>
    <dgm:pt modelId="{0BCE4B1A-EA5F-4BEE-90B6-80EA8356E188}" type="sibTrans" cxnId="{1B29E10D-F57D-40CC-970C-A112914262F6}">
      <dgm:prSet/>
      <dgm:spPr/>
      <dgm:t>
        <a:bodyPr/>
        <a:lstStyle/>
        <a:p>
          <a:endParaRPr lang="en-GB"/>
        </a:p>
      </dgm:t>
    </dgm:pt>
    <dgm:pt modelId="{5DFE561B-7B4B-4BB6-BD06-F63377DFFB12}" type="pres">
      <dgm:prSet presAssocID="{269724A8-177A-44AE-9DCA-CFC7BC549781}" presName="diagram" presStyleCnt="0">
        <dgm:presLayoutVars>
          <dgm:dir/>
          <dgm:resizeHandles val="exact"/>
        </dgm:presLayoutVars>
      </dgm:prSet>
      <dgm:spPr/>
    </dgm:pt>
    <dgm:pt modelId="{0FF8FE74-E49E-434F-8D35-B23DA7978F7F}" type="pres">
      <dgm:prSet presAssocID="{6865C40A-F57D-4E73-9E9D-0056D0DC6599}" presName="arrow" presStyleLbl="node1" presStyleIdx="0" presStyleCnt="2" custScaleX="74885">
        <dgm:presLayoutVars>
          <dgm:bulletEnabled val="1"/>
        </dgm:presLayoutVars>
      </dgm:prSet>
      <dgm:spPr/>
    </dgm:pt>
    <dgm:pt modelId="{E31F9828-9ECE-43EA-AEBF-11F1309ADF6F}" type="pres">
      <dgm:prSet presAssocID="{CFFC9E5A-1F5D-4298-A479-1CAA618B8D0F}" presName="arrow" presStyleLbl="node1" presStyleIdx="1" presStyleCnt="2" custScaleX="74378">
        <dgm:presLayoutVars>
          <dgm:bulletEnabled val="1"/>
        </dgm:presLayoutVars>
      </dgm:prSet>
      <dgm:spPr/>
    </dgm:pt>
  </dgm:ptLst>
  <dgm:cxnLst>
    <dgm:cxn modelId="{1B29E10D-F57D-40CC-970C-A112914262F6}" srcId="{269724A8-177A-44AE-9DCA-CFC7BC549781}" destId="{CFFC9E5A-1F5D-4298-A479-1CAA618B8D0F}" srcOrd="1" destOrd="0" parTransId="{EE8C00B8-F500-4D44-AC31-1EB8732822F5}" sibTransId="{0BCE4B1A-EA5F-4BEE-90B6-80EA8356E188}"/>
    <dgm:cxn modelId="{25C1F228-B92C-4699-8B48-EF0F30DC3FDB}" type="presOf" srcId="{6865C40A-F57D-4E73-9E9D-0056D0DC6599}" destId="{0FF8FE74-E49E-434F-8D35-B23DA7978F7F}" srcOrd="0" destOrd="0" presId="urn:microsoft.com/office/officeart/2005/8/layout/arrow5"/>
    <dgm:cxn modelId="{08320363-5F77-4E9B-A0DC-780A9F0C32EE}" srcId="{269724A8-177A-44AE-9DCA-CFC7BC549781}" destId="{6865C40A-F57D-4E73-9E9D-0056D0DC6599}" srcOrd="0" destOrd="0" parTransId="{C51B2169-7053-4B93-8FE5-0793D236A223}" sibTransId="{940473F2-125D-4F1E-B94D-9415A28D1CA2}"/>
    <dgm:cxn modelId="{1F6F9174-EDB2-4E51-8C22-DEF525E3C9E3}" type="presOf" srcId="{269724A8-177A-44AE-9DCA-CFC7BC549781}" destId="{5DFE561B-7B4B-4BB6-BD06-F63377DFFB12}" srcOrd="0" destOrd="0" presId="urn:microsoft.com/office/officeart/2005/8/layout/arrow5"/>
    <dgm:cxn modelId="{637CCD54-DF04-4512-8E53-5CCD41AA1D91}" type="presOf" srcId="{CFFC9E5A-1F5D-4298-A479-1CAA618B8D0F}" destId="{E31F9828-9ECE-43EA-AEBF-11F1309ADF6F}" srcOrd="0" destOrd="0" presId="urn:microsoft.com/office/officeart/2005/8/layout/arrow5"/>
    <dgm:cxn modelId="{29C904DF-0FD2-43BB-8BB4-3C31A2CF83D4}" type="presParOf" srcId="{5DFE561B-7B4B-4BB6-BD06-F63377DFFB12}" destId="{0FF8FE74-E49E-434F-8D35-B23DA7978F7F}" srcOrd="0" destOrd="0" presId="urn:microsoft.com/office/officeart/2005/8/layout/arrow5"/>
    <dgm:cxn modelId="{CA59E1FA-EBF6-40FB-B25B-A0098B21F8B2}" type="presParOf" srcId="{5DFE561B-7B4B-4BB6-BD06-F63377DFFB12}" destId="{E31F9828-9ECE-43EA-AEBF-11F1309ADF6F}" srcOrd="1" destOrd="0" presId="urn:microsoft.com/office/officeart/2005/8/layout/arrow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9724A8-177A-44AE-9DCA-CFC7BC549781}" type="doc">
      <dgm:prSet loTypeId="urn:microsoft.com/office/officeart/2005/8/layout/arrow5" loCatId="relationship" qsTypeId="urn:microsoft.com/office/officeart/2005/8/quickstyle/3d2" qsCatId="3D" csTypeId="urn:microsoft.com/office/officeart/2005/8/colors/accent1_2" csCatId="accent1" phldr="1"/>
      <dgm:spPr/>
      <dgm:t>
        <a:bodyPr/>
        <a:lstStyle/>
        <a:p>
          <a:endParaRPr lang="en-GB"/>
        </a:p>
      </dgm:t>
    </dgm:pt>
    <dgm:pt modelId="{6865C40A-F57D-4E73-9E9D-0056D0DC6599}">
      <dgm:prSet phldrT="[Text]" custT="1"/>
      <dgm:spPr/>
      <dgm:t>
        <a:bodyPr/>
        <a:lstStyle/>
        <a:p>
          <a:r>
            <a:rPr lang="en-GB" sz="2400" b="0" i="0">
              <a:effectLst/>
              <a:latin typeface="Aptos" panose="020B0004020202020204" pitchFamily="34" charset="0"/>
            </a:rPr>
            <a:t>Tensions, challenges, inequality</a:t>
          </a:r>
          <a:endParaRPr lang="en-GB" sz="2400"/>
        </a:p>
      </dgm:t>
    </dgm:pt>
    <dgm:pt modelId="{C51B2169-7053-4B93-8FE5-0793D236A223}" type="parTrans" cxnId="{08320363-5F77-4E9B-A0DC-780A9F0C32EE}">
      <dgm:prSet/>
      <dgm:spPr/>
      <dgm:t>
        <a:bodyPr/>
        <a:lstStyle/>
        <a:p>
          <a:endParaRPr lang="en-GB"/>
        </a:p>
      </dgm:t>
    </dgm:pt>
    <dgm:pt modelId="{940473F2-125D-4F1E-B94D-9415A28D1CA2}" type="sibTrans" cxnId="{08320363-5F77-4E9B-A0DC-780A9F0C32EE}">
      <dgm:prSet/>
      <dgm:spPr/>
      <dgm:t>
        <a:bodyPr/>
        <a:lstStyle/>
        <a:p>
          <a:endParaRPr lang="en-GB"/>
        </a:p>
      </dgm:t>
    </dgm:pt>
    <dgm:pt modelId="{CFFC9E5A-1F5D-4298-A479-1CAA618B8D0F}">
      <dgm:prSet phldrT="[Text]" custT="1"/>
      <dgm:spPr/>
      <dgm:t>
        <a:bodyPr/>
        <a:lstStyle/>
        <a:p>
          <a:r>
            <a:rPr lang="en-GB" sz="2400">
              <a:latin typeface="Aptos" panose="020B0004020202020204" pitchFamily="34" charset="0"/>
            </a:rPr>
            <a:t>Innovation and individual development or empowerment </a:t>
          </a:r>
          <a:endParaRPr lang="en-GB" sz="2400"/>
        </a:p>
      </dgm:t>
    </dgm:pt>
    <dgm:pt modelId="{EE8C00B8-F500-4D44-AC31-1EB8732822F5}" type="parTrans" cxnId="{1B29E10D-F57D-40CC-970C-A112914262F6}">
      <dgm:prSet/>
      <dgm:spPr/>
      <dgm:t>
        <a:bodyPr/>
        <a:lstStyle/>
        <a:p>
          <a:endParaRPr lang="en-GB"/>
        </a:p>
      </dgm:t>
    </dgm:pt>
    <dgm:pt modelId="{0BCE4B1A-EA5F-4BEE-90B6-80EA8356E188}" type="sibTrans" cxnId="{1B29E10D-F57D-40CC-970C-A112914262F6}">
      <dgm:prSet/>
      <dgm:spPr/>
      <dgm:t>
        <a:bodyPr/>
        <a:lstStyle/>
        <a:p>
          <a:endParaRPr lang="en-GB"/>
        </a:p>
      </dgm:t>
    </dgm:pt>
    <dgm:pt modelId="{5DFE561B-7B4B-4BB6-BD06-F63377DFFB12}" type="pres">
      <dgm:prSet presAssocID="{269724A8-177A-44AE-9DCA-CFC7BC549781}" presName="diagram" presStyleCnt="0">
        <dgm:presLayoutVars>
          <dgm:dir/>
          <dgm:resizeHandles val="exact"/>
        </dgm:presLayoutVars>
      </dgm:prSet>
      <dgm:spPr/>
    </dgm:pt>
    <dgm:pt modelId="{0FF8FE74-E49E-434F-8D35-B23DA7978F7F}" type="pres">
      <dgm:prSet presAssocID="{6865C40A-F57D-4E73-9E9D-0056D0DC6599}" presName="arrow" presStyleLbl="node1" presStyleIdx="0" presStyleCnt="2" custScaleX="69798" custScaleY="103236">
        <dgm:presLayoutVars>
          <dgm:bulletEnabled val="1"/>
        </dgm:presLayoutVars>
      </dgm:prSet>
      <dgm:spPr/>
    </dgm:pt>
    <dgm:pt modelId="{E31F9828-9ECE-43EA-AEBF-11F1309ADF6F}" type="pres">
      <dgm:prSet presAssocID="{CFFC9E5A-1F5D-4298-A479-1CAA618B8D0F}" presName="arrow" presStyleLbl="node1" presStyleIdx="1" presStyleCnt="2" custScaleX="71941">
        <dgm:presLayoutVars>
          <dgm:bulletEnabled val="1"/>
        </dgm:presLayoutVars>
      </dgm:prSet>
      <dgm:spPr/>
    </dgm:pt>
  </dgm:ptLst>
  <dgm:cxnLst>
    <dgm:cxn modelId="{1B29E10D-F57D-40CC-970C-A112914262F6}" srcId="{269724A8-177A-44AE-9DCA-CFC7BC549781}" destId="{CFFC9E5A-1F5D-4298-A479-1CAA618B8D0F}" srcOrd="1" destOrd="0" parTransId="{EE8C00B8-F500-4D44-AC31-1EB8732822F5}" sibTransId="{0BCE4B1A-EA5F-4BEE-90B6-80EA8356E188}"/>
    <dgm:cxn modelId="{25C1F228-B92C-4699-8B48-EF0F30DC3FDB}" type="presOf" srcId="{6865C40A-F57D-4E73-9E9D-0056D0DC6599}" destId="{0FF8FE74-E49E-434F-8D35-B23DA7978F7F}" srcOrd="0" destOrd="0" presId="urn:microsoft.com/office/officeart/2005/8/layout/arrow5"/>
    <dgm:cxn modelId="{08320363-5F77-4E9B-A0DC-780A9F0C32EE}" srcId="{269724A8-177A-44AE-9DCA-CFC7BC549781}" destId="{6865C40A-F57D-4E73-9E9D-0056D0DC6599}" srcOrd="0" destOrd="0" parTransId="{C51B2169-7053-4B93-8FE5-0793D236A223}" sibTransId="{940473F2-125D-4F1E-B94D-9415A28D1CA2}"/>
    <dgm:cxn modelId="{1F6F9174-EDB2-4E51-8C22-DEF525E3C9E3}" type="presOf" srcId="{269724A8-177A-44AE-9DCA-CFC7BC549781}" destId="{5DFE561B-7B4B-4BB6-BD06-F63377DFFB12}" srcOrd="0" destOrd="0" presId="urn:microsoft.com/office/officeart/2005/8/layout/arrow5"/>
    <dgm:cxn modelId="{637CCD54-DF04-4512-8E53-5CCD41AA1D91}" type="presOf" srcId="{CFFC9E5A-1F5D-4298-A479-1CAA618B8D0F}" destId="{E31F9828-9ECE-43EA-AEBF-11F1309ADF6F}" srcOrd="0" destOrd="0" presId="urn:microsoft.com/office/officeart/2005/8/layout/arrow5"/>
    <dgm:cxn modelId="{29C904DF-0FD2-43BB-8BB4-3C31A2CF83D4}" type="presParOf" srcId="{5DFE561B-7B4B-4BB6-BD06-F63377DFFB12}" destId="{0FF8FE74-E49E-434F-8D35-B23DA7978F7F}" srcOrd="0" destOrd="0" presId="urn:microsoft.com/office/officeart/2005/8/layout/arrow5"/>
    <dgm:cxn modelId="{CA59E1FA-EBF6-40FB-B25B-A0098B21F8B2}" type="presParOf" srcId="{5DFE561B-7B4B-4BB6-BD06-F63377DFFB12}" destId="{E31F9828-9ECE-43EA-AEBF-11F1309ADF6F}"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61BF0-3571-8C43-84FE-06CA18D37E91}">
      <dsp:nvSpPr>
        <dsp:cNvPr id="0" name=""/>
        <dsp:cNvSpPr/>
      </dsp:nvSpPr>
      <dsp:spPr>
        <a:xfrm>
          <a:off x="2512418" y="673518"/>
          <a:ext cx="2118681" cy="266129"/>
        </a:xfrm>
        <a:custGeom>
          <a:avLst/>
          <a:gdLst/>
          <a:ahLst/>
          <a:cxnLst/>
          <a:rect l="0" t="0" r="0" b="0"/>
          <a:pathLst>
            <a:path>
              <a:moveTo>
                <a:pt x="0" y="0"/>
              </a:moveTo>
              <a:lnTo>
                <a:pt x="0" y="148457"/>
              </a:lnTo>
              <a:lnTo>
                <a:pt x="2118681" y="148457"/>
              </a:lnTo>
              <a:lnTo>
                <a:pt x="2118681" y="26612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B755DD-1000-4F42-B2F0-C3960847573A}">
      <dsp:nvSpPr>
        <dsp:cNvPr id="0" name=""/>
        <dsp:cNvSpPr/>
      </dsp:nvSpPr>
      <dsp:spPr>
        <a:xfrm>
          <a:off x="2826803" y="1499988"/>
          <a:ext cx="168102" cy="1311197"/>
        </a:xfrm>
        <a:custGeom>
          <a:avLst/>
          <a:gdLst/>
          <a:ahLst/>
          <a:cxnLst/>
          <a:rect l="0" t="0" r="0" b="0"/>
          <a:pathLst>
            <a:path>
              <a:moveTo>
                <a:pt x="0" y="0"/>
              </a:moveTo>
              <a:lnTo>
                <a:pt x="0" y="1311197"/>
              </a:lnTo>
              <a:lnTo>
                <a:pt x="168102" y="1311197"/>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7AECD7-7A96-5242-BB1B-8B2CD1C34E4D}">
      <dsp:nvSpPr>
        <dsp:cNvPr id="0" name=""/>
        <dsp:cNvSpPr/>
      </dsp:nvSpPr>
      <dsp:spPr>
        <a:xfrm>
          <a:off x="2826803" y="1499988"/>
          <a:ext cx="168102" cy="515513"/>
        </a:xfrm>
        <a:custGeom>
          <a:avLst/>
          <a:gdLst/>
          <a:ahLst/>
          <a:cxnLst/>
          <a:rect l="0" t="0" r="0" b="0"/>
          <a:pathLst>
            <a:path>
              <a:moveTo>
                <a:pt x="0" y="0"/>
              </a:moveTo>
              <a:lnTo>
                <a:pt x="0" y="515513"/>
              </a:lnTo>
              <a:lnTo>
                <a:pt x="168102" y="515513"/>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E06C82-7D93-F145-804A-C5B2D4748BDD}">
      <dsp:nvSpPr>
        <dsp:cNvPr id="0" name=""/>
        <dsp:cNvSpPr/>
      </dsp:nvSpPr>
      <dsp:spPr>
        <a:xfrm>
          <a:off x="2512418" y="673518"/>
          <a:ext cx="762657" cy="266129"/>
        </a:xfrm>
        <a:custGeom>
          <a:avLst/>
          <a:gdLst/>
          <a:ahLst/>
          <a:cxnLst/>
          <a:rect l="0" t="0" r="0" b="0"/>
          <a:pathLst>
            <a:path>
              <a:moveTo>
                <a:pt x="0" y="0"/>
              </a:moveTo>
              <a:lnTo>
                <a:pt x="0" y="148457"/>
              </a:lnTo>
              <a:lnTo>
                <a:pt x="762657" y="148457"/>
              </a:lnTo>
              <a:lnTo>
                <a:pt x="762657" y="26612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3E8BF5-8612-D143-87F2-98BC1379559E}">
      <dsp:nvSpPr>
        <dsp:cNvPr id="0" name=""/>
        <dsp:cNvSpPr/>
      </dsp:nvSpPr>
      <dsp:spPr>
        <a:xfrm>
          <a:off x="1919051" y="673518"/>
          <a:ext cx="593367" cy="266129"/>
        </a:xfrm>
        <a:custGeom>
          <a:avLst/>
          <a:gdLst/>
          <a:ahLst/>
          <a:cxnLst/>
          <a:rect l="0" t="0" r="0" b="0"/>
          <a:pathLst>
            <a:path>
              <a:moveTo>
                <a:pt x="593367" y="0"/>
              </a:moveTo>
              <a:lnTo>
                <a:pt x="593367" y="148457"/>
              </a:lnTo>
              <a:lnTo>
                <a:pt x="0" y="148457"/>
              </a:lnTo>
              <a:lnTo>
                <a:pt x="0" y="26612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F5ECCE-DEB6-384F-8CED-F19857280070}">
      <dsp:nvSpPr>
        <dsp:cNvPr id="0" name=""/>
        <dsp:cNvSpPr/>
      </dsp:nvSpPr>
      <dsp:spPr>
        <a:xfrm>
          <a:off x="563027" y="673518"/>
          <a:ext cx="1949391" cy="266129"/>
        </a:xfrm>
        <a:custGeom>
          <a:avLst/>
          <a:gdLst/>
          <a:ahLst/>
          <a:cxnLst/>
          <a:rect l="0" t="0" r="0" b="0"/>
          <a:pathLst>
            <a:path>
              <a:moveTo>
                <a:pt x="1949391" y="0"/>
              </a:moveTo>
              <a:lnTo>
                <a:pt x="1949391" y="148457"/>
              </a:lnTo>
              <a:lnTo>
                <a:pt x="0" y="148457"/>
              </a:lnTo>
              <a:lnTo>
                <a:pt x="0" y="26612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FEDE35-2B04-2840-A696-8DE0ACEE832A}">
      <dsp:nvSpPr>
        <dsp:cNvPr id="0" name=""/>
        <dsp:cNvSpPr/>
      </dsp:nvSpPr>
      <dsp:spPr>
        <a:xfrm>
          <a:off x="1114066" y="0"/>
          <a:ext cx="2796705" cy="673518"/>
        </a:xfrm>
        <a:prstGeom prst="rect">
          <a:avLst/>
        </a:prstGeom>
        <a:solidFill>
          <a:schemeClr val="tx2">
            <a:lumMod val="10000"/>
            <a:lumOff val="9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rPr>
            <a:t>Common first year (120 credits)</a:t>
          </a:r>
          <a:endParaRPr lang="en-GB" sz="1400" b="1" kern="1200">
            <a:solidFill>
              <a:schemeClr val="tx1"/>
            </a:solidFill>
          </a:endParaRPr>
        </a:p>
      </dsp:txBody>
      <dsp:txXfrm>
        <a:off x="1114066" y="0"/>
        <a:ext cx="2796705" cy="673518"/>
      </dsp:txXfrm>
    </dsp:sp>
    <dsp:sp modelId="{1F61F809-0953-444B-B9AE-D9E4A94D5CDC}">
      <dsp:nvSpPr>
        <dsp:cNvPr id="0" name=""/>
        <dsp:cNvSpPr/>
      </dsp:nvSpPr>
      <dsp:spPr>
        <a:xfrm>
          <a:off x="2686" y="939647"/>
          <a:ext cx="1120681" cy="560340"/>
        </a:xfrm>
        <a:prstGeom prst="rect">
          <a:avLst/>
        </a:prstGeom>
        <a:solidFill>
          <a:schemeClr val="tx2">
            <a:lumMod val="10000"/>
            <a:lumOff val="9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tx1"/>
              </a:solidFill>
            </a:rPr>
            <a:t>English (60)</a:t>
          </a:r>
        </a:p>
      </dsp:txBody>
      <dsp:txXfrm>
        <a:off x="2686" y="939647"/>
        <a:ext cx="1120681" cy="560340"/>
      </dsp:txXfrm>
    </dsp:sp>
    <dsp:sp modelId="{5C2CE6BA-D915-664D-8FBC-78A3B30BC2E0}">
      <dsp:nvSpPr>
        <dsp:cNvPr id="0" name=""/>
        <dsp:cNvSpPr/>
      </dsp:nvSpPr>
      <dsp:spPr>
        <a:xfrm>
          <a:off x="1358711" y="939647"/>
          <a:ext cx="1120681" cy="560340"/>
        </a:xfrm>
        <a:prstGeom prst="rect">
          <a:avLst/>
        </a:prstGeom>
        <a:solidFill>
          <a:schemeClr val="tx2">
            <a:lumMod val="10000"/>
            <a:lumOff val="9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tx1"/>
              </a:solidFill>
            </a:rPr>
            <a:t>Physics (20)</a:t>
          </a:r>
        </a:p>
      </dsp:txBody>
      <dsp:txXfrm>
        <a:off x="1358711" y="939647"/>
        <a:ext cx="1120681" cy="560340"/>
      </dsp:txXfrm>
    </dsp:sp>
    <dsp:sp modelId="{48D978A7-0190-8C46-8728-631B51A35F09}">
      <dsp:nvSpPr>
        <dsp:cNvPr id="0" name=""/>
        <dsp:cNvSpPr/>
      </dsp:nvSpPr>
      <dsp:spPr>
        <a:xfrm>
          <a:off x="2714735" y="939647"/>
          <a:ext cx="1120681" cy="560340"/>
        </a:xfrm>
        <a:prstGeom prst="rect">
          <a:avLst/>
        </a:prstGeom>
        <a:solidFill>
          <a:schemeClr val="tx2">
            <a:lumMod val="10000"/>
            <a:lumOff val="9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tx1"/>
              </a:solidFill>
            </a:rPr>
            <a:t>Option (20)</a:t>
          </a:r>
        </a:p>
      </dsp:txBody>
      <dsp:txXfrm>
        <a:off x="2714735" y="939647"/>
        <a:ext cx="1120681" cy="560340"/>
      </dsp:txXfrm>
    </dsp:sp>
    <dsp:sp modelId="{72923E4D-2764-A44E-A1FB-448D351528DF}">
      <dsp:nvSpPr>
        <dsp:cNvPr id="0" name=""/>
        <dsp:cNvSpPr/>
      </dsp:nvSpPr>
      <dsp:spPr>
        <a:xfrm>
          <a:off x="2994905" y="1735331"/>
          <a:ext cx="1120681" cy="560340"/>
        </a:xfrm>
        <a:prstGeom prst="rect">
          <a:avLst/>
        </a:prstGeom>
        <a:solidFill>
          <a:schemeClr val="tx2">
            <a:lumMod val="10000"/>
            <a:lumOff val="9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tx1"/>
              </a:solidFill>
            </a:rPr>
            <a:t>Chemistry</a:t>
          </a:r>
        </a:p>
      </dsp:txBody>
      <dsp:txXfrm>
        <a:off x="2994905" y="1735331"/>
        <a:ext cx="1120681" cy="560340"/>
      </dsp:txXfrm>
    </dsp:sp>
    <dsp:sp modelId="{FB3A3A4A-0B6A-1A46-AD2A-C4C5F47B5DFB}">
      <dsp:nvSpPr>
        <dsp:cNvPr id="0" name=""/>
        <dsp:cNvSpPr/>
      </dsp:nvSpPr>
      <dsp:spPr>
        <a:xfrm>
          <a:off x="2994905" y="2531015"/>
          <a:ext cx="1567082" cy="560340"/>
        </a:xfrm>
        <a:prstGeom prst="rect">
          <a:avLst/>
        </a:prstGeom>
        <a:solidFill>
          <a:schemeClr val="tx2">
            <a:lumMod val="10000"/>
            <a:lumOff val="9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tx1"/>
              </a:solidFill>
            </a:rPr>
            <a:t>Scientific Problem Solving</a:t>
          </a:r>
        </a:p>
      </dsp:txBody>
      <dsp:txXfrm>
        <a:off x="2994905" y="2531015"/>
        <a:ext cx="1567082" cy="560340"/>
      </dsp:txXfrm>
    </dsp:sp>
    <dsp:sp modelId="{55CC354D-D246-B246-92F8-02088E78820F}">
      <dsp:nvSpPr>
        <dsp:cNvPr id="0" name=""/>
        <dsp:cNvSpPr/>
      </dsp:nvSpPr>
      <dsp:spPr>
        <a:xfrm>
          <a:off x="4070759" y="939647"/>
          <a:ext cx="1120681" cy="560340"/>
        </a:xfrm>
        <a:prstGeom prst="rect">
          <a:avLst/>
        </a:prstGeom>
        <a:solidFill>
          <a:schemeClr val="tx2">
            <a:lumMod val="10000"/>
            <a:lumOff val="9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tx1"/>
              </a:solidFill>
            </a:rPr>
            <a:t>Maths</a:t>
          </a:r>
          <a:r>
            <a:rPr lang="en-GB" sz="1400" b="1" kern="1200"/>
            <a:t> (</a:t>
          </a:r>
          <a:r>
            <a:rPr lang="en-GB" sz="1400" b="1" kern="1200">
              <a:solidFill>
                <a:schemeClr val="tx1"/>
              </a:solidFill>
            </a:rPr>
            <a:t>20)</a:t>
          </a:r>
        </a:p>
      </dsp:txBody>
      <dsp:txXfrm>
        <a:off x="4070759" y="939647"/>
        <a:ext cx="1120681" cy="560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E5295-141A-470E-A12E-6F0ACB5B0CE2}">
      <dsp:nvSpPr>
        <dsp:cNvPr id="0" name=""/>
        <dsp:cNvSpPr/>
      </dsp:nvSpPr>
      <dsp:spPr>
        <a:xfrm rot="16200000">
          <a:off x="1887521" y="-1963904"/>
          <a:ext cx="1688497" cy="5463539"/>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42240" rIns="108000" bIns="108000" numCol="1" spcCol="1270" anchor="ctr" anchorCtr="0">
          <a:noAutofit/>
        </a:bodyPr>
        <a:lstStyle/>
        <a:p>
          <a:pPr marL="0" lvl="0" indent="0" algn="ctr" defTabSz="889000" rtl="0">
            <a:lnSpc>
              <a:spcPct val="90000"/>
            </a:lnSpc>
            <a:spcBef>
              <a:spcPct val="0"/>
            </a:spcBef>
            <a:spcAft>
              <a:spcPct val="35000"/>
            </a:spcAft>
            <a:buNone/>
          </a:pPr>
          <a:r>
            <a:rPr lang="en-GB" sz="2000" kern="1200"/>
            <a:t>TNE boundaries are fluid and subject to negotiation</a:t>
          </a:r>
          <a:r>
            <a:rPr lang="en-GB" sz="2000" kern="1200">
              <a:latin typeface="Aptos Display" panose="02110004020202020204"/>
            </a:rPr>
            <a:t>: a 'collective performance'</a:t>
          </a:r>
          <a:r>
            <a:rPr lang="en-GB" sz="2000" kern="1200"/>
            <a:t> (</a:t>
          </a:r>
          <a:r>
            <a:rPr lang="en-GB" sz="2000" kern="1200" err="1"/>
            <a:t>Keevers</a:t>
          </a:r>
          <a:r>
            <a:rPr lang="en-GB" sz="2000" kern="1200"/>
            <a:t> et al. 2019)</a:t>
          </a:r>
        </a:p>
      </dsp:txBody>
      <dsp:txXfrm rot="5400000">
        <a:off x="0" y="-76384"/>
        <a:ext cx="5463539" cy="1266372"/>
      </dsp:txXfrm>
    </dsp:sp>
    <dsp:sp modelId="{7D7696E6-45E6-4480-B781-82A022FD8F3E}">
      <dsp:nvSpPr>
        <dsp:cNvPr id="0" name=""/>
        <dsp:cNvSpPr/>
      </dsp:nvSpPr>
      <dsp:spPr>
        <a:xfrm>
          <a:off x="5463539" y="-76383"/>
          <a:ext cx="5463539" cy="1688497"/>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0" rIns="108000" bIns="108000" numCol="1" spcCol="1270" anchor="ctr" anchorCtr="0">
          <a:noAutofit/>
        </a:bodyPr>
        <a:lstStyle/>
        <a:p>
          <a:pPr marL="0" lvl="0" indent="0" algn="ctr" defTabSz="889000">
            <a:lnSpc>
              <a:spcPct val="90000"/>
            </a:lnSpc>
            <a:spcBef>
              <a:spcPct val="0"/>
            </a:spcBef>
            <a:spcAft>
              <a:spcPct val="35000"/>
            </a:spcAft>
            <a:buNone/>
          </a:pPr>
          <a:r>
            <a:rPr lang="en-GB" sz="2000" kern="1200"/>
            <a:t>Power relations between TNE partners are fluid, with both having agency (</a:t>
          </a:r>
          <a:r>
            <a:rPr lang="en-GB" sz="2000" kern="1200" err="1"/>
            <a:t>Djerasimovic</a:t>
          </a:r>
          <a:r>
            <a:rPr lang="en-GB" sz="2000" kern="1200"/>
            <a:t> 2014)</a:t>
          </a:r>
        </a:p>
      </dsp:txBody>
      <dsp:txXfrm>
        <a:off x="5463539" y="-76383"/>
        <a:ext cx="5463539" cy="1266372"/>
      </dsp:txXfrm>
    </dsp:sp>
    <dsp:sp modelId="{EA306F75-08AB-49B7-8DDB-F561E721B493}">
      <dsp:nvSpPr>
        <dsp:cNvPr id="0" name=""/>
        <dsp:cNvSpPr/>
      </dsp:nvSpPr>
      <dsp:spPr>
        <a:xfrm rot="10800000">
          <a:off x="0" y="1459346"/>
          <a:ext cx="5463539" cy="1994030"/>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0" rIns="108000" bIns="108000" numCol="1" spcCol="1270" anchor="ctr" anchorCtr="0">
          <a:noAutofit/>
        </a:bodyPr>
        <a:lstStyle/>
        <a:p>
          <a:pPr marL="0" lvl="0" indent="0" algn="ctr" defTabSz="889000">
            <a:lnSpc>
              <a:spcPct val="90000"/>
            </a:lnSpc>
            <a:spcBef>
              <a:spcPct val="0"/>
            </a:spcBef>
            <a:spcAft>
              <a:spcPct val="35000"/>
            </a:spcAft>
            <a:buNone/>
          </a:pPr>
          <a:r>
            <a:rPr lang="en-GB" sz="2000" kern="1200"/>
            <a:t>The TNHE context is made up of layers of power structures and identities, with shifting asymmetrical forms of interdependence (Caruana &amp; Montgomery 2015)</a:t>
          </a:r>
        </a:p>
      </dsp:txBody>
      <dsp:txXfrm rot="10800000">
        <a:off x="0" y="1957854"/>
        <a:ext cx="5463539" cy="1495522"/>
      </dsp:txXfrm>
    </dsp:sp>
    <dsp:sp modelId="{C6B1FEE0-F548-4DBC-9CA4-D523A918D6CF}">
      <dsp:nvSpPr>
        <dsp:cNvPr id="0" name=""/>
        <dsp:cNvSpPr/>
      </dsp:nvSpPr>
      <dsp:spPr>
        <a:xfrm rot="5400000">
          <a:off x="7210122" y="-275407"/>
          <a:ext cx="1970374" cy="5463539"/>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0" rIns="108000" bIns="108000" numCol="1" spcCol="1270" anchor="ctr" anchorCtr="0">
          <a:noAutofit/>
        </a:bodyPr>
        <a:lstStyle/>
        <a:p>
          <a:pPr marL="0" lvl="0" indent="0" algn="ctr" defTabSz="889000">
            <a:lnSpc>
              <a:spcPct val="90000"/>
            </a:lnSpc>
            <a:spcBef>
              <a:spcPct val="0"/>
            </a:spcBef>
            <a:spcAft>
              <a:spcPct val="35000"/>
            </a:spcAft>
            <a:buNone/>
          </a:pPr>
          <a:r>
            <a:rPr lang="en-GB" sz="2000" kern="1200"/>
            <a:t>Borders can act as axes of stratification or hierarchy, but can also be generative spaces for bridging differences and making changes (Leung &amp; Waters 2017)</a:t>
          </a:r>
        </a:p>
      </dsp:txBody>
      <dsp:txXfrm rot="-5400000">
        <a:off x="5463540" y="1963768"/>
        <a:ext cx="5463539" cy="1477781"/>
      </dsp:txXfrm>
    </dsp:sp>
    <dsp:sp modelId="{A9FE935C-E312-40FE-9C6F-ED0E549EB3BC}">
      <dsp:nvSpPr>
        <dsp:cNvPr id="0" name=""/>
        <dsp:cNvSpPr/>
      </dsp:nvSpPr>
      <dsp:spPr>
        <a:xfrm>
          <a:off x="4975869" y="1399662"/>
          <a:ext cx="949967" cy="266765"/>
        </a:xfrm>
        <a:prstGeom prst="roundRect">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988891" y="1412684"/>
        <a:ext cx="923923" cy="2407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D0D8E-2AC7-496A-8D8C-A324F0381925}">
      <dsp:nvSpPr>
        <dsp:cNvPr id="0" name=""/>
        <dsp:cNvSpPr/>
      </dsp:nvSpPr>
      <dsp:spPr>
        <a:xfrm>
          <a:off x="2766762" y="2196644"/>
          <a:ext cx="2437814" cy="2335190"/>
        </a:xfrm>
        <a:prstGeom prst="gear9">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Assessment</a:t>
          </a:r>
        </a:p>
      </dsp:txBody>
      <dsp:txXfrm>
        <a:off x="3249201" y="2743651"/>
        <a:ext cx="1472936" cy="1200336"/>
      </dsp:txXfrm>
    </dsp:sp>
    <dsp:sp modelId="{C1169270-DC0D-448A-B49B-A573E2B5A0B2}">
      <dsp:nvSpPr>
        <dsp:cNvPr id="0" name=""/>
        <dsp:cNvSpPr/>
      </dsp:nvSpPr>
      <dsp:spPr>
        <a:xfrm>
          <a:off x="1236538" y="1522450"/>
          <a:ext cx="1819050" cy="1819050"/>
        </a:xfrm>
        <a:prstGeom prst="gear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Delivery</a:t>
          </a:r>
        </a:p>
      </dsp:txBody>
      <dsp:txXfrm>
        <a:off x="1694489" y="1983169"/>
        <a:ext cx="903148" cy="897612"/>
      </dsp:txXfrm>
    </dsp:sp>
    <dsp:sp modelId="{C3463102-69D6-40A6-B2FF-C8922C1FE434}">
      <dsp:nvSpPr>
        <dsp:cNvPr id="0" name=""/>
        <dsp:cNvSpPr/>
      </dsp:nvSpPr>
      <dsp:spPr>
        <a:xfrm rot="20700000">
          <a:off x="2430362" y="224178"/>
          <a:ext cx="1856329" cy="1868924"/>
        </a:xfrm>
        <a:prstGeom prst="gear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Pedagogy</a:t>
          </a:r>
        </a:p>
      </dsp:txBody>
      <dsp:txXfrm rot="-20700000">
        <a:off x="2836762" y="634834"/>
        <a:ext cx="1043528" cy="1047610"/>
      </dsp:txXfrm>
    </dsp:sp>
    <dsp:sp modelId="{88CAA52F-FA00-4142-96A8-914AE0EFD135}">
      <dsp:nvSpPr>
        <dsp:cNvPr id="0" name=""/>
        <dsp:cNvSpPr/>
      </dsp:nvSpPr>
      <dsp:spPr>
        <a:xfrm>
          <a:off x="2546641" y="1733998"/>
          <a:ext cx="3201529" cy="3201529"/>
        </a:xfrm>
        <a:prstGeom prst="circularArrow">
          <a:avLst>
            <a:gd name="adj1" fmla="val 4687"/>
            <a:gd name="adj2" fmla="val 299029"/>
            <a:gd name="adj3" fmla="val 2524018"/>
            <a:gd name="adj4" fmla="val 1584446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94A0D0-E255-4C0E-98ED-FB6E9F5CE6E7}">
      <dsp:nvSpPr>
        <dsp:cNvPr id="0" name=""/>
        <dsp:cNvSpPr/>
      </dsp:nvSpPr>
      <dsp:spPr>
        <a:xfrm>
          <a:off x="957681" y="1118446"/>
          <a:ext cx="2326111" cy="232611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57EC96-42F2-42FA-8370-9E3B46519B69}">
      <dsp:nvSpPr>
        <dsp:cNvPr id="0" name=""/>
        <dsp:cNvSpPr/>
      </dsp:nvSpPr>
      <dsp:spPr>
        <a:xfrm>
          <a:off x="1886422" y="-124415"/>
          <a:ext cx="2508016" cy="250801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8FE74-E49E-434F-8D35-B23DA7978F7F}">
      <dsp:nvSpPr>
        <dsp:cNvPr id="0" name=""/>
        <dsp:cNvSpPr/>
      </dsp:nvSpPr>
      <dsp:spPr>
        <a:xfrm rot="16200000">
          <a:off x="634901" y="210342"/>
          <a:ext cx="3742738" cy="4997981"/>
        </a:xfrm>
        <a:prstGeom prst="down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0" i="0" kern="1200">
              <a:effectLst/>
              <a:latin typeface="Aptos" panose="020B0004020202020204" pitchFamily="34" charset="0"/>
            </a:rPr>
            <a:t>Tensions inherent to working across two systems while ensuring quality </a:t>
          </a:r>
          <a:r>
            <a:rPr lang="en-GB" sz="2400" kern="1200">
              <a:latin typeface="Aptos" panose="020B0004020202020204" pitchFamily="34" charset="0"/>
            </a:rPr>
            <a:t>(Wilding &amp; Li 2021)</a:t>
          </a:r>
          <a:endParaRPr lang="en-GB" sz="2400" kern="1200"/>
        </a:p>
      </dsp:txBody>
      <dsp:txXfrm rot="5400000">
        <a:off x="7280" y="1773647"/>
        <a:ext cx="4343002" cy="1871369"/>
      </dsp:txXfrm>
    </dsp:sp>
    <dsp:sp modelId="{E31F9828-9ECE-43EA-AEBF-11F1309ADF6F}">
      <dsp:nvSpPr>
        <dsp:cNvPr id="0" name=""/>
        <dsp:cNvSpPr/>
      </dsp:nvSpPr>
      <dsp:spPr>
        <a:xfrm rot="5400000">
          <a:off x="5914366" y="210342"/>
          <a:ext cx="3717399" cy="4997981"/>
        </a:xfrm>
        <a:prstGeom prst="down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a:latin typeface="Aptos" panose="020B0004020202020204" pitchFamily="34" charset="0"/>
            </a:rPr>
            <a:t>Potential for transformative professional development (Smith 2009)</a:t>
          </a:r>
          <a:endParaRPr lang="en-GB" sz="2400" kern="1200"/>
        </a:p>
      </dsp:txBody>
      <dsp:txXfrm rot="-5400000">
        <a:off x="5924621" y="1779983"/>
        <a:ext cx="4347436" cy="18586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8FE74-E49E-434F-8D35-B23DA7978F7F}">
      <dsp:nvSpPr>
        <dsp:cNvPr id="0" name=""/>
        <dsp:cNvSpPr/>
      </dsp:nvSpPr>
      <dsp:spPr>
        <a:xfrm rot="16200000">
          <a:off x="668166" y="2363"/>
          <a:ext cx="3197763" cy="4729710"/>
        </a:xfrm>
        <a:prstGeom prst="down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0" i="0" kern="1200">
              <a:effectLst/>
              <a:latin typeface="Aptos" panose="020B0004020202020204" pitchFamily="34" charset="0"/>
            </a:rPr>
            <a:t>Tensions, challenges, inequality</a:t>
          </a:r>
          <a:endParaRPr lang="en-GB" sz="2400" kern="1200"/>
        </a:p>
      </dsp:txBody>
      <dsp:txXfrm rot="5400000">
        <a:off x="-97807" y="1567778"/>
        <a:ext cx="4170101" cy="1598881"/>
      </dsp:txXfrm>
    </dsp:sp>
    <dsp:sp modelId="{E31F9828-9ECE-43EA-AEBF-11F1309ADF6F}">
      <dsp:nvSpPr>
        <dsp:cNvPr id="0" name=""/>
        <dsp:cNvSpPr/>
      </dsp:nvSpPr>
      <dsp:spPr>
        <a:xfrm rot="5400000">
          <a:off x="5446941" y="76491"/>
          <a:ext cx="3295944" cy="4581454"/>
        </a:xfrm>
        <a:prstGeom prst="down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a:latin typeface="Aptos" panose="020B0004020202020204" pitchFamily="34" charset="0"/>
            </a:rPr>
            <a:t>Innovation and individual development or empowerment </a:t>
          </a:r>
          <a:endParaRPr lang="en-GB" sz="2400" kern="1200"/>
        </a:p>
      </dsp:txBody>
      <dsp:txXfrm rot="-5400000">
        <a:off x="5380976" y="1543232"/>
        <a:ext cx="4004664" cy="164797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D28F4-D7D1-754C-8293-35E0882AC550}"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52D6F-A6C4-664C-A547-000C4130303E}" type="slidenum">
              <a:rPr lang="en-US" smtClean="0"/>
              <a:t>‹#›</a:t>
            </a:fld>
            <a:endParaRPr lang="en-US"/>
          </a:p>
        </p:txBody>
      </p:sp>
    </p:spTree>
    <p:extLst>
      <p:ext uri="{BB962C8B-B14F-4D97-AF65-F5344CB8AC3E}">
        <p14:creationId xmlns:p14="http://schemas.microsoft.com/office/powerpoint/2010/main" val="3047831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Our joint institutes are one form of transnational education</a:t>
            </a:r>
          </a:p>
        </p:txBody>
      </p:sp>
      <p:sp>
        <p:nvSpPr>
          <p:cNvPr id="4" name="Slide Number Placeholder 3"/>
          <p:cNvSpPr>
            <a:spLocks noGrp="1"/>
          </p:cNvSpPr>
          <p:nvPr>
            <p:ph type="sldNum" sz="quarter" idx="5"/>
          </p:nvPr>
        </p:nvSpPr>
        <p:spPr/>
        <p:txBody>
          <a:bodyPr/>
          <a:lstStyle/>
          <a:p>
            <a:fld id="{3E752D6F-A6C4-664C-A547-000C4130303E}" type="slidenum">
              <a:rPr lang="en-US" smtClean="0"/>
              <a:t>6</a:t>
            </a:fld>
            <a:endParaRPr lang="en-US"/>
          </a:p>
        </p:txBody>
      </p:sp>
    </p:spTree>
    <p:extLst>
      <p:ext uri="{BB962C8B-B14F-4D97-AF65-F5344CB8AC3E}">
        <p14:creationId xmlns:p14="http://schemas.microsoft.com/office/powerpoint/2010/main" val="2884220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Ultimately, collaboration has the potential to be extremely empowering</a:t>
            </a:r>
          </a:p>
        </p:txBody>
      </p:sp>
      <p:sp>
        <p:nvSpPr>
          <p:cNvPr id="4" name="Slide Number Placeholder 3"/>
          <p:cNvSpPr>
            <a:spLocks noGrp="1"/>
          </p:cNvSpPr>
          <p:nvPr>
            <p:ph type="sldNum" sz="quarter" idx="5"/>
          </p:nvPr>
        </p:nvSpPr>
        <p:spPr/>
        <p:txBody>
          <a:bodyPr/>
          <a:lstStyle/>
          <a:p>
            <a:fld id="{3E752D6F-A6C4-664C-A547-000C4130303E}" type="slidenum">
              <a:rPr lang="en-US" smtClean="0"/>
              <a:t>16</a:t>
            </a:fld>
            <a:endParaRPr lang="en-US"/>
          </a:p>
        </p:txBody>
      </p:sp>
    </p:spTree>
    <p:extLst>
      <p:ext uri="{BB962C8B-B14F-4D97-AF65-F5344CB8AC3E}">
        <p14:creationId xmlns:p14="http://schemas.microsoft.com/office/powerpoint/2010/main" val="3596405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Ask audience to reflect on this metaphor. Pretty apt except for the glitter &amp; leotards. </a:t>
            </a:r>
          </a:p>
          <a:p>
            <a:r>
              <a:rPr lang="en-GB"/>
              <a:t>Lots of balancing back and forth required.</a:t>
            </a:r>
          </a:p>
          <a:p>
            <a:r>
              <a:rPr lang="en-GB"/>
              <a:t>Uneven bars reflect uneven power balance (which in TNE can also shift: power sits differently with partners depending on the issue)</a:t>
            </a:r>
          </a:p>
        </p:txBody>
      </p:sp>
      <p:sp>
        <p:nvSpPr>
          <p:cNvPr id="4" name="Slide Number Placeholder 3"/>
          <p:cNvSpPr>
            <a:spLocks noGrp="1"/>
          </p:cNvSpPr>
          <p:nvPr>
            <p:ph type="sldNum" sz="quarter" idx="5"/>
          </p:nvPr>
        </p:nvSpPr>
        <p:spPr/>
        <p:txBody>
          <a:bodyPr/>
          <a:lstStyle/>
          <a:p>
            <a:fld id="{3E752D6F-A6C4-664C-A547-000C4130303E}" type="slidenum">
              <a:rPr lang="en-US" smtClean="0"/>
              <a:t>17</a:t>
            </a:fld>
            <a:endParaRPr lang="en-US"/>
          </a:p>
        </p:txBody>
      </p:sp>
    </p:spTree>
    <p:extLst>
      <p:ext uri="{BB962C8B-B14F-4D97-AF65-F5344CB8AC3E}">
        <p14:creationId xmlns:p14="http://schemas.microsoft.com/office/powerpoint/2010/main" val="4146401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Don’t need this slide? Elicit questions while showing the ‘TNE in Action’ slide?</a:t>
            </a:r>
          </a:p>
        </p:txBody>
      </p:sp>
      <p:sp>
        <p:nvSpPr>
          <p:cNvPr id="4" name="Slide Number Placeholder 3"/>
          <p:cNvSpPr>
            <a:spLocks noGrp="1"/>
          </p:cNvSpPr>
          <p:nvPr>
            <p:ph type="sldNum" sz="quarter" idx="5"/>
          </p:nvPr>
        </p:nvSpPr>
        <p:spPr/>
        <p:txBody>
          <a:bodyPr/>
          <a:lstStyle/>
          <a:p>
            <a:fld id="{3E752D6F-A6C4-664C-A547-000C4130303E}" type="slidenum">
              <a:rPr lang="en-US" smtClean="0"/>
              <a:t>19</a:t>
            </a:fld>
            <a:endParaRPr lang="en-US"/>
          </a:p>
        </p:txBody>
      </p:sp>
    </p:spTree>
    <p:extLst>
      <p:ext uri="{BB962C8B-B14F-4D97-AF65-F5344CB8AC3E}">
        <p14:creationId xmlns:p14="http://schemas.microsoft.com/office/powerpoint/2010/main" val="185805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EAP practitioners in these joint institutes are therefore working across multiple borders</a:t>
            </a:r>
          </a:p>
          <a:p>
            <a:pPr marL="171450" indent="-171450">
              <a:buFont typeface="Arial" panose="020B0604020202020204" pitchFamily="34" charset="0"/>
              <a:buChar char="•"/>
            </a:pPr>
            <a:r>
              <a:rPr lang="en-GB"/>
              <a:t>Extra layer of complexity and challenge for EAP practitioner</a:t>
            </a:r>
          </a:p>
          <a:p>
            <a:r>
              <a:rPr lang="en-GB"/>
              <a:t>Borders are particularly interesting contexts for examining issues of collaboration, power and control. </a:t>
            </a:r>
          </a:p>
          <a:p>
            <a:r>
              <a:rPr lang="en-GB"/>
              <a:t>There can be a danger of viewing TNE in exclusively in dualistic terms of a sending and a host institution, or Western vs Chinese institution. Or seeing the structural inequalities only from one side, </a:t>
            </a:r>
            <a:r>
              <a:rPr lang="en-GB" err="1"/>
              <a:t>eg</a:t>
            </a:r>
            <a:r>
              <a:rPr lang="en-GB"/>
              <a:t> as Western cultural imperialism. </a:t>
            </a:r>
          </a:p>
          <a:p>
            <a:r>
              <a:rPr lang="en-GB"/>
              <a:t>However, it is far more nuanced, dynamic and complicated, with shifting power relationships, borders and responsibilities. TNE borders are sometimes barriers, but can also be a context for exchange and potentially for generative change. </a:t>
            </a:r>
          </a:p>
          <a:p>
            <a:endParaRPr lang="en-GB"/>
          </a:p>
          <a:p>
            <a:r>
              <a:rPr lang="en-GB"/>
              <a:t>NB Positionality= situatedness of our identity, “shifting location within networks of relationships”</a:t>
            </a:r>
          </a:p>
        </p:txBody>
      </p:sp>
      <p:sp>
        <p:nvSpPr>
          <p:cNvPr id="4" name="Slide Number Placeholder 3"/>
          <p:cNvSpPr>
            <a:spLocks noGrp="1"/>
          </p:cNvSpPr>
          <p:nvPr>
            <p:ph type="sldNum" sz="quarter" idx="5"/>
          </p:nvPr>
        </p:nvSpPr>
        <p:spPr/>
        <p:txBody>
          <a:bodyPr/>
          <a:lstStyle/>
          <a:p>
            <a:fld id="{3E752D6F-A6C4-664C-A547-000C4130303E}" type="slidenum">
              <a:rPr lang="en-US" smtClean="0"/>
              <a:t>7</a:t>
            </a:fld>
            <a:endParaRPr lang="en-US"/>
          </a:p>
        </p:txBody>
      </p:sp>
    </p:spTree>
    <p:extLst>
      <p:ext uri="{BB962C8B-B14F-4D97-AF65-F5344CB8AC3E}">
        <p14:creationId xmlns:p14="http://schemas.microsoft.com/office/powerpoint/2010/main" val="547129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Link between TNE &amp; EMI – for historical, economic, geopolitical reasons, English is often used as the academic lingua – at the moment the most common ‘least bad’ choice, although in the literature on Emi, TNE contexts not often mentioned. TNE a particular ‘special case; as there is a partnership involved – Caruana &amp; Montgomery (2015) but has similar issues to </a:t>
            </a:r>
            <a:r>
              <a:rPr lang="en-US" err="1"/>
              <a:t>EMI,particularly</a:t>
            </a:r>
            <a:r>
              <a:rPr lang="en-US"/>
              <a:t> in terms of language proficiency of both staff and students. EAP staff involved in both of these. Patterns of English language support </a:t>
            </a:r>
            <a:r>
              <a:rPr lang="en-US" err="1"/>
              <a:t>selon</a:t>
            </a:r>
            <a:r>
              <a:rPr lang="en-US"/>
              <a:t> </a:t>
            </a:r>
            <a:r>
              <a:rPr lang="en-US" err="1"/>
              <a:t>Macaro</a:t>
            </a:r>
            <a:r>
              <a:rPr lang="en-US"/>
              <a:t> 2018 (adapted in Galloway 2020) – selection/ostrich/preparatory/concurrent. Galloway saying there isn’t much about content and language specialists working together in EMI, Wingate maintaining EMI pressures are like ESAP. Anyway, TNE puts content specialists out of their comfort zone, forces them to reflect and can result in fruitful collaboration on equal footing with EAP staff – not just ‘butlers’, but leaders + equals. </a:t>
            </a:r>
            <a:r>
              <a:rPr lang="en-US" b="1">
                <a:solidFill>
                  <a:schemeClr val="tx1"/>
                </a:solidFill>
              </a:rPr>
              <a:t>So EAP significant in both student and staff support</a:t>
            </a:r>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52D6F-A6C4-664C-A547-000C4130303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8363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TNE &amp; EMI, the EAP specialist is often working alone or in a small team on the margins/at the boundaries between institutions and within different factions within their own university. They can therefore have more power and influence than they would normally if they were entrenched in  Language Centre. In a position to ‘carry/transfer’ something which is entirely normal in EAP but could be revelatory in another setting – </a:t>
            </a:r>
            <a:r>
              <a:rPr lang="en-US" err="1"/>
              <a:t>eg</a:t>
            </a:r>
            <a:r>
              <a:rPr lang="en-US"/>
              <a:t> – why don’t you write a lesson plan saying what you and the students will be doing in terms of activity at any given time…..  But the power dynamics and need for collaboration are not only at the institutional or disciplinary level, but also between the two set of EAP teams. </a:t>
            </a:r>
          </a:p>
        </p:txBody>
      </p:sp>
      <p:sp>
        <p:nvSpPr>
          <p:cNvPr id="4" name="Slide Number Placeholder 3"/>
          <p:cNvSpPr>
            <a:spLocks noGrp="1"/>
          </p:cNvSpPr>
          <p:nvPr>
            <p:ph type="sldNum" sz="quarter" idx="5"/>
          </p:nvPr>
        </p:nvSpPr>
        <p:spPr/>
        <p:txBody>
          <a:bodyPr/>
          <a:lstStyle/>
          <a:p>
            <a:fld id="{5D6A8EB2-0C84-FB40-88CC-3297D86841F0}" type="slidenum">
              <a:rPr lang="en-US" smtClean="0"/>
              <a:t>9</a:t>
            </a:fld>
            <a:endParaRPr lang="en-US"/>
          </a:p>
        </p:txBody>
      </p:sp>
    </p:spTree>
    <p:extLst>
      <p:ext uri="{BB962C8B-B14F-4D97-AF65-F5344CB8AC3E}">
        <p14:creationId xmlns:p14="http://schemas.microsoft.com/office/powerpoint/2010/main" val="198432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Make the point that EAP practitioners may already have plenty of experience doing this –</a:t>
            </a:r>
            <a:r>
              <a:rPr lang="en-US" sz="1200" err="1"/>
              <a:t>eg</a:t>
            </a:r>
            <a:r>
              <a:rPr lang="en-US" sz="1200"/>
              <a:t> working across different schools/faculties in a university, but can we argue that it is more extreme in the TNE context?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GB"/>
          </a:p>
        </p:txBody>
      </p:sp>
      <p:sp>
        <p:nvSpPr>
          <p:cNvPr id="4" name="Slide Number Placeholder 3"/>
          <p:cNvSpPr>
            <a:spLocks noGrp="1"/>
          </p:cNvSpPr>
          <p:nvPr>
            <p:ph type="sldNum" sz="quarter" idx="5"/>
          </p:nvPr>
        </p:nvSpPr>
        <p:spPr/>
        <p:txBody>
          <a:bodyPr/>
          <a:lstStyle/>
          <a:p>
            <a:fld id="{3E752D6F-A6C4-664C-A547-000C4130303E}" type="slidenum">
              <a:rPr lang="en-US" smtClean="0"/>
              <a:t>10</a:t>
            </a:fld>
            <a:endParaRPr lang="en-US"/>
          </a:p>
        </p:txBody>
      </p:sp>
    </p:spTree>
    <p:extLst>
      <p:ext uri="{BB962C8B-B14F-4D97-AF65-F5344CB8AC3E}">
        <p14:creationId xmlns:p14="http://schemas.microsoft.com/office/powerpoint/2010/main" val="851148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Content specialists are not the only ones who find TNE an uncomfortable experience which forces you to look at your own values and assumptions – this applies to EAP specialists too. These 3 examples show areas we disagreed, had a conversation and found a way to compromise, Not just one side giving way, but both sides reaching an acceptable solution by intercultural interaction. Finding the threads that unite us, rather than the blocks that separate us (Holliday 2106). Morning reading is an integral part of many Chinese university </a:t>
            </a:r>
            <a:r>
              <a:rPr lang="en-US" err="1"/>
              <a:t>programmes</a:t>
            </a:r>
            <a:r>
              <a:rPr lang="en-US"/>
              <a:t> (all?) in early years of degree. Purpose is to learn how to recite English, to get up early, be a good student etc. Leeds staff thought it was pointless reading something that students didn’t understand. Wanted to get rid of something ‘ridiculous’. Eventually incorporated it into the </a:t>
            </a:r>
            <a:r>
              <a:rPr lang="en-US" err="1"/>
              <a:t>programme</a:t>
            </a:r>
            <a:r>
              <a:rPr lang="en-US"/>
              <a:t>, but gradually segued into ‘Morning activities’. Role of teacher – one new member of staff was observed – performed fantastically – enthusiastic, imparting knowledge, showing students the way forward. But spoke herself for 3 hours. I asked </a:t>
            </a:r>
            <a:r>
              <a:rPr lang="en-US" err="1"/>
              <a:t>Yixin</a:t>
            </a:r>
            <a:r>
              <a:rPr lang="en-US"/>
              <a:t> what to do – we agreed this wasn’t what she should do , but also that we hadn’t made it clear enough what the criteria of a ‘good teacher’ were – couldn’t criticize her. Formative assessment will never work – but we agreed it did but only when there was an outcome like the poster presentation</a:t>
            </a:r>
          </a:p>
        </p:txBody>
      </p:sp>
      <p:sp>
        <p:nvSpPr>
          <p:cNvPr id="4" name="Slide Number Placeholder 3"/>
          <p:cNvSpPr>
            <a:spLocks noGrp="1"/>
          </p:cNvSpPr>
          <p:nvPr>
            <p:ph type="sldNum" sz="quarter" idx="5"/>
          </p:nvPr>
        </p:nvSpPr>
        <p:spPr/>
        <p:txBody>
          <a:bodyPr/>
          <a:lstStyle/>
          <a:p>
            <a:fld id="{3E752D6F-A6C4-664C-A547-000C4130303E}" type="slidenum">
              <a:rPr lang="en-US" smtClean="0"/>
              <a:t>11</a:t>
            </a:fld>
            <a:endParaRPr lang="en-US"/>
          </a:p>
        </p:txBody>
      </p:sp>
    </p:spTree>
    <p:extLst>
      <p:ext uri="{BB962C8B-B14F-4D97-AF65-F5344CB8AC3E}">
        <p14:creationId xmlns:p14="http://schemas.microsoft.com/office/powerpoint/2010/main" val="786444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have gone through similar processes as discussed by Joanne in relation to SWJTU.  From my UK perspective, the cycle could be summed up as an attempt at imposition (</a:t>
            </a:r>
            <a:r>
              <a:rPr lang="en-GB" err="1"/>
              <a:t>ie</a:t>
            </a:r>
            <a:r>
              <a:rPr lang="en-GB"/>
              <a:t> a UoR policy or pedagogical approach being rolled out), followed by some negotiation (involving significant intercultural communication) – resulting in compromise/adaptation (</a:t>
            </a:r>
            <a:r>
              <a:rPr lang="en-GB" err="1"/>
              <a:t>ie</a:t>
            </a:r>
            <a:r>
              <a:rPr lang="en-GB"/>
              <a:t> hybridisation) or even some  transformation. </a:t>
            </a:r>
          </a:p>
          <a:p>
            <a:r>
              <a:rPr lang="en-GB"/>
              <a:t>Sometimes more or less individual power/agency but always both navigating responsibility and accountability to two institutions.</a:t>
            </a:r>
          </a:p>
          <a:p>
            <a:r>
              <a:rPr lang="en-GB"/>
              <a:t>e.g. Assessment and Delivery</a:t>
            </a:r>
          </a:p>
          <a:p>
            <a:r>
              <a:rPr lang="en-GB"/>
              <a:t>Frustration/stress when conflicting requirements cannot be aligned or changed. Isabella has noted that working in two systems has pushed additional burdens on the Academy teachers.</a:t>
            </a:r>
          </a:p>
          <a:p>
            <a:r>
              <a:rPr lang="en-GB"/>
              <a:t>Power in (occasionally) finding creative solutions. Overall, we feel we’ve established a good balance in our working partnership. While there are top-down directives (from Uni or above) that constrain us, we have had scope for re-working and adapting </a:t>
            </a:r>
            <a:r>
              <a:rPr lang="en-GB" err="1"/>
              <a:t>ass’t</a:t>
            </a:r>
            <a:r>
              <a:rPr lang="en-GB"/>
              <a:t> and delivery to meet the needs of the students and ensure quality.</a:t>
            </a:r>
          </a:p>
          <a:p>
            <a:r>
              <a:rPr lang="en-GB"/>
              <a:t>Importance of communication and trust </a:t>
            </a:r>
          </a:p>
          <a:p>
            <a:endParaRPr lang="en-GB"/>
          </a:p>
          <a:p>
            <a:endParaRPr lang="en-GB"/>
          </a:p>
        </p:txBody>
      </p:sp>
      <p:sp>
        <p:nvSpPr>
          <p:cNvPr id="4" name="Slide Number Placeholder 3"/>
          <p:cNvSpPr>
            <a:spLocks noGrp="1"/>
          </p:cNvSpPr>
          <p:nvPr>
            <p:ph type="sldNum" sz="quarter" idx="5"/>
          </p:nvPr>
        </p:nvSpPr>
        <p:spPr/>
        <p:txBody>
          <a:bodyPr/>
          <a:lstStyle/>
          <a:p>
            <a:fld id="{3E752D6F-A6C4-664C-A547-000C4130303E}" type="slidenum">
              <a:rPr lang="en-US" smtClean="0"/>
              <a:t>12</a:t>
            </a:fld>
            <a:endParaRPr lang="en-US"/>
          </a:p>
        </p:txBody>
      </p:sp>
    </p:spTree>
    <p:extLst>
      <p:ext uri="{BB962C8B-B14F-4D97-AF65-F5344CB8AC3E}">
        <p14:creationId xmlns:p14="http://schemas.microsoft.com/office/powerpoint/2010/main" val="463225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terms of how we are viewed by others. But still, only really in our own field, in comparison to other EAP staff? Still hear people say ‘the real teaching’ starts in Year 2. Maybe we have to accept that no one comes to study what we have to offer? They need to progress onto the next level, but once they have, they forget about us – unless the students fail or can’t operate in English….. But it terms of what we have learnt personally – tremendous amount. JS – much more open to different ways of teaching. More prepared to listen without giving an emotional ’Western’ response to something. </a:t>
            </a:r>
            <a:r>
              <a:rPr lang="en-US" err="1"/>
              <a:t>Realisation</a:t>
            </a:r>
            <a:r>
              <a:rPr lang="en-US"/>
              <a:t> of what needs to be accepted because of the context. SYX – new way of teaching – attitude to preparation/feedback. Mutual trust as we are both working so hard towards a common goal</a:t>
            </a:r>
          </a:p>
        </p:txBody>
      </p:sp>
      <p:sp>
        <p:nvSpPr>
          <p:cNvPr id="4" name="Slide Number Placeholder 3"/>
          <p:cNvSpPr>
            <a:spLocks noGrp="1"/>
          </p:cNvSpPr>
          <p:nvPr>
            <p:ph type="sldNum" sz="quarter" idx="5"/>
          </p:nvPr>
        </p:nvSpPr>
        <p:spPr/>
        <p:txBody>
          <a:bodyPr/>
          <a:lstStyle/>
          <a:p>
            <a:fld id="{3E752D6F-A6C4-664C-A547-000C4130303E}" type="slidenum">
              <a:rPr lang="en-US" smtClean="0"/>
              <a:t>14</a:t>
            </a:fld>
            <a:endParaRPr lang="en-US"/>
          </a:p>
        </p:txBody>
      </p:sp>
    </p:spTree>
    <p:extLst>
      <p:ext uri="{BB962C8B-B14F-4D97-AF65-F5344CB8AC3E}">
        <p14:creationId xmlns:p14="http://schemas.microsoft.com/office/powerpoint/2010/main" val="2138495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Rewards: In my institution, my  UK-China TNE experience has been valued </a:t>
            </a:r>
            <a:r>
              <a:rPr lang="en-GB">
                <a:sym typeface="Wingdings" panose="05000000000000000000" pitchFamily="2" charset="2"/>
              </a:rPr>
              <a:t> increased my ‘academic capital’</a:t>
            </a:r>
            <a:endParaRPr lang="en-GB"/>
          </a:p>
        </p:txBody>
      </p:sp>
      <p:sp>
        <p:nvSpPr>
          <p:cNvPr id="4" name="Slide Number Placeholder 3"/>
          <p:cNvSpPr>
            <a:spLocks noGrp="1"/>
          </p:cNvSpPr>
          <p:nvPr>
            <p:ph type="sldNum" sz="quarter" idx="5"/>
          </p:nvPr>
        </p:nvSpPr>
        <p:spPr/>
        <p:txBody>
          <a:bodyPr/>
          <a:lstStyle/>
          <a:p>
            <a:fld id="{3E752D6F-A6C4-664C-A547-000C4130303E}" type="slidenum">
              <a:rPr lang="en-US" smtClean="0"/>
              <a:t>15</a:t>
            </a:fld>
            <a:endParaRPr lang="en-US"/>
          </a:p>
        </p:txBody>
      </p:sp>
    </p:spTree>
    <p:extLst>
      <p:ext uri="{BB962C8B-B14F-4D97-AF65-F5344CB8AC3E}">
        <p14:creationId xmlns:p14="http://schemas.microsoft.com/office/powerpoint/2010/main" val="2497792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B4CF-F49A-8512-664B-893164BEB87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3EC9551-A692-F0D6-FD1F-060813AA49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D35C32A-B4E7-A5F7-AD88-A08C379F7B8D}"/>
              </a:ext>
            </a:extLst>
          </p:cNvPr>
          <p:cNvSpPr>
            <a:spLocks noGrp="1"/>
          </p:cNvSpPr>
          <p:nvPr>
            <p:ph type="dt" sz="half" idx="10"/>
          </p:nvPr>
        </p:nvSpPr>
        <p:spPr/>
        <p:txBody>
          <a:bodyPr/>
          <a:lstStyle/>
          <a:p>
            <a:fld id="{128866CA-4593-7647-92A8-9FADF9DC5E69}" type="datetimeFigureOut">
              <a:rPr lang="en-US" smtClean="0"/>
              <a:t>3/14/2024</a:t>
            </a:fld>
            <a:endParaRPr lang="en-US"/>
          </a:p>
        </p:txBody>
      </p:sp>
      <p:sp>
        <p:nvSpPr>
          <p:cNvPr id="5" name="Footer Placeholder 4">
            <a:extLst>
              <a:ext uri="{FF2B5EF4-FFF2-40B4-BE49-F238E27FC236}">
                <a16:creationId xmlns:a16="http://schemas.microsoft.com/office/drawing/2014/main" id="{4BFD2236-1750-E521-E041-F65D7DABF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758A39-8336-9090-059D-3D29ED917182}"/>
              </a:ext>
            </a:extLst>
          </p:cNvPr>
          <p:cNvSpPr>
            <a:spLocks noGrp="1"/>
          </p:cNvSpPr>
          <p:nvPr>
            <p:ph type="sldNum" sz="quarter" idx="12"/>
          </p:nvPr>
        </p:nvSpPr>
        <p:spPr/>
        <p:txBody>
          <a:bodyPr/>
          <a:lstStyle/>
          <a:p>
            <a:fld id="{D762BEF6-53C1-9148-970B-5223ADD1BFF3}" type="slidenum">
              <a:rPr lang="en-US" smtClean="0"/>
              <a:t>‹#›</a:t>
            </a:fld>
            <a:endParaRPr lang="en-US"/>
          </a:p>
        </p:txBody>
      </p:sp>
    </p:spTree>
    <p:extLst>
      <p:ext uri="{BB962C8B-B14F-4D97-AF65-F5344CB8AC3E}">
        <p14:creationId xmlns:p14="http://schemas.microsoft.com/office/powerpoint/2010/main" val="65028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BFB99-A13B-A406-3FC5-8A56D2F3372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ACF7701-9C10-7F6A-3D49-514AEA13DDD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810630-2E29-9F3A-6463-6AA1DE964FB9}"/>
              </a:ext>
            </a:extLst>
          </p:cNvPr>
          <p:cNvSpPr>
            <a:spLocks noGrp="1"/>
          </p:cNvSpPr>
          <p:nvPr>
            <p:ph type="dt" sz="half" idx="10"/>
          </p:nvPr>
        </p:nvSpPr>
        <p:spPr/>
        <p:txBody>
          <a:bodyPr/>
          <a:lstStyle/>
          <a:p>
            <a:fld id="{128866CA-4593-7647-92A8-9FADF9DC5E69}" type="datetimeFigureOut">
              <a:rPr lang="en-US" smtClean="0"/>
              <a:t>3/14/2024</a:t>
            </a:fld>
            <a:endParaRPr lang="en-US"/>
          </a:p>
        </p:txBody>
      </p:sp>
      <p:sp>
        <p:nvSpPr>
          <p:cNvPr id="5" name="Footer Placeholder 4">
            <a:extLst>
              <a:ext uri="{FF2B5EF4-FFF2-40B4-BE49-F238E27FC236}">
                <a16:creationId xmlns:a16="http://schemas.microsoft.com/office/drawing/2014/main" id="{F699280C-F37A-BC7D-EA63-2EEEA8EE6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6453F-74F9-3FEB-14D8-833D5EDC1137}"/>
              </a:ext>
            </a:extLst>
          </p:cNvPr>
          <p:cNvSpPr>
            <a:spLocks noGrp="1"/>
          </p:cNvSpPr>
          <p:nvPr>
            <p:ph type="sldNum" sz="quarter" idx="12"/>
          </p:nvPr>
        </p:nvSpPr>
        <p:spPr/>
        <p:txBody>
          <a:bodyPr/>
          <a:lstStyle/>
          <a:p>
            <a:fld id="{D762BEF6-53C1-9148-970B-5223ADD1BFF3}" type="slidenum">
              <a:rPr lang="en-US" smtClean="0"/>
              <a:t>‹#›</a:t>
            </a:fld>
            <a:endParaRPr lang="en-US"/>
          </a:p>
        </p:txBody>
      </p:sp>
    </p:spTree>
    <p:extLst>
      <p:ext uri="{BB962C8B-B14F-4D97-AF65-F5344CB8AC3E}">
        <p14:creationId xmlns:p14="http://schemas.microsoft.com/office/powerpoint/2010/main" val="3185721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C2C5B7-908F-299D-4ACD-672AC94A37B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DA89B8C-EBF2-DF5E-2242-8A692BC28A1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7F5CBB1-77ED-5D78-C2C2-26F60D8584CF}"/>
              </a:ext>
            </a:extLst>
          </p:cNvPr>
          <p:cNvSpPr>
            <a:spLocks noGrp="1"/>
          </p:cNvSpPr>
          <p:nvPr>
            <p:ph type="dt" sz="half" idx="10"/>
          </p:nvPr>
        </p:nvSpPr>
        <p:spPr/>
        <p:txBody>
          <a:bodyPr/>
          <a:lstStyle/>
          <a:p>
            <a:fld id="{128866CA-4593-7647-92A8-9FADF9DC5E69}" type="datetimeFigureOut">
              <a:rPr lang="en-US" smtClean="0"/>
              <a:t>3/14/2024</a:t>
            </a:fld>
            <a:endParaRPr lang="en-US"/>
          </a:p>
        </p:txBody>
      </p:sp>
      <p:sp>
        <p:nvSpPr>
          <p:cNvPr id="5" name="Footer Placeholder 4">
            <a:extLst>
              <a:ext uri="{FF2B5EF4-FFF2-40B4-BE49-F238E27FC236}">
                <a16:creationId xmlns:a16="http://schemas.microsoft.com/office/drawing/2014/main" id="{99FFCE66-F05B-A328-F722-FCA80CFF5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6941F-5B10-7A31-43E6-64F0A006E324}"/>
              </a:ext>
            </a:extLst>
          </p:cNvPr>
          <p:cNvSpPr>
            <a:spLocks noGrp="1"/>
          </p:cNvSpPr>
          <p:nvPr>
            <p:ph type="sldNum" sz="quarter" idx="12"/>
          </p:nvPr>
        </p:nvSpPr>
        <p:spPr/>
        <p:txBody>
          <a:bodyPr/>
          <a:lstStyle/>
          <a:p>
            <a:fld id="{D762BEF6-53C1-9148-970B-5223ADD1BFF3}" type="slidenum">
              <a:rPr lang="en-US" smtClean="0"/>
              <a:t>‹#›</a:t>
            </a:fld>
            <a:endParaRPr lang="en-US"/>
          </a:p>
        </p:txBody>
      </p:sp>
    </p:spTree>
    <p:extLst>
      <p:ext uri="{BB962C8B-B14F-4D97-AF65-F5344CB8AC3E}">
        <p14:creationId xmlns:p14="http://schemas.microsoft.com/office/powerpoint/2010/main" val="2294637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5859-F822-5F27-8694-3650D4E2A54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F6C2716-B4A5-D1FD-FB5E-77786ABA518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66CAFCD-FC3E-1F10-0F89-555B50948F44}"/>
              </a:ext>
            </a:extLst>
          </p:cNvPr>
          <p:cNvSpPr>
            <a:spLocks noGrp="1"/>
          </p:cNvSpPr>
          <p:nvPr>
            <p:ph type="dt" sz="half" idx="10"/>
          </p:nvPr>
        </p:nvSpPr>
        <p:spPr/>
        <p:txBody>
          <a:bodyPr/>
          <a:lstStyle/>
          <a:p>
            <a:fld id="{128866CA-4593-7647-92A8-9FADF9DC5E69}" type="datetimeFigureOut">
              <a:rPr lang="en-US" smtClean="0"/>
              <a:t>3/14/2024</a:t>
            </a:fld>
            <a:endParaRPr lang="en-US"/>
          </a:p>
        </p:txBody>
      </p:sp>
      <p:sp>
        <p:nvSpPr>
          <p:cNvPr id="5" name="Footer Placeholder 4">
            <a:extLst>
              <a:ext uri="{FF2B5EF4-FFF2-40B4-BE49-F238E27FC236}">
                <a16:creationId xmlns:a16="http://schemas.microsoft.com/office/drawing/2014/main" id="{E0921C5D-2B4B-7BA6-946F-5739EA787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666A1-6055-6584-F374-631D4F32E521}"/>
              </a:ext>
            </a:extLst>
          </p:cNvPr>
          <p:cNvSpPr>
            <a:spLocks noGrp="1"/>
          </p:cNvSpPr>
          <p:nvPr>
            <p:ph type="sldNum" sz="quarter" idx="12"/>
          </p:nvPr>
        </p:nvSpPr>
        <p:spPr/>
        <p:txBody>
          <a:bodyPr/>
          <a:lstStyle/>
          <a:p>
            <a:fld id="{D762BEF6-53C1-9148-970B-5223ADD1BFF3}" type="slidenum">
              <a:rPr lang="en-US" smtClean="0"/>
              <a:t>‹#›</a:t>
            </a:fld>
            <a:endParaRPr lang="en-US"/>
          </a:p>
        </p:txBody>
      </p:sp>
    </p:spTree>
    <p:extLst>
      <p:ext uri="{BB962C8B-B14F-4D97-AF65-F5344CB8AC3E}">
        <p14:creationId xmlns:p14="http://schemas.microsoft.com/office/powerpoint/2010/main" val="3486550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DE94F-83EC-6943-8198-881E3702C0B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AA1DD76-AAC3-6243-133F-2D02581951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6F7390D-4B63-93CD-D6D0-28FECDF52244}"/>
              </a:ext>
            </a:extLst>
          </p:cNvPr>
          <p:cNvSpPr>
            <a:spLocks noGrp="1"/>
          </p:cNvSpPr>
          <p:nvPr>
            <p:ph type="dt" sz="half" idx="10"/>
          </p:nvPr>
        </p:nvSpPr>
        <p:spPr/>
        <p:txBody>
          <a:bodyPr/>
          <a:lstStyle/>
          <a:p>
            <a:fld id="{128866CA-4593-7647-92A8-9FADF9DC5E69}" type="datetimeFigureOut">
              <a:rPr lang="en-US" smtClean="0"/>
              <a:t>3/14/2024</a:t>
            </a:fld>
            <a:endParaRPr lang="en-US"/>
          </a:p>
        </p:txBody>
      </p:sp>
      <p:sp>
        <p:nvSpPr>
          <p:cNvPr id="5" name="Footer Placeholder 4">
            <a:extLst>
              <a:ext uri="{FF2B5EF4-FFF2-40B4-BE49-F238E27FC236}">
                <a16:creationId xmlns:a16="http://schemas.microsoft.com/office/drawing/2014/main" id="{C3540C05-BCD9-67D1-2E19-43F8D9639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F0E0C-BC9E-C159-BEDE-19B064E04DC7}"/>
              </a:ext>
            </a:extLst>
          </p:cNvPr>
          <p:cNvSpPr>
            <a:spLocks noGrp="1"/>
          </p:cNvSpPr>
          <p:nvPr>
            <p:ph type="sldNum" sz="quarter" idx="12"/>
          </p:nvPr>
        </p:nvSpPr>
        <p:spPr/>
        <p:txBody>
          <a:bodyPr/>
          <a:lstStyle/>
          <a:p>
            <a:fld id="{D762BEF6-53C1-9148-970B-5223ADD1BFF3}" type="slidenum">
              <a:rPr lang="en-US" smtClean="0"/>
              <a:t>‹#›</a:t>
            </a:fld>
            <a:endParaRPr lang="en-US"/>
          </a:p>
        </p:txBody>
      </p:sp>
    </p:spTree>
    <p:extLst>
      <p:ext uri="{BB962C8B-B14F-4D97-AF65-F5344CB8AC3E}">
        <p14:creationId xmlns:p14="http://schemas.microsoft.com/office/powerpoint/2010/main" val="155813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C3BAE-8A40-A429-CB1F-B5DC775D68C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9122FE4-3BA2-8DDA-4912-A838F088F06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3349BD2-15E0-455A-F933-BD5D21C8B7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675B3AA-3150-0D82-F5CD-5616C7E36169}"/>
              </a:ext>
            </a:extLst>
          </p:cNvPr>
          <p:cNvSpPr>
            <a:spLocks noGrp="1"/>
          </p:cNvSpPr>
          <p:nvPr>
            <p:ph type="dt" sz="half" idx="10"/>
          </p:nvPr>
        </p:nvSpPr>
        <p:spPr/>
        <p:txBody>
          <a:bodyPr/>
          <a:lstStyle/>
          <a:p>
            <a:fld id="{128866CA-4593-7647-92A8-9FADF9DC5E69}" type="datetimeFigureOut">
              <a:rPr lang="en-US" smtClean="0"/>
              <a:t>3/14/2024</a:t>
            </a:fld>
            <a:endParaRPr lang="en-US"/>
          </a:p>
        </p:txBody>
      </p:sp>
      <p:sp>
        <p:nvSpPr>
          <p:cNvPr id="6" name="Footer Placeholder 5">
            <a:extLst>
              <a:ext uri="{FF2B5EF4-FFF2-40B4-BE49-F238E27FC236}">
                <a16:creationId xmlns:a16="http://schemas.microsoft.com/office/drawing/2014/main" id="{A3EABE23-40FA-D8DF-7420-B3B305BD3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0EE13B-2274-3535-A104-D13425CFB74B}"/>
              </a:ext>
            </a:extLst>
          </p:cNvPr>
          <p:cNvSpPr>
            <a:spLocks noGrp="1"/>
          </p:cNvSpPr>
          <p:nvPr>
            <p:ph type="sldNum" sz="quarter" idx="12"/>
          </p:nvPr>
        </p:nvSpPr>
        <p:spPr/>
        <p:txBody>
          <a:bodyPr/>
          <a:lstStyle/>
          <a:p>
            <a:fld id="{D762BEF6-53C1-9148-970B-5223ADD1BFF3}" type="slidenum">
              <a:rPr lang="en-US" smtClean="0"/>
              <a:t>‹#›</a:t>
            </a:fld>
            <a:endParaRPr lang="en-US"/>
          </a:p>
        </p:txBody>
      </p:sp>
    </p:spTree>
    <p:extLst>
      <p:ext uri="{BB962C8B-B14F-4D97-AF65-F5344CB8AC3E}">
        <p14:creationId xmlns:p14="http://schemas.microsoft.com/office/powerpoint/2010/main" val="176465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3890-2A13-4E76-B3F4-387445A1BCA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8EE6619-1BB4-E232-B13F-893C2D17C1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17A5F02-6E86-D3A1-D560-739DE568A85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61229F4-CBB7-D608-0D5F-EB95FE206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3EA7270-93E1-E5E6-C36A-4F94CEBD7A8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5578CBF-6AB1-1F64-312D-3996AC38BBE2}"/>
              </a:ext>
            </a:extLst>
          </p:cNvPr>
          <p:cNvSpPr>
            <a:spLocks noGrp="1"/>
          </p:cNvSpPr>
          <p:nvPr>
            <p:ph type="dt" sz="half" idx="10"/>
          </p:nvPr>
        </p:nvSpPr>
        <p:spPr/>
        <p:txBody>
          <a:bodyPr/>
          <a:lstStyle/>
          <a:p>
            <a:fld id="{128866CA-4593-7647-92A8-9FADF9DC5E69}" type="datetimeFigureOut">
              <a:rPr lang="en-US" smtClean="0"/>
              <a:t>3/14/2024</a:t>
            </a:fld>
            <a:endParaRPr lang="en-US"/>
          </a:p>
        </p:txBody>
      </p:sp>
      <p:sp>
        <p:nvSpPr>
          <p:cNvPr id="8" name="Footer Placeholder 7">
            <a:extLst>
              <a:ext uri="{FF2B5EF4-FFF2-40B4-BE49-F238E27FC236}">
                <a16:creationId xmlns:a16="http://schemas.microsoft.com/office/drawing/2014/main" id="{6505852A-5D1C-C5AF-4C9E-4EE44259B0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EE7129-9428-E71D-65D9-2B467DF5E511}"/>
              </a:ext>
            </a:extLst>
          </p:cNvPr>
          <p:cNvSpPr>
            <a:spLocks noGrp="1"/>
          </p:cNvSpPr>
          <p:nvPr>
            <p:ph type="sldNum" sz="quarter" idx="12"/>
          </p:nvPr>
        </p:nvSpPr>
        <p:spPr/>
        <p:txBody>
          <a:bodyPr/>
          <a:lstStyle/>
          <a:p>
            <a:fld id="{D762BEF6-53C1-9148-970B-5223ADD1BFF3}" type="slidenum">
              <a:rPr lang="en-US" smtClean="0"/>
              <a:t>‹#›</a:t>
            </a:fld>
            <a:endParaRPr lang="en-US"/>
          </a:p>
        </p:txBody>
      </p:sp>
    </p:spTree>
    <p:extLst>
      <p:ext uri="{BB962C8B-B14F-4D97-AF65-F5344CB8AC3E}">
        <p14:creationId xmlns:p14="http://schemas.microsoft.com/office/powerpoint/2010/main" val="103989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3DF5-D19D-5E2D-9217-670168F35DD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04CCE54-E3FE-C2B9-D6DD-A7E0E7F4071C}"/>
              </a:ext>
            </a:extLst>
          </p:cNvPr>
          <p:cNvSpPr>
            <a:spLocks noGrp="1"/>
          </p:cNvSpPr>
          <p:nvPr>
            <p:ph type="dt" sz="half" idx="10"/>
          </p:nvPr>
        </p:nvSpPr>
        <p:spPr/>
        <p:txBody>
          <a:bodyPr/>
          <a:lstStyle/>
          <a:p>
            <a:fld id="{128866CA-4593-7647-92A8-9FADF9DC5E69}" type="datetimeFigureOut">
              <a:rPr lang="en-US" smtClean="0"/>
              <a:t>3/14/2024</a:t>
            </a:fld>
            <a:endParaRPr lang="en-US"/>
          </a:p>
        </p:txBody>
      </p:sp>
      <p:sp>
        <p:nvSpPr>
          <p:cNvPr id="4" name="Footer Placeholder 3">
            <a:extLst>
              <a:ext uri="{FF2B5EF4-FFF2-40B4-BE49-F238E27FC236}">
                <a16:creationId xmlns:a16="http://schemas.microsoft.com/office/drawing/2014/main" id="{B3339E5B-9759-E0F0-C87F-AA8405BD0B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04EDCA-F8F3-7DDB-5298-00037B7B39CA}"/>
              </a:ext>
            </a:extLst>
          </p:cNvPr>
          <p:cNvSpPr>
            <a:spLocks noGrp="1"/>
          </p:cNvSpPr>
          <p:nvPr>
            <p:ph type="sldNum" sz="quarter" idx="12"/>
          </p:nvPr>
        </p:nvSpPr>
        <p:spPr/>
        <p:txBody>
          <a:bodyPr/>
          <a:lstStyle/>
          <a:p>
            <a:fld id="{D762BEF6-53C1-9148-970B-5223ADD1BFF3}" type="slidenum">
              <a:rPr lang="en-US" smtClean="0"/>
              <a:t>‹#›</a:t>
            </a:fld>
            <a:endParaRPr lang="en-US"/>
          </a:p>
        </p:txBody>
      </p:sp>
    </p:spTree>
    <p:extLst>
      <p:ext uri="{BB962C8B-B14F-4D97-AF65-F5344CB8AC3E}">
        <p14:creationId xmlns:p14="http://schemas.microsoft.com/office/powerpoint/2010/main" val="249529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35DAB9-6550-5DEC-2C95-4FAEC0E72737}"/>
              </a:ext>
            </a:extLst>
          </p:cNvPr>
          <p:cNvSpPr>
            <a:spLocks noGrp="1"/>
          </p:cNvSpPr>
          <p:nvPr>
            <p:ph type="dt" sz="half" idx="10"/>
          </p:nvPr>
        </p:nvSpPr>
        <p:spPr/>
        <p:txBody>
          <a:bodyPr/>
          <a:lstStyle/>
          <a:p>
            <a:fld id="{128866CA-4593-7647-92A8-9FADF9DC5E69}" type="datetimeFigureOut">
              <a:rPr lang="en-US" smtClean="0"/>
              <a:t>3/14/2024</a:t>
            </a:fld>
            <a:endParaRPr lang="en-US"/>
          </a:p>
        </p:txBody>
      </p:sp>
      <p:sp>
        <p:nvSpPr>
          <p:cNvPr id="3" name="Footer Placeholder 2">
            <a:extLst>
              <a:ext uri="{FF2B5EF4-FFF2-40B4-BE49-F238E27FC236}">
                <a16:creationId xmlns:a16="http://schemas.microsoft.com/office/drawing/2014/main" id="{182AFFF2-1176-8AA6-77E4-58AA453E5D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E2A3B5-0E81-814B-4BD4-ABE64AE94CF2}"/>
              </a:ext>
            </a:extLst>
          </p:cNvPr>
          <p:cNvSpPr>
            <a:spLocks noGrp="1"/>
          </p:cNvSpPr>
          <p:nvPr>
            <p:ph type="sldNum" sz="quarter" idx="12"/>
          </p:nvPr>
        </p:nvSpPr>
        <p:spPr/>
        <p:txBody>
          <a:bodyPr/>
          <a:lstStyle/>
          <a:p>
            <a:fld id="{D762BEF6-53C1-9148-970B-5223ADD1BFF3}" type="slidenum">
              <a:rPr lang="en-US" smtClean="0"/>
              <a:t>‹#›</a:t>
            </a:fld>
            <a:endParaRPr lang="en-US"/>
          </a:p>
        </p:txBody>
      </p:sp>
    </p:spTree>
    <p:extLst>
      <p:ext uri="{BB962C8B-B14F-4D97-AF65-F5344CB8AC3E}">
        <p14:creationId xmlns:p14="http://schemas.microsoft.com/office/powerpoint/2010/main" val="373212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E035-4968-08B7-F4DA-F2D9A71E134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E39245C-F7BF-CC3C-22A2-5EC0D9DE32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A459063-9AF9-A2A3-4447-92546D123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1BF9DF-711C-7DFA-03F8-ABEDA73CFEEE}"/>
              </a:ext>
            </a:extLst>
          </p:cNvPr>
          <p:cNvSpPr>
            <a:spLocks noGrp="1"/>
          </p:cNvSpPr>
          <p:nvPr>
            <p:ph type="dt" sz="half" idx="10"/>
          </p:nvPr>
        </p:nvSpPr>
        <p:spPr/>
        <p:txBody>
          <a:bodyPr/>
          <a:lstStyle/>
          <a:p>
            <a:fld id="{128866CA-4593-7647-92A8-9FADF9DC5E69}" type="datetimeFigureOut">
              <a:rPr lang="en-US" smtClean="0"/>
              <a:t>3/14/2024</a:t>
            </a:fld>
            <a:endParaRPr lang="en-US"/>
          </a:p>
        </p:txBody>
      </p:sp>
      <p:sp>
        <p:nvSpPr>
          <p:cNvPr id="6" name="Footer Placeholder 5">
            <a:extLst>
              <a:ext uri="{FF2B5EF4-FFF2-40B4-BE49-F238E27FC236}">
                <a16:creationId xmlns:a16="http://schemas.microsoft.com/office/drawing/2014/main" id="{4D9097DE-2800-91D7-C545-EF6E331418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41CEF0-A7C1-F8FC-E468-CDFCC95648CE}"/>
              </a:ext>
            </a:extLst>
          </p:cNvPr>
          <p:cNvSpPr>
            <a:spLocks noGrp="1"/>
          </p:cNvSpPr>
          <p:nvPr>
            <p:ph type="sldNum" sz="quarter" idx="12"/>
          </p:nvPr>
        </p:nvSpPr>
        <p:spPr/>
        <p:txBody>
          <a:bodyPr/>
          <a:lstStyle/>
          <a:p>
            <a:fld id="{D762BEF6-53C1-9148-970B-5223ADD1BFF3}" type="slidenum">
              <a:rPr lang="en-US" smtClean="0"/>
              <a:t>‹#›</a:t>
            </a:fld>
            <a:endParaRPr lang="en-US"/>
          </a:p>
        </p:txBody>
      </p:sp>
    </p:spTree>
    <p:extLst>
      <p:ext uri="{BB962C8B-B14F-4D97-AF65-F5344CB8AC3E}">
        <p14:creationId xmlns:p14="http://schemas.microsoft.com/office/powerpoint/2010/main" val="409357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2EA0-7248-FEC3-B2E6-C7BFEAAFEA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418BD23-54BC-B987-2A56-CCC21B7A0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62CE44-1BF0-A2BC-5910-B85C1947B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27E4F48-3529-5A01-BBE7-A89100CCACBE}"/>
              </a:ext>
            </a:extLst>
          </p:cNvPr>
          <p:cNvSpPr>
            <a:spLocks noGrp="1"/>
          </p:cNvSpPr>
          <p:nvPr>
            <p:ph type="dt" sz="half" idx="10"/>
          </p:nvPr>
        </p:nvSpPr>
        <p:spPr/>
        <p:txBody>
          <a:bodyPr/>
          <a:lstStyle/>
          <a:p>
            <a:fld id="{128866CA-4593-7647-92A8-9FADF9DC5E69}" type="datetimeFigureOut">
              <a:rPr lang="en-US" smtClean="0"/>
              <a:t>3/14/2024</a:t>
            </a:fld>
            <a:endParaRPr lang="en-US"/>
          </a:p>
        </p:txBody>
      </p:sp>
      <p:sp>
        <p:nvSpPr>
          <p:cNvPr id="6" name="Footer Placeholder 5">
            <a:extLst>
              <a:ext uri="{FF2B5EF4-FFF2-40B4-BE49-F238E27FC236}">
                <a16:creationId xmlns:a16="http://schemas.microsoft.com/office/drawing/2014/main" id="{65B06E00-C73F-2BC0-0CA1-32229915FE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D37629-59F9-D8B8-77D5-D3B8C0291ADA}"/>
              </a:ext>
            </a:extLst>
          </p:cNvPr>
          <p:cNvSpPr>
            <a:spLocks noGrp="1"/>
          </p:cNvSpPr>
          <p:nvPr>
            <p:ph type="sldNum" sz="quarter" idx="12"/>
          </p:nvPr>
        </p:nvSpPr>
        <p:spPr/>
        <p:txBody>
          <a:bodyPr/>
          <a:lstStyle/>
          <a:p>
            <a:fld id="{D762BEF6-53C1-9148-970B-5223ADD1BFF3}" type="slidenum">
              <a:rPr lang="en-US" smtClean="0"/>
              <a:t>‹#›</a:t>
            </a:fld>
            <a:endParaRPr lang="en-US"/>
          </a:p>
        </p:txBody>
      </p:sp>
    </p:spTree>
    <p:extLst>
      <p:ext uri="{BB962C8B-B14F-4D97-AF65-F5344CB8AC3E}">
        <p14:creationId xmlns:p14="http://schemas.microsoft.com/office/powerpoint/2010/main" val="141053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0BA498-E5E6-5AA6-59FD-F4733900C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242BB81-321C-3775-6418-ECAFD926B2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320B10-CC1C-FB7D-1600-2C5CF99D27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8866CA-4593-7647-92A8-9FADF9DC5E69}" type="datetimeFigureOut">
              <a:rPr lang="en-US" smtClean="0"/>
              <a:t>3/14/2024</a:t>
            </a:fld>
            <a:endParaRPr lang="en-US"/>
          </a:p>
        </p:txBody>
      </p:sp>
      <p:sp>
        <p:nvSpPr>
          <p:cNvPr id="5" name="Footer Placeholder 4">
            <a:extLst>
              <a:ext uri="{FF2B5EF4-FFF2-40B4-BE49-F238E27FC236}">
                <a16:creationId xmlns:a16="http://schemas.microsoft.com/office/drawing/2014/main" id="{3D163081-AB06-59E6-57A8-0FD60753CF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82A3485-1F53-DF34-B424-573B64DC4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62BEF6-53C1-9148-970B-5223ADD1BFF3}" type="slidenum">
              <a:rPr lang="en-US" smtClean="0"/>
              <a:t>‹#›</a:t>
            </a:fld>
            <a:endParaRPr lang="en-US"/>
          </a:p>
        </p:txBody>
      </p:sp>
    </p:spTree>
    <p:extLst>
      <p:ext uri="{BB962C8B-B14F-4D97-AF65-F5344CB8AC3E}">
        <p14:creationId xmlns:p14="http://schemas.microsoft.com/office/powerpoint/2010/main" val="1189015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nl/globe-wereldwijd-reis-rond-de-wereld-460437/"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ixabay.com/nl/globe-wereldwijd-reis-rond-de-wereld-460437/"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pixabay.com/nl/globe-wereldwijd-reis-rond-de-wereld-460437/" TargetMode="External"/><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pixabay.com/nl/globe-wereldwijd-reis-rond-de-wereld-46043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pixabay.com/nl/globe-wereldwijd-reis-rond-de-wereld-460437/"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https://pixabay.com/nl/globe-wereldwijd-reis-rond-de-wereld-46043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creativecommons.org/licenses/by-sa/4.0/legalcode" TargetMode="External"/><Relationship Id="rId5" Type="http://schemas.openxmlformats.org/officeDocument/2006/relationships/hyperlink" Target="https://commons.wikimedia.org/wiki/File:2019-06-29_1st_FIG_Artistic_Gymnastics_JWCH_Women%27s_Apparatus_finals_Uneven_bars_(Martin_Rulsch)_290.jpg" TargetMode="External"/><Relationship Id="rId4" Type="http://schemas.openxmlformats.org/officeDocument/2006/relationships/hyperlink" Target="https://commons.wikimedia.org/wiki/File:2019-06-29_1st_FIG_Artistic_Gymnastics_JWCH_Women%27s_Apparatus_finals_Uneven_bars_%28Martin_Rulsch%29_290.jp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niversitiesuk.ac.uk/universities-uk-international/insights-and-publications/uuki-publications/scale-uk-he-tne-2021-22" TargetMode="External"/><Relationship Id="rId2" Type="http://schemas.openxmlformats.org/officeDocument/2006/relationships/hyperlink" Target="https://doi.org/10.1080/1369183X.2017.1300235" TargetMode="External"/><Relationship Id="rId1" Type="http://schemas.openxmlformats.org/officeDocument/2006/relationships/slideLayout" Target="../slideLayouts/slideLayout2.xml"/><Relationship Id="rId4" Type="http://schemas.openxmlformats.org/officeDocument/2006/relationships/hyperlink" Target="https://dx.doi.org/10.1007/978-3-030-43647-6_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nl/globe-wereldwijd-reis-rond-de-wereld-460437/"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ixabay.com/nl/globe-wereldwijd-reis-rond-de-wereld-460437/"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ixabay.com/nl/globe-wereldwijd-reis-rond-de-wereld-46043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C20D16-F517-2913-5B68-F0F903B1B495}"/>
              </a:ext>
            </a:extLst>
          </p:cNvPr>
          <p:cNvSpPr>
            <a:spLocks noGrp="1"/>
          </p:cNvSpPr>
          <p:nvPr>
            <p:ph type="ctrTitle"/>
          </p:nvPr>
        </p:nvSpPr>
        <p:spPr>
          <a:xfrm>
            <a:off x="1285241" y="1008993"/>
            <a:ext cx="9231410" cy="3542045"/>
          </a:xfrm>
        </p:spPr>
        <p:txBody>
          <a:bodyPr anchor="b">
            <a:normAutofit/>
          </a:bodyPr>
          <a:lstStyle/>
          <a:p>
            <a:pPr algn="l"/>
            <a:r>
              <a:rPr lang="en-US" sz="5500" kern="100">
                <a:effectLst/>
                <a:latin typeface="Calibri" panose="020F0502020204030204" pitchFamily="34" charset="0"/>
                <a:ea typeface="Times New Roman" panose="02020603050405020304" pitchFamily="18" charset="0"/>
                <a:cs typeface="Arial" panose="020B0604020202020204" pitchFamily="34" charset="0"/>
              </a:rPr>
              <a:t>EAP and the power dynamics of transnational (cross-border) collaboration.</a:t>
            </a:r>
            <a:br>
              <a:rPr lang="en-GB" sz="5500" kern="100">
                <a:effectLst/>
                <a:latin typeface="Calibri" panose="020F0502020204030204" pitchFamily="34" charset="0"/>
                <a:ea typeface="Times New Roman" panose="02020603050405020304" pitchFamily="18" charset="0"/>
                <a:cs typeface="Arial" panose="020B0604020202020204" pitchFamily="34" charset="0"/>
              </a:rPr>
            </a:br>
            <a:endParaRPr lang="en-US" sz="5500"/>
          </a:p>
        </p:txBody>
      </p:sp>
      <p:sp>
        <p:nvSpPr>
          <p:cNvPr id="3" name="Subtitle 2">
            <a:extLst>
              <a:ext uri="{FF2B5EF4-FFF2-40B4-BE49-F238E27FC236}">
                <a16:creationId xmlns:a16="http://schemas.microsoft.com/office/drawing/2014/main" id="{DF0DD002-053D-9AB5-532E-1D4A0CDA8ABD}"/>
              </a:ext>
            </a:extLst>
          </p:cNvPr>
          <p:cNvSpPr>
            <a:spLocks noGrp="1"/>
          </p:cNvSpPr>
          <p:nvPr>
            <p:ph type="subTitle" idx="1"/>
          </p:nvPr>
        </p:nvSpPr>
        <p:spPr>
          <a:xfrm>
            <a:off x="1285241" y="4582814"/>
            <a:ext cx="8006243" cy="1312657"/>
          </a:xfrm>
        </p:spPr>
        <p:txBody>
          <a:bodyPr anchor="t">
            <a:normAutofit/>
          </a:bodyPr>
          <a:lstStyle/>
          <a:p>
            <a:pPr algn="l"/>
            <a:r>
              <a:rPr lang="en-US"/>
              <a:t>Joanne Shiel, Ouyang Ting, </a:t>
            </a:r>
          </a:p>
          <a:p>
            <a:pPr algn="l"/>
            <a:r>
              <a:rPr lang="en-US"/>
              <a:t>Liz Wilding, Shen </a:t>
            </a:r>
            <a:r>
              <a:rPr lang="en-US" err="1"/>
              <a:t>Yixin</a:t>
            </a:r>
            <a:r>
              <a:rPr lang="en-US"/>
              <a:t> </a:t>
            </a:r>
          </a:p>
        </p:txBody>
      </p:sp>
      <p:pic>
        <p:nvPicPr>
          <p:cNvPr id="5" name="Picture 4" descr="A globe with a grid around it&#10;&#10;Description automatically generated">
            <a:extLst>
              <a:ext uri="{FF2B5EF4-FFF2-40B4-BE49-F238E27FC236}">
                <a16:creationId xmlns:a16="http://schemas.microsoft.com/office/drawing/2014/main" id="{79F6C98F-4D63-3F96-E2C7-3C95E21E280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048762" y="3618139"/>
            <a:ext cx="2935778" cy="2492642"/>
          </a:xfrm>
          <a:prstGeom prst="rect">
            <a:avLst/>
          </a:prstGeom>
        </p:spPr>
      </p:pic>
    </p:spTree>
    <p:extLst>
      <p:ext uri="{BB962C8B-B14F-4D97-AF65-F5344CB8AC3E}">
        <p14:creationId xmlns:p14="http://schemas.microsoft.com/office/powerpoint/2010/main" val="419625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F799F4-CA63-E089-7E5F-62FA670B9AA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6CA35-7349-AEE5-2F5C-8E338CF78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15F1215-9772-7F5C-64E0-83FE955AB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9D1123-5DFE-37F6-9F00-FDE7E2AF12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8B39A9-C79F-68C5-4B07-50D06DC5B319}"/>
              </a:ext>
            </a:extLst>
          </p:cNvPr>
          <p:cNvSpPr>
            <a:spLocks noGrp="1"/>
          </p:cNvSpPr>
          <p:nvPr>
            <p:ph type="title"/>
          </p:nvPr>
        </p:nvSpPr>
        <p:spPr>
          <a:xfrm>
            <a:off x="1285240" y="1050595"/>
            <a:ext cx="9982835" cy="1618489"/>
          </a:xfrm>
        </p:spPr>
        <p:txBody>
          <a:bodyPr anchor="ctr">
            <a:normAutofit/>
          </a:bodyPr>
          <a:lstStyle/>
          <a:p>
            <a:r>
              <a:rPr lang="en-GB" sz="4800"/>
              <a:t>Decision-making and balance of power in TNE partnerships</a:t>
            </a:r>
            <a:endParaRPr lang="en-US" sz="4800"/>
          </a:p>
        </p:txBody>
      </p:sp>
      <p:sp>
        <p:nvSpPr>
          <p:cNvPr id="3" name="Content Placeholder 2">
            <a:extLst>
              <a:ext uri="{FF2B5EF4-FFF2-40B4-BE49-F238E27FC236}">
                <a16:creationId xmlns:a16="http://schemas.microsoft.com/office/drawing/2014/main" id="{F37DEF3D-0BA8-7831-D139-42ECAD6B212A}"/>
              </a:ext>
            </a:extLst>
          </p:cNvPr>
          <p:cNvSpPr>
            <a:spLocks noGrp="1"/>
          </p:cNvSpPr>
          <p:nvPr>
            <p:ph idx="1"/>
          </p:nvPr>
        </p:nvSpPr>
        <p:spPr>
          <a:xfrm>
            <a:off x="1285240" y="2969469"/>
            <a:ext cx="8074815" cy="3035482"/>
          </a:xfrm>
        </p:spPr>
        <p:txBody>
          <a:bodyPr anchor="t">
            <a:normAutofit lnSpcReduction="10000"/>
          </a:bodyPr>
          <a:lstStyle/>
          <a:p>
            <a:pPr marL="0" indent="0">
              <a:buNone/>
            </a:pPr>
            <a:r>
              <a:rPr lang="en-US" sz="2400"/>
              <a:t>Collaboration and boundary-spanning in action:</a:t>
            </a:r>
          </a:p>
          <a:p>
            <a:r>
              <a:rPr lang="en-US" sz="2400"/>
              <a:t>Sharing knowledge</a:t>
            </a:r>
          </a:p>
          <a:p>
            <a:r>
              <a:rPr lang="en-US" sz="2400"/>
              <a:t>Questioning assumptions</a:t>
            </a:r>
          </a:p>
          <a:p>
            <a:r>
              <a:rPr lang="en-US" sz="2400"/>
              <a:t>Managing disagreement and compromise</a:t>
            </a:r>
          </a:p>
          <a:p>
            <a:r>
              <a:rPr lang="en-US" sz="2400"/>
              <a:t>Communicating and developing trust</a:t>
            </a:r>
          </a:p>
          <a:p>
            <a:r>
              <a:rPr lang="en-US" sz="2400"/>
              <a:t>Building bridges </a:t>
            </a:r>
          </a:p>
          <a:p>
            <a:r>
              <a:rPr lang="en-US" sz="2400"/>
              <a:t>Finding creative solutions</a:t>
            </a:r>
          </a:p>
          <a:p>
            <a:pPr marL="0" indent="0">
              <a:buNone/>
            </a:pPr>
            <a:endParaRPr lang="en-US" sz="2400"/>
          </a:p>
          <a:p>
            <a:endParaRPr lang="en-US" sz="2400"/>
          </a:p>
        </p:txBody>
      </p:sp>
      <p:graphicFrame>
        <p:nvGraphicFramePr>
          <p:cNvPr id="4" name="Content Placeholder 3">
            <a:extLst>
              <a:ext uri="{FF2B5EF4-FFF2-40B4-BE49-F238E27FC236}">
                <a16:creationId xmlns:a16="http://schemas.microsoft.com/office/drawing/2014/main" id="{FFEDADDF-48C1-B338-2E45-E40FB0FDC340}"/>
              </a:ext>
            </a:extLst>
          </p:cNvPr>
          <p:cNvGraphicFramePr>
            <a:graphicFrameLocks/>
          </p:cNvGraphicFramePr>
          <p:nvPr>
            <p:extLst>
              <p:ext uri="{D42A27DB-BD31-4B8C-83A1-F6EECF244321}">
                <p14:modId xmlns:p14="http://schemas.microsoft.com/office/powerpoint/2010/main" val="3031849506"/>
              </p:ext>
            </p:extLst>
          </p:nvPr>
        </p:nvGraphicFramePr>
        <p:xfrm>
          <a:off x="6124716" y="1885071"/>
          <a:ext cx="5893218" cy="4547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5125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128775-A740-2C5C-AB1D-B48CCA53D6BB}"/>
              </a:ext>
            </a:extLst>
          </p:cNvPr>
          <p:cNvSpPr>
            <a:spLocks noGrp="1"/>
          </p:cNvSpPr>
          <p:nvPr>
            <p:ph type="title"/>
          </p:nvPr>
        </p:nvSpPr>
        <p:spPr>
          <a:xfrm>
            <a:off x="650253" y="954309"/>
            <a:ext cx="9626600" cy="732485"/>
          </a:xfrm>
        </p:spPr>
        <p:txBody>
          <a:bodyPr anchor="ctr">
            <a:normAutofit fontScale="90000"/>
          </a:bodyPr>
          <a:lstStyle/>
          <a:p>
            <a:r>
              <a:rPr lang="en-US" sz="4800"/>
              <a:t>Decision- making in Transnational EAP</a:t>
            </a:r>
          </a:p>
        </p:txBody>
      </p:sp>
      <p:sp>
        <p:nvSpPr>
          <p:cNvPr id="3" name="Content Placeholder 2">
            <a:extLst>
              <a:ext uri="{FF2B5EF4-FFF2-40B4-BE49-F238E27FC236}">
                <a16:creationId xmlns:a16="http://schemas.microsoft.com/office/drawing/2014/main" id="{63902FD2-F1A0-0589-5BF5-A834C4AAFA7D}"/>
              </a:ext>
            </a:extLst>
          </p:cNvPr>
          <p:cNvSpPr>
            <a:spLocks noGrp="1"/>
          </p:cNvSpPr>
          <p:nvPr>
            <p:ph idx="1"/>
          </p:nvPr>
        </p:nvSpPr>
        <p:spPr>
          <a:xfrm>
            <a:off x="1285240" y="2969469"/>
            <a:ext cx="8074815" cy="2800395"/>
          </a:xfrm>
        </p:spPr>
        <p:txBody>
          <a:bodyPr anchor="t">
            <a:normAutofit/>
          </a:bodyPr>
          <a:lstStyle/>
          <a:p>
            <a:pPr marL="0" indent="0">
              <a:buNone/>
            </a:pPr>
            <a:endParaRPr lang="en-US" sz="2400"/>
          </a:p>
          <a:p>
            <a:endParaRPr lang="en-US" sz="2400"/>
          </a:p>
        </p:txBody>
      </p:sp>
      <p:sp>
        <p:nvSpPr>
          <p:cNvPr id="4" name="TextBox 3">
            <a:extLst>
              <a:ext uri="{FF2B5EF4-FFF2-40B4-BE49-F238E27FC236}">
                <a16:creationId xmlns:a16="http://schemas.microsoft.com/office/drawing/2014/main" id="{8CEBB610-7B3C-B843-E03C-4E81C91DF7B4}"/>
              </a:ext>
            </a:extLst>
          </p:cNvPr>
          <p:cNvSpPr txBox="1"/>
          <p:nvPr/>
        </p:nvSpPr>
        <p:spPr>
          <a:xfrm>
            <a:off x="650253" y="1746038"/>
            <a:ext cx="10896574" cy="6063198"/>
          </a:xfrm>
          <a:prstGeom prst="rect">
            <a:avLst/>
          </a:prstGeom>
          <a:noFill/>
        </p:spPr>
        <p:txBody>
          <a:bodyPr wrap="square" rtlCol="0">
            <a:spAutoFit/>
          </a:bodyPr>
          <a:lstStyle/>
          <a:p>
            <a:r>
              <a:rPr lang="en-US" sz="3200"/>
              <a:t>Who decides? Which partner ‘knows best’?</a:t>
            </a:r>
          </a:p>
          <a:p>
            <a:endParaRPr lang="en-US" sz="3200"/>
          </a:p>
          <a:p>
            <a:r>
              <a:rPr lang="en-US" sz="3200"/>
              <a:t>Pedagogy</a:t>
            </a:r>
          </a:p>
          <a:p>
            <a:pPr marL="914400" lvl="1" indent="-457200">
              <a:buFont typeface="Arial" panose="020B0604020202020204" pitchFamily="34" charset="0"/>
              <a:buChar char="•"/>
            </a:pPr>
            <a:r>
              <a:rPr lang="en-US" sz="3200"/>
              <a:t>Morning reading</a:t>
            </a:r>
          </a:p>
          <a:p>
            <a:r>
              <a:rPr lang="en-US" sz="3200"/>
              <a:t>Delivery</a:t>
            </a:r>
          </a:p>
          <a:p>
            <a:pPr marL="914400" lvl="1" indent="-457200">
              <a:buFont typeface="Arial" panose="020B0604020202020204" pitchFamily="34" charset="0"/>
              <a:buChar char="•"/>
            </a:pPr>
            <a:r>
              <a:rPr lang="en-US" sz="3200"/>
              <a:t>Role of the teacher</a:t>
            </a:r>
          </a:p>
          <a:p>
            <a:r>
              <a:rPr lang="en-US" sz="3200"/>
              <a:t>Assessment </a:t>
            </a:r>
          </a:p>
          <a:p>
            <a:pPr marL="914400" lvl="1" indent="-457200">
              <a:buFont typeface="Arial" panose="020B0604020202020204" pitchFamily="34" charset="0"/>
              <a:buChar char="•"/>
            </a:pPr>
            <a:r>
              <a:rPr lang="en-US" sz="3200"/>
              <a:t>Formative assessment</a:t>
            </a:r>
          </a:p>
          <a:p>
            <a:endParaRPr lang="en-US" sz="3200"/>
          </a:p>
          <a:p>
            <a:endParaRPr lang="en-US" sz="3200"/>
          </a:p>
          <a:p>
            <a:endParaRPr lang="en-US" sz="3200"/>
          </a:p>
          <a:p>
            <a:endParaRPr lang="en-US"/>
          </a:p>
          <a:p>
            <a:endParaRPr lang="en-US"/>
          </a:p>
        </p:txBody>
      </p:sp>
      <p:pic>
        <p:nvPicPr>
          <p:cNvPr id="5" name="Picture 4" descr="A globe with a grid around it&#10;&#10;Description automatically generated">
            <a:extLst>
              <a:ext uri="{FF2B5EF4-FFF2-40B4-BE49-F238E27FC236}">
                <a16:creationId xmlns:a16="http://schemas.microsoft.com/office/drawing/2014/main" id="{F56BDF58-5DD1-28F1-A1E0-56F30D406DB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48762" y="3618139"/>
            <a:ext cx="2935778" cy="2492642"/>
          </a:xfrm>
          <a:prstGeom prst="rect">
            <a:avLst/>
          </a:prstGeom>
        </p:spPr>
      </p:pic>
    </p:spTree>
    <p:extLst>
      <p:ext uri="{BB962C8B-B14F-4D97-AF65-F5344CB8AC3E}">
        <p14:creationId xmlns:p14="http://schemas.microsoft.com/office/powerpoint/2010/main" val="178526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C4640-3DEE-48B4-07F7-5382B16139CD}"/>
              </a:ext>
            </a:extLst>
          </p:cNvPr>
          <p:cNvSpPr>
            <a:spLocks noGrp="1"/>
          </p:cNvSpPr>
          <p:nvPr>
            <p:ph type="title"/>
          </p:nvPr>
        </p:nvSpPr>
        <p:spPr/>
        <p:txBody>
          <a:bodyPr/>
          <a:lstStyle/>
          <a:p>
            <a:r>
              <a:rPr lang="en-US" sz="4400"/>
              <a:t>Decision- making: </a:t>
            </a:r>
            <a:r>
              <a:rPr lang="en-GB"/>
              <a:t>NUIST Reading Academy</a:t>
            </a:r>
          </a:p>
        </p:txBody>
      </p:sp>
      <p:sp>
        <p:nvSpPr>
          <p:cNvPr id="3" name="Content Placeholder 2">
            <a:extLst>
              <a:ext uri="{FF2B5EF4-FFF2-40B4-BE49-F238E27FC236}">
                <a16:creationId xmlns:a16="http://schemas.microsoft.com/office/drawing/2014/main" id="{7C77C432-28C2-4AA1-EB71-9C8D12083A04}"/>
              </a:ext>
            </a:extLst>
          </p:cNvPr>
          <p:cNvSpPr>
            <a:spLocks noGrp="1"/>
          </p:cNvSpPr>
          <p:nvPr>
            <p:ph idx="1"/>
          </p:nvPr>
        </p:nvSpPr>
        <p:spPr/>
        <p:txBody>
          <a:bodyPr vert="horz" lIns="91440" tIns="45720" rIns="91440" bIns="45720" rtlCol="0" anchor="t">
            <a:normAutofit/>
          </a:bodyPr>
          <a:lstStyle/>
          <a:p>
            <a:pPr marL="0" indent="0">
              <a:buNone/>
            </a:pPr>
            <a:r>
              <a:rPr lang="en-GB" b="1"/>
              <a:t>Assessment</a:t>
            </a:r>
          </a:p>
          <a:p>
            <a:r>
              <a:rPr lang="en-GB"/>
              <a:t>UK EAP assessment in a new context:</a:t>
            </a:r>
          </a:p>
          <a:p>
            <a:pPr lvl="1"/>
            <a:r>
              <a:rPr lang="en-GB"/>
              <a:t>Replacing IELTS </a:t>
            </a:r>
            <a:r>
              <a:rPr lang="en-GB">
                <a:sym typeface="Wingdings" panose="05000000000000000000" pitchFamily="2" charset="2"/>
              </a:rPr>
              <a:t> </a:t>
            </a:r>
            <a:r>
              <a:rPr lang="en-GB" b="1" i="1">
                <a:sym typeface="Wingdings" panose="05000000000000000000" pitchFamily="2" charset="2"/>
              </a:rPr>
              <a:t>Assessment Literacy </a:t>
            </a:r>
            <a:r>
              <a:rPr lang="en-GB">
                <a:sym typeface="Wingdings" panose="05000000000000000000" pitchFamily="2" charset="2"/>
              </a:rPr>
              <a:t>project</a:t>
            </a:r>
            <a:endParaRPr lang="en-GB"/>
          </a:p>
          <a:p>
            <a:pPr lvl="1"/>
            <a:r>
              <a:rPr lang="en-GB"/>
              <a:t>Introducing the ‘journal’ assessment </a:t>
            </a:r>
            <a:r>
              <a:rPr lang="en-GB">
                <a:sym typeface="Wingdings" panose="05000000000000000000" pitchFamily="2" charset="2"/>
              </a:rPr>
              <a:t> later withdrawn</a:t>
            </a:r>
            <a:endParaRPr lang="en-GB"/>
          </a:p>
          <a:p>
            <a:r>
              <a:rPr lang="en-GB"/>
              <a:t>Burden of working in two systems</a:t>
            </a:r>
          </a:p>
          <a:p>
            <a:pPr marL="0" indent="0">
              <a:buNone/>
            </a:pPr>
            <a:endParaRPr lang="en-GB"/>
          </a:p>
          <a:p>
            <a:pPr marL="0" indent="0">
              <a:buNone/>
            </a:pPr>
            <a:r>
              <a:rPr lang="en-GB" b="1"/>
              <a:t>Delivery</a:t>
            </a:r>
          </a:p>
          <a:p>
            <a:r>
              <a:rPr lang="en-GB"/>
              <a:t>Class sizes</a:t>
            </a:r>
          </a:p>
          <a:p>
            <a:r>
              <a:rPr lang="en-GB"/>
              <a:t>Weekly class hours</a:t>
            </a:r>
          </a:p>
        </p:txBody>
      </p:sp>
      <p:sp>
        <p:nvSpPr>
          <p:cNvPr id="4" name="Folded Corner 3">
            <a:extLst>
              <a:ext uri="{FF2B5EF4-FFF2-40B4-BE49-F238E27FC236}">
                <a16:creationId xmlns:a16="http://schemas.microsoft.com/office/drawing/2014/main" id="{9FB81BB0-9ED2-D114-2C4C-ED6A4866C930}"/>
              </a:ext>
            </a:extLst>
          </p:cNvPr>
          <p:cNvSpPr/>
          <p:nvPr/>
        </p:nvSpPr>
        <p:spPr>
          <a:xfrm>
            <a:off x="8969114" y="4001294"/>
            <a:ext cx="3055246" cy="2595432"/>
          </a:xfrm>
          <a:prstGeom prst="foldedCorner">
            <a:avLst/>
          </a:prstGeom>
          <a:solidFill>
            <a:schemeClr val="tx2">
              <a:lumMod val="75000"/>
              <a:lumOff val="25000"/>
            </a:schemeClr>
          </a:solidFill>
          <a:effectLst>
            <a:outerShdw blurRad="50800" dist="38100" dir="18900000" algn="bl" rotWithShape="0">
              <a:prstClr val="black">
                <a:alpha val="40000"/>
              </a:prstClr>
            </a:outerShdw>
          </a:effectLst>
          <a:scene3d>
            <a:camera prst="obliqueBottom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lIns="274320" tIns="0" rIns="0" bIns="0" rtlCol="0" anchor="ctr" anchorCtr="0"/>
          <a:lstStyle/>
          <a:p>
            <a:pPr marL="342900" indent="-342900">
              <a:buFont typeface="Arial" panose="020B0604020202020204" pitchFamily="34" charset="0"/>
              <a:buChar char="•"/>
            </a:pPr>
            <a:r>
              <a:rPr lang="en-GB" sz="2400"/>
              <a:t>Imposition </a:t>
            </a:r>
          </a:p>
          <a:p>
            <a:pPr marL="342900" indent="-342900">
              <a:buFont typeface="Arial" panose="020B0604020202020204" pitchFamily="34" charset="0"/>
              <a:buChar char="•"/>
            </a:pPr>
            <a:r>
              <a:rPr lang="en-GB" sz="2400"/>
              <a:t>Hybridisation </a:t>
            </a:r>
          </a:p>
          <a:p>
            <a:pPr marL="342900" indent="-342900">
              <a:buFont typeface="Arial" panose="020B0604020202020204" pitchFamily="34" charset="0"/>
              <a:buChar char="•"/>
            </a:pPr>
            <a:r>
              <a:rPr lang="en-GB" sz="2400"/>
              <a:t>Transformation</a:t>
            </a:r>
          </a:p>
          <a:p>
            <a:endParaRPr lang="en-GB" sz="2000"/>
          </a:p>
          <a:p>
            <a:r>
              <a:rPr lang="en-GB" sz="2000"/>
              <a:t>(see </a:t>
            </a:r>
            <a:r>
              <a:rPr lang="en-GB" sz="2000" err="1"/>
              <a:t>Djerasimovic</a:t>
            </a:r>
            <a:r>
              <a:rPr lang="en-GB" sz="2000"/>
              <a:t> 2014) </a:t>
            </a:r>
          </a:p>
        </p:txBody>
      </p:sp>
    </p:spTree>
    <p:extLst>
      <p:ext uri="{BB962C8B-B14F-4D97-AF65-F5344CB8AC3E}">
        <p14:creationId xmlns:p14="http://schemas.microsoft.com/office/powerpoint/2010/main" val="153150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92A5EB-5285-66E6-93C8-0452E49ECA4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34BA0BB-5587-0CDF-FD65-9BBF0529E2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05D821EC-BE6F-D978-696E-929750F3E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3798E6-818F-6BE2-184D-44E112E6A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C52E36-40AC-B6E8-2604-1EB2C1578A90}"/>
              </a:ext>
            </a:extLst>
          </p:cNvPr>
          <p:cNvSpPr>
            <a:spLocks noGrp="1"/>
          </p:cNvSpPr>
          <p:nvPr>
            <p:ph type="title"/>
          </p:nvPr>
        </p:nvSpPr>
        <p:spPr>
          <a:xfrm>
            <a:off x="1285240" y="1050595"/>
            <a:ext cx="9626600" cy="732485"/>
          </a:xfrm>
        </p:spPr>
        <p:txBody>
          <a:bodyPr anchor="ctr">
            <a:normAutofit fontScale="90000"/>
          </a:bodyPr>
          <a:lstStyle/>
          <a:p>
            <a:r>
              <a:rPr lang="en-GB" sz="4800"/>
              <a:t>Professional impact and individual status</a:t>
            </a:r>
            <a:endParaRPr lang="en-US" sz="4800"/>
          </a:p>
        </p:txBody>
      </p:sp>
      <p:sp>
        <p:nvSpPr>
          <p:cNvPr id="3" name="Content Placeholder 2">
            <a:extLst>
              <a:ext uri="{FF2B5EF4-FFF2-40B4-BE49-F238E27FC236}">
                <a16:creationId xmlns:a16="http://schemas.microsoft.com/office/drawing/2014/main" id="{39F94BA7-3002-2625-84C2-C81293F68922}"/>
              </a:ext>
            </a:extLst>
          </p:cNvPr>
          <p:cNvSpPr>
            <a:spLocks noGrp="1"/>
          </p:cNvSpPr>
          <p:nvPr>
            <p:ph idx="1"/>
          </p:nvPr>
        </p:nvSpPr>
        <p:spPr>
          <a:xfrm>
            <a:off x="1285240" y="2969469"/>
            <a:ext cx="8074815" cy="2800395"/>
          </a:xfrm>
        </p:spPr>
        <p:txBody>
          <a:bodyPr anchor="t">
            <a:normAutofit/>
          </a:bodyPr>
          <a:lstStyle/>
          <a:p>
            <a:pPr marL="0" indent="0">
              <a:buNone/>
            </a:pPr>
            <a:endParaRPr lang="en-US" sz="2400"/>
          </a:p>
          <a:p>
            <a:endParaRPr lang="en-US" sz="2400"/>
          </a:p>
        </p:txBody>
      </p:sp>
      <p:sp>
        <p:nvSpPr>
          <p:cNvPr id="4" name="TextBox 3">
            <a:extLst>
              <a:ext uri="{FF2B5EF4-FFF2-40B4-BE49-F238E27FC236}">
                <a16:creationId xmlns:a16="http://schemas.microsoft.com/office/drawing/2014/main" id="{C16B1A94-F389-1A5A-9B9D-6EA7E8E5FE29}"/>
              </a:ext>
            </a:extLst>
          </p:cNvPr>
          <p:cNvSpPr txBox="1"/>
          <p:nvPr/>
        </p:nvSpPr>
        <p:spPr>
          <a:xfrm>
            <a:off x="1280159" y="1746038"/>
            <a:ext cx="10266667" cy="2031325"/>
          </a:xfrm>
          <a:prstGeom prst="rect">
            <a:avLst/>
          </a:prstGeom>
          <a:noFill/>
        </p:spPr>
        <p:txBody>
          <a:bodyPr wrap="square" rtlCol="0">
            <a:spAutoFit/>
          </a:bodyPr>
          <a:lstStyle/>
          <a:p>
            <a:endParaRPr lang="en-GB" sz="1800" b="0" i="0">
              <a:solidFill>
                <a:srgbClr val="000000"/>
              </a:solidFill>
              <a:effectLst/>
              <a:latin typeface="Aptos" panose="020B0004020202020204" pitchFamily="34" charset="0"/>
            </a:endParaRPr>
          </a:p>
          <a:p>
            <a:r>
              <a:rPr lang="en-GB" sz="2400" b="0" i="0">
                <a:solidFill>
                  <a:srgbClr val="000000"/>
                </a:solidFill>
                <a:effectLst/>
                <a:latin typeface="Aptos" panose="020B0004020202020204" pitchFamily="34" charset="0"/>
              </a:rPr>
              <a:t>TNE as a challenging but potentially transformative experience:</a:t>
            </a:r>
            <a:endParaRPr lang="en-GB" sz="2400">
              <a:solidFill>
                <a:srgbClr val="000000"/>
              </a:solidFill>
              <a:latin typeface="Aptos" panose="020B0004020202020204" pitchFamily="34" charset="0"/>
            </a:endParaRPr>
          </a:p>
          <a:p>
            <a:r>
              <a:rPr lang="en-GB" sz="2400" b="0" i="0">
                <a:solidFill>
                  <a:srgbClr val="000000"/>
                </a:solidFill>
                <a:effectLst/>
                <a:latin typeface="Aptos" panose="020B0004020202020204" pitchFamily="34" charset="0"/>
              </a:rPr>
              <a:t> </a:t>
            </a:r>
          </a:p>
          <a:p>
            <a:endParaRPr lang="en-GB" sz="2400">
              <a:solidFill>
                <a:srgbClr val="000000"/>
              </a:solidFill>
              <a:latin typeface="Aptos" panose="020B0004020202020204" pitchFamily="34" charset="0"/>
            </a:endParaRPr>
          </a:p>
          <a:p>
            <a:endParaRPr lang="en-GB">
              <a:solidFill>
                <a:srgbClr val="000000"/>
              </a:solidFill>
              <a:latin typeface="Aptos" panose="020B0004020202020204" pitchFamily="34" charset="0"/>
            </a:endParaRPr>
          </a:p>
          <a:p>
            <a:r>
              <a:rPr lang="en-GB" sz="1800" b="0" i="0">
                <a:solidFill>
                  <a:srgbClr val="000000"/>
                </a:solidFill>
                <a:effectLst/>
                <a:latin typeface="Aptos" panose="020B0004020202020204" pitchFamily="34" charset="0"/>
              </a:rPr>
              <a:t> </a:t>
            </a:r>
            <a:endParaRPr lang="en-US"/>
          </a:p>
        </p:txBody>
      </p:sp>
      <p:graphicFrame>
        <p:nvGraphicFramePr>
          <p:cNvPr id="6" name="Diagram 5">
            <a:extLst>
              <a:ext uri="{FF2B5EF4-FFF2-40B4-BE49-F238E27FC236}">
                <a16:creationId xmlns:a16="http://schemas.microsoft.com/office/drawing/2014/main" id="{C4C8E7CC-7479-3B7E-30B7-DD995A162FB2}"/>
              </a:ext>
            </a:extLst>
          </p:cNvPr>
          <p:cNvGraphicFramePr/>
          <p:nvPr>
            <p:extLst>
              <p:ext uri="{D42A27DB-BD31-4B8C-83A1-F6EECF244321}">
                <p14:modId xmlns:p14="http://schemas.microsoft.com/office/powerpoint/2010/main" val="332882018"/>
              </p:ext>
            </p:extLst>
          </p:nvPr>
        </p:nvGraphicFramePr>
        <p:xfrm>
          <a:off x="1311049" y="1866653"/>
          <a:ext cx="102666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globe with a grid around it&#10;&#10;Description automatically generated">
            <a:extLst>
              <a:ext uri="{FF2B5EF4-FFF2-40B4-BE49-F238E27FC236}">
                <a16:creationId xmlns:a16="http://schemas.microsoft.com/office/drawing/2014/main" id="{A9A943A4-5039-B787-EEA5-3A6B580F559D}"/>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5882101" y="3942782"/>
            <a:ext cx="1420302" cy="1266407"/>
          </a:xfrm>
          <a:prstGeom prst="rect">
            <a:avLst/>
          </a:prstGeom>
        </p:spPr>
      </p:pic>
    </p:spTree>
    <p:extLst>
      <p:ext uri="{BB962C8B-B14F-4D97-AF65-F5344CB8AC3E}">
        <p14:creationId xmlns:p14="http://schemas.microsoft.com/office/powerpoint/2010/main" val="1443518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128775-A740-2C5C-AB1D-B48CCA53D6BB}"/>
              </a:ext>
            </a:extLst>
          </p:cNvPr>
          <p:cNvSpPr>
            <a:spLocks noGrp="1"/>
          </p:cNvSpPr>
          <p:nvPr>
            <p:ph type="title"/>
          </p:nvPr>
        </p:nvSpPr>
        <p:spPr>
          <a:xfrm>
            <a:off x="650253" y="830354"/>
            <a:ext cx="9626600" cy="732485"/>
          </a:xfrm>
        </p:spPr>
        <p:txBody>
          <a:bodyPr anchor="ctr">
            <a:normAutofit fontScale="90000"/>
          </a:bodyPr>
          <a:lstStyle/>
          <a:p>
            <a:r>
              <a:rPr lang="en-US" sz="4800"/>
              <a:t>Professional impact – SWJTU - Leeds</a:t>
            </a:r>
          </a:p>
        </p:txBody>
      </p:sp>
      <p:sp>
        <p:nvSpPr>
          <p:cNvPr id="3" name="Content Placeholder 2">
            <a:extLst>
              <a:ext uri="{FF2B5EF4-FFF2-40B4-BE49-F238E27FC236}">
                <a16:creationId xmlns:a16="http://schemas.microsoft.com/office/drawing/2014/main" id="{63902FD2-F1A0-0589-5BF5-A834C4AAFA7D}"/>
              </a:ext>
            </a:extLst>
          </p:cNvPr>
          <p:cNvSpPr>
            <a:spLocks noGrp="1"/>
          </p:cNvSpPr>
          <p:nvPr>
            <p:ph idx="1"/>
          </p:nvPr>
        </p:nvSpPr>
        <p:spPr>
          <a:xfrm>
            <a:off x="1285240" y="2969469"/>
            <a:ext cx="8074815" cy="2800395"/>
          </a:xfrm>
        </p:spPr>
        <p:txBody>
          <a:bodyPr anchor="t">
            <a:normAutofit/>
          </a:bodyPr>
          <a:lstStyle/>
          <a:p>
            <a:pPr marL="0" indent="0">
              <a:buNone/>
            </a:pPr>
            <a:endParaRPr lang="en-US" sz="2400"/>
          </a:p>
          <a:p>
            <a:endParaRPr lang="en-US" sz="2400"/>
          </a:p>
        </p:txBody>
      </p:sp>
      <p:sp>
        <p:nvSpPr>
          <p:cNvPr id="4" name="TextBox 3">
            <a:extLst>
              <a:ext uri="{FF2B5EF4-FFF2-40B4-BE49-F238E27FC236}">
                <a16:creationId xmlns:a16="http://schemas.microsoft.com/office/drawing/2014/main" id="{8CEBB610-7B3C-B843-E03C-4E81C91DF7B4}"/>
              </a:ext>
            </a:extLst>
          </p:cNvPr>
          <p:cNvSpPr txBox="1"/>
          <p:nvPr/>
        </p:nvSpPr>
        <p:spPr>
          <a:xfrm>
            <a:off x="650253" y="1746038"/>
            <a:ext cx="10905052" cy="7632859"/>
          </a:xfrm>
          <a:prstGeom prst="rect">
            <a:avLst/>
          </a:prstGeom>
          <a:noFill/>
        </p:spPr>
        <p:txBody>
          <a:bodyPr wrap="square" rtlCol="0">
            <a:spAutoFit/>
          </a:bodyPr>
          <a:lstStyle/>
          <a:p>
            <a:pPr marL="0" indent="0">
              <a:buNone/>
            </a:pPr>
            <a:r>
              <a:rPr lang="en-GB" sz="2000" b="1"/>
              <a:t>Shen </a:t>
            </a:r>
            <a:r>
              <a:rPr lang="en-GB" sz="2000" b="1" err="1"/>
              <a:t>Yixin</a:t>
            </a:r>
            <a:endParaRPr lang="en-GB" sz="2000" b="1"/>
          </a:p>
          <a:p>
            <a:pPr marL="0" indent="0">
              <a:buNone/>
            </a:pPr>
            <a:r>
              <a:rPr lang="en-GB" sz="2000"/>
              <a:t>Increased visibility in SWJTU through Joint School</a:t>
            </a:r>
            <a:endParaRPr lang="en-GB"/>
          </a:p>
          <a:p>
            <a:pPr marL="742950" lvl="1" indent="-285750">
              <a:buFont typeface="Arial" panose="020B0604020202020204" pitchFamily="34" charset="0"/>
              <a:buChar char="•"/>
            </a:pPr>
            <a:r>
              <a:rPr lang="en-GB"/>
              <a:t>More opportunity to apply for university projects </a:t>
            </a:r>
          </a:p>
          <a:p>
            <a:pPr marL="1200150" lvl="2" indent="-285750">
              <a:buFont typeface="Arial" panose="020B0604020202020204" pitchFamily="34" charset="0"/>
              <a:buChar char="•"/>
            </a:pPr>
            <a:r>
              <a:rPr lang="en-GB"/>
              <a:t>Two important projects</a:t>
            </a:r>
          </a:p>
          <a:p>
            <a:pPr marL="1200150" lvl="2" indent="-285750">
              <a:buFont typeface="Arial" panose="020B0604020202020204" pitchFamily="34" charset="0"/>
              <a:buChar char="•"/>
            </a:pPr>
            <a:r>
              <a:rPr lang="en-GB"/>
              <a:t>2 EAP textbooks</a:t>
            </a:r>
          </a:p>
          <a:p>
            <a:pPr marL="1200150" lvl="2" indent="-285750">
              <a:buFont typeface="Arial" panose="020B0604020202020204" pitchFamily="34" charset="0"/>
              <a:buChar char="•"/>
            </a:pPr>
            <a:r>
              <a:rPr lang="en-GB"/>
              <a:t>2 MOOCs</a:t>
            </a:r>
          </a:p>
          <a:p>
            <a:r>
              <a:rPr lang="en-GB" b="1"/>
              <a:t>Joanne Shiel </a:t>
            </a:r>
          </a:p>
          <a:p>
            <a:r>
              <a:rPr lang="en-GB"/>
              <a:t>Recognition in University of Leeds/Advance HE:</a:t>
            </a:r>
          </a:p>
          <a:p>
            <a:pPr marL="285750" indent="-285750">
              <a:buFont typeface="Arial" panose="020B0604020202020204" pitchFamily="34" charset="0"/>
              <a:buChar char="•"/>
            </a:pPr>
            <a:r>
              <a:rPr lang="en-US"/>
              <a:t>Keynote speaker at Student Education Conference 2017</a:t>
            </a:r>
          </a:p>
          <a:p>
            <a:pPr marL="285750" indent="-285750">
              <a:buFont typeface="Arial" panose="020B0604020202020204" pitchFamily="34" charset="0"/>
              <a:buChar char="•"/>
            </a:pPr>
            <a:r>
              <a:rPr lang="en-US"/>
              <a:t>PFHEA  - ‘</a:t>
            </a:r>
            <a:r>
              <a:rPr lang="en-GB" sz="1800">
                <a:effectLst/>
                <a:latin typeface="Arial" panose="020B0604020202020204" pitchFamily="34" charset="0"/>
              </a:rPr>
              <a:t>You are a very experienced educator in your specialist field and your application demonstrates a deep commitment to student learning and contributions to curriculum development in STEM in a local and transnational context, as part of broader international educational activity’. (Advance HE)</a:t>
            </a:r>
            <a:endParaRPr lang="en-GB" sz="1800"/>
          </a:p>
          <a:p>
            <a:endParaRPr lang="en-US"/>
          </a:p>
          <a:p>
            <a:r>
              <a:rPr lang="en-US" b="1"/>
              <a:t>Tangible benefits </a:t>
            </a:r>
          </a:p>
          <a:p>
            <a:pPr marL="285750" indent="-285750">
              <a:buFont typeface="Arial" panose="020B0604020202020204" pitchFamily="34" charset="0"/>
              <a:buChar char="•"/>
            </a:pPr>
            <a:r>
              <a:rPr lang="en-US"/>
              <a:t>Promotion to Senior Lecturer/Associate Professor </a:t>
            </a:r>
          </a:p>
          <a:p>
            <a:endParaRPr lang="en-US"/>
          </a:p>
          <a:p>
            <a:pPr marL="285750" indent="-285750">
              <a:buFont typeface="Arial" panose="020B0604020202020204" pitchFamily="34" charset="0"/>
              <a:buChar char="•"/>
            </a:pPr>
            <a:endParaRPr lang="en-US"/>
          </a:p>
          <a:p>
            <a:endParaRPr lang="en-US"/>
          </a:p>
          <a:p>
            <a:endParaRPr lang="en-GB"/>
          </a:p>
          <a:p>
            <a:endParaRPr lang="en-GB"/>
          </a:p>
          <a:p>
            <a:endParaRPr lang="en-GB"/>
          </a:p>
          <a:p>
            <a:endParaRPr lang="en-GB"/>
          </a:p>
          <a:p>
            <a:endParaRPr lang="en-GB"/>
          </a:p>
          <a:p>
            <a:r>
              <a:rPr lang="en-GB"/>
              <a:t>Tangible benefits </a:t>
            </a:r>
          </a:p>
          <a:p>
            <a:pPr marL="1200150" lvl="2" indent="-285750">
              <a:buFont typeface="Arial" panose="020B0604020202020204" pitchFamily="34" charset="0"/>
              <a:buChar char="•"/>
            </a:pPr>
            <a:endParaRPr lang="en-GB"/>
          </a:p>
          <a:p>
            <a:r>
              <a:rPr lang="en-GB"/>
              <a:t>SYX - Promotion to Senior Lecturer</a:t>
            </a:r>
          </a:p>
        </p:txBody>
      </p:sp>
      <p:pic>
        <p:nvPicPr>
          <p:cNvPr id="5" name="Picture 4" descr="A globe with a grid around it&#10;&#10;Description automatically generated">
            <a:extLst>
              <a:ext uri="{FF2B5EF4-FFF2-40B4-BE49-F238E27FC236}">
                <a16:creationId xmlns:a16="http://schemas.microsoft.com/office/drawing/2014/main" id="{F56BDF58-5DD1-28F1-A1E0-56F30D406DB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509760" y="5136660"/>
            <a:ext cx="1420302" cy="1266407"/>
          </a:xfrm>
          <a:prstGeom prst="rect">
            <a:avLst/>
          </a:prstGeom>
        </p:spPr>
      </p:pic>
    </p:spTree>
    <p:extLst>
      <p:ext uri="{BB962C8B-B14F-4D97-AF65-F5344CB8AC3E}">
        <p14:creationId xmlns:p14="http://schemas.microsoft.com/office/powerpoint/2010/main" val="162416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3A449-371C-83AB-B6F7-08507664CA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8BD1DD-365E-EF68-56D8-E202126F15AD}"/>
              </a:ext>
            </a:extLst>
          </p:cNvPr>
          <p:cNvSpPr>
            <a:spLocks noGrp="1"/>
          </p:cNvSpPr>
          <p:nvPr>
            <p:ph type="title"/>
          </p:nvPr>
        </p:nvSpPr>
        <p:spPr>
          <a:xfrm>
            <a:off x="838200" y="681037"/>
            <a:ext cx="10515600" cy="1325563"/>
          </a:xfrm>
        </p:spPr>
        <p:txBody>
          <a:bodyPr>
            <a:normAutofit/>
          </a:bodyPr>
          <a:lstStyle/>
          <a:p>
            <a:r>
              <a:rPr lang="en-GB" sz="4000"/>
              <a:t>Professional impact –NUIST Reading Academy</a:t>
            </a:r>
          </a:p>
        </p:txBody>
      </p:sp>
      <p:sp>
        <p:nvSpPr>
          <p:cNvPr id="3" name="Content Placeholder 2">
            <a:extLst>
              <a:ext uri="{FF2B5EF4-FFF2-40B4-BE49-F238E27FC236}">
                <a16:creationId xmlns:a16="http://schemas.microsoft.com/office/drawing/2014/main" id="{FE37DD8F-FBED-CED6-79DE-3A1214586109}"/>
              </a:ext>
            </a:extLst>
          </p:cNvPr>
          <p:cNvSpPr>
            <a:spLocks noGrp="1"/>
          </p:cNvSpPr>
          <p:nvPr>
            <p:ph idx="1"/>
          </p:nvPr>
        </p:nvSpPr>
        <p:spPr>
          <a:xfrm>
            <a:off x="838200" y="1825625"/>
            <a:ext cx="9412224" cy="4351338"/>
          </a:xfrm>
        </p:spPr>
        <p:txBody>
          <a:bodyPr/>
          <a:lstStyle/>
          <a:p>
            <a:endParaRPr lang="en-GB"/>
          </a:p>
          <a:p>
            <a:r>
              <a:rPr lang="en-GB"/>
              <a:t>Shared positives of learning  from our TNE experience, e.g.</a:t>
            </a:r>
          </a:p>
          <a:p>
            <a:pPr lvl="1"/>
            <a:r>
              <a:rPr lang="en-GB"/>
              <a:t>Ouyang Ting – benefits to teaching and increased confidence</a:t>
            </a:r>
          </a:p>
          <a:p>
            <a:pPr lvl="1"/>
            <a:r>
              <a:rPr lang="en-GB"/>
              <a:t>Liz Wilding – increased openness to different perspectives on teaching; greater understanding of a new context</a:t>
            </a:r>
          </a:p>
          <a:p>
            <a:pPr lvl="1"/>
            <a:endParaRPr lang="en-GB"/>
          </a:p>
          <a:p>
            <a:r>
              <a:rPr lang="en-GB"/>
              <a:t>Differing experiences of rewards:</a:t>
            </a:r>
          </a:p>
          <a:p>
            <a:pPr lvl="1"/>
            <a:r>
              <a:rPr lang="en-GB"/>
              <a:t>NUIST – more tangible benefits</a:t>
            </a:r>
          </a:p>
          <a:p>
            <a:pPr lvl="1"/>
            <a:r>
              <a:rPr lang="en-GB"/>
              <a:t>Reading – more professional advancement, e.g. promotion case and UTF</a:t>
            </a:r>
          </a:p>
          <a:p>
            <a:pPr lvl="1"/>
            <a:endParaRPr lang="en-GB"/>
          </a:p>
        </p:txBody>
      </p:sp>
      <p:pic>
        <p:nvPicPr>
          <p:cNvPr id="4" name="Picture 3" descr="A globe with a grid around it&#10;&#10;Description automatically generated">
            <a:extLst>
              <a:ext uri="{FF2B5EF4-FFF2-40B4-BE49-F238E27FC236}">
                <a16:creationId xmlns:a16="http://schemas.microsoft.com/office/drawing/2014/main" id="{730454D4-9C2F-B17A-EEA7-C04EB3620AA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509760" y="5136660"/>
            <a:ext cx="1420302" cy="1266407"/>
          </a:xfrm>
          <a:prstGeom prst="rect">
            <a:avLst/>
          </a:prstGeom>
        </p:spPr>
      </p:pic>
    </p:spTree>
    <p:extLst>
      <p:ext uri="{BB962C8B-B14F-4D97-AF65-F5344CB8AC3E}">
        <p14:creationId xmlns:p14="http://schemas.microsoft.com/office/powerpoint/2010/main" val="2157131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CCF73C-730E-F9F0-CFCD-7357703097F4}"/>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4E43B32-5835-7602-6BC9-8F99A299B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17E2723D-7133-89EF-F474-65B77587B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BB5F425-6531-5660-7971-DA2B0324D0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1D53302-144A-663A-1A0E-38A65A92755D}"/>
              </a:ext>
            </a:extLst>
          </p:cNvPr>
          <p:cNvSpPr>
            <a:spLocks noGrp="1"/>
          </p:cNvSpPr>
          <p:nvPr>
            <p:ph type="title"/>
          </p:nvPr>
        </p:nvSpPr>
        <p:spPr>
          <a:xfrm>
            <a:off x="1285240" y="1050595"/>
            <a:ext cx="8074815" cy="874931"/>
          </a:xfrm>
        </p:spPr>
        <p:txBody>
          <a:bodyPr anchor="ctr">
            <a:normAutofit/>
          </a:bodyPr>
          <a:lstStyle/>
          <a:p>
            <a:r>
              <a:rPr lang="en-US"/>
              <a:t>Conclusion</a:t>
            </a:r>
          </a:p>
        </p:txBody>
      </p:sp>
      <p:sp>
        <p:nvSpPr>
          <p:cNvPr id="5" name="Content Placeholder 4">
            <a:extLst>
              <a:ext uri="{FF2B5EF4-FFF2-40B4-BE49-F238E27FC236}">
                <a16:creationId xmlns:a16="http://schemas.microsoft.com/office/drawing/2014/main" id="{50B1C163-062E-C417-9030-8AB044C80086}"/>
              </a:ext>
            </a:extLst>
          </p:cNvPr>
          <p:cNvSpPr>
            <a:spLocks noGrp="1"/>
          </p:cNvSpPr>
          <p:nvPr>
            <p:ph idx="1"/>
          </p:nvPr>
        </p:nvSpPr>
        <p:spPr>
          <a:xfrm>
            <a:off x="1285240" y="2218415"/>
            <a:ext cx="8637987" cy="3551450"/>
          </a:xfrm>
        </p:spPr>
        <p:txBody>
          <a:bodyPr anchor="t">
            <a:noAutofit/>
          </a:bodyPr>
          <a:lstStyle/>
          <a:p>
            <a:pPr marL="0" lvl="0" indent="0">
              <a:lnSpc>
                <a:spcPct val="100000"/>
              </a:lnSpc>
              <a:buNone/>
            </a:pPr>
            <a:r>
              <a:rPr lang="en-GB" sz="2400" kern="100">
                <a:effectLst/>
                <a:latin typeface="Aptos" panose="020B0004020202020204" pitchFamily="34" charset="0"/>
                <a:ea typeface="Aptos" panose="020B0004020202020204" pitchFamily="34" charset="0"/>
                <a:cs typeface="Times New Roman" panose="02020603050405020304" pitchFamily="18" charset="0"/>
              </a:rPr>
              <a:t>As </a:t>
            </a:r>
            <a:r>
              <a:rPr lang="en-GB" sz="2400" b="1" kern="100">
                <a:effectLst/>
                <a:latin typeface="Aptos" panose="020B0004020202020204" pitchFamily="34" charset="0"/>
                <a:ea typeface="Aptos" panose="020B0004020202020204" pitchFamily="34" charset="0"/>
                <a:cs typeface="Times New Roman" panose="02020603050405020304" pitchFamily="18" charset="0"/>
              </a:rPr>
              <a:t>hybrid educational spaces</a:t>
            </a:r>
            <a:r>
              <a:rPr lang="en-GB" sz="2400" kern="100">
                <a:effectLst/>
                <a:latin typeface="Aptos" panose="020B0004020202020204" pitchFamily="34" charset="0"/>
                <a:ea typeface="Aptos" panose="020B0004020202020204" pitchFamily="34" charset="0"/>
                <a:cs typeface="Times New Roman" panose="02020603050405020304" pitchFamily="18" charset="0"/>
              </a:rPr>
              <a:t>, Joint Institutes form a </a:t>
            </a:r>
            <a:r>
              <a:rPr lang="en-GB" sz="2400"/>
              <a:t>complex and multifaceted collaborative environment. </a:t>
            </a:r>
          </a:p>
          <a:p>
            <a:pPr marL="0" lvl="0" indent="0">
              <a:lnSpc>
                <a:spcPct val="100000"/>
              </a:lnSpc>
              <a:buNone/>
            </a:pPr>
            <a:r>
              <a:rPr lang="en-GB" sz="2400" kern="100">
                <a:effectLst/>
                <a:latin typeface="Aptos" panose="020B0004020202020204" pitchFamily="34" charset="0"/>
                <a:ea typeface="Aptos" panose="020B0004020202020204" pitchFamily="34" charset="0"/>
                <a:cs typeface="Times New Roman" panose="02020603050405020304" pitchFamily="18" charset="0"/>
              </a:rPr>
              <a:t>Dual potential: </a:t>
            </a:r>
          </a:p>
        </p:txBody>
      </p:sp>
      <p:graphicFrame>
        <p:nvGraphicFramePr>
          <p:cNvPr id="3" name="Diagram 2">
            <a:extLst>
              <a:ext uri="{FF2B5EF4-FFF2-40B4-BE49-F238E27FC236}">
                <a16:creationId xmlns:a16="http://schemas.microsoft.com/office/drawing/2014/main" id="{4D5565A8-0512-251D-DE9A-BE0F99F6D723}"/>
              </a:ext>
            </a:extLst>
          </p:cNvPr>
          <p:cNvGraphicFramePr/>
          <p:nvPr>
            <p:extLst>
              <p:ext uri="{D42A27DB-BD31-4B8C-83A1-F6EECF244321}">
                <p14:modId xmlns:p14="http://schemas.microsoft.com/office/powerpoint/2010/main" val="1151029107"/>
              </p:ext>
            </p:extLst>
          </p:nvPr>
        </p:nvGraphicFramePr>
        <p:xfrm>
          <a:off x="1768483" y="2425145"/>
          <a:ext cx="9411052" cy="4734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globe with a grid around it&#10;&#10;Description automatically generated">
            <a:extLst>
              <a:ext uri="{FF2B5EF4-FFF2-40B4-BE49-F238E27FC236}">
                <a16:creationId xmlns:a16="http://schemas.microsoft.com/office/drawing/2014/main" id="{47E8F354-0FBF-C2EB-D2DA-EB42132E97F3}"/>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5882101" y="3942782"/>
            <a:ext cx="1420302" cy="1266407"/>
          </a:xfrm>
          <a:prstGeom prst="rect">
            <a:avLst/>
          </a:prstGeom>
        </p:spPr>
      </p:pic>
    </p:spTree>
    <p:extLst>
      <p:ext uri="{BB962C8B-B14F-4D97-AF65-F5344CB8AC3E}">
        <p14:creationId xmlns:p14="http://schemas.microsoft.com/office/powerpoint/2010/main" val="3117003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64C29-B21A-F783-6852-FFAC7FAB0F29}"/>
              </a:ext>
            </a:extLst>
          </p:cNvPr>
          <p:cNvSpPr>
            <a:spLocks noGrp="1"/>
          </p:cNvSpPr>
          <p:nvPr>
            <p:ph type="title"/>
          </p:nvPr>
        </p:nvSpPr>
        <p:spPr/>
        <p:txBody>
          <a:bodyPr/>
          <a:lstStyle/>
          <a:p>
            <a:r>
              <a:rPr lang="en-GB"/>
              <a:t>TNE in action: Any questions?</a:t>
            </a:r>
          </a:p>
        </p:txBody>
      </p:sp>
      <p:pic>
        <p:nvPicPr>
          <p:cNvPr id="5" name="Content Placeholder 4" descr="A couple of gymnasts performing on the bars&#10;&#10;Description automatically generated">
            <a:extLst>
              <a:ext uri="{FF2B5EF4-FFF2-40B4-BE49-F238E27FC236}">
                <a16:creationId xmlns:a16="http://schemas.microsoft.com/office/drawing/2014/main" id="{AAFB9CDC-F6C1-DAB7-82D7-F1C2A19301C3}"/>
              </a:ext>
            </a:extLst>
          </p:cNvPr>
          <p:cNvPicPr>
            <a:picLocks noGrp="1" noChangeAspect="1"/>
          </p:cNvPicPr>
          <p:nvPr>
            <p:ph idx="1"/>
          </p:nvPr>
        </p:nvPicPr>
        <p:blipFill>
          <a:blip r:embed="rId3"/>
          <a:stretch>
            <a:fillRect/>
          </a:stretch>
        </p:blipFill>
        <p:spPr>
          <a:xfrm>
            <a:off x="2323164" y="1699013"/>
            <a:ext cx="7545672" cy="4351338"/>
          </a:xfrm>
        </p:spPr>
      </p:pic>
      <p:sp>
        <p:nvSpPr>
          <p:cNvPr id="6" name="Speech Bubble: Rectangle 5">
            <a:extLst>
              <a:ext uri="{FF2B5EF4-FFF2-40B4-BE49-F238E27FC236}">
                <a16:creationId xmlns:a16="http://schemas.microsoft.com/office/drawing/2014/main" id="{563107D0-F0A3-DFC4-31A9-F5D645279DD5}"/>
              </a:ext>
            </a:extLst>
          </p:cNvPr>
          <p:cNvSpPr/>
          <p:nvPr/>
        </p:nvSpPr>
        <p:spPr>
          <a:xfrm>
            <a:off x="8686800" y="1027906"/>
            <a:ext cx="3252258" cy="1171015"/>
          </a:xfrm>
          <a:prstGeom prst="wedgeRectCallout">
            <a:avLst>
              <a:gd name="adj1" fmla="val -61519"/>
              <a:gd name="adj2" fmla="val 43296"/>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Involves the performance of complex connections, transitions, and ‘release skills’</a:t>
            </a:r>
          </a:p>
        </p:txBody>
      </p:sp>
      <p:sp>
        <p:nvSpPr>
          <p:cNvPr id="7" name="Speech Bubble: Rectangle 6">
            <a:extLst>
              <a:ext uri="{FF2B5EF4-FFF2-40B4-BE49-F238E27FC236}">
                <a16:creationId xmlns:a16="http://schemas.microsoft.com/office/drawing/2014/main" id="{38C09461-15E5-F878-0FB8-0B24C44EDFC2}"/>
              </a:ext>
            </a:extLst>
          </p:cNvPr>
          <p:cNvSpPr/>
          <p:nvPr/>
        </p:nvSpPr>
        <p:spPr>
          <a:xfrm>
            <a:off x="9509760" y="4938078"/>
            <a:ext cx="2448672" cy="1187483"/>
          </a:xfrm>
          <a:prstGeom prst="wedgeRectCallout">
            <a:avLst>
              <a:gd name="adj1" fmla="val -61942"/>
              <a:gd name="adj2" fmla="val -52208"/>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Requires navigating structural asymmetry</a:t>
            </a:r>
          </a:p>
        </p:txBody>
      </p:sp>
      <p:sp>
        <p:nvSpPr>
          <p:cNvPr id="8" name="Speech Bubble: Rectangle 7">
            <a:extLst>
              <a:ext uri="{FF2B5EF4-FFF2-40B4-BE49-F238E27FC236}">
                <a16:creationId xmlns:a16="http://schemas.microsoft.com/office/drawing/2014/main" id="{266D6B7E-857D-7999-16E1-B1500FA1DC79}"/>
              </a:ext>
            </a:extLst>
          </p:cNvPr>
          <p:cNvSpPr/>
          <p:nvPr/>
        </p:nvSpPr>
        <p:spPr>
          <a:xfrm>
            <a:off x="9808976" y="2377847"/>
            <a:ext cx="2130083" cy="1090542"/>
          </a:xfrm>
          <a:prstGeom prst="wedgeRectCallout">
            <a:avLst>
              <a:gd name="adj1" fmla="val -87882"/>
              <a:gd name="adj2" fmla="val -24229"/>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Positioning is key</a:t>
            </a:r>
          </a:p>
        </p:txBody>
      </p:sp>
      <p:sp>
        <p:nvSpPr>
          <p:cNvPr id="9" name="Speech Bubble: Rectangle 8">
            <a:extLst>
              <a:ext uri="{FF2B5EF4-FFF2-40B4-BE49-F238E27FC236}">
                <a16:creationId xmlns:a16="http://schemas.microsoft.com/office/drawing/2014/main" id="{6AF28AC0-8006-41C7-246F-685A7E1D8976}"/>
              </a:ext>
            </a:extLst>
          </p:cNvPr>
          <p:cNvSpPr/>
          <p:nvPr/>
        </p:nvSpPr>
        <p:spPr>
          <a:xfrm>
            <a:off x="561082" y="5021329"/>
            <a:ext cx="2130083" cy="1200397"/>
          </a:xfrm>
          <a:prstGeom prst="wedgeRectCallout">
            <a:avLst>
              <a:gd name="adj1" fmla="val 125217"/>
              <a:gd name="adj2" fmla="val -53402"/>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Requires balance and flexibility </a:t>
            </a:r>
          </a:p>
        </p:txBody>
      </p:sp>
      <p:sp>
        <p:nvSpPr>
          <p:cNvPr id="11" name="Speech Bubble: Rectangle 10">
            <a:extLst>
              <a:ext uri="{FF2B5EF4-FFF2-40B4-BE49-F238E27FC236}">
                <a16:creationId xmlns:a16="http://schemas.microsoft.com/office/drawing/2014/main" id="{25A20999-702B-E10D-7C9A-2821F218E23D}"/>
              </a:ext>
            </a:extLst>
          </p:cNvPr>
          <p:cNvSpPr/>
          <p:nvPr/>
        </p:nvSpPr>
        <p:spPr>
          <a:xfrm>
            <a:off x="561081" y="3529683"/>
            <a:ext cx="2130083" cy="1200397"/>
          </a:xfrm>
          <a:prstGeom prst="wedgeRectCallout">
            <a:avLst>
              <a:gd name="adj1" fmla="val 74082"/>
              <a:gd name="adj2" fmla="val 38641"/>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Support and trust are essential</a:t>
            </a:r>
          </a:p>
        </p:txBody>
      </p:sp>
      <p:sp>
        <p:nvSpPr>
          <p:cNvPr id="12" name="Speech Bubble: Rectangle 11">
            <a:extLst>
              <a:ext uri="{FF2B5EF4-FFF2-40B4-BE49-F238E27FC236}">
                <a16:creationId xmlns:a16="http://schemas.microsoft.com/office/drawing/2014/main" id="{0420EC85-8EBB-25B6-B65F-3F8D41752655}"/>
              </a:ext>
            </a:extLst>
          </p:cNvPr>
          <p:cNvSpPr/>
          <p:nvPr/>
        </p:nvSpPr>
        <p:spPr>
          <a:xfrm>
            <a:off x="561083" y="1579023"/>
            <a:ext cx="2162836" cy="1673651"/>
          </a:xfrm>
          <a:prstGeom prst="wedgeRectCallout">
            <a:avLst>
              <a:gd name="adj1" fmla="val 72515"/>
              <a:gd name="adj2" fmla="val -1631"/>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High profile activity: team-based, with potential for individual reward or failure</a:t>
            </a:r>
          </a:p>
        </p:txBody>
      </p:sp>
      <p:sp>
        <p:nvSpPr>
          <p:cNvPr id="3" name="TextBox 2">
            <a:extLst>
              <a:ext uri="{FF2B5EF4-FFF2-40B4-BE49-F238E27FC236}">
                <a16:creationId xmlns:a16="http://schemas.microsoft.com/office/drawing/2014/main" id="{E2A33BC6-5D4F-4462-D0F5-80DB2C99D4F4}"/>
              </a:ext>
            </a:extLst>
          </p:cNvPr>
          <p:cNvSpPr txBox="1"/>
          <p:nvPr/>
        </p:nvSpPr>
        <p:spPr>
          <a:xfrm>
            <a:off x="2723919" y="6201230"/>
            <a:ext cx="9468082" cy="369332"/>
          </a:xfrm>
          <a:prstGeom prst="rect">
            <a:avLst/>
          </a:prstGeom>
          <a:noFill/>
        </p:spPr>
        <p:txBody>
          <a:bodyPr wrap="square" rtlCol="0">
            <a:spAutoFit/>
          </a:bodyPr>
          <a:lstStyle/>
          <a:p>
            <a:r>
              <a:rPr lang="en-GB" sz="9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https://commons.wikimedia.org/wiki/File:2019-06-29_1st_FIG_Artistic_Gymnastics_JWCH_Women%27s_Apparatus_finals_Uneven_bars_%28Martin_Rulsch%29_290.jpg</a:t>
            </a:r>
            <a:r>
              <a:rPr lang="en-GB" sz="900" kern="100">
                <a:effectLst/>
                <a:latin typeface="Aptos" panose="020B0004020202020204" pitchFamily="34" charset="0"/>
                <a:ea typeface="Aptos" panose="020B0004020202020204" pitchFamily="34" charset="0"/>
                <a:cs typeface="Times New Roman" panose="02020603050405020304" pitchFamily="18" charset="0"/>
              </a:rPr>
              <a:t> </a:t>
            </a:r>
          </a:p>
          <a:p>
            <a:r>
              <a:rPr lang="en-GB" sz="900" kern="100">
                <a:solidFill>
                  <a:srgbClr val="202122"/>
                </a:solidFill>
                <a:effectLst/>
                <a:latin typeface="Arial" panose="020B0604020202020204" pitchFamily="34" charset="0"/>
                <a:ea typeface="Aptos" panose="020B0004020202020204" pitchFamily="34" charset="0"/>
                <a:cs typeface="Times New Roman" panose="02020603050405020304" pitchFamily="18" charset="0"/>
              </a:rPr>
              <a:t>Attribution: Martin </a:t>
            </a:r>
            <a:r>
              <a:rPr lang="en-GB" sz="900" kern="100" err="1">
                <a:solidFill>
                  <a:srgbClr val="202122"/>
                </a:solidFill>
                <a:effectLst/>
                <a:latin typeface="Arial" panose="020B0604020202020204" pitchFamily="34" charset="0"/>
                <a:ea typeface="Aptos" panose="020B0004020202020204" pitchFamily="34" charset="0"/>
                <a:cs typeface="Times New Roman" panose="02020603050405020304" pitchFamily="18" charset="0"/>
              </a:rPr>
              <a:t>Rulsch</a:t>
            </a:r>
            <a:r>
              <a:rPr lang="en-GB" sz="900" kern="100">
                <a:solidFill>
                  <a:srgbClr val="202122"/>
                </a:solidFill>
                <a:effectLst/>
                <a:latin typeface="Arial" panose="020B0604020202020204" pitchFamily="34" charset="0"/>
                <a:ea typeface="Aptos" panose="020B0004020202020204" pitchFamily="34" charset="0"/>
                <a:cs typeface="Times New Roman" panose="02020603050405020304" pitchFamily="18" charset="0"/>
              </a:rPr>
              <a:t>, </a:t>
            </a:r>
            <a:r>
              <a:rPr lang="en-GB" sz="900" u="sng" kern="100">
                <a:solidFill>
                  <a:srgbClr val="3366BB"/>
                </a:solidFill>
                <a:effectLst/>
                <a:latin typeface="Arial" panose="020B0604020202020204" pitchFamily="34" charset="0"/>
                <a:ea typeface="Aptos" panose="020B0004020202020204" pitchFamily="34" charset="0"/>
                <a:cs typeface="Times New Roman" panose="02020603050405020304" pitchFamily="18" charset="0"/>
                <a:hlinkClick r:id="rId5"/>
              </a:rPr>
              <a:t>Wikimedia Commons</a:t>
            </a:r>
            <a:r>
              <a:rPr lang="en-GB" sz="900" kern="100">
                <a:solidFill>
                  <a:srgbClr val="202122"/>
                </a:solidFill>
                <a:effectLst/>
                <a:latin typeface="Arial" panose="020B0604020202020204" pitchFamily="34" charset="0"/>
                <a:ea typeface="Aptos" panose="020B0004020202020204" pitchFamily="34" charset="0"/>
                <a:cs typeface="Times New Roman" panose="02020603050405020304" pitchFamily="18" charset="0"/>
              </a:rPr>
              <a:t>, </a:t>
            </a:r>
            <a:r>
              <a:rPr lang="en-GB" sz="900" u="sng" kern="100">
                <a:solidFill>
                  <a:srgbClr val="3366BB"/>
                </a:solidFill>
                <a:effectLst/>
                <a:latin typeface="Arial" panose="020B0604020202020204" pitchFamily="34" charset="0"/>
                <a:ea typeface="Aptos" panose="020B0004020202020204" pitchFamily="34" charset="0"/>
                <a:cs typeface="Times New Roman" panose="02020603050405020304" pitchFamily="18" charset="0"/>
                <a:hlinkClick r:id="rId6"/>
              </a:rPr>
              <a:t>CC BY-SA 4.0</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peech Bubble: Rectangle 3">
            <a:extLst>
              <a:ext uri="{FF2B5EF4-FFF2-40B4-BE49-F238E27FC236}">
                <a16:creationId xmlns:a16="http://schemas.microsoft.com/office/drawing/2014/main" id="{D1C64B76-EBAD-656B-D28F-C2159E102D3C}"/>
              </a:ext>
            </a:extLst>
          </p:cNvPr>
          <p:cNvSpPr/>
          <p:nvPr/>
        </p:nvSpPr>
        <p:spPr>
          <a:xfrm>
            <a:off x="9509759" y="3581976"/>
            <a:ext cx="2429299" cy="1200398"/>
          </a:xfrm>
          <a:prstGeom prst="wedgeRectCallout">
            <a:avLst>
              <a:gd name="adj1" fmla="val -77626"/>
              <a:gd name="adj2" fmla="val -50621"/>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Stress fractures are possible</a:t>
            </a:r>
          </a:p>
        </p:txBody>
      </p:sp>
    </p:spTree>
    <p:extLst>
      <p:ext uri="{BB962C8B-B14F-4D97-AF65-F5344CB8AC3E}">
        <p14:creationId xmlns:p14="http://schemas.microsoft.com/office/powerpoint/2010/main" val="3291754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9623E-2C9D-0F07-A7EA-D96866BF7AAC}"/>
              </a:ext>
            </a:extLst>
          </p:cNvPr>
          <p:cNvSpPr>
            <a:spLocks noGrp="1"/>
          </p:cNvSpPr>
          <p:nvPr>
            <p:ph type="title"/>
          </p:nvPr>
        </p:nvSpPr>
        <p:spPr>
          <a:xfrm>
            <a:off x="838200" y="260350"/>
            <a:ext cx="10515600" cy="867327"/>
          </a:xfrm>
        </p:spPr>
        <p:txBody>
          <a:bodyPr/>
          <a:lstStyle/>
          <a:p>
            <a:r>
              <a:rPr lang="en-GB" altLang="zh-CN"/>
              <a:t>Bibliography</a:t>
            </a:r>
            <a:endParaRPr lang="zh-CN" altLang="en-US"/>
          </a:p>
        </p:txBody>
      </p:sp>
      <p:sp>
        <p:nvSpPr>
          <p:cNvPr id="3" name="Content Placeholder 2">
            <a:extLst>
              <a:ext uri="{FF2B5EF4-FFF2-40B4-BE49-F238E27FC236}">
                <a16:creationId xmlns:a16="http://schemas.microsoft.com/office/drawing/2014/main" id="{0A1A8967-4A3C-1468-3775-7E02F643D634}"/>
              </a:ext>
            </a:extLst>
          </p:cNvPr>
          <p:cNvSpPr>
            <a:spLocks noGrp="1"/>
          </p:cNvSpPr>
          <p:nvPr>
            <p:ph idx="1"/>
          </p:nvPr>
        </p:nvSpPr>
        <p:spPr>
          <a:xfrm>
            <a:off x="530603" y="1022902"/>
            <a:ext cx="11341753" cy="5104738"/>
          </a:xfrm>
        </p:spPr>
        <p:txBody>
          <a:bodyPr vert="horz" lIns="91440" tIns="45720" rIns="91440" bIns="45720" rtlCol="0" anchor="t">
            <a:noAutofit/>
          </a:bodyPr>
          <a:lstStyle/>
          <a:p>
            <a:pPr marL="0" indent="0">
              <a:lnSpc>
                <a:spcPct val="100000"/>
              </a:lnSpc>
              <a:spcBef>
                <a:spcPts val="600"/>
              </a:spcBef>
              <a:buNone/>
            </a:pPr>
            <a:r>
              <a:rPr lang="en-GB" sz="1200" kern="100" dirty="0">
                <a:effectLst/>
                <a:latin typeface="Aptos"/>
                <a:ea typeface="Aptos" panose="020B0004020202020204" pitchFamily="34" charset="0"/>
                <a:cs typeface="Times New Roman"/>
              </a:rPr>
              <a:t>Caruana, V. &amp; Montgomery, C. (2015). Understanding the transnational higher education landscape: Shifting positionality and the complexities of partnership. </a:t>
            </a:r>
            <a:r>
              <a:rPr lang="en-GB" sz="1200" i="1" kern="100" dirty="0">
                <a:effectLst/>
                <a:latin typeface="Aptos"/>
                <a:ea typeface="Aptos" panose="020B0004020202020204" pitchFamily="34" charset="0"/>
                <a:cs typeface="Times New Roman"/>
              </a:rPr>
              <a:t>Learning and Teaching</a:t>
            </a:r>
            <a:r>
              <a:rPr lang="en-GB" sz="1200" kern="100" dirty="0">
                <a:effectLst/>
                <a:latin typeface="Aptos"/>
                <a:ea typeface="Aptos" panose="020B0004020202020204" pitchFamily="34" charset="0"/>
                <a:cs typeface="Times New Roman"/>
              </a:rPr>
              <a:t>, </a:t>
            </a:r>
            <a:r>
              <a:rPr lang="en-GB" sz="1200" i="1" kern="100" dirty="0">
                <a:effectLst/>
                <a:latin typeface="Aptos"/>
                <a:ea typeface="Aptos" panose="020B0004020202020204" pitchFamily="34" charset="0"/>
                <a:cs typeface="Times New Roman"/>
              </a:rPr>
              <a:t>8</a:t>
            </a:r>
            <a:r>
              <a:rPr lang="en-GB" sz="1200" kern="100" dirty="0">
                <a:effectLst/>
                <a:latin typeface="Aptos"/>
                <a:ea typeface="Aptos" panose="020B0004020202020204" pitchFamily="34" charset="0"/>
                <a:cs typeface="Times New Roman"/>
              </a:rPr>
              <a:t>(1), 5-29.</a:t>
            </a:r>
          </a:p>
          <a:p>
            <a:pPr marL="0" indent="0">
              <a:lnSpc>
                <a:spcPct val="100000"/>
              </a:lnSpc>
              <a:spcBef>
                <a:spcPts val="600"/>
              </a:spcBef>
              <a:buNone/>
            </a:pPr>
            <a:r>
              <a:rPr lang="en-GB" sz="1200" kern="100" dirty="0">
                <a:effectLst/>
                <a:latin typeface="Aptos"/>
                <a:ea typeface="Aptos" panose="020B0004020202020204" pitchFamily="34" charset="0"/>
                <a:cs typeface="Times New Roman"/>
              </a:rPr>
              <a:t>Ding, A. &amp; Bruce, I. (2017). </a:t>
            </a:r>
            <a:r>
              <a:rPr lang="en-GB" sz="1200" i="1" kern="100" dirty="0">
                <a:effectLst/>
                <a:latin typeface="Aptos"/>
                <a:ea typeface="Aptos" panose="020B0004020202020204" pitchFamily="34" charset="0"/>
                <a:cs typeface="Times New Roman"/>
              </a:rPr>
              <a:t>The English for academic purposes practitioner.</a:t>
            </a:r>
            <a:r>
              <a:rPr lang="en-GB" sz="1200" kern="100" dirty="0">
                <a:effectLst/>
                <a:latin typeface="Aptos"/>
                <a:ea typeface="Aptos" panose="020B0004020202020204" pitchFamily="34" charset="0"/>
                <a:cs typeface="Times New Roman"/>
              </a:rPr>
              <a:t> Cham, Switzerland: Palgrave Macmillan.</a:t>
            </a:r>
          </a:p>
          <a:p>
            <a:pPr marL="0" indent="0">
              <a:lnSpc>
                <a:spcPct val="100000"/>
              </a:lnSpc>
              <a:spcBef>
                <a:spcPts val="600"/>
              </a:spcBef>
              <a:buNone/>
            </a:pPr>
            <a:r>
              <a:rPr lang="en-GB" sz="1200" kern="100" dirty="0" err="1">
                <a:effectLst/>
                <a:latin typeface="Aptos"/>
                <a:ea typeface="Aptos" panose="020B0004020202020204" pitchFamily="34" charset="0"/>
                <a:cs typeface="Times New Roman"/>
              </a:rPr>
              <a:t>Djerasimovic</a:t>
            </a:r>
            <a:r>
              <a:rPr lang="en-GB" sz="1200" kern="100" dirty="0">
                <a:effectLst/>
                <a:latin typeface="Aptos"/>
                <a:ea typeface="Aptos" panose="020B0004020202020204" pitchFamily="34" charset="0"/>
                <a:cs typeface="Times New Roman"/>
              </a:rPr>
              <a:t>, S. (2014). Examining the Discourses of Cross-Cultural Communication in Transnational Higher Education: From Imposition to Transformation. </a:t>
            </a:r>
            <a:r>
              <a:rPr lang="en-GB" sz="1200" i="1" kern="100" dirty="0">
                <a:effectLst/>
                <a:latin typeface="Aptos"/>
                <a:ea typeface="Aptos" panose="020B0004020202020204" pitchFamily="34" charset="0"/>
                <a:cs typeface="Times New Roman"/>
              </a:rPr>
              <a:t>Journal of Education for Teaching: International Research and Pedagogy</a:t>
            </a:r>
            <a:r>
              <a:rPr lang="en-GB" sz="1200" kern="100" dirty="0">
                <a:effectLst/>
                <a:latin typeface="Aptos"/>
                <a:ea typeface="Aptos" panose="020B0004020202020204" pitchFamily="34" charset="0"/>
                <a:cs typeface="Times New Roman"/>
              </a:rPr>
              <a:t>, </a:t>
            </a:r>
            <a:r>
              <a:rPr lang="en-GB" sz="1200" i="1" kern="100" dirty="0">
                <a:effectLst/>
                <a:latin typeface="Aptos"/>
                <a:ea typeface="Aptos" panose="020B0004020202020204" pitchFamily="34" charset="0"/>
                <a:cs typeface="Times New Roman"/>
              </a:rPr>
              <a:t>40</a:t>
            </a:r>
            <a:r>
              <a:rPr lang="en-GB" sz="1200" kern="100" dirty="0">
                <a:effectLst/>
                <a:latin typeface="Aptos"/>
                <a:ea typeface="Aptos" panose="020B0004020202020204" pitchFamily="34" charset="0"/>
                <a:cs typeface="Times New Roman"/>
              </a:rPr>
              <a:t>(3), 204-216.</a:t>
            </a:r>
          </a:p>
          <a:p>
            <a:pPr>
              <a:buNone/>
            </a:pPr>
            <a:r>
              <a:rPr lang="en-GB" sz="1200" kern="100" dirty="0">
                <a:ea typeface="+mn-lt"/>
                <a:cs typeface="+mn-lt"/>
              </a:rPr>
              <a:t>Duchek, S. 2015. Enhancing Absorptive Capacity for Innovation and Change: The Role of Structural Determinants. </a:t>
            </a:r>
            <a:r>
              <a:rPr lang="en-GB" sz="1200" i="1" kern="100" dirty="0">
                <a:ea typeface="+mn-lt"/>
                <a:cs typeface="+mn-lt"/>
              </a:rPr>
              <a:t>Journal of change management</a:t>
            </a:r>
            <a:r>
              <a:rPr lang="en-GB" sz="1200" kern="100" dirty="0">
                <a:ea typeface="+mn-lt"/>
                <a:cs typeface="+mn-lt"/>
              </a:rPr>
              <a:t>. </a:t>
            </a:r>
            <a:r>
              <a:rPr lang="en-GB" sz="1200" b="1" kern="100" dirty="0">
                <a:ea typeface="+mn-lt"/>
                <a:cs typeface="+mn-lt"/>
              </a:rPr>
              <a:t>15</a:t>
            </a:r>
            <a:r>
              <a:rPr lang="en-GB" sz="1200" kern="100" dirty="0">
                <a:ea typeface="+mn-lt"/>
                <a:cs typeface="+mn-lt"/>
              </a:rPr>
              <a:t>(2), pp.142–160.</a:t>
            </a:r>
            <a:endParaRPr lang="en-GB" dirty="0"/>
          </a:p>
          <a:p>
            <a:pPr marL="0" indent="0">
              <a:lnSpc>
                <a:spcPct val="100000"/>
              </a:lnSpc>
              <a:spcBef>
                <a:spcPts val="600"/>
              </a:spcBef>
              <a:buNone/>
            </a:pPr>
            <a:r>
              <a:rPr lang="en-GB" sz="1200" dirty="0">
                <a:effectLst/>
                <a:latin typeface="Calibri"/>
                <a:ea typeface="DengXian"/>
                <a:cs typeface="Times New Roman"/>
              </a:rPr>
              <a:t>Galloway, N. (Ed.), Curle, S., Jablonkai, R. R., </a:t>
            </a:r>
            <a:r>
              <a:rPr lang="en-GB" sz="1200" dirty="0" err="1">
                <a:effectLst/>
                <a:latin typeface="Calibri"/>
                <a:ea typeface="DengXian"/>
                <a:cs typeface="Times New Roman"/>
              </a:rPr>
              <a:t>Mittelmeier</a:t>
            </a:r>
            <a:r>
              <a:rPr lang="en-GB" sz="1200" dirty="0">
                <a:effectLst/>
                <a:latin typeface="Calibri"/>
                <a:ea typeface="DengXian"/>
                <a:cs typeface="Times New Roman"/>
              </a:rPr>
              <a:t>, J., Sahan, K., &amp; Veitch, A. (2020). English in higher education: English medium instruction literature review. British Council.</a:t>
            </a:r>
          </a:p>
          <a:p>
            <a:pPr marL="0" indent="0">
              <a:lnSpc>
                <a:spcPct val="100000"/>
              </a:lnSpc>
              <a:spcBef>
                <a:spcPts val="600"/>
              </a:spcBef>
              <a:buNone/>
            </a:pPr>
            <a:r>
              <a:rPr lang="en-GB" sz="1200" dirty="0">
                <a:ea typeface="+mn-lt"/>
                <a:cs typeface="+mn-lt"/>
              </a:rPr>
              <a:t>Hayes, J. 2022. </a:t>
            </a:r>
            <a:r>
              <a:rPr lang="en-GB" sz="1200" i="1" dirty="0">
                <a:ea typeface="+mn-lt"/>
                <a:cs typeface="+mn-lt"/>
              </a:rPr>
              <a:t>The theory and practice of change management</a:t>
            </a:r>
            <a:r>
              <a:rPr lang="en-GB" sz="1200" dirty="0">
                <a:ea typeface="+mn-lt"/>
                <a:cs typeface="+mn-lt"/>
              </a:rPr>
              <a:t> Sixth edition. London: Red Globe Press</a:t>
            </a:r>
            <a:endParaRPr lang="en-GB" sz="1200" dirty="0"/>
          </a:p>
          <a:p>
            <a:pPr marL="0" indent="0">
              <a:lnSpc>
                <a:spcPct val="100000"/>
              </a:lnSpc>
              <a:spcBef>
                <a:spcPts val="600"/>
              </a:spcBef>
              <a:buNone/>
            </a:pPr>
            <a:r>
              <a:rPr lang="en-GB" sz="1200" dirty="0">
                <a:effectLst/>
                <a:latin typeface="Calibri"/>
                <a:ea typeface="DengXian"/>
                <a:cs typeface="Times New Roman"/>
              </a:rPr>
              <a:t>Holliday, A (2016) Difference and awareness in cultural travel: negotiating blocks and threads. </a:t>
            </a:r>
            <a:r>
              <a:rPr lang="en-GB" sz="1200" i="1" dirty="0">
                <a:effectLst/>
                <a:latin typeface="Calibri"/>
                <a:ea typeface="DengXian"/>
                <a:cs typeface="Times New Roman"/>
              </a:rPr>
              <a:t>Language and Intercultural Communication</a:t>
            </a:r>
            <a:r>
              <a:rPr lang="en-GB" sz="1200" dirty="0">
                <a:effectLst/>
                <a:latin typeface="Calibri"/>
                <a:ea typeface="DengXian"/>
                <a:cs typeface="Times New Roman"/>
              </a:rPr>
              <a:t>, 2016, volume 16, issue 3, pages 318-331</a:t>
            </a:r>
            <a:r>
              <a:rPr lang="en-GB" sz="1200" dirty="0"/>
              <a:t> </a:t>
            </a:r>
            <a:endParaRPr lang="en-GB" sz="1200" kern="100" dirty="0">
              <a:latin typeface="Aptos" panose="020B0004020202020204" pitchFamily="34" charset="0"/>
              <a:cs typeface="Times New Roman" panose="02020603050405020304" pitchFamily="18" charset="0"/>
            </a:endParaRPr>
          </a:p>
          <a:p>
            <a:pPr marL="0" indent="0">
              <a:lnSpc>
                <a:spcPct val="100000"/>
              </a:lnSpc>
              <a:spcBef>
                <a:spcPts val="600"/>
              </a:spcBef>
              <a:buNone/>
            </a:pPr>
            <a:r>
              <a:rPr lang="en-GB" sz="1200" kern="100" dirty="0" err="1">
                <a:effectLst/>
                <a:latin typeface="Aptos"/>
                <a:ea typeface="Aptos" panose="020B0004020202020204" pitchFamily="34" charset="0"/>
                <a:cs typeface="Times New Roman"/>
              </a:rPr>
              <a:t>Keevers</a:t>
            </a:r>
            <a:r>
              <a:rPr lang="en-GB" sz="1200" kern="100" dirty="0">
                <a:effectLst/>
                <a:latin typeface="Aptos"/>
                <a:ea typeface="Aptos" panose="020B0004020202020204" pitchFamily="34" charset="0"/>
                <a:cs typeface="Times New Roman"/>
              </a:rPr>
              <a:t>, L. M., Price, O., Leask, B., Dawood Sultan, F. K., Lim, J. S. Y., &amp; Loh, V. C. (2019). Practices to improve collaboration by reconfiguring boundaries in transnational education. </a:t>
            </a:r>
            <a:r>
              <a:rPr lang="en-GB" sz="1200" i="1" kern="100" dirty="0">
                <a:effectLst/>
                <a:latin typeface="Aptos"/>
                <a:ea typeface="Aptos" panose="020B0004020202020204" pitchFamily="34" charset="0"/>
                <a:cs typeface="Times New Roman"/>
              </a:rPr>
              <a:t>Journal of University Teaching &amp; Learning Practice</a:t>
            </a:r>
            <a:r>
              <a:rPr lang="en-GB" sz="1200" kern="100" dirty="0">
                <a:effectLst/>
                <a:latin typeface="Aptos"/>
                <a:ea typeface="Aptos" panose="020B0004020202020204" pitchFamily="34" charset="0"/>
                <a:cs typeface="Times New Roman"/>
              </a:rPr>
              <a:t>, </a:t>
            </a:r>
            <a:r>
              <a:rPr lang="en-GB" sz="1200" i="1" kern="100" dirty="0">
                <a:effectLst/>
                <a:latin typeface="Aptos"/>
                <a:ea typeface="Aptos" panose="020B0004020202020204" pitchFamily="34" charset="0"/>
                <a:cs typeface="Times New Roman"/>
              </a:rPr>
              <a:t>16</a:t>
            </a:r>
            <a:r>
              <a:rPr lang="en-GB" sz="1200" kern="100" dirty="0">
                <a:effectLst/>
                <a:latin typeface="Aptos"/>
                <a:ea typeface="Aptos" panose="020B0004020202020204" pitchFamily="34" charset="0"/>
                <a:cs typeface="Times New Roman"/>
              </a:rPr>
              <a:t>(2), 11.</a:t>
            </a:r>
          </a:p>
          <a:p>
            <a:pPr marL="0" indent="0">
              <a:lnSpc>
                <a:spcPct val="100000"/>
              </a:lnSpc>
              <a:spcBef>
                <a:spcPts val="600"/>
              </a:spcBef>
              <a:buNone/>
            </a:pPr>
            <a:r>
              <a:rPr lang="en-GB" sz="1200" kern="100" dirty="0">
                <a:effectLst/>
                <a:latin typeface="Aptos"/>
                <a:ea typeface="Aptos" panose="020B0004020202020204" pitchFamily="34" charset="0"/>
                <a:cs typeface="Times New Roman"/>
              </a:rPr>
              <a:t>Knight, J. (2016). Transnational education </a:t>
            </a:r>
            <a:r>
              <a:rPr lang="en-GB" sz="1200" kern="100" dirty="0" err="1">
                <a:effectLst/>
                <a:latin typeface="Aptos"/>
                <a:ea typeface="Aptos" panose="020B0004020202020204" pitchFamily="34" charset="0"/>
                <a:cs typeface="Times New Roman"/>
              </a:rPr>
              <a:t>remodeled</a:t>
            </a:r>
            <a:r>
              <a:rPr lang="en-GB" sz="1200" kern="100" dirty="0">
                <a:effectLst/>
                <a:latin typeface="Aptos"/>
                <a:ea typeface="Aptos" panose="020B0004020202020204" pitchFamily="34" charset="0"/>
                <a:cs typeface="Times New Roman"/>
              </a:rPr>
              <a:t>: Toward a common TNE framework and definitions. </a:t>
            </a:r>
            <a:r>
              <a:rPr lang="en-GB" sz="1200" i="1" kern="100" dirty="0">
                <a:effectLst/>
                <a:latin typeface="Aptos"/>
                <a:ea typeface="Aptos" panose="020B0004020202020204" pitchFamily="34" charset="0"/>
                <a:cs typeface="Times New Roman"/>
              </a:rPr>
              <a:t>Journal of Studies in International Education</a:t>
            </a:r>
            <a:r>
              <a:rPr lang="en-GB" sz="1200" kern="100" dirty="0">
                <a:effectLst/>
                <a:latin typeface="Aptos"/>
                <a:ea typeface="Aptos" panose="020B0004020202020204" pitchFamily="34" charset="0"/>
                <a:cs typeface="Times New Roman"/>
              </a:rPr>
              <a:t>, </a:t>
            </a:r>
            <a:r>
              <a:rPr lang="en-GB" sz="1200" i="1" kern="100" dirty="0">
                <a:effectLst/>
                <a:latin typeface="Aptos"/>
                <a:ea typeface="Aptos" panose="020B0004020202020204" pitchFamily="34" charset="0"/>
                <a:cs typeface="Times New Roman"/>
              </a:rPr>
              <a:t>20</a:t>
            </a:r>
            <a:r>
              <a:rPr lang="en-GB" sz="1200" kern="100" dirty="0">
                <a:effectLst/>
                <a:latin typeface="Aptos"/>
                <a:ea typeface="Aptos" panose="020B0004020202020204" pitchFamily="34" charset="0"/>
                <a:cs typeface="Times New Roman"/>
              </a:rPr>
              <a:t>(1), 34-47.</a:t>
            </a:r>
          </a:p>
          <a:p>
            <a:pPr marL="0" indent="0">
              <a:lnSpc>
                <a:spcPct val="100000"/>
              </a:lnSpc>
              <a:spcBef>
                <a:spcPts val="600"/>
              </a:spcBef>
              <a:buNone/>
            </a:pPr>
            <a:r>
              <a:rPr lang="en-GB" sz="1200" kern="100" dirty="0">
                <a:effectLst/>
                <a:latin typeface="Aptos"/>
                <a:ea typeface="Aptos" panose="020B0004020202020204" pitchFamily="34" charset="0"/>
                <a:cs typeface="Times New Roman"/>
              </a:rPr>
              <a:t>Leung M, &amp; Waters, J. (2017) Educators </a:t>
            </a:r>
            <a:r>
              <a:rPr lang="en-GB" sz="1200" i="1" kern="100" dirty="0">
                <a:effectLst/>
                <a:latin typeface="Aptos"/>
                <a:ea typeface="Aptos" panose="020B0004020202020204" pitchFamily="34" charset="0"/>
                <a:cs typeface="Times New Roman"/>
              </a:rPr>
              <a:t>sans </a:t>
            </a:r>
            <a:r>
              <a:rPr lang="en-GB" sz="1200" i="1" kern="100" dirty="0" err="1">
                <a:effectLst/>
                <a:latin typeface="Aptos"/>
                <a:ea typeface="Aptos" panose="020B0004020202020204" pitchFamily="34" charset="0"/>
                <a:cs typeface="Times New Roman"/>
              </a:rPr>
              <a:t>frontières</a:t>
            </a:r>
            <a:r>
              <a:rPr lang="en-GB" sz="1200" kern="100" dirty="0">
                <a:effectLst/>
                <a:latin typeface="Aptos"/>
                <a:ea typeface="Aptos" panose="020B0004020202020204" pitchFamily="34" charset="0"/>
                <a:cs typeface="Times New Roman"/>
              </a:rPr>
              <a:t>? Borders and power geometries in transnational education. </a:t>
            </a:r>
            <a:r>
              <a:rPr lang="en-GB" sz="1200" i="1" kern="100" dirty="0">
                <a:effectLst/>
                <a:latin typeface="Aptos"/>
                <a:ea typeface="Aptos" panose="020B0004020202020204" pitchFamily="34" charset="0"/>
                <a:cs typeface="Times New Roman"/>
              </a:rPr>
              <a:t>Journal of Ethnic and Migration Studies</a:t>
            </a:r>
            <a:r>
              <a:rPr lang="en-GB" sz="1200" kern="100" dirty="0">
                <a:effectLst/>
                <a:latin typeface="Aptos"/>
                <a:ea typeface="Aptos" panose="020B0004020202020204" pitchFamily="34" charset="0"/>
                <a:cs typeface="Times New Roman"/>
              </a:rPr>
              <a:t> 43(8): 1276-1291. </a:t>
            </a:r>
            <a:r>
              <a:rPr lang="en-GB" sz="1200" kern="100" dirty="0" err="1">
                <a:effectLst/>
                <a:latin typeface="Aptos"/>
                <a:ea typeface="Aptos" panose="020B0004020202020204" pitchFamily="34" charset="0"/>
                <a:cs typeface="Times New Roman"/>
              </a:rPr>
              <a:t>doi</a:t>
            </a:r>
            <a:r>
              <a:rPr lang="en-GB" sz="1200" kern="100" dirty="0">
                <a:effectLst/>
                <a:latin typeface="Aptos"/>
                <a:ea typeface="Aptos" panose="020B0004020202020204" pitchFamily="34" charset="0"/>
                <a:cs typeface="Times New Roman"/>
              </a:rPr>
              <a:t>: </a:t>
            </a:r>
            <a:r>
              <a:rPr lang="en-GB" sz="1200" u="sng" kern="100" dirty="0">
                <a:solidFill>
                  <a:srgbClr val="467886"/>
                </a:solidFill>
                <a:effectLst/>
                <a:latin typeface="Aptos"/>
                <a:ea typeface="Aptos" panose="020B0004020202020204" pitchFamily="34" charset="0"/>
                <a:cs typeface="Times New Roman"/>
                <a:hlinkClick r:id="rId2"/>
              </a:rPr>
              <a:t>10.1080/1369183X.2017.1300235</a:t>
            </a:r>
            <a:endParaRPr lang="en-GB" sz="1200" kern="100" dirty="0">
              <a:effectLst/>
              <a:latin typeface="Aptos"/>
              <a:ea typeface="Aptos" panose="020B0004020202020204" pitchFamily="34" charset="0"/>
              <a:cs typeface="Times New Roman"/>
            </a:endParaRPr>
          </a:p>
          <a:p>
            <a:pPr marL="0" indent="0">
              <a:lnSpc>
                <a:spcPct val="100000"/>
              </a:lnSpc>
              <a:spcBef>
                <a:spcPts val="600"/>
              </a:spcBef>
              <a:buNone/>
            </a:pPr>
            <a:r>
              <a:rPr lang="en-GB" sz="1200">
                <a:effectLst/>
                <a:latin typeface="BritishCouncilSans"/>
              </a:rPr>
              <a:t>Macaro, E. (2018) </a:t>
            </a:r>
            <a:r>
              <a:rPr lang="en-GB" sz="1200" i="1">
                <a:effectLst/>
                <a:latin typeface="BritishCouncilSans"/>
              </a:rPr>
              <a:t>English medium instruction: Content and language in policy and practice. </a:t>
            </a:r>
            <a:r>
              <a:rPr lang="en-GB" sz="1200">
                <a:effectLst/>
                <a:latin typeface="BritishCouncilSans"/>
              </a:rPr>
              <a:t>Oxford: Oxford UP.</a:t>
            </a:r>
            <a:r>
              <a:rPr lang="en-GB" sz="1200">
                <a:latin typeface="BritishCouncilSans"/>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spcBef>
                <a:spcPts val="600"/>
              </a:spcBef>
              <a:buNone/>
            </a:pPr>
            <a:r>
              <a:rPr lang="en-GB" sz="1200" kern="100" dirty="0">
                <a:effectLst/>
                <a:latin typeface="Aptos"/>
                <a:ea typeface="Aptos" panose="020B0004020202020204" pitchFamily="34" charset="0"/>
                <a:cs typeface="Times New Roman"/>
              </a:rPr>
              <a:t>Macaro E. Curle S, Pun J, An J, Dearden J. (2018) A systematic review of English medium instruction in higher education. </a:t>
            </a:r>
            <a:r>
              <a:rPr lang="en-GB" sz="1200" i="1" kern="100" dirty="0">
                <a:effectLst/>
                <a:latin typeface="Aptos"/>
                <a:ea typeface="Aptos" panose="020B0004020202020204" pitchFamily="34" charset="0"/>
                <a:cs typeface="Times New Roman"/>
              </a:rPr>
              <a:t>Language Teaching</a:t>
            </a:r>
            <a:r>
              <a:rPr lang="en-GB" sz="1200" kern="100" dirty="0">
                <a:effectLst/>
                <a:latin typeface="Aptos"/>
                <a:ea typeface="Aptos" panose="020B0004020202020204" pitchFamily="34" charset="0"/>
                <a:cs typeface="Times New Roman"/>
              </a:rPr>
              <a:t> 51(1): 36-76. </a:t>
            </a:r>
            <a:r>
              <a:rPr lang="en-GB" sz="1200" kern="100" dirty="0" err="1">
                <a:effectLst/>
                <a:latin typeface="Aptos"/>
                <a:ea typeface="Aptos" panose="020B0004020202020204" pitchFamily="34" charset="0"/>
                <a:cs typeface="Times New Roman"/>
              </a:rPr>
              <a:t>doi</a:t>
            </a:r>
            <a:r>
              <a:rPr lang="en-GB" sz="1200" kern="100" dirty="0">
                <a:effectLst/>
                <a:latin typeface="Aptos"/>
                <a:ea typeface="Aptos" panose="020B0004020202020204" pitchFamily="34" charset="0"/>
                <a:cs typeface="Times New Roman"/>
              </a:rPr>
              <a:t>: 10.1017/S0261444817000350</a:t>
            </a:r>
            <a:r>
              <a:rPr lang="en-GB" sz="1200" kern="100" dirty="0">
                <a:latin typeface="Aptos"/>
                <a:ea typeface="Aptos" panose="020B0004020202020204" pitchFamily="34" charset="0"/>
                <a:cs typeface="Times New Roman"/>
              </a:rPr>
              <a:t>  </a:t>
            </a:r>
            <a:endParaRPr lang="en-GB" sz="1200" kern="100" dirty="0">
              <a:effectLst/>
              <a:latin typeface="Aptos"/>
              <a:ea typeface="Aptos" panose="020B0004020202020204" pitchFamily="34" charset="0"/>
              <a:cs typeface="Times New Roman" panose="02020603050405020304" pitchFamily="18" charset="0"/>
            </a:endParaRPr>
          </a:p>
          <a:p>
            <a:pPr marL="0" indent="0">
              <a:lnSpc>
                <a:spcPct val="100000"/>
              </a:lnSpc>
              <a:spcBef>
                <a:spcPts val="600"/>
              </a:spcBef>
              <a:buNone/>
            </a:pPr>
            <a:r>
              <a:rPr lang="en-US" sz="1200" kern="100" dirty="0">
                <a:effectLst/>
                <a:latin typeface="Aptos"/>
                <a:ea typeface="Aptos" panose="020B0004020202020204" pitchFamily="34" charset="0"/>
                <a:cs typeface="Times New Roman"/>
              </a:rPr>
              <a:t>Smith, K. (2009) Transnational teaching experiences: an under</a:t>
            </a:r>
            <a:r>
              <a:rPr lang="en-US" sz="1200" kern="100" dirty="0">
                <a:effectLst/>
                <a:latin typeface="Cambria Math"/>
                <a:ea typeface="Aptos" panose="020B0004020202020204" pitchFamily="34" charset="0"/>
                <a:cs typeface="Cambria Math" panose="02040503050406030204" pitchFamily="18" charset="0"/>
              </a:rPr>
              <a:t>‐</a:t>
            </a:r>
            <a:r>
              <a:rPr lang="en-US" sz="1200" kern="100" dirty="0">
                <a:effectLst/>
                <a:latin typeface="Aptos"/>
                <a:ea typeface="Aptos" panose="020B0004020202020204" pitchFamily="34" charset="0"/>
                <a:cs typeface="Times New Roman"/>
              </a:rPr>
              <a:t>explored territory for transformative professional development.</a:t>
            </a:r>
            <a:r>
              <a:rPr lang="en-US" sz="1200" kern="100" dirty="0">
                <a:effectLst/>
                <a:latin typeface="Arial"/>
                <a:ea typeface="Aptos" panose="020B0004020202020204" pitchFamily="34" charset="0"/>
                <a:cs typeface="Times New Roman"/>
              </a:rPr>
              <a:t> </a:t>
            </a:r>
            <a:r>
              <a:rPr lang="en-US" sz="1200" i="1" kern="100" dirty="0">
                <a:effectLst/>
                <a:latin typeface="Aptos"/>
                <a:ea typeface="Aptos" panose="020B0004020202020204" pitchFamily="34" charset="0"/>
                <a:cs typeface="Times New Roman"/>
              </a:rPr>
              <a:t>International Journal for Academic Development,</a:t>
            </a:r>
            <a:r>
              <a:rPr lang="en-US" sz="1200" i="1" kern="100" dirty="0">
                <a:effectLst/>
                <a:latin typeface="Arial"/>
                <a:ea typeface="Aptos" panose="020B0004020202020204" pitchFamily="34" charset="0"/>
                <a:cs typeface="Times New Roman"/>
              </a:rPr>
              <a:t> </a:t>
            </a:r>
            <a:r>
              <a:rPr lang="en-US" sz="1200" kern="100" dirty="0">
                <a:effectLst/>
                <a:latin typeface="Aptos"/>
                <a:ea typeface="Aptos" panose="020B0004020202020204" pitchFamily="34" charset="0"/>
                <a:cs typeface="Times New Roman"/>
              </a:rPr>
              <a:t>14(2), 111-122.</a:t>
            </a:r>
            <a:r>
              <a:rPr lang="en-US" sz="1200" kern="100" dirty="0">
                <a:effectLst/>
                <a:latin typeface="Arial"/>
                <a:ea typeface="Aptos" panose="020B0004020202020204" pitchFamily="34" charset="0"/>
                <a:cs typeface="Times New Roman"/>
              </a:rPr>
              <a:t> </a:t>
            </a:r>
            <a:r>
              <a:rPr lang="en-GB" sz="1200" kern="100" dirty="0">
                <a:effectLst/>
                <a:latin typeface="Aptos"/>
                <a:ea typeface="Aptos" panose="020B0004020202020204" pitchFamily="34" charset="0"/>
                <a:cs typeface="Times New Roman"/>
              </a:rPr>
              <a:t> </a:t>
            </a:r>
          </a:p>
          <a:p>
            <a:pPr marL="0" indent="0">
              <a:lnSpc>
                <a:spcPct val="100000"/>
              </a:lnSpc>
              <a:spcBef>
                <a:spcPts val="600"/>
              </a:spcBef>
              <a:buNone/>
            </a:pPr>
            <a:r>
              <a:rPr lang="en-GB" sz="1200" kern="100" dirty="0" err="1">
                <a:effectLst/>
                <a:latin typeface="Aptos"/>
                <a:ea typeface="Aptos" panose="020B0004020202020204" pitchFamily="34" charset="0"/>
                <a:cs typeface="Times New Roman"/>
              </a:rPr>
              <a:t>UUKi</a:t>
            </a:r>
            <a:r>
              <a:rPr lang="en-GB" sz="1200" kern="100" dirty="0">
                <a:effectLst/>
                <a:latin typeface="Aptos"/>
                <a:ea typeface="Aptos" panose="020B0004020202020204" pitchFamily="34" charset="0"/>
                <a:cs typeface="Times New Roman"/>
              </a:rPr>
              <a:t> (2023). </a:t>
            </a:r>
            <a:r>
              <a:rPr lang="en-GB" sz="1200" i="1" kern="100" dirty="0">
                <a:effectLst/>
                <a:latin typeface="Aptos"/>
                <a:ea typeface="Aptos" panose="020B0004020202020204" pitchFamily="34" charset="0"/>
                <a:cs typeface="Times New Roman"/>
              </a:rPr>
              <a:t>Scale of TNE 2021-22.</a:t>
            </a:r>
            <a:r>
              <a:rPr lang="en-GB" sz="1200" kern="100" dirty="0">
                <a:effectLst/>
                <a:latin typeface="Aptos"/>
                <a:ea typeface="Aptos" panose="020B0004020202020204" pitchFamily="34" charset="0"/>
                <a:cs typeface="Times New Roman"/>
              </a:rPr>
              <a:t> Universities UK, </a:t>
            </a:r>
            <a:r>
              <a:rPr lang="en-GB" sz="1200" u="sng" kern="100" dirty="0">
                <a:solidFill>
                  <a:srgbClr val="467886"/>
                </a:solidFill>
                <a:effectLst/>
                <a:latin typeface="Aptos"/>
                <a:ea typeface="Aptos" panose="020B0004020202020204" pitchFamily="34" charset="0"/>
                <a:cs typeface="Times New Roman"/>
                <a:hlinkClick r:id="rId3"/>
              </a:rPr>
              <a:t>https://www.universitiesuk.ac.uk/universities-uk-international/insights-and-publications/uuki-publications/scale-uk-he-tne-2021-22</a:t>
            </a:r>
            <a:r>
              <a:rPr lang="en-GB" sz="1200" kern="100" dirty="0">
                <a:latin typeface="Aptos"/>
                <a:ea typeface="Aptos" panose="020B0004020202020204" pitchFamily="34" charset="0"/>
                <a:cs typeface="Times New Roman"/>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spcBef>
                <a:spcPts val="600"/>
              </a:spcBef>
              <a:buNone/>
            </a:pPr>
            <a:r>
              <a:rPr lang="en-GB" sz="1200" kern="100" dirty="0">
                <a:effectLst/>
                <a:latin typeface="Aptos"/>
                <a:ea typeface="Aptos" panose="020B0004020202020204" pitchFamily="34" charset="0"/>
                <a:cs typeface="Times New Roman"/>
              </a:rPr>
              <a:t>Wilding, E. and Li, D. (2021) Staff development at a joint Sino-British institute in China. In: </a:t>
            </a:r>
            <a:r>
              <a:rPr lang="en-GB" sz="1200" kern="100" dirty="0" err="1">
                <a:effectLst/>
                <a:latin typeface="Aptos"/>
                <a:ea typeface="Aptos" panose="020B0004020202020204" pitchFamily="34" charset="0"/>
                <a:cs typeface="Times New Roman"/>
              </a:rPr>
              <a:t>Tsiligiris</a:t>
            </a:r>
            <a:r>
              <a:rPr lang="en-GB" sz="1200" kern="100" dirty="0">
                <a:effectLst/>
                <a:latin typeface="Aptos"/>
                <a:ea typeface="Aptos" panose="020B0004020202020204" pitchFamily="34" charset="0"/>
                <a:cs typeface="Times New Roman"/>
              </a:rPr>
              <a:t>, V. , Lawton, W. , Hill, C. , (eds.) </a:t>
            </a:r>
            <a:r>
              <a:rPr lang="en-GB" sz="1200" i="1" kern="100" dirty="0">
                <a:effectLst/>
                <a:latin typeface="Aptos"/>
                <a:ea typeface="Aptos" panose="020B0004020202020204" pitchFamily="34" charset="0"/>
                <a:cs typeface="Times New Roman"/>
              </a:rPr>
              <a:t>Importing Transnational Education. </a:t>
            </a:r>
            <a:r>
              <a:rPr lang="en-GB" sz="1200" kern="100" dirty="0">
                <a:effectLst/>
                <a:latin typeface="Aptos"/>
                <a:ea typeface="Aptos" panose="020B0004020202020204" pitchFamily="34" charset="0"/>
                <a:cs typeface="Times New Roman"/>
              </a:rPr>
              <a:t>Palgrave Macmillan pp. 137-153. </a:t>
            </a:r>
            <a:r>
              <a:rPr lang="en-GB" sz="1200" kern="100" dirty="0" err="1">
                <a:effectLst/>
                <a:latin typeface="Aptos"/>
                <a:ea typeface="Aptos" panose="020B0004020202020204" pitchFamily="34" charset="0"/>
                <a:cs typeface="Times New Roman"/>
              </a:rPr>
              <a:t>doi</a:t>
            </a:r>
            <a:r>
              <a:rPr lang="en-GB" sz="1200" kern="100" dirty="0">
                <a:effectLst/>
                <a:latin typeface="Aptos"/>
                <a:ea typeface="Aptos" panose="020B0004020202020204" pitchFamily="34" charset="0"/>
                <a:cs typeface="Times New Roman"/>
              </a:rPr>
              <a:t>: </a:t>
            </a:r>
            <a:r>
              <a:rPr lang="en-GB" sz="1200" u="sng" kern="100" dirty="0">
                <a:solidFill>
                  <a:srgbClr val="467886"/>
                </a:solidFill>
                <a:effectLst/>
                <a:latin typeface="Aptos"/>
                <a:ea typeface="Aptos" panose="020B0004020202020204" pitchFamily="34" charset="0"/>
                <a:cs typeface="Times New Roman"/>
                <a:hlinkClick r:id="rId4"/>
              </a:rPr>
              <a:t>https://dx.doi.org/10.1007/978-3-030-43647-6_9</a:t>
            </a:r>
            <a:endParaRPr lang="en-GB" sz="1200" kern="100" dirty="0">
              <a:effectLst/>
              <a:latin typeface="Aptos"/>
              <a:ea typeface="Aptos" panose="020B0004020202020204" pitchFamily="34" charset="0"/>
              <a:cs typeface="Times New Roman"/>
            </a:endParaRPr>
          </a:p>
        </p:txBody>
      </p:sp>
    </p:spTree>
    <p:extLst>
      <p:ext uri="{BB962C8B-B14F-4D97-AF65-F5344CB8AC3E}">
        <p14:creationId xmlns:p14="http://schemas.microsoft.com/office/powerpoint/2010/main" val="173592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A0F51A0C-32C7-69F4-47EF-9EC789C0E940}"/>
            </a:ext>
          </a:extLst>
        </p:cNvPr>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 name="Rectangle 1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B48FE4-6D6F-E993-DE53-7D8D6805A6A8}"/>
              </a:ext>
            </a:extLst>
          </p:cNvPr>
          <p:cNvSpPr>
            <a:spLocks noGrp="1"/>
          </p:cNvSpPr>
          <p:nvPr>
            <p:ph type="title"/>
          </p:nvPr>
        </p:nvSpPr>
        <p:spPr>
          <a:xfrm>
            <a:off x="761803" y="350196"/>
            <a:ext cx="4646904" cy="2803463"/>
          </a:xfrm>
        </p:spPr>
        <p:txBody>
          <a:bodyPr anchor="ctr">
            <a:normAutofit/>
          </a:bodyPr>
          <a:lstStyle/>
          <a:p>
            <a:r>
              <a:rPr lang="en-US" sz="5400" b="1"/>
              <a:t>Questions?</a:t>
            </a:r>
          </a:p>
        </p:txBody>
      </p:sp>
      <p:sp>
        <p:nvSpPr>
          <p:cNvPr id="3" name="Content Placeholder 2">
            <a:extLst>
              <a:ext uri="{FF2B5EF4-FFF2-40B4-BE49-F238E27FC236}">
                <a16:creationId xmlns:a16="http://schemas.microsoft.com/office/drawing/2014/main" id="{EE72C3ED-1187-FB43-4779-9021C839B565}"/>
              </a:ext>
            </a:extLst>
          </p:cNvPr>
          <p:cNvSpPr>
            <a:spLocks noGrp="1"/>
          </p:cNvSpPr>
          <p:nvPr>
            <p:ph idx="1"/>
          </p:nvPr>
        </p:nvSpPr>
        <p:spPr>
          <a:xfrm>
            <a:off x="761802" y="2743200"/>
            <a:ext cx="4646905" cy="3613149"/>
          </a:xfrm>
        </p:spPr>
        <p:txBody>
          <a:bodyPr anchor="ctr">
            <a:normAutofit/>
          </a:bodyPr>
          <a:lstStyle/>
          <a:p>
            <a:pPr marL="0" indent="0">
              <a:buNone/>
            </a:pPr>
            <a:endParaRPr lang="en-US" sz="2000"/>
          </a:p>
          <a:p>
            <a:endParaRPr lang="en-US" sz="2000"/>
          </a:p>
        </p:txBody>
      </p:sp>
      <p:pic>
        <p:nvPicPr>
          <p:cNvPr id="14" name="Picture 13" descr="Question marks in a line and one question mark is lit">
            <a:extLst>
              <a:ext uri="{FF2B5EF4-FFF2-40B4-BE49-F238E27FC236}">
                <a16:creationId xmlns:a16="http://schemas.microsoft.com/office/drawing/2014/main" id="{62F8B21D-D346-AF60-2894-16B69FD1F45D}"/>
              </a:ext>
            </a:extLst>
          </p:cNvPr>
          <p:cNvPicPr>
            <a:picLocks noChangeAspect="1"/>
          </p:cNvPicPr>
          <p:nvPr/>
        </p:nvPicPr>
        <p:blipFill rotWithShape="1">
          <a:blip r:embed="rId3"/>
          <a:srcRect r="40687" b="-3"/>
          <a:stretch/>
        </p:blipFill>
        <p:spPr>
          <a:xfrm>
            <a:off x="4485736" y="1"/>
            <a:ext cx="7713089" cy="6858000"/>
          </a:xfrm>
          <a:prstGeom prst="rect">
            <a:avLst/>
          </a:prstGeom>
        </p:spPr>
      </p:pic>
    </p:spTree>
    <p:extLst>
      <p:ext uri="{BB962C8B-B14F-4D97-AF65-F5344CB8AC3E}">
        <p14:creationId xmlns:p14="http://schemas.microsoft.com/office/powerpoint/2010/main" val="376617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09704DC-B4F2-B870-AACB-FEFFAFB14F54}"/>
              </a:ext>
            </a:extLst>
          </p:cNvPr>
          <p:cNvSpPr>
            <a:spLocks noGrp="1"/>
          </p:cNvSpPr>
          <p:nvPr>
            <p:ph sz="half" idx="2"/>
          </p:nvPr>
        </p:nvSpPr>
        <p:spPr>
          <a:xfrm>
            <a:off x="6172200" y="1825625"/>
            <a:ext cx="3515262" cy="4351338"/>
          </a:xfrm>
        </p:spPr>
        <p:txBody>
          <a:bodyPr>
            <a:normAutofit/>
          </a:bodyPr>
          <a:lstStyle/>
          <a:p>
            <a:pPr marL="0" indent="0">
              <a:buNone/>
            </a:pPr>
            <a:r>
              <a:rPr lang="en-GB" sz="1800" b="1"/>
              <a:t>Ouyang Ting, Nanjing University of Information Science &amp; Technology</a:t>
            </a:r>
          </a:p>
          <a:p>
            <a:pPr marL="0" indent="0">
              <a:buNone/>
            </a:pPr>
            <a:r>
              <a:rPr lang="en-GB" sz="1800"/>
              <a:t>EAP tutor, Module Lead for Foundation Year EAP Modules, NUIST Reading Academy</a:t>
            </a:r>
          </a:p>
          <a:p>
            <a:pPr marL="0" indent="0">
              <a:buNone/>
            </a:pPr>
            <a:endParaRPr lang="en-GB" sz="1800"/>
          </a:p>
          <a:p>
            <a:pPr marL="0" indent="0">
              <a:buNone/>
            </a:pPr>
            <a:endParaRPr lang="en-GB" sz="1800"/>
          </a:p>
          <a:p>
            <a:pPr marL="0" indent="0">
              <a:buNone/>
            </a:pPr>
            <a:r>
              <a:rPr lang="en-GB" sz="1800" b="1"/>
              <a:t>Liz Wilding</a:t>
            </a:r>
            <a:r>
              <a:rPr lang="en-GB" sz="1800"/>
              <a:t>, </a:t>
            </a:r>
            <a:r>
              <a:rPr lang="en-GB" sz="1800" b="1"/>
              <a:t>University of Reading</a:t>
            </a:r>
          </a:p>
          <a:p>
            <a:pPr marL="0" indent="0">
              <a:buNone/>
            </a:pPr>
            <a:r>
              <a:rPr lang="en-GB" sz="1800"/>
              <a:t>Foundation Year Programme Director and Module Convenor, NUIST Reading Academy </a:t>
            </a:r>
          </a:p>
        </p:txBody>
      </p:sp>
      <p:pic>
        <p:nvPicPr>
          <p:cNvPr id="10" name="Content Placeholder 9" descr="A person in a blue shirt and black tie&#10;&#10;Description automatically generated">
            <a:extLst>
              <a:ext uri="{FF2B5EF4-FFF2-40B4-BE49-F238E27FC236}">
                <a16:creationId xmlns:a16="http://schemas.microsoft.com/office/drawing/2014/main" id="{A987CFE9-15AC-5888-46CE-3CAD8B80867D}"/>
              </a:ext>
            </a:extLst>
          </p:cNvPr>
          <p:cNvPicPr>
            <a:picLocks noGrp="1" noChangeAspect="1"/>
          </p:cNvPicPr>
          <p:nvPr>
            <p:ph sz="half" idx="1"/>
          </p:nvPr>
        </p:nvPicPr>
        <p:blipFill rotWithShape="1">
          <a:blip r:embed="rId2"/>
          <a:srcRect b="12738"/>
          <a:stretch/>
        </p:blipFill>
        <p:spPr>
          <a:xfrm>
            <a:off x="9687462" y="1859023"/>
            <a:ext cx="1666338" cy="1939081"/>
          </a:xfrm>
        </p:spPr>
      </p:pic>
      <p:sp>
        <p:nvSpPr>
          <p:cNvPr id="2" name="Title 1">
            <a:extLst>
              <a:ext uri="{FF2B5EF4-FFF2-40B4-BE49-F238E27FC236}">
                <a16:creationId xmlns:a16="http://schemas.microsoft.com/office/drawing/2014/main" id="{F26A3E09-2B4B-99B6-4391-ACA274490BC6}"/>
              </a:ext>
            </a:extLst>
          </p:cNvPr>
          <p:cNvSpPr>
            <a:spLocks noGrp="1"/>
          </p:cNvSpPr>
          <p:nvPr>
            <p:ph type="title"/>
          </p:nvPr>
        </p:nvSpPr>
        <p:spPr>
          <a:xfrm>
            <a:off x="692674" y="96286"/>
            <a:ext cx="10515600" cy="1325563"/>
          </a:xfrm>
        </p:spPr>
        <p:txBody>
          <a:bodyPr/>
          <a:lstStyle/>
          <a:p>
            <a:r>
              <a:rPr lang="en-GB"/>
              <a:t>Context: </a:t>
            </a:r>
            <a:br>
              <a:rPr lang="en-GB"/>
            </a:br>
            <a:r>
              <a:rPr lang="en-GB"/>
              <a:t>collaborators in two UK-China Joint Institutes</a:t>
            </a:r>
          </a:p>
        </p:txBody>
      </p:sp>
      <p:pic>
        <p:nvPicPr>
          <p:cNvPr id="3" name="Picture 2" descr="A person smiling for the camera&#10;&#10;Description automatically generated with low confidence">
            <a:extLst>
              <a:ext uri="{FF2B5EF4-FFF2-40B4-BE49-F238E27FC236}">
                <a16:creationId xmlns:a16="http://schemas.microsoft.com/office/drawing/2014/main" id="{5F7B26B5-4F31-C5FA-FB57-7285848612D4}"/>
              </a:ext>
            </a:extLst>
          </p:cNvPr>
          <p:cNvPicPr>
            <a:picLocks noChangeAspect="1"/>
          </p:cNvPicPr>
          <p:nvPr/>
        </p:nvPicPr>
        <p:blipFill rotWithShape="1">
          <a:blip r:embed="rId3">
            <a:extLst>
              <a:ext uri="{28A0092B-C50C-407E-A947-70E740481C1C}">
                <a14:useLocalDpi xmlns:a14="http://schemas.microsoft.com/office/drawing/2010/main" val="0"/>
              </a:ext>
            </a:extLst>
          </a:blip>
          <a:srcRect l="28083" t="9394" r="12433" b="40527"/>
          <a:stretch/>
        </p:blipFill>
        <p:spPr>
          <a:xfrm>
            <a:off x="9687462" y="3979019"/>
            <a:ext cx="1666338" cy="2103298"/>
          </a:xfrm>
          <a:prstGeom prst="rect">
            <a:avLst/>
          </a:prstGeom>
        </p:spPr>
      </p:pic>
      <p:pic>
        <p:nvPicPr>
          <p:cNvPr id="12" name="Picture 11" descr="A person smiling at camera&#10;&#10;Description automatically generated">
            <a:extLst>
              <a:ext uri="{FF2B5EF4-FFF2-40B4-BE49-F238E27FC236}">
                <a16:creationId xmlns:a16="http://schemas.microsoft.com/office/drawing/2014/main" id="{97E6E99E-CE3C-4FF6-1AFE-1B050FCBA5DE}"/>
              </a:ext>
            </a:extLst>
          </p:cNvPr>
          <p:cNvPicPr>
            <a:picLocks noChangeAspect="1"/>
          </p:cNvPicPr>
          <p:nvPr/>
        </p:nvPicPr>
        <p:blipFill rotWithShape="1">
          <a:blip r:embed="rId4"/>
          <a:srcRect t="35533" b="-2752"/>
          <a:stretch/>
        </p:blipFill>
        <p:spPr>
          <a:xfrm>
            <a:off x="834362" y="3979019"/>
            <a:ext cx="1534323" cy="2103298"/>
          </a:xfrm>
          <a:prstGeom prst="rect">
            <a:avLst/>
          </a:prstGeom>
        </p:spPr>
      </p:pic>
      <p:pic>
        <p:nvPicPr>
          <p:cNvPr id="17" name="Picture 16">
            <a:extLst>
              <a:ext uri="{FF2B5EF4-FFF2-40B4-BE49-F238E27FC236}">
                <a16:creationId xmlns:a16="http://schemas.microsoft.com/office/drawing/2014/main" id="{CB60C299-394A-00FA-2AAD-6CC534C9A301}"/>
              </a:ext>
            </a:extLst>
          </p:cNvPr>
          <p:cNvPicPr>
            <a:picLocks noChangeAspect="1"/>
          </p:cNvPicPr>
          <p:nvPr/>
        </p:nvPicPr>
        <p:blipFill>
          <a:blip r:embed="rId5"/>
          <a:stretch>
            <a:fillRect/>
          </a:stretch>
        </p:blipFill>
        <p:spPr>
          <a:xfrm>
            <a:off x="838201" y="1837451"/>
            <a:ext cx="1666337" cy="1819070"/>
          </a:xfrm>
          <a:prstGeom prst="rect">
            <a:avLst/>
          </a:prstGeom>
        </p:spPr>
      </p:pic>
      <p:sp>
        <p:nvSpPr>
          <p:cNvPr id="18" name="TextBox 17">
            <a:extLst>
              <a:ext uri="{FF2B5EF4-FFF2-40B4-BE49-F238E27FC236}">
                <a16:creationId xmlns:a16="http://schemas.microsoft.com/office/drawing/2014/main" id="{5573C251-D54F-1CB5-C20A-BF3FA109491C}"/>
              </a:ext>
            </a:extLst>
          </p:cNvPr>
          <p:cNvSpPr txBox="1"/>
          <p:nvPr/>
        </p:nvSpPr>
        <p:spPr>
          <a:xfrm rot="10800000" flipV="1">
            <a:off x="2918297" y="1846594"/>
            <a:ext cx="2801565" cy="1754326"/>
          </a:xfrm>
          <a:prstGeom prst="rect">
            <a:avLst/>
          </a:prstGeom>
          <a:noFill/>
        </p:spPr>
        <p:txBody>
          <a:bodyPr wrap="square" rtlCol="0">
            <a:spAutoFit/>
          </a:bodyPr>
          <a:lstStyle/>
          <a:p>
            <a:r>
              <a:rPr lang="en-US" b="1"/>
              <a:t>Shen </a:t>
            </a:r>
            <a:r>
              <a:rPr lang="en-US" b="1" err="1"/>
              <a:t>Yixin</a:t>
            </a:r>
            <a:r>
              <a:rPr lang="en-US" b="1"/>
              <a:t>, South-West </a:t>
            </a:r>
            <a:r>
              <a:rPr lang="en-US" b="1" err="1"/>
              <a:t>Jiaotong</a:t>
            </a:r>
            <a:r>
              <a:rPr lang="en-US" b="1"/>
              <a:t> University</a:t>
            </a:r>
          </a:p>
          <a:p>
            <a:endParaRPr lang="en-US"/>
          </a:p>
          <a:p>
            <a:r>
              <a:rPr lang="en-US"/>
              <a:t>Deputy Director of Year 1, Module co-leader, SWJTU-Leeds Joint School</a:t>
            </a:r>
          </a:p>
        </p:txBody>
      </p:sp>
      <p:sp>
        <p:nvSpPr>
          <p:cNvPr id="19" name="TextBox 18">
            <a:extLst>
              <a:ext uri="{FF2B5EF4-FFF2-40B4-BE49-F238E27FC236}">
                <a16:creationId xmlns:a16="http://schemas.microsoft.com/office/drawing/2014/main" id="{C2026240-778B-CD85-E6BD-79FDF0F397CC}"/>
              </a:ext>
            </a:extLst>
          </p:cNvPr>
          <p:cNvSpPr txBox="1"/>
          <p:nvPr/>
        </p:nvSpPr>
        <p:spPr>
          <a:xfrm>
            <a:off x="3035030" y="4262169"/>
            <a:ext cx="2470825" cy="1754326"/>
          </a:xfrm>
          <a:prstGeom prst="rect">
            <a:avLst/>
          </a:prstGeom>
          <a:noFill/>
        </p:spPr>
        <p:txBody>
          <a:bodyPr wrap="square" rtlCol="0">
            <a:spAutoFit/>
          </a:bodyPr>
          <a:lstStyle/>
          <a:p>
            <a:r>
              <a:rPr lang="en-US" b="1"/>
              <a:t>Joanne Shiel, University of Leeds</a:t>
            </a:r>
          </a:p>
          <a:p>
            <a:endParaRPr lang="en-US"/>
          </a:p>
          <a:p>
            <a:r>
              <a:rPr lang="en-US"/>
              <a:t>Director of Year 1, SWJTU-Leeds Joint School</a:t>
            </a:r>
          </a:p>
        </p:txBody>
      </p:sp>
    </p:spTree>
    <p:extLst>
      <p:ext uri="{BB962C8B-B14F-4D97-AF65-F5344CB8AC3E}">
        <p14:creationId xmlns:p14="http://schemas.microsoft.com/office/powerpoint/2010/main" val="2438174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81E8B69-26C6-906C-A445-DD706EB31A96}"/>
              </a:ext>
            </a:extLst>
          </p:cNvPr>
          <p:cNvSpPr>
            <a:spLocks noGrp="1"/>
          </p:cNvSpPr>
          <p:nvPr>
            <p:ph type="title"/>
          </p:nvPr>
        </p:nvSpPr>
        <p:spPr>
          <a:xfrm>
            <a:off x="1285240" y="1050595"/>
            <a:ext cx="8074815" cy="1618489"/>
          </a:xfrm>
        </p:spPr>
        <p:txBody>
          <a:bodyPr anchor="ctr">
            <a:normAutofit/>
          </a:bodyPr>
          <a:lstStyle/>
          <a:p>
            <a:r>
              <a:rPr lang="en-US" sz="7200"/>
              <a:t>Overview</a:t>
            </a:r>
          </a:p>
        </p:txBody>
      </p:sp>
      <p:sp>
        <p:nvSpPr>
          <p:cNvPr id="5" name="Content Placeholder 4">
            <a:extLst>
              <a:ext uri="{FF2B5EF4-FFF2-40B4-BE49-F238E27FC236}">
                <a16:creationId xmlns:a16="http://schemas.microsoft.com/office/drawing/2014/main" id="{A13AEDC5-2EB8-8F5C-8407-0F04878174C4}"/>
              </a:ext>
            </a:extLst>
          </p:cNvPr>
          <p:cNvSpPr>
            <a:spLocks noGrp="1"/>
          </p:cNvSpPr>
          <p:nvPr>
            <p:ph idx="1"/>
          </p:nvPr>
        </p:nvSpPr>
        <p:spPr>
          <a:xfrm>
            <a:off x="1285240" y="2418735"/>
            <a:ext cx="8074815" cy="3351129"/>
          </a:xfrm>
        </p:spPr>
        <p:txBody>
          <a:bodyPr anchor="t">
            <a:noAutofit/>
          </a:bodyPr>
          <a:lstStyle/>
          <a:p>
            <a:pPr marL="0" lvl="0" indent="0">
              <a:lnSpc>
                <a:spcPct val="100000"/>
              </a:lnSpc>
              <a:spcBef>
                <a:spcPts val="0"/>
              </a:spcBef>
              <a:spcAft>
                <a:spcPts val="600"/>
              </a:spcAft>
              <a:buNone/>
            </a:pPr>
            <a:r>
              <a:rPr lang="en-GB" sz="2400" b="1" i="1" kern="100">
                <a:latin typeface="Aptos" panose="020B0004020202020204" pitchFamily="34" charset="0"/>
                <a:ea typeface="Aptos" panose="020B0004020202020204" pitchFamily="34" charset="0"/>
                <a:cs typeface="Times New Roman" panose="02020603050405020304" pitchFamily="18" charset="0"/>
              </a:rPr>
              <a:t>Our c</a:t>
            </a:r>
            <a:r>
              <a:rPr lang="en-GB" sz="2400" b="1" i="1" kern="100">
                <a:effectLst/>
                <a:latin typeface="Aptos" panose="020B0004020202020204" pitchFamily="34" charset="0"/>
                <a:ea typeface="Aptos" panose="020B0004020202020204" pitchFamily="34" charset="0"/>
                <a:cs typeface="Times New Roman" panose="02020603050405020304" pitchFamily="18" charset="0"/>
              </a:rPr>
              <a:t>ontext</a:t>
            </a:r>
            <a:endParaRPr lang="en-GB" sz="2400" b="1" kern="10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00000"/>
              </a:lnSpc>
              <a:spcBef>
                <a:spcPts val="0"/>
              </a:spcBef>
              <a:spcAft>
                <a:spcPts val="600"/>
              </a:spcAft>
              <a:buNone/>
            </a:pPr>
            <a:r>
              <a:rPr lang="en-GB" sz="2400" b="1" i="1" kern="100">
                <a:effectLst/>
                <a:latin typeface="Aptos" panose="020B0004020202020204" pitchFamily="34" charset="0"/>
                <a:ea typeface="Aptos" panose="020B0004020202020204" pitchFamily="34" charset="0"/>
                <a:cs typeface="Times New Roman" panose="02020603050405020304" pitchFamily="18" charset="0"/>
              </a:rPr>
              <a:t>TNE context</a:t>
            </a:r>
            <a:endParaRPr lang="en-GB" sz="2400" b="1" kern="10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00000"/>
              </a:lnSpc>
              <a:spcBef>
                <a:spcPts val="0"/>
              </a:spcBef>
              <a:spcAft>
                <a:spcPts val="600"/>
              </a:spcAft>
              <a:buNone/>
            </a:pPr>
            <a:r>
              <a:rPr lang="en-GB" sz="2400" b="1" i="1" kern="100">
                <a:effectLst/>
                <a:latin typeface="Aptos" panose="020B0004020202020204" pitchFamily="34" charset="0"/>
                <a:ea typeface="Aptos" panose="020B0004020202020204" pitchFamily="34" charset="0"/>
                <a:cs typeface="Times New Roman" panose="02020603050405020304" pitchFamily="18" charset="0"/>
              </a:rPr>
              <a:t>TNE and EMI</a:t>
            </a:r>
            <a:endParaRPr lang="en-GB" sz="2400" b="1" kern="10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00000"/>
              </a:lnSpc>
              <a:spcBef>
                <a:spcPts val="0"/>
              </a:spcBef>
              <a:spcAft>
                <a:spcPts val="600"/>
              </a:spcAft>
              <a:buNone/>
            </a:pPr>
            <a:r>
              <a:rPr lang="en-GB" sz="2400" b="1" i="1" kern="100">
                <a:effectLst/>
                <a:latin typeface="Aptos" panose="020B0004020202020204" pitchFamily="34" charset="0"/>
                <a:ea typeface="Aptos" panose="020B0004020202020204" pitchFamily="34" charset="0"/>
                <a:cs typeface="Times New Roman" panose="02020603050405020304" pitchFamily="18" charset="0"/>
              </a:rPr>
              <a:t>Boundary spanning</a:t>
            </a:r>
            <a:endParaRPr lang="en-GB" sz="2400" b="1" kern="10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00000"/>
              </a:lnSpc>
              <a:spcBef>
                <a:spcPts val="0"/>
              </a:spcBef>
              <a:spcAft>
                <a:spcPts val="600"/>
              </a:spcAft>
              <a:buNone/>
            </a:pPr>
            <a:r>
              <a:rPr lang="en-GB" sz="2400" b="1" i="1" kern="100">
                <a:effectLst/>
                <a:latin typeface="Aptos" panose="020B0004020202020204" pitchFamily="34" charset="0"/>
                <a:ea typeface="Aptos" panose="020B0004020202020204" pitchFamily="34" charset="0"/>
                <a:cs typeface="Times New Roman" panose="02020603050405020304" pitchFamily="18" charset="0"/>
              </a:rPr>
              <a:t>Decision-making and balance of power</a:t>
            </a:r>
            <a:endParaRPr lang="en-GB" sz="2400" b="1" kern="10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00000"/>
              </a:lnSpc>
              <a:spcBef>
                <a:spcPts val="0"/>
              </a:spcBef>
              <a:spcAft>
                <a:spcPts val="600"/>
              </a:spcAft>
              <a:buNone/>
            </a:pPr>
            <a:r>
              <a:rPr lang="en-GB" sz="2400" b="1" i="1" kern="100">
                <a:effectLst/>
                <a:latin typeface="Aptos" panose="020B0004020202020204" pitchFamily="34" charset="0"/>
                <a:ea typeface="Aptos" panose="020B0004020202020204" pitchFamily="34" charset="0"/>
                <a:cs typeface="Times New Roman" panose="02020603050405020304" pitchFamily="18" charset="0"/>
              </a:rPr>
              <a:t>Professional impact</a:t>
            </a:r>
            <a:endParaRPr lang="en-GB" sz="2400" b="1" i="1" kern="100">
              <a:latin typeface="Aptos" panose="020B0004020202020204" pitchFamily="34" charset="0"/>
              <a:ea typeface="Aptos" panose="020B0004020202020204" pitchFamily="34" charset="0"/>
              <a:cs typeface="Times New Roman" panose="02020603050405020304" pitchFamily="18" charset="0"/>
            </a:endParaRPr>
          </a:p>
          <a:p>
            <a:pPr marL="0" lvl="0" indent="0">
              <a:lnSpc>
                <a:spcPct val="100000"/>
              </a:lnSpc>
              <a:spcBef>
                <a:spcPts val="0"/>
              </a:spcBef>
              <a:spcAft>
                <a:spcPts val="600"/>
              </a:spcAft>
              <a:buNone/>
            </a:pPr>
            <a:r>
              <a:rPr lang="en-GB" sz="2400" b="1" i="1" kern="100">
                <a:effectLst/>
                <a:latin typeface="Aptos" panose="020B0004020202020204" pitchFamily="34" charset="0"/>
                <a:ea typeface="Aptos" panose="020B0004020202020204" pitchFamily="34" charset="0"/>
                <a:cs typeface="Times New Roman" panose="02020603050405020304" pitchFamily="18" charset="0"/>
              </a:rPr>
              <a:t>Conclusion</a:t>
            </a:r>
          </a:p>
        </p:txBody>
      </p:sp>
      <p:pic>
        <p:nvPicPr>
          <p:cNvPr id="2" name="Picture 1" descr="A globe with a grid around it&#10;&#10;Description automatically generated">
            <a:extLst>
              <a:ext uri="{FF2B5EF4-FFF2-40B4-BE49-F238E27FC236}">
                <a16:creationId xmlns:a16="http://schemas.microsoft.com/office/drawing/2014/main" id="{2BDE6178-912C-0744-4987-EB5E5B01C8A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048762" y="3618139"/>
            <a:ext cx="2935778" cy="2492642"/>
          </a:xfrm>
          <a:prstGeom prst="rect">
            <a:avLst/>
          </a:prstGeom>
        </p:spPr>
      </p:pic>
    </p:spTree>
    <p:extLst>
      <p:ext uri="{BB962C8B-B14F-4D97-AF65-F5344CB8AC3E}">
        <p14:creationId xmlns:p14="http://schemas.microsoft.com/office/powerpoint/2010/main" val="288660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FC8646-05B2-7EA6-DF83-554889A55EAE}"/>
              </a:ext>
            </a:extLst>
          </p:cNvPr>
          <p:cNvSpPr>
            <a:spLocks noGrp="1" noChangeArrowheads="1"/>
          </p:cNvSpPr>
          <p:nvPr>
            <p:ph type="title"/>
          </p:nvPr>
        </p:nvSpPr>
        <p:spPr bwMode="ltGray">
          <a:xfrm>
            <a:off x="371272" y="477617"/>
            <a:ext cx="10982528" cy="13255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bg1"/>
                </a:solidFill>
              </a:rPr>
              <a:t>SWJTU- Leeds Joint School</a:t>
            </a:r>
          </a:p>
        </p:txBody>
      </p:sp>
      <p:sp>
        <p:nvSpPr>
          <p:cNvPr id="3" name="Content Placeholder 2">
            <a:extLst>
              <a:ext uri="{FF2B5EF4-FFF2-40B4-BE49-F238E27FC236}">
                <a16:creationId xmlns:a16="http://schemas.microsoft.com/office/drawing/2014/main" id="{441997CF-94B7-6898-6327-D98D6F0D61BB}"/>
              </a:ext>
            </a:extLst>
          </p:cNvPr>
          <p:cNvSpPr>
            <a:spLocks noGrp="1"/>
          </p:cNvSpPr>
          <p:nvPr>
            <p:ph sz="half" idx="1"/>
          </p:nvPr>
        </p:nvSpPr>
        <p:spPr>
          <a:xfrm>
            <a:off x="838200" y="2256815"/>
            <a:ext cx="5181600" cy="3443593"/>
          </a:xfrm>
        </p:spPr>
        <p:txBody>
          <a:bodyPr/>
          <a:lstStyle/>
          <a:p>
            <a:pPr marL="0" indent="0">
              <a:buNone/>
            </a:pPr>
            <a:endParaRPr lang="en-GB"/>
          </a:p>
          <a:p>
            <a:pPr marL="0" indent="0">
              <a:buNone/>
            </a:pPr>
            <a:endParaRPr lang="en-GB"/>
          </a:p>
          <a:p>
            <a:pPr marL="0" indent="0">
              <a:buNone/>
            </a:pPr>
            <a:endParaRPr lang="en-GB"/>
          </a:p>
        </p:txBody>
      </p:sp>
      <p:graphicFrame>
        <p:nvGraphicFramePr>
          <p:cNvPr id="21" name="Content Placeholder 20">
            <a:extLst>
              <a:ext uri="{FF2B5EF4-FFF2-40B4-BE49-F238E27FC236}">
                <a16:creationId xmlns:a16="http://schemas.microsoft.com/office/drawing/2014/main" id="{5E2C7BF6-E08A-FA28-AA87-141F13EF7746}"/>
              </a:ext>
            </a:extLst>
          </p:cNvPr>
          <p:cNvGraphicFramePr>
            <a:graphicFrameLocks noGrp="1"/>
          </p:cNvGraphicFramePr>
          <p:nvPr>
            <p:ph sz="half" idx="2"/>
            <p:extLst>
              <p:ext uri="{D42A27DB-BD31-4B8C-83A1-F6EECF244321}">
                <p14:modId xmlns:p14="http://schemas.microsoft.com/office/powerpoint/2010/main" val="629520957"/>
              </p:ext>
            </p:extLst>
          </p:nvPr>
        </p:nvGraphicFramePr>
        <p:xfrm>
          <a:off x="6172200" y="3116741"/>
          <a:ext cx="5539902" cy="2631005"/>
        </p:xfrm>
        <a:graphic>
          <a:graphicData uri="http://schemas.openxmlformats.org/drawingml/2006/table">
            <a:tbl>
              <a:tblPr firstRow="1" bandRow="1">
                <a:tableStyleId>{ED083AE6-46FA-4A59-8FB0-9F97EB10719F}</a:tableStyleId>
              </a:tblPr>
              <a:tblGrid>
                <a:gridCol w="5539902">
                  <a:extLst>
                    <a:ext uri="{9D8B030D-6E8A-4147-A177-3AD203B41FA5}">
                      <a16:colId xmlns:a16="http://schemas.microsoft.com/office/drawing/2014/main" val="3923242901"/>
                    </a:ext>
                  </a:extLst>
                </a:gridCol>
              </a:tblGrid>
              <a:tr h="398185">
                <a:tc>
                  <a:txBody>
                    <a:bodyPr/>
                    <a:lstStyle/>
                    <a:p>
                      <a:r>
                        <a:rPr lang="en-US"/>
                        <a:t>Dual Degrees in Engineering and Physical Sciences, Years 2, 3, 4</a:t>
                      </a:r>
                    </a:p>
                  </a:txBody>
                  <a:tcPr/>
                </a:tc>
                <a:extLst>
                  <a:ext uri="{0D108BD9-81ED-4DB2-BD59-A6C34878D82A}">
                    <a16:rowId xmlns:a16="http://schemas.microsoft.com/office/drawing/2014/main" val="1092465435"/>
                  </a:ext>
                </a:extLst>
              </a:tr>
              <a:tr h="398185">
                <a:tc>
                  <a:txBody>
                    <a:bodyPr/>
                    <a:lstStyle/>
                    <a:p>
                      <a:r>
                        <a:rPr lang="en-US"/>
                        <a:t>Mechanical Engineering </a:t>
                      </a:r>
                    </a:p>
                  </a:txBody>
                  <a:tcPr/>
                </a:tc>
                <a:extLst>
                  <a:ext uri="{0D108BD9-81ED-4DB2-BD59-A6C34878D82A}">
                    <a16:rowId xmlns:a16="http://schemas.microsoft.com/office/drawing/2014/main" val="4232954045"/>
                  </a:ext>
                </a:extLst>
              </a:tr>
              <a:tr h="398185">
                <a:tc>
                  <a:txBody>
                    <a:bodyPr/>
                    <a:lstStyle/>
                    <a:p>
                      <a:r>
                        <a:rPr lang="en-US"/>
                        <a:t>Electronic and Electrical Engineering</a:t>
                      </a:r>
                    </a:p>
                  </a:txBody>
                  <a:tcPr/>
                </a:tc>
                <a:extLst>
                  <a:ext uri="{0D108BD9-81ED-4DB2-BD59-A6C34878D82A}">
                    <a16:rowId xmlns:a16="http://schemas.microsoft.com/office/drawing/2014/main" val="1699878291"/>
                  </a:ext>
                </a:extLst>
              </a:tr>
              <a:tr h="398185">
                <a:tc>
                  <a:txBody>
                    <a:bodyPr/>
                    <a:lstStyle/>
                    <a:p>
                      <a:r>
                        <a:rPr lang="en-US"/>
                        <a:t>Civil Engineering and Transport</a:t>
                      </a:r>
                    </a:p>
                  </a:txBody>
                  <a:tcPr/>
                </a:tc>
                <a:extLst>
                  <a:ext uri="{0D108BD9-81ED-4DB2-BD59-A6C34878D82A}">
                    <a16:rowId xmlns:a16="http://schemas.microsoft.com/office/drawing/2014/main" val="3524534085"/>
                  </a:ext>
                </a:extLst>
              </a:tr>
              <a:tr h="398185">
                <a:tc>
                  <a:txBody>
                    <a:bodyPr/>
                    <a:lstStyle/>
                    <a:p>
                      <a:r>
                        <a:rPr lang="en-US"/>
                        <a:t>Computing</a:t>
                      </a:r>
                    </a:p>
                  </a:txBody>
                  <a:tcPr/>
                </a:tc>
                <a:extLst>
                  <a:ext uri="{0D108BD9-81ED-4DB2-BD59-A6C34878D82A}">
                    <a16:rowId xmlns:a16="http://schemas.microsoft.com/office/drawing/2014/main" val="1640686717"/>
                  </a:ext>
                </a:extLst>
              </a:tr>
              <a:tr h="398185">
                <a:tc>
                  <a:txBody>
                    <a:bodyPr/>
                    <a:lstStyle/>
                    <a:p>
                      <a:r>
                        <a:rPr lang="en-US"/>
                        <a:t>Materials Engineering </a:t>
                      </a:r>
                    </a:p>
                  </a:txBody>
                  <a:tcPr/>
                </a:tc>
                <a:extLst>
                  <a:ext uri="{0D108BD9-81ED-4DB2-BD59-A6C34878D82A}">
                    <a16:rowId xmlns:a16="http://schemas.microsoft.com/office/drawing/2014/main" val="3256059636"/>
                  </a:ext>
                </a:extLst>
              </a:tr>
            </a:tbl>
          </a:graphicData>
        </a:graphic>
      </p:graphicFrame>
      <p:pic>
        <p:nvPicPr>
          <p:cNvPr id="6" name="Picture 5">
            <a:extLst>
              <a:ext uri="{FF2B5EF4-FFF2-40B4-BE49-F238E27FC236}">
                <a16:creationId xmlns:a16="http://schemas.microsoft.com/office/drawing/2014/main" id="{9F5CF391-A510-1287-1002-513D34070E9D}"/>
              </a:ext>
            </a:extLst>
          </p:cNvPr>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6549" y="779772"/>
            <a:ext cx="4062153" cy="612000"/>
          </a:xfrm>
          <a:prstGeom prst="rect">
            <a:avLst/>
          </a:prstGeom>
        </p:spPr>
      </p:pic>
      <p:graphicFrame>
        <p:nvGraphicFramePr>
          <p:cNvPr id="23" name="Diagram 22">
            <a:extLst>
              <a:ext uri="{FF2B5EF4-FFF2-40B4-BE49-F238E27FC236}">
                <a16:creationId xmlns:a16="http://schemas.microsoft.com/office/drawing/2014/main" id="{8DB76CC2-24CB-158F-66CF-7F90C91C82EF}"/>
              </a:ext>
            </a:extLst>
          </p:cNvPr>
          <p:cNvGraphicFramePr/>
          <p:nvPr>
            <p:extLst>
              <p:ext uri="{D42A27DB-BD31-4B8C-83A1-F6EECF244321}">
                <p14:modId xmlns:p14="http://schemas.microsoft.com/office/powerpoint/2010/main" val="2456973182"/>
              </p:ext>
            </p:extLst>
          </p:nvPr>
        </p:nvGraphicFramePr>
        <p:xfrm>
          <a:off x="641775" y="2714453"/>
          <a:ext cx="5194128" cy="3122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Rounded Rectangle 24">
            <a:extLst>
              <a:ext uri="{FF2B5EF4-FFF2-40B4-BE49-F238E27FC236}">
                <a16:creationId xmlns:a16="http://schemas.microsoft.com/office/drawing/2014/main" id="{16372016-1402-6858-8325-D0753A107E68}"/>
              </a:ext>
            </a:extLst>
          </p:cNvPr>
          <p:cNvSpPr/>
          <p:nvPr/>
        </p:nvSpPr>
        <p:spPr>
          <a:xfrm>
            <a:off x="447472" y="2013623"/>
            <a:ext cx="11449456" cy="564064"/>
          </a:xfrm>
          <a:prstGeom prst="roundRect">
            <a:avLst>
              <a:gd name="adj" fmla="val 50000"/>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solidFill>
                  <a:schemeClr val="tx1"/>
                </a:solidFill>
              </a:rPr>
              <a:t>Collaborative teaching: one third by University of Leeds, two thirds by South-West </a:t>
            </a:r>
            <a:r>
              <a:rPr lang="en-US" err="1">
                <a:solidFill>
                  <a:schemeClr val="tx1"/>
                </a:solidFill>
              </a:rPr>
              <a:t>Jiaotong</a:t>
            </a:r>
            <a:r>
              <a:rPr lang="en-US">
                <a:solidFill>
                  <a:schemeClr val="tx1"/>
                </a:solidFill>
              </a:rPr>
              <a:t> University </a:t>
            </a:r>
            <a:endParaRPr lang="en-US">
              <a:solidFill>
                <a:schemeClr val="tx2">
                  <a:lumMod val="10000"/>
                  <a:lumOff val="90000"/>
                </a:schemeClr>
              </a:solidFill>
            </a:endParaRPr>
          </a:p>
        </p:txBody>
      </p:sp>
      <p:sp>
        <p:nvSpPr>
          <p:cNvPr id="29" name="Rounded Rectangle 28">
            <a:extLst>
              <a:ext uri="{FF2B5EF4-FFF2-40B4-BE49-F238E27FC236}">
                <a16:creationId xmlns:a16="http://schemas.microsoft.com/office/drawing/2014/main" id="{010E6800-1581-8242-EEE7-332F9BCA8838}"/>
              </a:ext>
            </a:extLst>
          </p:cNvPr>
          <p:cNvSpPr/>
          <p:nvPr/>
        </p:nvSpPr>
        <p:spPr>
          <a:xfrm>
            <a:off x="371272" y="6044905"/>
            <a:ext cx="6036013" cy="511218"/>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EAP in English module and language learning outcomes  in all other Year I modules</a:t>
            </a:r>
            <a:endParaRPr lang="en-US">
              <a:solidFill>
                <a:schemeClr val="tx2">
                  <a:lumMod val="10000"/>
                  <a:lumOff val="90000"/>
                </a:schemeClr>
              </a:solidFill>
            </a:endParaRPr>
          </a:p>
        </p:txBody>
      </p:sp>
      <p:sp>
        <p:nvSpPr>
          <p:cNvPr id="32" name="Rounded Rectangle 31">
            <a:extLst>
              <a:ext uri="{FF2B5EF4-FFF2-40B4-BE49-F238E27FC236}">
                <a16:creationId xmlns:a16="http://schemas.microsoft.com/office/drawing/2014/main" id="{BFCC2047-B279-B024-3C7C-EBB50464B263}"/>
              </a:ext>
            </a:extLst>
          </p:cNvPr>
          <p:cNvSpPr/>
          <p:nvPr/>
        </p:nvSpPr>
        <p:spPr>
          <a:xfrm>
            <a:off x="6920124" y="5994252"/>
            <a:ext cx="4791978" cy="612523"/>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Insessional</a:t>
            </a:r>
            <a:r>
              <a:rPr lang="en-US">
                <a:solidFill>
                  <a:schemeClr val="tx1"/>
                </a:solidFill>
              </a:rPr>
              <a:t> EAP support in Years 2, 3, 4</a:t>
            </a:r>
          </a:p>
        </p:txBody>
      </p:sp>
    </p:spTree>
    <p:extLst>
      <p:ext uri="{BB962C8B-B14F-4D97-AF65-F5344CB8AC3E}">
        <p14:creationId xmlns:p14="http://schemas.microsoft.com/office/powerpoint/2010/main" val="3100083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028B03A-5763-2F6D-12E1-3D509040EE14}"/>
              </a:ext>
            </a:extLst>
          </p:cNvPr>
          <p:cNvGraphicFramePr>
            <a:graphicFrameLocks noGrp="1"/>
          </p:cNvGraphicFramePr>
          <p:nvPr>
            <p:extLst>
              <p:ext uri="{D42A27DB-BD31-4B8C-83A1-F6EECF244321}">
                <p14:modId xmlns:p14="http://schemas.microsoft.com/office/powerpoint/2010/main" val="2769937254"/>
              </p:ext>
            </p:extLst>
          </p:nvPr>
        </p:nvGraphicFramePr>
        <p:xfrm>
          <a:off x="6715433" y="2709827"/>
          <a:ext cx="5064032" cy="2476064"/>
        </p:xfrm>
        <a:graphic>
          <a:graphicData uri="http://schemas.openxmlformats.org/drawingml/2006/table">
            <a:tbl>
              <a:tblPr firstRow="1" bandRow="1">
                <a:tableStyleId>{3B4B98B0-60AC-42C2-AFA5-B58CD77FA1E5}</a:tableStyleId>
              </a:tblPr>
              <a:tblGrid>
                <a:gridCol w="5064032">
                  <a:extLst>
                    <a:ext uri="{9D8B030D-6E8A-4147-A177-3AD203B41FA5}">
                      <a16:colId xmlns:a16="http://schemas.microsoft.com/office/drawing/2014/main" val="609099332"/>
                    </a:ext>
                  </a:extLst>
                </a:gridCol>
              </a:tblGrid>
              <a:tr h="318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solidFill>
                            <a:schemeClr val="tx1"/>
                          </a:solidFill>
                          <a:effectLst/>
                        </a:rPr>
                        <a:t>BSc Atmospheric Sciences</a:t>
                      </a:r>
                      <a:endParaRPr lang="en-GB" sz="1600" b="0" i="0">
                        <a:solidFill>
                          <a:schemeClr val="tx1"/>
                        </a:solidFill>
                        <a:effectLst/>
                        <a:latin typeface="Effra-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1148820"/>
                  </a:ext>
                </a:extLst>
              </a:tr>
              <a:tr h="351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solidFill>
                            <a:schemeClr val="tx1"/>
                          </a:solidFill>
                          <a:effectLst/>
                        </a:rPr>
                        <a:t>BSc Applied Chemistry</a:t>
                      </a:r>
                      <a:endParaRPr lang="en-GB" sz="1600" b="0" i="0">
                        <a:solidFill>
                          <a:schemeClr val="tx1"/>
                        </a:solidFill>
                        <a:effectLst/>
                        <a:latin typeface="Effra-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214386"/>
                  </a:ext>
                </a:extLst>
              </a:tr>
              <a:tr h="355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solidFill>
                            <a:schemeClr val="tx1"/>
                          </a:solidFill>
                          <a:effectLst/>
                        </a:rPr>
                        <a:t>BSc Business Economics and Trade</a:t>
                      </a:r>
                      <a:endParaRPr lang="en-GB" sz="1600" b="0" i="0">
                        <a:solidFill>
                          <a:schemeClr val="tx1"/>
                        </a:solidFill>
                        <a:effectLst/>
                        <a:latin typeface="Effra-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2844892"/>
                  </a:ext>
                </a:extLst>
              </a:tr>
              <a:tr h="355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solidFill>
                            <a:schemeClr val="tx1"/>
                          </a:solidFill>
                          <a:effectLst/>
                        </a:rPr>
                        <a:t>BSc Environmental Engineering</a:t>
                      </a:r>
                      <a:endParaRPr lang="en-GB" sz="1600" b="0" i="0">
                        <a:solidFill>
                          <a:schemeClr val="tx1"/>
                        </a:solidFill>
                        <a:effectLst/>
                        <a:latin typeface="Effra-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8240569"/>
                  </a:ext>
                </a:extLst>
              </a:tr>
              <a:tr h="327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solidFill>
                            <a:schemeClr val="tx1"/>
                          </a:solidFill>
                          <a:effectLst/>
                        </a:rPr>
                        <a:t>BSc Mathematics and Applied Mathematics</a:t>
                      </a:r>
                      <a:endParaRPr lang="en-GB" sz="1600" b="0" i="0">
                        <a:solidFill>
                          <a:schemeClr val="tx1"/>
                        </a:solidFill>
                        <a:effectLst/>
                        <a:latin typeface="Effra-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5046549"/>
                  </a:ext>
                </a:extLst>
              </a:tr>
              <a:tr h="318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solidFill>
                            <a:schemeClr val="tx1"/>
                          </a:solidFill>
                          <a:effectLst/>
                        </a:rPr>
                        <a:t>BSc Data Science </a:t>
                      </a:r>
                      <a:endParaRPr lang="en-GB" sz="1600" b="0" i="0">
                        <a:solidFill>
                          <a:schemeClr val="tx1"/>
                        </a:solidFill>
                        <a:effectLst/>
                        <a:latin typeface="Effra-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0895649"/>
                  </a:ext>
                </a:extLst>
              </a:tr>
              <a:tr h="407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solidFill>
                            <a:schemeClr val="tx1"/>
                          </a:solidFill>
                          <a:effectLst/>
                        </a:rPr>
                        <a:t>BSc Human and Physical Geography </a:t>
                      </a:r>
                      <a:endParaRPr lang="en-GB" sz="1600" b="0" i="0">
                        <a:solidFill>
                          <a:schemeClr val="tx1"/>
                        </a:solidFill>
                        <a:effectLst/>
                        <a:latin typeface="Effra-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7830210"/>
                  </a:ext>
                </a:extLst>
              </a:tr>
            </a:tbl>
          </a:graphicData>
        </a:graphic>
      </p:graphicFrame>
      <p:sp>
        <p:nvSpPr>
          <p:cNvPr id="2" name="Title 1">
            <a:extLst>
              <a:ext uri="{FF2B5EF4-FFF2-40B4-BE49-F238E27FC236}">
                <a16:creationId xmlns:a16="http://schemas.microsoft.com/office/drawing/2014/main" id="{EEA3F019-F60F-F86C-55AA-69F15964FEBD}"/>
              </a:ext>
            </a:extLst>
          </p:cNvPr>
          <p:cNvSpPr>
            <a:spLocks noGrp="1"/>
          </p:cNvSpPr>
          <p:nvPr>
            <p:ph type="title"/>
          </p:nvPr>
        </p:nvSpPr>
        <p:spPr/>
        <p:txBody>
          <a:bodyPr/>
          <a:lstStyle/>
          <a:p>
            <a:r>
              <a:rPr lang="en-GB"/>
              <a:t>NUIST Reading Academy</a:t>
            </a:r>
          </a:p>
        </p:txBody>
      </p:sp>
      <p:sp>
        <p:nvSpPr>
          <p:cNvPr id="3" name="Content Placeholder 2">
            <a:extLst>
              <a:ext uri="{FF2B5EF4-FFF2-40B4-BE49-F238E27FC236}">
                <a16:creationId xmlns:a16="http://schemas.microsoft.com/office/drawing/2014/main" id="{C41C0414-1C9B-51DF-37C3-F3E006124DDE}"/>
              </a:ext>
            </a:extLst>
          </p:cNvPr>
          <p:cNvSpPr>
            <a:spLocks noGrp="1"/>
          </p:cNvSpPr>
          <p:nvPr>
            <p:ph sz="half" idx="1"/>
          </p:nvPr>
        </p:nvSpPr>
        <p:spPr>
          <a:xfrm>
            <a:off x="838199" y="1825625"/>
            <a:ext cx="5877233" cy="4351338"/>
          </a:xfrm>
        </p:spPr>
        <p:txBody>
          <a:bodyPr/>
          <a:lstStyle/>
          <a:p>
            <a:pPr marL="0" indent="0">
              <a:buNone/>
            </a:pPr>
            <a:endParaRPr lang="en-GB" sz="2000" b="1">
              <a:solidFill>
                <a:srgbClr val="000000"/>
              </a:solidFill>
              <a:latin typeface="Avenir Next LT Pro" panose="020F0502020204030204" pitchFamily="34" charset="0"/>
            </a:endParaRPr>
          </a:p>
          <a:p>
            <a:pPr marL="0" indent="0">
              <a:buNone/>
            </a:pPr>
            <a:endParaRPr lang="en-GB" sz="2000" b="1" i="0" u="none" strike="noStrike">
              <a:solidFill>
                <a:srgbClr val="000000"/>
              </a:solidFill>
              <a:effectLst/>
              <a:latin typeface="Avenir Next LT Pro" panose="020F0502020204030204" pitchFamily="34" charset="0"/>
            </a:endParaRPr>
          </a:p>
          <a:p>
            <a:pPr marL="0" indent="0">
              <a:buNone/>
            </a:pPr>
            <a:r>
              <a:rPr lang="en-GB" sz="2000" b="1" i="0" u="none" strike="noStrike">
                <a:solidFill>
                  <a:srgbClr val="000000"/>
                </a:solidFill>
                <a:effectLst/>
                <a:latin typeface="Avenir Next LT Pro" panose="020F0502020204030204" pitchFamily="34" charset="0"/>
              </a:rPr>
              <a:t>Sino-UK joint educational institute</a:t>
            </a:r>
            <a:r>
              <a:rPr lang="en-US" sz="2000" b="1" i="0">
                <a:solidFill>
                  <a:srgbClr val="000000"/>
                </a:solidFill>
                <a:effectLst/>
                <a:latin typeface="Avenir Next LT Pro" panose="020F0502020204030204" pitchFamily="34" charset="0"/>
              </a:rPr>
              <a:t>​  </a:t>
            </a:r>
            <a:endParaRPr lang="en-US" sz="2000" b="1" i="0">
              <a:solidFill>
                <a:srgbClr val="000000"/>
              </a:solidFill>
              <a:effectLst/>
              <a:latin typeface="Arial" panose="020B0604020202020204" pitchFamily="34" charset="0"/>
            </a:endParaRPr>
          </a:p>
          <a:p>
            <a:pPr fontAlgn="base"/>
            <a:r>
              <a:rPr lang="en-GB" sz="2000" b="0" i="0" u="none" strike="noStrike">
                <a:solidFill>
                  <a:srgbClr val="000000"/>
                </a:solidFill>
                <a:effectLst/>
                <a:latin typeface="Avenir Next LT Pro" panose="020F0502020204030204" pitchFamily="34" charset="0"/>
              </a:rPr>
              <a:t>380 students</a:t>
            </a:r>
          </a:p>
          <a:p>
            <a:pPr algn="l" rtl="0" fontAlgn="base">
              <a:buFont typeface="Arial" panose="020B0604020202020204" pitchFamily="34" charset="0"/>
              <a:buChar char="•"/>
            </a:pPr>
            <a:r>
              <a:rPr lang="en-GB" sz="2000" b="0" i="0" u="none" strike="noStrike">
                <a:solidFill>
                  <a:srgbClr val="000000"/>
                </a:solidFill>
                <a:effectLst/>
                <a:latin typeface="Avenir Next LT Pro" panose="020F0502020204030204" pitchFamily="34" charset="0"/>
              </a:rPr>
              <a:t>Dual degrees with option to transfer to UK</a:t>
            </a:r>
            <a:endParaRPr lang="en-US" sz="2000" b="0" i="0">
              <a:solidFill>
                <a:srgbClr val="000000"/>
              </a:solidFill>
              <a:effectLst/>
              <a:latin typeface="Avenir Next LT Pro" panose="020F0502020204030204" pitchFamily="34" charset="0"/>
            </a:endParaRPr>
          </a:p>
          <a:p>
            <a:pPr marL="0" indent="0" algn="l" rtl="0" fontAlgn="base">
              <a:buNone/>
            </a:pPr>
            <a:r>
              <a:rPr lang="en-GB" sz="2000" b="1">
                <a:solidFill>
                  <a:schemeClr val="tx2">
                    <a:lumMod val="75000"/>
                    <a:lumOff val="25000"/>
                  </a:schemeClr>
                </a:solidFill>
                <a:latin typeface="Avenir Next LT Pro" panose="020F0502020204030204" pitchFamily="34" charset="0"/>
              </a:rPr>
              <a:t>Year 1 (Foundation): 100/120 credits EAP</a:t>
            </a:r>
          </a:p>
          <a:p>
            <a:pPr lvl="1" fontAlgn="base"/>
            <a:r>
              <a:rPr lang="en-GB" sz="2000">
                <a:solidFill>
                  <a:srgbClr val="000000"/>
                </a:solidFill>
                <a:latin typeface="Avenir Next LT Pro" panose="020F0502020204030204" pitchFamily="34" charset="0"/>
              </a:rPr>
              <a:t>English progression requirement</a:t>
            </a:r>
          </a:p>
          <a:p>
            <a:pPr marL="0" indent="0" algn="l" rtl="0" fontAlgn="base">
              <a:buNone/>
            </a:pPr>
            <a:r>
              <a:rPr lang="en-GB" sz="2000" b="1" i="0">
                <a:solidFill>
                  <a:schemeClr val="tx2">
                    <a:lumMod val="75000"/>
                    <a:lumOff val="25000"/>
                  </a:schemeClr>
                </a:solidFill>
                <a:effectLst/>
                <a:latin typeface="Avenir Next LT Pro" panose="020F0502020204030204" pitchFamily="34" charset="0"/>
              </a:rPr>
              <a:t>Year 2 (Part 1): 20 credits ESAP</a:t>
            </a:r>
            <a:r>
              <a:rPr lang="en-US" sz="2000" b="1" i="0">
                <a:solidFill>
                  <a:schemeClr val="tx2">
                    <a:lumMod val="75000"/>
                    <a:lumOff val="25000"/>
                  </a:schemeClr>
                </a:solidFill>
                <a:effectLst/>
                <a:latin typeface="Avenir Next LT Pro" panose="020F0502020204030204" pitchFamily="34" charset="0"/>
              </a:rPr>
              <a:t>​</a:t>
            </a:r>
          </a:p>
          <a:p>
            <a:endParaRPr lang="en-GB"/>
          </a:p>
        </p:txBody>
      </p:sp>
      <p:pic>
        <p:nvPicPr>
          <p:cNvPr id="13" name="Content Placeholder 12" descr="A logo with writing on it&#10;&#10;Description automatically generated">
            <a:extLst>
              <a:ext uri="{FF2B5EF4-FFF2-40B4-BE49-F238E27FC236}">
                <a16:creationId xmlns:a16="http://schemas.microsoft.com/office/drawing/2014/main" id="{32C6B041-4706-5DC3-3EA5-575F2F3DD7AA}"/>
              </a:ext>
            </a:extLst>
          </p:cNvPr>
          <p:cNvPicPr>
            <a:picLocks noGrp="1" noChangeAspect="1"/>
          </p:cNvPicPr>
          <p:nvPr>
            <p:ph sz="half" idx="2"/>
          </p:nvPr>
        </p:nvPicPr>
        <p:blipFill rotWithShape="1">
          <a:blip r:embed="rId2"/>
          <a:srcRect t="27879" b="40631"/>
          <a:stretch/>
        </p:blipFill>
        <p:spPr>
          <a:xfrm>
            <a:off x="6163546" y="1384264"/>
            <a:ext cx="5181600" cy="981042"/>
          </a:xfrm>
        </p:spPr>
      </p:pic>
      <p:sp>
        <p:nvSpPr>
          <p:cNvPr id="8" name="Rectangle: Rounded Corners 7">
            <a:extLst>
              <a:ext uri="{FF2B5EF4-FFF2-40B4-BE49-F238E27FC236}">
                <a16:creationId xmlns:a16="http://schemas.microsoft.com/office/drawing/2014/main" id="{FEA1CF6B-1A57-624C-FA80-4A6AA46D089C}"/>
              </a:ext>
            </a:extLst>
          </p:cNvPr>
          <p:cNvSpPr/>
          <p:nvPr/>
        </p:nvSpPr>
        <p:spPr>
          <a:xfrm>
            <a:off x="3190462" y="5616861"/>
            <a:ext cx="2829339" cy="823085"/>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UK: </a:t>
            </a:r>
            <a:r>
              <a:rPr lang="en-GB"/>
              <a:t>Programme Director and Module Convenors</a:t>
            </a:r>
          </a:p>
        </p:txBody>
      </p:sp>
      <p:sp>
        <p:nvSpPr>
          <p:cNvPr id="9" name="Rectangle: Rounded Corners 8">
            <a:extLst>
              <a:ext uri="{FF2B5EF4-FFF2-40B4-BE49-F238E27FC236}">
                <a16:creationId xmlns:a16="http://schemas.microsoft.com/office/drawing/2014/main" id="{B1FA4C24-C64A-C741-DF0B-B3D25B46992D}"/>
              </a:ext>
            </a:extLst>
          </p:cNvPr>
          <p:cNvSpPr/>
          <p:nvPr/>
        </p:nvSpPr>
        <p:spPr>
          <a:xfrm>
            <a:off x="6585155" y="5599878"/>
            <a:ext cx="4396780" cy="823085"/>
          </a:xfrm>
          <a:prstGeom prst="roundRect">
            <a:avLst/>
          </a:prstGeom>
          <a:solidFill>
            <a:srgbClr val="022C9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China: </a:t>
            </a:r>
            <a:r>
              <a:rPr lang="en-GB"/>
              <a:t>Programme Lead, Module Leads and English Teachers</a:t>
            </a:r>
          </a:p>
        </p:txBody>
      </p:sp>
      <p:pic>
        <p:nvPicPr>
          <p:cNvPr id="10" name="Picture 9">
            <a:extLst>
              <a:ext uri="{FF2B5EF4-FFF2-40B4-BE49-F238E27FC236}">
                <a16:creationId xmlns:a16="http://schemas.microsoft.com/office/drawing/2014/main" id="{51AE7845-8906-1B5C-62C7-C82D1A2A5C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236918" y="1611802"/>
            <a:ext cx="1782883" cy="581310"/>
          </a:xfrm>
          <a:prstGeom prst="rect">
            <a:avLst/>
          </a:prstGeom>
          <a:noFill/>
          <a:ln>
            <a:noFill/>
          </a:ln>
        </p:spPr>
      </p:pic>
    </p:spTree>
    <p:extLst>
      <p:ext uri="{BB962C8B-B14F-4D97-AF65-F5344CB8AC3E}">
        <p14:creationId xmlns:p14="http://schemas.microsoft.com/office/powerpoint/2010/main" val="1546051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81E8B69-26C6-906C-A445-DD706EB31A96}"/>
              </a:ext>
            </a:extLst>
          </p:cNvPr>
          <p:cNvSpPr>
            <a:spLocks noGrp="1"/>
          </p:cNvSpPr>
          <p:nvPr>
            <p:ph type="title"/>
          </p:nvPr>
        </p:nvSpPr>
        <p:spPr>
          <a:xfrm>
            <a:off x="1285240" y="1050595"/>
            <a:ext cx="8074815" cy="1618489"/>
          </a:xfrm>
        </p:spPr>
        <p:txBody>
          <a:bodyPr anchor="ctr">
            <a:normAutofit/>
          </a:bodyPr>
          <a:lstStyle/>
          <a:p>
            <a:r>
              <a:rPr lang="en-US" sz="7200"/>
              <a:t>TNE Context</a:t>
            </a:r>
          </a:p>
        </p:txBody>
      </p:sp>
      <p:sp>
        <p:nvSpPr>
          <p:cNvPr id="5" name="Content Placeholder 4">
            <a:extLst>
              <a:ext uri="{FF2B5EF4-FFF2-40B4-BE49-F238E27FC236}">
                <a16:creationId xmlns:a16="http://schemas.microsoft.com/office/drawing/2014/main" id="{A13AEDC5-2EB8-8F5C-8407-0F04878174C4}"/>
              </a:ext>
            </a:extLst>
          </p:cNvPr>
          <p:cNvSpPr>
            <a:spLocks noGrp="1"/>
          </p:cNvSpPr>
          <p:nvPr>
            <p:ph idx="1"/>
          </p:nvPr>
        </p:nvSpPr>
        <p:spPr>
          <a:xfrm>
            <a:off x="1285240" y="2969469"/>
            <a:ext cx="7763522" cy="2800395"/>
          </a:xfrm>
        </p:spPr>
        <p:txBody>
          <a:bodyPr anchor="t">
            <a:normAutofit/>
          </a:bodyPr>
          <a:lstStyle/>
          <a:p>
            <a:pPr marL="0" indent="0">
              <a:buNone/>
            </a:pPr>
            <a:r>
              <a:rPr lang="en-US"/>
              <a:t>Transnational Education (TNE) is </a:t>
            </a:r>
            <a:r>
              <a:rPr lang="en-GB" sz="2800"/>
              <a:t>“the mobility of education programs and providers between countries” (Knight 2016).</a:t>
            </a:r>
          </a:p>
          <a:p>
            <a:pPr marL="0" indent="0">
              <a:buNone/>
            </a:pPr>
            <a:r>
              <a:rPr lang="en-US"/>
              <a:t>TNE is a significant feature of HE and EAP:</a:t>
            </a:r>
          </a:p>
          <a:p>
            <a:r>
              <a:rPr lang="en-GB" sz="2600"/>
              <a:t>2021/22:</a:t>
            </a:r>
            <a:r>
              <a:rPr lang="en-GB" sz="2600" b="1"/>
              <a:t> 558,215 </a:t>
            </a:r>
            <a:r>
              <a:rPr lang="en-GB" sz="2600"/>
              <a:t>UK TNE students, including </a:t>
            </a:r>
            <a:r>
              <a:rPr lang="en-GB" sz="2600" b="1"/>
              <a:t>72,205 </a:t>
            </a:r>
            <a:r>
              <a:rPr lang="en-GB" sz="2600"/>
              <a:t>(the largest cohort) in China (</a:t>
            </a:r>
            <a:r>
              <a:rPr lang="en-GB" sz="2600" err="1"/>
              <a:t>UUKi</a:t>
            </a:r>
            <a:r>
              <a:rPr lang="en-GB" sz="2600"/>
              <a:t> 2023).</a:t>
            </a:r>
          </a:p>
        </p:txBody>
      </p:sp>
      <p:pic>
        <p:nvPicPr>
          <p:cNvPr id="2" name="Picture 1" descr="A globe with a grid around it&#10;&#10;Description automatically generated">
            <a:extLst>
              <a:ext uri="{FF2B5EF4-FFF2-40B4-BE49-F238E27FC236}">
                <a16:creationId xmlns:a16="http://schemas.microsoft.com/office/drawing/2014/main" id="{526C0565-9E4F-E506-0311-431E0C32AA2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48762" y="3618139"/>
            <a:ext cx="2935778" cy="2492642"/>
          </a:xfrm>
          <a:prstGeom prst="rect">
            <a:avLst/>
          </a:prstGeom>
        </p:spPr>
      </p:pic>
    </p:spTree>
    <p:extLst>
      <p:ext uri="{BB962C8B-B14F-4D97-AF65-F5344CB8AC3E}">
        <p14:creationId xmlns:p14="http://schemas.microsoft.com/office/powerpoint/2010/main" val="3657028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C612-DA14-199A-4358-77487A806B73}"/>
              </a:ext>
            </a:extLst>
          </p:cNvPr>
          <p:cNvSpPr>
            <a:spLocks noGrp="1"/>
          </p:cNvSpPr>
          <p:nvPr>
            <p:ph type="title"/>
          </p:nvPr>
        </p:nvSpPr>
        <p:spPr/>
        <p:txBody>
          <a:bodyPr/>
          <a:lstStyle/>
          <a:p>
            <a:r>
              <a:rPr lang="en-GB"/>
              <a:t>TNE and collaboration across borders</a:t>
            </a:r>
          </a:p>
        </p:txBody>
      </p:sp>
      <p:sp>
        <p:nvSpPr>
          <p:cNvPr id="3" name="Content Placeholder 2">
            <a:extLst>
              <a:ext uri="{FF2B5EF4-FFF2-40B4-BE49-F238E27FC236}">
                <a16:creationId xmlns:a16="http://schemas.microsoft.com/office/drawing/2014/main" id="{85F0CCC5-AD34-5212-2242-EC6197733E05}"/>
              </a:ext>
            </a:extLst>
          </p:cNvPr>
          <p:cNvSpPr>
            <a:spLocks noGrp="1"/>
          </p:cNvSpPr>
          <p:nvPr>
            <p:ph idx="1"/>
          </p:nvPr>
        </p:nvSpPr>
        <p:spPr>
          <a:xfrm>
            <a:off x="838200" y="1473200"/>
            <a:ext cx="10515600" cy="4713923"/>
          </a:xfrm>
        </p:spPr>
        <p:txBody>
          <a:bodyPr/>
          <a:lstStyle/>
          <a:p>
            <a:pPr marL="0" indent="0">
              <a:buNone/>
            </a:pPr>
            <a:r>
              <a:rPr lang="en-GB" sz="2000"/>
              <a:t>Working across institutional </a:t>
            </a:r>
            <a:r>
              <a:rPr lang="en-GB" sz="2000" b="1"/>
              <a:t>and </a:t>
            </a:r>
            <a:r>
              <a:rPr lang="en-GB" sz="2000"/>
              <a:t>national borders adds new layers of complexity on top of the   “uncertain identity and position of the EAP practitioner” (Ding &amp; Bruce 2017)</a:t>
            </a:r>
          </a:p>
          <a:p>
            <a:pPr marL="0" indent="0">
              <a:buNone/>
            </a:pPr>
            <a:r>
              <a:rPr lang="en-GB" sz="2000"/>
              <a:t>TNE is a “particularly intriguing context for conceptualising borders and power relations in knowledge production” (Leung &amp; Waters 2017)</a:t>
            </a:r>
          </a:p>
        </p:txBody>
      </p:sp>
      <p:graphicFrame>
        <p:nvGraphicFramePr>
          <p:cNvPr id="4" name="Diagram 3">
            <a:extLst>
              <a:ext uri="{FF2B5EF4-FFF2-40B4-BE49-F238E27FC236}">
                <a16:creationId xmlns:a16="http://schemas.microsoft.com/office/drawing/2014/main" id="{5F1A9B40-05FA-449B-F371-0AB22E5C2C46}"/>
              </a:ext>
            </a:extLst>
          </p:cNvPr>
          <p:cNvGraphicFramePr/>
          <p:nvPr>
            <p:extLst>
              <p:ext uri="{D42A27DB-BD31-4B8C-83A1-F6EECF244321}">
                <p14:modId xmlns:p14="http://schemas.microsoft.com/office/powerpoint/2010/main" val="261963826"/>
              </p:ext>
            </p:extLst>
          </p:nvPr>
        </p:nvGraphicFramePr>
        <p:xfrm>
          <a:off x="645160" y="3115881"/>
          <a:ext cx="10927080" cy="3376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0993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E128775-A740-2C5C-AB1D-B48CCA53D6BB}"/>
              </a:ext>
            </a:extLst>
          </p:cNvPr>
          <p:cNvSpPr>
            <a:spLocks noGrp="1"/>
          </p:cNvSpPr>
          <p:nvPr>
            <p:ph type="title"/>
          </p:nvPr>
        </p:nvSpPr>
        <p:spPr>
          <a:xfrm>
            <a:off x="641774" y="953667"/>
            <a:ext cx="9745926" cy="817116"/>
          </a:xfrm>
        </p:spPr>
        <p:txBody>
          <a:bodyPr anchor="ctr">
            <a:normAutofit/>
          </a:bodyPr>
          <a:lstStyle/>
          <a:p>
            <a:r>
              <a:rPr lang="en-US" sz="4800"/>
              <a:t>TNE and EMI – where does EAP fit in? </a:t>
            </a:r>
          </a:p>
        </p:txBody>
      </p:sp>
      <p:sp>
        <p:nvSpPr>
          <p:cNvPr id="3" name="Content Placeholder 2">
            <a:extLst>
              <a:ext uri="{FF2B5EF4-FFF2-40B4-BE49-F238E27FC236}">
                <a16:creationId xmlns:a16="http://schemas.microsoft.com/office/drawing/2014/main" id="{63902FD2-F1A0-0589-5BF5-A834C4AAFA7D}"/>
              </a:ext>
            </a:extLst>
          </p:cNvPr>
          <p:cNvSpPr>
            <a:spLocks noGrp="1"/>
          </p:cNvSpPr>
          <p:nvPr>
            <p:ph idx="1"/>
          </p:nvPr>
        </p:nvSpPr>
        <p:spPr>
          <a:xfrm>
            <a:off x="641774" y="2101175"/>
            <a:ext cx="8988609" cy="3668690"/>
          </a:xfrm>
        </p:spPr>
        <p:txBody>
          <a:bodyPr anchor="t">
            <a:normAutofit fontScale="92500" lnSpcReduction="10000"/>
          </a:bodyPr>
          <a:lstStyle/>
          <a:p>
            <a:r>
              <a:rPr lang="en-US"/>
              <a:t>Links between TNE and EMI – English as academic ‘lingua franca’</a:t>
            </a:r>
          </a:p>
          <a:p>
            <a:r>
              <a:rPr lang="en-US"/>
              <a:t>Patterns of English language support in EMI (</a:t>
            </a:r>
            <a:r>
              <a:rPr lang="en-US" err="1"/>
              <a:t>Macaro</a:t>
            </a:r>
            <a:r>
              <a:rPr lang="en-US"/>
              <a:t>, 2018)</a:t>
            </a:r>
          </a:p>
          <a:p>
            <a:r>
              <a:rPr lang="en-US"/>
              <a:t>Where is the intersection between English Medium Instruction and EAP ?  (Galloway &amp; Rose, 2021, Wingate &amp; Hakim, 2022)</a:t>
            </a:r>
          </a:p>
          <a:p>
            <a:r>
              <a:rPr lang="en-US"/>
              <a:t>TNE -  ‘out of the comfort zone’ (Smith, 2009)</a:t>
            </a:r>
          </a:p>
          <a:p>
            <a:r>
              <a:rPr lang="en-US"/>
              <a:t>Collaboration with content specialists (Zappa- Hollman, 2018)</a:t>
            </a:r>
          </a:p>
          <a:p>
            <a:pPr marL="0" indent="0">
              <a:buNone/>
            </a:pPr>
            <a:endParaRPr lang="en-US" sz="2400"/>
          </a:p>
          <a:p>
            <a:endParaRPr lang="en-US" sz="2400"/>
          </a:p>
        </p:txBody>
      </p:sp>
      <p:pic>
        <p:nvPicPr>
          <p:cNvPr id="4" name="Picture 3" descr="A globe with a grid around it&#10;&#10;Description automatically generated">
            <a:extLst>
              <a:ext uri="{FF2B5EF4-FFF2-40B4-BE49-F238E27FC236}">
                <a16:creationId xmlns:a16="http://schemas.microsoft.com/office/drawing/2014/main" id="{235C3096-487D-649C-A725-566D1DAE7C4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48762" y="3618139"/>
            <a:ext cx="2935778" cy="2492642"/>
          </a:xfrm>
          <a:prstGeom prst="rect">
            <a:avLst/>
          </a:prstGeom>
        </p:spPr>
      </p:pic>
    </p:spTree>
    <p:extLst>
      <p:ext uri="{BB962C8B-B14F-4D97-AF65-F5344CB8AC3E}">
        <p14:creationId xmlns:p14="http://schemas.microsoft.com/office/powerpoint/2010/main" val="4125341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2229-4D2A-434A-83BD-8FB3D7E48703}"/>
              </a:ext>
            </a:extLst>
          </p:cNvPr>
          <p:cNvSpPr>
            <a:spLocks noGrp="1"/>
          </p:cNvSpPr>
          <p:nvPr>
            <p:ph type="title"/>
          </p:nvPr>
        </p:nvSpPr>
        <p:spPr>
          <a:xfrm>
            <a:off x="5504763" y="333844"/>
            <a:ext cx="6275757" cy="763546"/>
          </a:xfrm>
        </p:spPr>
        <p:txBody>
          <a:bodyPr anchor="t">
            <a:normAutofit/>
          </a:bodyPr>
          <a:lstStyle/>
          <a:p>
            <a:r>
              <a:rPr lang="en-US" sz="3200" b="1"/>
              <a:t>Boundary Spanning in TNE &amp; EMI</a:t>
            </a:r>
          </a:p>
        </p:txBody>
      </p:sp>
      <p:pic>
        <p:nvPicPr>
          <p:cNvPr id="5" name="Picture 4" descr="White puzzle with one red piece">
            <a:extLst>
              <a:ext uri="{FF2B5EF4-FFF2-40B4-BE49-F238E27FC236}">
                <a16:creationId xmlns:a16="http://schemas.microsoft.com/office/drawing/2014/main" id="{11C02331-2B65-CE8F-63A5-8C58F073A171}"/>
              </a:ext>
            </a:extLst>
          </p:cNvPr>
          <p:cNvPicPr>
            <a:picLocks noChangeAspect="1"/>
          </p:cNvPicPr>
          <p:nvPr/>
        </p:nvPicPr>
        <p:blipFill rotWithShape="1">
          <a:blip r:embed="rId3"/>
          <a:srcRect l="29677" r="28073"/>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5B03B8-E0FC-5F4A-9E7E-B981B022CB7B}"/>
              </a:ext>
            </a:extLst>
          </p:cNvPr>
          <p:cNvSpPr>
            <a:spLocks noGrp="1"/>
          </p:cNvSpPr>
          <p:nvPr>
            <p:ph idx="1"/>
          </p:nvPr>
        </p:nvSpPr>
        <p:spPr>
          <a:xfrm>
            <a:off x="5425440" y="1706880"/>
            <a:ext cx="6355080" cy="4435503"/>
          </a:xfrm>
        </p:spPr>
        <p:txBody>
          <a:bodyPr vert="horz" lIns="91440" tIns="45720" rIns="91440" bIns="45720" rtlCol="0" anchor="t">
            <a:noAutofit/>
          </a:bodyPr>
          <a:lstStyle/>
          <a:p>
            <a:pPr marL="0" indent="0">
              <a:buNone/>
            </a:pPr>
            <a:r>
              <a:rPr lang="en-GB" sz="2000"/>
              <a:t>Some members of the organization </a:t>
            </a:r>
            <a:r>
              <a:rPr lang="en-GB" sz="2000">
                <a:solidFill>
                  <a:srgbClr val="FF0000"/>
                </a:solidFill>
              </a:rPr>
              <a:t>occupy ‘boundary-spanning roles’ that enable them to transfer information from one constituency to another </a:t>
            </a:r>
            <a:r>
              <a:rPr lang="en-GB" sz="2000"/>
              <a:t>(Hayes, 2018) thereby linking outside  organisations</a:t>
            </a:r>
          </a:p>
          <a:p>
            <a:pPr marL="0" indent="0">
              <a:buNone/>
            </a:pPr>
            <a:r>
              <a:rPr lang="en-GB" sz="2000"/>
              <a:t>Within the organization, there are also roles that straddle</a:t>
            </a:r>
            <a:r>
              <a:rPr lang="en-GB" sz="2000">
                <a:solidFill>
                  <a:srgbClr val="FF0000"/>
                </a:solidFill>
              </a:rPr>
              <a:t> the boundaries between internal constituencies </a:t>
            </a:r>
            <a:r>
              <a:rPr lang="en-GB" sz="2000"/>
              <a:t>(Hayes 2018)</a:t>
            </a:r>
          </a:p>
          <a:p>
            <a:pPr marL="0" indent="0">
              <a:buNone/>
            </a:pPr>
            <a:r>
              <a:rPr lang="en-GB" sz="2000"/>
              <a:t>Duchek (2015), based on evidence collected from two German engineering firms, </a:t>
            </a:r>
            <a:r>
              <a:rPr lang="en-GB" sz="2000">
                <a:solidFill>
                  <a:srgbClr val="FF0000"/>
                </a:solidFill>
              </a:rPr>
              <a:t>identified boundary spanners and gatekeepers as important facilitators of cross-functional communication and cooperation. </a:t>
            </a:r>
            <a:endParaRPr lang="en-GB" sz="2000">
              <a:solidFill>
                <a:srgbClr val="FF0000"/>
              </a:solidFill>
              <a:effectLst/>
            </a:endParaRPr>
          </a:p>
          <a:p>
            <a:pPr marL="0" indent="0">
              <a:buNone/>
            </a:pPr>
            <a:endParaRPr lang="en-GB" sz="2000">
              <a:solidFill>
                <a:srgbClr val="FF0000"/>
              </a:solidFill>
              <a:effectLst/>
            </a:endParaRPr>
          </a:p>
          <a:p>
            <a:pPr marL="0" indent="0">
              <a:buNone/>
            </a:pPr>
            <a:r>
              <a:rPr lang="en-GB" sz="2000"/>
              <a:t>Bordogna (2019) – development of partnership relations between operational staff members </a:t>
            </a:r>
            <a:r>
              <a:rPr lang="en-GB" sz="2000">
                <a:solidFill>
                  <a:srgbClr val="FF0000"/>
                </a:solidFill>
              </a:rPr>
              <a:t>key to TNE success</a:t>
            </a:r>
            <a:endParaRPr lang="en-GB" sz="2000">
              <a:solidFill>
                <a:srgbClr val="FF0000"/>
              </a:solidFill>
              <a:effectLst/>
            </a:endParaRPr>
          </a:p>
          <a:p>
            <a:pPr marL="0" indent="0">
              <a:buNone/>
            </a:pPr>
            <a:endParaRPr lang="en-US" sz="2000">
              <a:solidFill>
                <a:srgbClr val="FF0000"/>
              </a:solidFill>
            </a:endParaRPr>
          </a:p>
        </p:txBody>
      </p:sp>
    </p:spTree>
    <p:extLst>
      <p:ext uri="{BB962C8B-B14F-4D97-AF65-F5344CB8AC3E}">
        <p14:creationId xmlns:p14="http://schemas.microsoft.com/office/powerpoint/2010/main" val="2668038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3B74C3983C4F43925FC8DEC49C5D91" ma:contentTypeVersion="17" ma:contentTypeDescription="Create a new document." ma:contentTypeScope="" ma:versionID="0cf50ece8c16f9531f6c7184c103fcbd">
  <xsd:schema xmlns:xsd="http://www.w3.org/2001/XMLSchema" xmlns:xs="http://www.w3.org/2001/XMLSchema" xmlns:p="http://schemas.microsoft.com/office/2006/metadata/properties" xmlns:ns2="f63a0e63-9543-4e27-b730-4912982a2b80" xmlns:ns3="578f281d-af49-4412-819e-4228ac4dca62" xmlns:ns4="4aaf35b1-80a8-48e7-9d03-c612add1997b" targetNamespace="http://schemas.microsoft.com/office/2006/metadata/properties" ma:root="true" ma:fieldsID="55265eb895bbbb9443b89cb40823f8bb" ns2:_="" ns3:_="" ns4:_="">
    <xsd:import namespace="f63a0e63-9543-4e27-b730-4912982a2b80"/>
    <xsd:import namespace="578f281d-af49-4412-819e-4228ac4dca62"/>
    <xsd:import namespace="4aaf35b1-80a8-48e7-9d03-c612add199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3a0e63-9543-4e27-b730-4912982a2b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1d7151-b795-48f9-9207-6285658e27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8f281d-af49-4412-819e-4228ac4dca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f35b1-80a8-48e7-9d03-c612add1997b"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459bc77e-ef17-4ed2-b751-5422bd5600ba}" ma:internalName="TaxCatchAll" ma:showField="CatchAllData" ma:web="578f281d-af49-4412-819e-4228ac4dca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8127C1-665F-4970-A620-90449AE8887D}"/>
</file>

<file path=customXml/itemProps2.xml><?xml version="1.0" encoding="utf-8"?>
<ds:datastoreItem xmlns:ds="http://schemas.openxmlformats.org/officeDocument/2006/customXml" ds:itemID="{5C867E5D-6F0F-408E-9A5F-602EFE7874B8}"/>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12</Notes>
  <HiddenSlides>1</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EAP and the power dynamics of transnational (cross-border) collaboration. </vt:lpstr>
      <vt:lpstr>Context:  collaborators in two UK-China Joint Institutes</vt:lpstr>
      <vt:lpstr>Overview</vt:lpstr>
      <vt:lpstr>SWJTU- Leeds Joint School</vt:lpstr>
      <vt:lpstr>NUIST Reading Academy</vt:lpstr>
      <vt:lpstr>TNE Context</vt:lpstr>
      <vt:lpstr>TNE and collaboration across borders</vt:lpstr>
      <vt:lpstr>TNE and EMI – where does EAP fit in? </vt:lpstr>
      <vt:lpstr>Boundary Spanning in TNE &amp; EMI</vt:lpstr>
      <vt:lpstr>Decision-making and balance of power in TNE partnerships</vt:lpstr>
      <vt:lpstr>Decision- making in Transnational EAP</vt:lpstr>
      <vt:lpstr>Decision- making: NUIST Reading Academy</vt:lpstr>
      <vt:lpstr>Professional impact and individual status</vt:lpstr>
      <vt:lpstr>Professional impact – SWJTU - Leeds</vt:lpstr>
      <vt:lpstr>Professional impact –NUIST Reading Academy</vt:lpstr>
      <vt:lpstr>Conclusion</vt:lpstr>
      <vt:lpstr>TNE in action: Any questions?</vt:lpstr>
      <vt:lpstr>Bibliography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EAP and the power dynamics of transnational (cross-border) collaboration. </dc:title>
  <dc:creator>Joanne Shiel</dc:creator>
  <cp:revision>7</cp:revision>
  <dcterms:created xsi:type="dcterms:W3CDTF">2024-03-03T05:20:57Z</dcterms:created>
  <dcterms:modified xsi:type="dcterms:W3CDTF">2024-03-14T13:12:27Z</dcterms:modified>
</cp:coreProperties>
</file>