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473" r:id="rId2"/>
    <p:sldId id="1217" r:id="rId3"/>
    <p:sldId id="1129" r:id="rId4"/>
    <p:sldId id="1211" r:id="rId5"/>
    <p:sldId id="1254" r:id="rId6"/>
    <p:sldId id="1233" r:id="rId7"/>
    <p:sldId id="1234" r:id="rId8"/>
    <p:sldId id="1214" r:id="rId9"/>
    <p:sldId id="1215" r:id="rId10"/>
    <p:sldId id="1250" r:id="rId11"/>
    <p:sldId id="1249" r:id="rId12"/>
    <p:sldId id="1130" r:id="rId13"/>
    <p:sldId id="1136" r:id="rId14"/>
    <p:sldId id="1170" r:id="rId15"/>
    <p:sldId id="1159" r:id="rId16"/>
    <p:sldId id="1236" r:id="rId17"/>
    <p:sldId id="1237" r:id="rId18"/>
    <p:sldId id="1239" r:id="rId19"/>
    <p:sldId id="1240" r:id="rId20"/>
    <p:sldId id="1251" r:id="rId21"/>
    <p:sldId id="1252" r:id="rId22"/>
    <p:sldId id="1253" r:id="rId23"/>
    <p:sldId id="1242" r:id="rId24"/>
    <p:sldId id="1243" r:id="rId25"/>
    <p:sldId id="1244" r:id="rId26"/>
    <p:sldId id="1216" r:id="rId27"/>
    <p:sldId id="1232" r:id="rId28"/>
    <p:sldId id="1228" r:id="rId29"/>
    <p:sldId id="1229" r:id="rId30"/>
    <p:sldId id="1245" r:id="rId31"/>
    <p:sldId id="1157" r:id="rId32"/>
  </p:sldIdLst>
  <p:sldSz cx="12192000" cy="6858000"/>
  <p:notesSz cx="6858000" cy="9144000"/>
  <p:embeddedFontLst>
    <p:embeddedFont>
      <p:font typeface="Abadi" panose="020B0604020104020204" pitchFamily="34" charset="0"/>
      <p:regular r:id="rId33"/>
    </p:embeddedFont>
    <p:embeddedFont>
      <p:font typeface="Abadi Extra Light" panose="020B0204020104020204" pitchFamily="34"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6294" autoAdjust="0"/>
  </p:normalViewPr>
  <p:slideViewPr>
    <p:cSldViewPr snapToGrid="0">
      <p:cViewPr varScale="1">
        <p:scale>
          <a:sx n="111" d="100"/>
          <a:sy n="111" d="100"/>
        </p:scale>
        <p:origin x="456"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BA5D-F792-507D-439C-D46D29A1FC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3D31A0-B146-FB77-8E25-48708F9961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BAD77-F7FC-E3E9-6344-B2F39B0A708B}"/>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5" name="Footer Placeholder 4">
            <a:extLst>
              <a:ext uri="{FF2B5EF4-FFF2-40B4-BE49-F238E27FC236}">
                <a16:creationId xmlns:a16="http://schemas.microsoft.com/office/drawing/2014/main" id="{10F4A18D-AB7B-AD26-4CC3-069BFA6DD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52CFC-34FA-B163-2A7E-FDB0A0F8023B}"/>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285490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B7C9-786F-1BB9-C2F0-7BD8AA65FD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29E448-361C-742F-3A79-7E14B6E01A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4BC9C-6894-C8E6-ED3B-3660A7F600A5}"/>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5" name="Footer Placeholder 4">
            <a:extLst>
              <a:ext uri="{FF2B5EF4-FFF2-40B4-BE49-F238E27FC236}">
                <a16:creationId xmlns:a16="http://schemas.microsoft.com/office/drawing/2014/main" id="{3E8B09BF-2FC7-BF41-C63E-D74BE0DC3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BB94EA-6497-8C41-19B1-153D2163AB91}"/>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174133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7ABB94-CED0-C239-74C8-8CE57FFB01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26E3B9-DD18-C5CA-456E-8283BB5DB1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EFE1F-6C3E-4F0F-3FF2-CC72BACF6784}"/>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5" name="Footer Placeholder 4">
            <a:extLst>
              <a:ext uri="{FF2B5EF4-FFF2-40B4-BE49-F238E27FC236}">
                <a16:creationId xmlns:a16="http://schemas.microsoft.com/office/drawing/2014/main" id="{DE73E5FD-0092-C1AB-898E-A90411BAE2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679E2-4F0F-F369-316F-720CA7D94581}"/>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265314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FE2B1EA2-8522-4C4B-B7A9-BEF931B2B47B}"/>
              </a:ext>
            </a:extLst>
          </p:cNvPr>
          <p:cNvSpPr>
            <a:spLocks noGrp="1"/>
          </p:cNvSpPr>
          <p:nvPr>
            <p:ph type="body" sz="quarter" idx="25" hasCustomPrompt="1"/>
          </p:nvPr>
        </p:nvSpPr>
        <p:spPr>
          <a:xfrm>
            <a:off x="770625" y="2243139"/>
            <a:ext cx="10511209"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770625" y="464267"/>
            <a:ext cx="8546877" cy="881332"/>
          </a:xfrm>
          <a:prstGeom prst="rect">
            <a:avLst/>
          </a:prstGeom>
          <a:noFill/>
        </p:spPr>
        <p:txBody>
          <a:bodyPr lIns="36000" tIns="36000" rIns="18000" bIns="36000" anchor="t" anchorCtr="0"/>
          <a:lstStyle>
            <a:lvl1pPr marL="0" indent="0">
              <a:lnSpc>
                <a:spcPct val="85000"/>
              </a:lnSpc>
              <a:buNone/>
              <a:defRPr sz="36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3" name="Text Placeholder 2">
            <a:extLst>
              <a:ext uri="{FF2B5EF4-FFF2-40B4-BE49-F238E27FC236}">
                <a16:creationId xmlns:a16="http://schemas.microsoft.com/office/drawing/2014/main" id="{54F983CE-7E17-4509-ACDC-24E516927AC6}"/>
              </a:ext>
            </a:extLst>
          </p:cNvPr>
          <p:cNvSpPr>
            <a:spLocks noGrp="1"/>
          </p:cNvSpPr>
          <p:nvPr>
            <p:ph type="body" sz="quarter" idx="22" hasCustomPrompt="1"/>
          </p:nvPr>
        </p:nvSpPr>
        <p:spPr>
          <a:xfrm>
            <a:off x="770625" y="1458820"/>
            <a:ext cx="8546877"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30570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D5C7-1D5D-9E92-8F88-31E87B0F74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7AF2F3-3F55-CC9B-B10E-6036937334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4609D1-B986-6C4B-BA7F-5F767D96D681}"/>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5" name="Footer Placeholder 4">
            <a:extLst>
              <a:ext uri="{FF2B5EF4-FFF2-40B4-BE49-F238E27FC236}">
                <a16:creationId xmlns:a16="http://schemas.microsoft.com/office/drawing/2014/main" id="{E77BE316-4922-1C5A-551E-DA76FEB14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CDD37-AB7F-DFCB-24C4-60FD8816A048}"/>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50333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3613-3078-E3DE-137E-DB7F03298F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0961E0-6B12-09FA-11A0-9245125C5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A88E6-56F6-E3FE-A378-D79451837C69}"/>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5" name="Footer Placeholder 4">
            <a:extLst>
              <a:ext uri="{FF2B5EF4-FFF2-40B4-BE49-F238E27FC236}">
                <a16:creationId xmlns:a16="http://schemas.microsoft.com/office/drawing/2014/main" id="{4ECA898E-F3DA-1500-BBEC-5BDC2B652E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FA52A4-4BB0-F112-9F7C-F01B3B8971C2}"/>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4357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2B35-6D1F-F6DC-01B1-490E700976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3E90D5-8CA3-BA77-17A6-24ED97C85B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146274-2E40-DA5C-C285-A8762A1E7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7139BA-64A4-AAA0-6329-28DDCB9FFEDF}"/>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6" name="Footer Placeholder 5">
            <a:extLst>
              <a:ext uri="{FF2B5EF4-FFF2-40B4-BE49-F238E27FC236}">
                <a16:creationId xmlns:a16="http://schemas.microsoft.com/office/drawing/2014/main" id="{4F9808C7-7A80-A7F1-30C2-CB3219671E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EB154E-A701-8E30-E073-05E85D52556E}"/>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13509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6D1E-6670-0D09-EEB1-C76825BDA6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23452F-567B-E5FF-03E5-EFBB9ABFAA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D59522-4D20-04A4-DE94-32BE019C3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070CF2-A479-2520-7CE2-4785BEF43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5AEF2-FE60-3013-E044-E7745466DE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431FBD-5F26-FB0C-7C58-89FFAD7B7394}"/>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8" name="Footer Placeholder 7">
            <a:extLst>
              <a:ext uri="{FF2B5EF4-FFF2-40B4-BE49-F238E27FC236}">
                <a16:creationId xmlns:a16="http://schemas.microsoft.com/office/drawing/2014/main" id="{96521958-DE58-152A-403D-5045E6B431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B09E65-7F98-1D9A-810F-8B66C8871DF8}"/>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384414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F2EF-5CA7-8ED7-DD99-7450748974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FFC227-B4EF-FA7F-2328-B11E076DD95B}"/>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4" name="Footer Placeholder 3">
            <a:extLst>
              <a:ext uri="{FF2B5EF4-FFF2-40B4-BE49-F238E27FC236}">
                <a16:creationId xmlns:a16="http://schemas.microsoft.com/office/drawing/2014/main" id="{1F219012-1D0E-5BA8-829D-4917212C11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033637-673C-2466-68C3-681F18734DF9}"/>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260755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0C2CC-CB4C-D66C-FF55-E58A5C25321B}"/>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3" name="Footer Placeholder 2">
            <a:extLst>
              <a:ext uri="{FF2B5EF4-FFF2-40B4-BE49-F238E27FC236}">
                <a16:creationId xmlns:a16="http://schemas.microsoft.com/office/drawing/2014/main" id="{770662AE-7F45-1336-1141-3EB4CF4D1A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12124C-A18D-8273-9D6F-08001BADF67F}"/>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203168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0CF0-7F53-513B-A6CA-E018F1DD5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794372-5E80-4AC8-51FE-4B19231DB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DDDF2C-7C55-E9FA-FEE2-543F40CCD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D461F-6CDD-E4B2-DABD-D97D79C9A70A}"/>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6" name="Footer Placeholder 5">
            <a:extLst>
              <a:ext uri="{FF2B5EF4-FFF2-40B4-BE49-F238E27FC236}">
                <a16:creationId xmlns:a16="http://schemas.microsoft.com/office/drawing/2014/main" id="{B4BB7C2D-7B35-2EAC-DBA0-BD106A52BC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9E42A2-448A-BCDC-F58D-97BED12B62AF}"/>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85158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6EBB-8E6F-E4DB-4911-78D3B4320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F0B822-DDB8-9B0A-BD54-8FB8A4943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0BEF96-A2A0-67DC-9ED5-AB4B7410F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67030-1D69-DEDA-8BE6-CF1BF61D7666}"/>
              </a:ext>
            </a:extLst>
          </p:cNvPr>
          <p:cNvSpPr>
            <a:spLocks noGrp="1"/>
          </p:cNvSpPr>
          <p:nvPr>
            <p:ph type="dt" sz="half" idx="10"/>
          </p:nvPr>
        </p:nvSpPr>
        <p:spPr/>
        <p:txBody>
          <a:bodyPr/>
          <a:lstStyle/>
          <a:p>
            <a:fld id="{994C969B-EFF6-42A1-B39F-85D377C7C955}" type="datetimeFigureOut">
              <a:rPr lang="en-GB" smtClean="0"/>
              <a:t>29/06/2023</a:t>
            </a:fld>
            <a:endParaRPr lang="en-GB"/>
          </a:p>
        </p:txBody>
      </p:sp>
      <p:sp>
        <p:nvSpPr>
          <p:cNvPr id="6" name="Footer Placeholder 5">
            <a:extLst>
              <a:ext uri="{FF2B5EF4-FFF2-40B4-BE49-F238E27FC236}">
                <a16:creationId xmlns:a16="http://schemas.microsoft.com/office/drawing/2014/main" id="{ADA93BD9-BB23-B6F1-9A32-7300A0F5CE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9E0DF-67F6-0D7B-6E79-442E655091C1}"/>
              </a:ext>
            </a:extLst>
          </p:cNvPr>
          <p:cNvSpPr>
            <a:spLocks noGrp="1"/>
          </p:cNvSpPr>
          <p:nvPr>
            <p:ph type="sldNum" sz="quarter" idx="12"/>
          </p:nvPr>
        </p:nvSpPr>
        <p:spPr/>
        <p:txBody>
          <a:bodyPr/>
          <a:lstStyle/>
          <a:p>
            <a:fld id="{5AFAB5BC-C7F9-4CB4-9957-2EBCB11C7BE5}" type="slidenum">
              <a:rPr lang="en-GB" smtClean="0"/>
              <a:t>‹#›</a:t>
            </a:fld>
            <a:endParaRPr lang="en-GB"/>
          </a:p>
        </p:txBody>
      </p:sp>
    </p:spTree>
    <p:extLst>
      <p:ext uri="{BB962C8B-B14F-4D97-AF65-F5344CB8AC3E}">
        <p14:creationId xmlns:p14="http://schemas.microsoft.com/office/powerpoint/2010/main" val="328670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C51C7-4BE9-0DC7-7768-94CF13785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14572D-96F6-53B7-A914-2BAE71327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C305E-FA0E-ECB9-8B2B-7517D3453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969B-EFF6-42A1-B39F-85D377C7C955}" type="datetimeFigureOut">
              <a:rPr lang="en-GB" smtClean="0"/>
              <a:t>29/06/2023</a:t>
            </a:fld>
            <a:endParaRPr lang="en-GB"/>
          </a:p>
        </p:txBody>
      </p:sp>
      <p:sp>
        <p:nvSpPr>
          <p:cNvPr id="5" name="Footer Placeholder 4">
            <a:extLst>
              <a:ext uri="{FF2B5EF4-FFF2-40B4-BE49-F238E27FC236}">
                <a16:creationId xmlns:a16="http://schemas.microsoft.com/office/drawing/2014/main" id="{4E578213-4604-8D4A-50A9-643CAF726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0DBE03-9788-7069-9B3A-3436F994C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AB5BC-C7F9-4CB4-9957-2EBCB11C7BE5}" type="slidenum">
              <a:rPr lang="en-GB" smtClean="0"/>
              <a:t>‹#›</a:t>
            </a:fld>
            <a:endParaRPr lang="en-GB"/>
          </a:p>
        </p:txBody>
      </p:sp>
    </p:spTree>
    <p:extLst>
      <p:ext uri="{BB962C8B-B14F-4D97-AF65-F5344CB8AC3E}">
        <p14:creationId xmlns:p14="http://schemas.microsoft.com/office/powerpoint/2010/main" val="1610269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tinyurl.com/y7z4fac4"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y7z4fac4"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938EF56-55F5-49F8-A187-792AA518D0B8}"/>
              </a:ext>
            </a:extLst>
          </p:cNvPr>
          <p:cNvSpPr txBox="1">
            <a:spLocks/>
          </p:cNvSpPr>
          <p:nvPr/>
        </p:nvSpPr>
        <p:spPr>
          <a:xfrm>
            <a:off x="1402802" y="3766239"/>
            <a:ext cx="4575967" cy="672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dirty="0">
                <a:solidFill>
                  <a:schemeClr val="tx1">
                    <a:lumMod val="65000"/>
                    <a:lumOff val="35000"/>
                  </a:schemeClr>
                </a:solidFill>
              </a:rPr>
              <a:t>Mike Sharples</a:t>
            </a:r>
          </a:p>
          <a:p>
            <a:pPr marL="0" indent="0">
              <a:lnSpc>
                <a:spcPct val="100000"/>
              </a:lnSpc>
              <a:spcBef>
                <a:spcPts val="0"/>
              </a:spcBef>
              <a:buNone/>
            </a:pPr>
            <a:endParaRPr lang="en-GB" sz="2000" dirty="0">
              <a:solidFill>
                <a:schemeClr val="tx1">
                  <a:lumMod val="65000"/>
                  <a:lumOff val="35000"/>
                </a:schemeClr>
              </a:solidFill>
            </a:endParaRPr>
          </a:p>
          <a:p>
            <a:pPr marL="0" indent="0">
              <a:lnSpc>
                <a:spcPct val="100000"/>
              </a:lnSpc>
              <a:spcBef>
                <a:spcPts val="0"/>
              </a:spcBef>
              <a:buNone/>
            </a:pPr>
            <a:r>
              <a:rPr lang="en-GB" sz="2000" dirty="0">
                <a:solidFill>
                  <a:schemeClr val="tx1">
                    <a:lumMod val="65000"/>
                    <a:lumOff val="35000"/>
                  </a:schemeClr>
                </a:solidFill>
              </a:rPr>
              <a:t>Institute of Educational Technology </a:t>
            </a:r>
          </a:p>
          <a:p>
            <a:pPr marL="0" indent="0">
              <a:lnSpc>
                <a:spcPct val="100000"/>
              </a:lnSpc>
              <a:spcBef>
                <a:spcPts val="0"/>
              </a:spcBef>
              <a:buNone/>
            </a:pPr>
            <a:r>
              <a:rPr lang="en-GB" sz="2000" dirty="0">
                <a:solidFill>
                  <a:schemeClr val="tx1">
                    <a:lumMod val="65000"/>
                    <a:lumOff val="35000"/>
                  </a:schemeClr>
                </a:solidFill>
              </a:rPr>
              <a:t>The Open University</a:t>
            </a:r>
          </a:p>
          <a:p>
            <a:pPr marL="0" indent="0">
              <a:lnSpc>
                <a:spcPct val="100000"/>
              </a:lnSpc>
              <a:spcBef>
                <a:spcPts val="0"/>
              </a:spcBef>
              <a:buNone/>
            </a:pPr>
            <a:endParaRPr lang="en-GB" sz="2000" dirty="0">
              <a:solidFill>
                <a:schemeClr val="tx1">
                  <a:lumMod val="65000"/>
                  <a:lumOff val="35000"/>
                </a:schemeClr>
              </a:solidFill>
            </a:endParaRPr>
          </a:p>
          <a:p>
            <a:pPr marL="0" indent="0">
              <a:lnSpc>
                <a:spcPct val="100000"/>
              </a:lnSpc>
              <a:spcBef>
                <a:spcPts val="0"/>
              </a:spcBef>
              <a:buNone/>
            </a:pPr>
            <a:endParaRPr lang="en-GB" sz="2000" dirty="0">
              <a:solidFill>
                <a:schemeClr val="tx1">
                  <a:lumMod val="65000"/>
                  <a:lumOff val="35000"/>
                </a:schemeClr>
              </a:solidFill>
            </a:endParaRPr>
          </a:p>
          <a:p>
            <a:pPr marL="0" indent="0">
              <a:lnSpc>
                <a:spcPct val="100000"/>
              </a:lnSpc>
              <a:spcBef>
                <a:spcPts val="0"/>
              </a:spcBef>
              <a:buNone/>
            </a:pPr>
            <a:r>
              <a:rPr lang="en-GB" sz="2000" dirty="0">
                <a:solidFill>
                  <a:schemeClr val="tx1">
                    <a:lumMod val="65000"/>
                    <a:lumOff val="35000"/>
                  </a:schemeClr>
                </a:solidFill>
              </a:rPr>
              <a:t>www.mikesharples.org</a:t>
            </a:r>
          </a:p>
          <a:p>
            <a:pPr marL="0" indent="0">
              <a:buNone/>
            </a:pPr>
            <a:endParaRPr lang="en-US" sz="3200" dirty="0">
              <a:solidFill>
                <a:schemeClr val="tx1">
                  <a:lumMod val="65000"/>
                  <a:lumOff val="35000"/>
                </a:schemeClr>
              </a:solidFill>
            </a:endParaRPr>
          </a:p>
        </p:txBody>
      </p:sp>
      <p:sp>
        <p:nvSpPr>
          <p:cNvPr id="6" name="Text Placeholder 7">
            <a:extLst>
              <a:ext uri="{FF2B5EF4-FFF2-40B4-BE49-F238E27FC236}">
                <a16:creationId xmlns:a16="http://schemas.microsoft.com/office/drawing/2014/main" id="{C89E73C0-5960-4C3A-B6CA-C14AD445FB3E}"/>
              </a:ext>
            </a:extLst>
          </p:cNvPr>
          <p:cNvSpPr txBox="1">
            <a:spLocks/>
          </p:cNvSpPr>
          <p:nvPr/>
        </p:nvSpPr>
        <p:spPr>
          <a:xfrm>
            <a:off x="1402802" y="1999274"/>
            <a:ext cx="9922165" cy="1872538"/>
          </a:xfrm>
          <a:prstGeom prst="rect">
            <a:avLst/>
          </a:prstGeom>
          <a:noFill/>
        </p:spPr>
        <p:txBody>
          <a:bodyPr lIns="36000" tIns="36000" rIns="18000" bIns="36000" anchor="t" anchorCtr="0"/>
          <a:lstStyle>
            <a:lvl1pPr marL="0" indent="0" algn="l" defTabSz="914400" rtl="0" eaLnBrk="1" latinLnBrk="0" hangingPunct="1">
              <a:lnSpc>
                <a:spcPct val="85000"/>
              </a:lnSpc>
              <a:spcBef>
                <a:spcPts val="1000"/>
              </a:spcBef>
              <a:buFont typeface="Arial" panose="020B0604020202020204" pitchFamily="34" charset="0"/>
              <a:buNone/>
              <a:defRPr sz="3400" b="1" kern="1200" baseline="0">
                <a:solidFill>
                  <a:srgbClr val="1E4B9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400" dirty="0">
                <a:solidFill>
                  <a:schemeClr val="tx1">
                    <a:lumMod val="75000"/>
                    <a:lumOff val="25000"/>
                  </a:schemeClr>
                </a:solidFill>
                <a:latin typeface="Abadi" panose="020B0604020104020204" pitchFamily="34" charset="0"/>
              </a:rPr>
              <a:t>Generative AI and academic writing</a:t>
            </a:r>
          </a:p>
          <a:p>
            <a:r>
              <a:rPr lang="en-GB" sz="3200" dirty="0">
                <a:solidFill>
                  <a:schemeClr val="tx1">
                    <a:lumMod val="75000"/>
                    <a:lumOff val="25000"/>
                  </a:schemeClr>
                </a:solidFill>
                <a:latin typeface="Abadi" panose="020B0604020104020204" pitchFamily="34" charset="0"/>
              </a:rPr>
              <a:t>Issues and opportunities</a:t>
            </a:r>
            <a:endParaRPr lang="en-GB" sz="4400" dirty="0">
              <a:solidFill>
                <a:schemeClr val="tx1">
                  <a:lumMod val="75000"/>
                  <a:lumOff val="25000"/>
                </a:schemeClr>
              </a:solidFill>
              <a:latin typeface="Abadi" panose="020B0604020104020204" pitchFamily="34" charset="0"/>
            </a:endParaRPr>
          </a:p>
        </p:txBody>
      </p:sp>
      <p:grpSp>
        <p:nvGrpSpPr>
          <p:cNvPr id="10" name="Group 9">
            <a:extLst>
              <a:ext uri="{FF2B5EF4-FFF2-40B4-BE49-F238E27FC236}">
                <a16:creationId xmlns:a16="http://schemas.microsoft.com/office/drawing/2014/main" id="{1CACDD76-F0ED-400E-8F04-5D5AA45C1FC2}"/>
              </a:ext>
            </a:extLst>
          </p:cNvPr>
          <p:cNvGrpSpPr/>
          <p:nvPr/>
        </p:nvGrpSpPr>
        <p:grpSpPr>
          <a:xfrm>
            <a:off x="8464634" y="5553224"/>
            <a:ext cx="1836232" cy="543031"/>
            <a:chOff x="7420442" y="5116871"/>
            <a:chExt cx="1836232" cy="543031"/>
          </a:xfrm>
        </p:grpSpPr>
        <p:pic>
          <p:nvPicPr>
            <p:cNvPr id="7" name="Picture 6">
              <a:extLst>
                <a:ext uri="{FF2B5EF4-FFF2-40B4-BE49-F238E27FC236}">
                  <a16:creationId xmlns:a16="http://schemas.microsoft.com/office/drawing/2014/main" id="{14B3F2CD-851C-4264-8127-9F618A7AB39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0442" y="5116871"/>
              <a:ext cx="541797" cy="54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FF307B1-BC99-4505-80D7-C1F6854162E4}"/>
                </a:ext>
              </a:extLst>
            </p:cNvPr>
            <p:cNvSpPr txBox="1"/>
            <p:nvPr/>
          </p:nvSpPr>
          <p:spPr>
            <a:xfrm>
              <a:off x="7995688" y="5116871"/>
              <a:ext cx="1260986" cy="400110"/>
            </a:xfrm>
            <a:prstGeom prst="rect">
              <a:avLst/>
            </a:prstGeom>
            <a:noFill/>
          </p:spPr>
          <p:txBody>
            <a:bodyPr wrap="none">
              <a:spAutoFit/>
            </a:bodyPr>
            <a:lstStyle/>
            <a:p>
              <a:pPr defTabSz="457079">
                <a:defRPr/>
              </a:pPr>
              <a:r>
                <a:rPr lang="en-US" spc="21" dirty="0">
                  <a:solidFill>
                    <a:schemeClr val="tx1">
                      <a:lumMod val="65000"/>
                      <a:lumOff val="35000"/>
                    </a:schemeClr>
                  </a:solidFill>
                </a:rPr>
                <a:t>@</a:t>
              </a:r>
              <a:r>
                <a:rPr lang="en-US" sz="2000" spc="21" dirty="0" err="1">
                  <a:solidFill>
                    <a:schemeClr val="tx1">
                      <a:lumMod val="65000"/>
                      <a:lumOff val="35000"/>
                    </a:schemeClr>
                  </a:solidFill>
                </a:rPr>
                <a:t>sharplm</a:t>
              </a:r>
              <a:endParaRPr lang="en-US" spc="21" dirty="0">
                <a:solidFill>
                  <a:schemeClr val="tx1">
                    <a:lumMod val="65000"/>
                    <a:lumOff val="35000"/>
                  </a:schemeClr>
                </a:solidFill>
              </a:endParaRPr>
            </a:p>
          </p:txBody>
        </p:sp>
      </p:grpSp>
      <p:pic>
        <p:nvPicPr>
          <p:cNvPr id="2" name="Picture 1">
            <a:extLst>
              <a:ext uri="{FF2B5EF4-FFF2-40B4-BE49-F238E27FC236}">
                <a16:creationId xmlns:a16="http://schemas.microsoft.com/office/drawing/2014/main" id="{FE001C48-B167-41AE-A556-12159D1AE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1870" y="366084"/>
            <a:ext cx="1315048" cy="905773"/>
          </a:xfrm>
          <a:prstGeom prst="rect">
            <a:avLst/>
          </a:prstGeom>
        </p:spPr>
      </p:pic>
    </p:spTree>
    <p:extLst>
      <p:ext uri="{BB962C8B-B14F-4D97-AF65-F5344CB8AC3E}">
        <p14:creationId xmlns:p14="http://schemas.microsoft.com/office/powerpoint/2010/main" val="235782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916373-44F2-96C2-74BA-27E3659EA707}"/>
              </a:ext>
            </a:extLst>
          </p:cNvPr>
          <p:cNvSpPr>
            <a:spLocks noGrp="1"/>
          </p:cNvSpPr>
          <p:nvPr>
            <p:ph type="body" sz="quarter" idx="25"/>
          </p:nvPr>
        </p:nvSpPr>
        <p:spPr>
          <a:xfrm>
            <a:off x="546328" y="330559"/>
            <a:ext cx="5549672" cy="6137660"/>
          </a:xfrm>
        </p:spPr>
        <p:txBody>
          <a:bodyPr>
            <a:normAutofit lnSpcReduction="10000"/>
          </a:bodyPr>
          <a:lstStyle/>
          <a:p>
            <a:pPr>
              <a:lnSpc>
                <a:spcPct val="120000"/>
              </a:lnSpc>
            </a:pPr>
            <a:r>
              <a:rPr lang="en-GB" sz="2400" dirty="0">
                <a:solidFill>
                  <a:schemeClr val="tx1"/>
                </a:solidFill>
                <a:latin typeface="Abadi" panose="020B0604020104020204" pitchFamily="34" charset="0"/>
              </a:rPr>
              <a:t>Plagiarism detectors don’t work </a:t>
            </a:r>
            <a:r>
              <a:rPr lang="en-GB" sz="2400" dirty="0">
                <a:solidFill>
                  <a:schemeClr val="tx1"/>
                </a:solidFill>
                <a:latin typeface="Abadi Extra Light" panose="020B0204020104020204" pitchFamily="34" charset="0"/>
              </a:rPr>
              <a:t>– the text is generated, not copied</a:t>
            </a:r>
          </a:p>
          <a:p>
            <a:pPr>
              <a:lnSpc>
                <a:spcPct val="120000"/>
              </a:lnSpc>
            </a:pPr>
            <a:endParaRPr lang="en-GB" sz="2400" dirty="0">
              <a:solidFill>
                <a:schemeClr val="tx1"/>
              </a:solidFill>
              <a:latin typeface="Abadi Extra Light" panose="020B0204020104020204" pitchFamily="34" charset="0"/>
            </a:endParaRPr>
          </a:p>
          <a:p>
            <a:pPr>
              <a:lnSpc>
                <a:spcPct val="120000"/>
              </a:lnSpc>
            </a:pPr>
            <a:r>
              <a:rPr lang="en-GB" sz="2400" b="0" i="0" dirty="0">
                <a:solidFill>
                  <a:schemeClr val="tx1"/>
                </a:solidFill>
                <a:effectLst/>
                <a:latin typeface="Abadi" panose="020B0604020104020204" pitchFamily="34" charset="0"/>
              </a:rPr>
              <a:t>AI dete</a:t>
            </a:r>
            <a:r>
              <a:rPr lang="en-GB" sz="2400" dirty="0">
                <a:solidFill>
                  <a:schemeClr val="tx1"/>
                </a:solidFill>
                <a:latin typeface="Abadi" panose="020B0604020104020204" pitchFamily="34" charset="0"/>
              </a:rPr>
              <a:t>ctors have low reliability</a:t>
            </a:r>
          </a:p>
          <a:p>
            <a:pPr>
              <a:lnSpc>
                <a:spcPct val="120000"/>
              </a:lnSpc>
            </a:pPr>
            <a:r>
              <a:rPr lang="en-GB" sz="2400" dirty="0" err="1">
                <a:solidFill>
                  <a:schemeClr val="tx1"/>
                </a:solidFill>
                <a:latin typeface="Abadi Extra Light" panose="020B0204020104020204" pitchFamily="34" charset="0"/>
              </a:rPr>
              <a:t>OpenAI’s</a:t>
            </a:r>
            <a:r>
              <a:rPr lang="en-GB" sz="2400" dirty="0">
                <a:solidFill>
                  <a:schemeClr val="tx1"/>
                </a:solidFill>
                <a:latin typeface="Abadi Extra Light" panose="020B0204020104020204" pitchFamily="34" charset="0"/>
              </a:rPr>
              <a:t> detector tool labels 9% of human-written text as written by AI</a:t>
            </a:r>
          </a:p>
          <a:p>
            <a:pPr>
              <a:lnSpc>
                <a:spcPct val="120000"/>
              </a:lnSpc>
            </a:pPr>
            <a:endParaRPr lang="en-GB" sz="2400" dirty="0">
              <a:solidFill>
                <a:schemeClr val="tx1"/>
              </a:solidFill>
              <a:latin typeface="Abadi" panose="020B0604020104020204" pitchFamily="34" charset="0"/>
            </a:endParaRPr>
          </a:p>
          <a:p>
            <a:pPr>
              <a:lnSpc>
                <a:spcPct val="120000"/>
              </a:lnSpc>
            </a:pPr>
            <a:r>
              <a:rPr lang="en-GB" sz="2400" dirty="0">
                <a:solidFill>
                  <a:schemeClr val="tx1"/>
                </a:solidFill>
                <a:latin typeface="Abadi" panose="020B0604020104020204" pitchFamily="34" charset="0"/>
              </a:rPr>
              <a:t>Turnitin AI detector</a:t>
            </a:r>
          </a:p>
          <a:p>
            <a:pPr>
              <a:lnSpc>
                <a:spcPct val="120000"/>
              </a:lnSpc>
            </a:pPr>
            <a:r>
              <a:rPr lang="en-GB" sz="2400" dirty="0">
                <a:solidFill>
                  <a:schemeClr val="tx1"/>
                </a:solidFill>
                <a:latin typeface="Abadi Extra Light" panose="020B0204020104020204" pitchFamily="34" charset="0"/>
              </a:rPr>
              <a:t>Claims of less than 1% false positives with GPT-3.5 (“based on data that was collected and verified in a controlled lab environment”) need to be independently verified. </a:t>
            </a:r>
            <a:r>
              <a:rPr lang="en-GB" sz="1500" dirty="0">
                <a:solidFill>
                  <a:schemeClr val="tx1"/>
                </a:solidFill>
                <a:latin typeface="Abadi Extra Light" panose="020B0204020104020204" pitchFamily="34" charset="0"/>
              </a:rPr>
              <a:t>https://www.turnitin.com/products/features/ai-writing-detection</a:t>
            </a:r>
            <a:endParaRPr lang="en-GB" sz="2400" b="0" i="0" dirty="0">
              <a:solidFill>
                <a:schemeClr val="tx1"/>
              </a:solidFill>
              <a:effectLst/>
              <a:latin typeface="Abadi Extra Light" panose="020B0204020104020204" pitchFamily="34" charset="0"/>
            </a:endParaRPr>
          </a:p>
        </p:txBody>
      </p:sp>
      <p:pic>
        <p:nvPicPr>
          <p:cNvPr id="7" name="Picture 6">
            <a:extLst>
              <a:ext uri="{FF2B5EF4-FFF2-40B4-BE49-F238E27FC236}">
                <a16:creationId xmlns:a16="http://schemas.microsoft.com/office/drawing/2014/main" id="{71C2027E-4AF3-0914-CF05-5B752493B9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0501" y="214650"/>
            <a:ext cx="4533148" cy="241177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4BEF7F15-3CD2-A8A7-EA6F-202006B9E9DD}"/>
              </a:ext>
            </a:extLst>
          </p:cNvPr>
          <p:cNvSpPr txBox="1"/>
          <p:nvPr/>
        </p:nvSpPr>
        <p:spPr>
          <a:xfrm>
            <a:off x="6177964" y="2535851"/>
            <a:ext cx="2498868" cy="369332"/>
          </a:xfrm>
          <a:prstGeom prst="rect">
            <a:avLst/>
          </a:prstGeom>
          <a:noFill/>
        </p:spPr>
        <p:txBody>
          <a:bodyPr wrap="square">
            <a:spAutoFit/>
          </a:bodyPr>
          <a:lstStyle/>
          <a:p>
            <a:r>
              <a:rPr lang="en-GB" dirty="0"/>
              <a:t>plagiarismdetector.net</a:t>
            </a:r>
          </a:p>
        </p:txBody>
      </p:sp>
      <p:sp>
        <p:nvSpPr>
          <p:cNvPr id="3" name="TextBox 2">
            <a:extLst>
              <a:ext uri="{FF2B5EF4-FFF2-40B4-BE49-F238E27FC236}">
                <a16:creationId xmlns:a16="http://schemas.microsoft.com/office/drawing/2014/main" id="{D34B46B4-1664-0564-C06C-E69A41E9BD32}"/>
              </a:ext>
            </a:extLst>
          </p:cNvPr>
          <p:cNvSpPr txBox="1"/>
          <p:nvPr/>
        </p:nvSpPr>
        <p:spPr>
          <a:xfrm>
            <a:off x="6096000" y="6468219"/>
            <a:ext cx="2188356" cy="369332"/>
          </a:xfrm>
          <a:prstGeom prst="rect">
            <a:avLst/>
          </a:prstGeom>
          <a:noFill/>
        </p:spPr>
        <p:txBody>
          <a:bodyPr wrap="none" rtlCol="0">
            <a:spAutoFit/>
          </a:bodyPr>
          <a:lstStyle/>
          <a:p>
            <a:r>
              <a:rPr lang="en-GB" dirty="0"/>
              <a:t>Turnitin detector tool</a:t>
            </a:r>
          </a:p>
        </p:txBody>
      </p:sp>
      <p:pic>
        <p:nvPicPr>
          <p:cNvPr id="8" name="Picture 7">
            <a:extLst>
              <a:ext uri="{FF2B5EF4-FFF2-40B4-BE49-F238E27FC236}">
                <a16:creationId xmlns:a16="http://schemas.microsoft.com/office/drawing/2014/main" id="{34609CFC-3ADD-95E9-1CA2-2343903BBF48}"/>
              </a:ext>
            </a:extLst>
          </p:cNvPr>
          <p:cNvPicPr>
            <a:picLocks noChangeAspect="1"/>
          </p:cNvPicPr>
          <p:nvPr/>
        </p:nvPicPr>
        <p:blipFill rotWithShape="1">
          <a:blip r:embed="rId3"/>
          <a:srcRect l="11281" t="11712" r="11602" b="12893"/>
          <a:stretch/>
        </p:blipFill>
        <p:spPr>
          <a:xfrm>
            <a:off x="6177964" y="3014851"/>
            <a:ext cx="5450852" cy="3552765"/>
          </a:xfrm>
          <a:prstGeom prst="rect">
            <a:avLst/>
          </a:prstGeom>
        </p:spPr>
      </p:pic>
    </p:spTree>
    <p:extLst>
      <p:ext uri="{BB962C8B-B14F-4D97-AF65-F5344CB8AC3E}">
        <p14:creationId xmlns:p14="http://schemas.microsoft.com/office/powerpoint/2010/main" val="218866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916373-44F2-96C2-74BA-27E3659EA707}"/>
              </a:ext>
            </a:extLst>
          </p:cNvPr>
          <p:cNvSpPr>
            <a:spLocks noGrp="1"/>
          </p:cNvSpPr>
          <p:nvPr>
            <p:ph type="body" sz="quarter" idx="25"/>
          </p:nvPr>
        </p:nvSpPr>
        <p:spPr>
          <a:xfrm>
            <a:off x="546328" y="562379"/>
            <a:ext cx="4724307" cy="5044703"/>
          </a:xfrm>
        </p:spPr>
        <p:txBody>
          <a:bodyPr>
            <a:normAutofit/>
          </a:bodyPr>
          <a:lstStyle/>
          <a:p>
            <a:pPr>
              <a:lnSpc>
                <a:spcPct val="120000"/>
              </a:lnSpc>
            </a:pPr>
            <a:r>
              <a:rPr lang="en-GB" sz="2800" dirty="0">
                <a:solidFill>
                  <a:schemeClr val="tx1"/>
                </a:solidFill>
                <a:latin typeface="Abadi" panose="020B0604020104020204" pitchFamily="34" charset="0"/>
              </a:rPr>
              <a:t>AI watermarking</a:t>
            </a:r>
          </a:p>
          <a:p>
            <a:pPr>
              <a:lnSpc>
                <a:spcPct val="120000"/>
              </a:lnSpc>
            </a:pPr>
            <a:r>
              <a:rPr lang="en-GB" sz="2400" dirty="0">
                <a:solidFill>
                  <a:schemeClr val="tx1"/>
                </a:solidFill>
                <a:latin typeface="Abadi Extra Light" panose="020B0204020104020204" pitchFamily="34" charset="0"/>
              </a:rPr>
              <a:t>Intended to help detect whether a text has been written by AI</a:t>
            </a:r>
          </a:p>
          <a:p>
            <a:pPr>
              <a:lnSpc>
                <a:spcPct val="120000"/>
              </a:lnSpc>
            </a:pPr>
            <a:r>
              <a:rPr lang="en-GB" sz="2400" dirty="0">
                <a:solidFill>
                  <a:schemeClr val="tx1"/>
                </a:solidFill>
                <a:latin typeface="Abadi Extra Light" panose="020B0204020104020204" pitchFamily="34" charset="0"/>
              </a:rPr>
              <a:t>ChatGPT inserts words from an internal “</a:t>
            </a:r>
            <a:r>
              <a:rPr lang="en-GB" sz="2400" dirty="0" err="1">
                <a:solidFill>
                  <a:schemeClr val="tx1"/>
                </a:solidFill>
                <a:latin typeface="Abadi Extra Light" panose="020B0204020104020204" pitchFamily="34" charset="0"/>
              </a:rPr>
              <a:t>greenlist</a:t>
            </a:r>
            <a:r>
              <a:rPr lang="en-GB" sz="2400" dirty="0">
                <a:solidFill>
                  <a:schemeClr val="tx1"/>
                </a:solidFill>
                <a:latin typeface="Abadi Extra Light" panose="020B0204020104020204" pitchFamily="34" charset="0"/>
              </a:rPr>
              <a:t>” at greater frequency that would be used by a human</a:t>
            </a:r>
          </a:p>
          <a:p>
            <a:pPr>
              <a:lnSpc>
                <a:spcPct val="120000"/>
              </a:lnSpc>
            </a:pPr>
            <a:r>
              <a:rPr lang="en-GB" sz="2400" b="0" i="0" dirty="0">
                <a:solidFill>
                  <a:schemeClr val="tx1"/>
                </a:solidFill>
                <a:effectLst/>
                <a:latin typeface="Abadi Extra Light" panose="020B0204020104020204" pitchFamily="34" charset="0"/>
              </a:rPr>
              <a:t>Could be defeated by </a:t>
            </a:r>
            <a:r>
              <a:rPr lang="en-GB" sz="2400" dirty="0">
                <a:solidFill>
                  <a:schemeClr val="tx1"/>
                </a:solidFill>
                <a:latin typeface="Abadi Extra Light" panose="020B0204020104020204" pitchFamily="34" charset="0"/>
              </a:rPr>
              <a:t>programs that paraphrase the text to remove the </a:t>
            </a:r>
            <a:r>
              <a:rPr lang="en-GB" sz="2400" dirty="0" err="1">
                <a:solidFill>
                  <a:schemeClr val="tx1"/>
                </a:solidFill>
                <a:latin typeface="Abadi Extra Light" panose="020B0204020104020204" pitchFamily="34" charset="0"/>
              </a:rPr>
              <a:t>greenlisted</a:t>
            </a:r>
            <a:r>
              <a:rPr lang="en-GB" sz="2400" dirty="0">
                <a:solidFill>
                  <a:schemeClr val="tx1"/>
                </a:solidFill>
                <a:latin typeface="Abadi Extra Light" panose="020B0204020104020204" pitchFamily="34" charset="0"/>
              </a:rPr>
              <a:t> words</a:t>
            </a:r>
            <a:endParaRPr lang="en-GB" sz="2400" b="0" i="0" dirty="0">
              <a:solidFill>
                <a:schemeClr val="tx1"/>
              </a:solidFill>
              <a:effectLst/>
              <a:latin typeface="Abadi Extra Light" panose="020B0204020104020204" pitchFamily="34" charset="0"/>
            </a:endParaRPr>
          </a:p>
        </p:txBody>
      </p:sp>
      <p:pic>
        <p:nvPicPr>
          <p:cNvPr id="8" name="Picture 7">
            <a:extLst>
              <a:ext uri="{FF2B5EF4-FFF2-40B4-BE49-F238E27FC236}">
                <a16:creationId xmlns:a16="http://schemas.microsoft.com/office/drawing/2014/main" id="{57CB39D1-8BCF-FCE8-0D40-05F06DADE1B3}"/>
              </a:ext>
            </a:extLst>
          </p:cNvPr>
          <p:cNvPicPr>
            <a:picLocks noChangeAspect="1"/>
          </p:cNvPicPr>
          <p:nvPr/>
        </p:nvPicPr>
        <p:blipFill>
          <a:blip r:embed="rId2"/>
          <a:stretch>
            <a:fillRect/>
          </a:stretch>
        </p:blipFill>
        <p:spPr>
          <a:xfrm>
            <a:off x="5270635" y="845711"/>
            <a:ext cx="6630230" cy="493475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5233A4B0-B452-2538-4708-1520B954EED3}"/>
              </a:ext>
            </a:extLst>
          </p:cNvPr>
          <p:cNvSpPr/>
          <p:nvPr/>
        </p:nvSpPr>
        <p:spPr>
          <a:xfrm>
            <a:off x="5447763" y="5387662"/>
            <a:ext cx="6001555" cy="279042"/>
          </a:xfrm>
          <a:prstGeom prst="rect">
            <a:avLst/>
          </a:prstGeom>
          <a:solidFill>
            <a:schemeClr val="accent4">
              <a:alpha val="2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10D8EABA-45D1-7B67-E7A2-E88457C922C1}"/>
              </a:ext>
            </a:extLst>
          </p:cNvPr>
          <p:cNvSpPr txBox="1"/>
          <p:nvPr/>
        </p:nvSpPr>
        <p:spPr>
          <a:xfrm>
            <a:off x="546328" y="5941678"/>
            <a:ext cx="11199177" cy="707886"/>
          </a:xfrm>
          <a:prstGeom prst="rect">
            <a:avLst/>
          </a:prstGeom>
          <a:noFill/>
        </p:spPr>
        <p:txBody>
          <a:bodyPr wrap="square" rtlCol="0">
            <a:spAutoFit/>
          </a:bodyPr>
          <a:lstStyle/>
          <a:p>
            <a:r>
              <a:rPr lang="en-GB" sz="2000" dirty="0">
                <a:latin typeface="Abadi" panose="020B0604020104020204" pitchFamily="34" charset="0"/>
              </a:rPr>
              <a:t>Students use AI generators, institutions use AI detectors, students avoid AI detectors. Nobody learns, nobody gains – except the companies that harvest data.</a:t>
            </a:r>
          </a:p>
        </p:txBody>
      </p:sp>
    </p:spTree>
    <p:extLst>
      <p:ext uri="{BB962C8B-B14F-4D97-AF65-F5344CB8AC3E}">
        <p14:creationId xmlns:p14="http://schemas.microsoft.com/office/powerpoint/2010/main" val="154816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916373-44F2-96C2-74BA-27E3659EA707}"/>
              </a:ext>
            </a:extLst>
          </p:cNvPr>
          <p:cNvSpPr>
            <a:spLocks noGrp="1"/>
          </p:cNvSpPr>
          <p:nvPr>
            <p:ph type="body" sz="quarter" idx="25"/>
          </p:nvPr>
        </p:nvSpPr>
        <p:spPr>
          <a:xfrm>
            <a:off x="470592" y="301706"/>
            <a:ext cx="5055480" cy="6456086"/>
          </a:xfrm>
        </p:spPr>
        <p:txBody>
          <a:bodyPr>
            <a:normAutofit fontScale="92500" lnSpcReduction="10000"/>
          </a:bodyPr>
          <a:lstStyle/>
          <a:p>
            <a:pPr>
              <a:lnSpc>
                <a:spcPct val="120000"/>
              </a:lnSpc>
            </a:pPr>
            <a:r>
              <a:rPr lang="en-GB" sz="2400" dirty="0">
                <a:solidFill>
                  <a:schemeClr val="tx1"/>
                </a:solidFill>
                <a:latin typeface="Abadi" panose="020B0604020104020204" pitchFamily="34" charset="0"/>
              </a:rPr>
              <a:t>Ban</a:t>
            </a:r>
          </a:p>
          <a:p>
            <a:pPr>
              <a:lnSpc>
                <a:spcPct val="120000"/>
              </a:lnSpc>
            </a:pPr>
            <a:r>
              <a:rPr lang="en-GB" sz="2400" dirty="0">
                <a:solidFill>
                  <a:schemeClr val="tx1"/>
                </a:solidFill>
                <a:latin typeface="Abadi Extra Light" panose="020B0204020104020204" pitchFamily="34" charset="0"/>
              </a:rPr>
              <a:t>Confident students will continue to use AI and will challenge decisions based on AI detectors.</a:t>
            </a:r>
            <a:endParaRPr lang="en-GB" sz="2400" dirty="0">
              <a:solidFill>
                <a:schemeClr val="tx1"/>
              </a:solidFill>
              <a:latin typeface="Abadi" panose="020B0604020104020204" pitchFamily="34" charset="0"/>
            </a:endParaRPr>
          </a:p>
          <a:p>
            <a:pPr>
              <a:lnSpc>
                <a:spcPct val="120000"/>
              </a:lnSpc>
              <a:spcBef>
                <a:spcPts val="1800"/>
              </a:spcBef>
            </a:pPr>
            <a:r>
              <a:rPr lang="en-GB" sz="2400" dirty="0">
                <a:solidFill>
                  <a:schemeClr val="tx1"/>
                </a:solidFill>
                <a:latin typeface="Abadi" panose="020B0604020104020204" pitchFamily="34" charset="0"/>
              </a:rPr>
              <a:t>Evade</a:t>
            </a:r>
          </a:p>
          <a:p>
            <a:pPr>
              <a:lnSpc>
                <a:spcPct val="120000"/>
              </a:lnSpc>
            </a:pPr>
            <a:r>
              <a:rPr lang="en-GB" sz="2400" dirty="0">
                <a:solidFill>
                  <a:schemeClr val="tx1"/>
                </a:solidFill>
                <a:latin typeface="Abadi Extra Light" panose="020B0204020104020204" pitchFamily="34" charset="0"/>
              </a:rPr>
              <a:t>Invigilated exams are costly and limited.</a:t>
            </a:r>
          </a:p>
          <a:p>
            <a:pPr>
              <a:lnSpc>
                <a:spcPct val="120000"/>
              </a:lnSpc>
            </a:pPr>
            <a:r>
              <a:rPr lang="en-GB" sz="2400" dirty="0">
                <a:solidFill>
                  <a:schemeClr val="tx1"/>
                </a:solidFill>
                <a:latin typeface="Abadi Extra Light" panose="020B0204020104020204" pitchFamily="34" charset="0"/>
              </a:rPr>
              <a:t>Asking students to state when they use AI will become increasingly difficult </a:t>
            </a:r>
            <a:endParaRPr lang="en-GB" sz="2400" dirty="0">
              <a:solidFill>
                <a:schemeClr val="tx1"/>
              </a:solidFill>
              <a:latin typeface="Abadi" panose="020B0604020104020204" pitchFamily="34" charset="0"/>
            </a:endParaRPr>
          </a:p>
          <a:p>
            <a:pPr>
              <a:lnSpc>
                <a:spcPct val="120000"/>
              </a:lnSpc>
              <a:spcBef>
                <a:spcPts val="1800"/>
              </a:spcBef>
            </a:pPr>
            <a:r>
              <a:rPr lang="en-GB" sz="2400" dirty="0">
                <a:solidFill>
                  <a:schemeClr val="tx1"/>
                </a:solidFill>
                <a:latin typeface="Abadi" panose="020B0604020104020204" pitchFamily="34" charset="0"/>
              </a:rPr>
              <a:t>Adapt</a:t>
            </a:r>
          </a:p>
          <a:p>
            <a:pPr>
              <a:lnSpc>
                <a:spcPct val="120000"/>
              </a:lnSpc>
            </a:pPr>
            <a:r>
              <a:rPr lang="en-GB" sz="2400" b="0" i="0" dirty="0">
                <a:solidFill>
                  <a:schemeClr val="tx1"/>
                </a:solidFill>
                <a:effectLst/>
                <a:latin typeface="Abadi Extra Light" panose="020B0204020104020204" pitchFamily="34" charset="0"/>
              </a:rPr>
              <a:t>Requires new methods of assessment, new policies and guidelines</a:t>
            </a:r>
            <a:endParaRPr lang="en-GB" sz="2400" dirty="0">
              <a:solidFill>
                <a:schemeClr val="tx1"/>
              </a:solidFill>
              <a:latin typeface="Abadi Extra Light" panose="020B0204020104020204" pitchFamily="34" charset="0"/>
            </a:endParaRPr>
          </a:p>
          <a:p>
            <a:pPr>
              <a:lnSpc>
                <a:spcPct val="120000"/>
              </a:lnSpc>
              <a:spcBef>
                <a:spcPts val="1800"/>
              </a:spcBef>
            </a:pPr>
            <a:r>
              <a:rPr lang="en-GB" sz="2400" b="0" i="0" dirty="0">
                <a:solidFill>
                  <a:schemeClr val="tx1"/>
                </a:solidFill>
                <a:effectLst/>
                <a:latin typeface="Abadi" panose="020B0604020104020204" pitchFamily="34" charset="0"/>
              </a:rPr>
              <a:t>Embrace</a:t>
            </a:r>
          </a:p>
          <a:p>
            <a:pPr>
              <a:lnSpc>
                <a:spcPct val="120000"/>
              </a:lnSpc>
            </a:pPr>
            <a:r>
              <a:rPr lang="en-GB" sz="2400" dirty="0">
                <a:solidFill>
                  <a:schemeClr val="tx1"/>
                </a:solidFill>
                <a:latin typeface="Abadi Extra Light" panose="020B0204020104020204" pitchFamily="34" charset="0"/>
              </a:rPr>
              <a:t>Involves a long process of building trust</a:t>
            </a:r>
            <a:endParaRPr lang="en-GB" sz="2400" b="0" i="0" dirty="0">
              <a:solidFill>
                <a:schemeClr val="tx1"/>
              </a:solidFill>
              <a:effectLst/>
              <a:latin typeface="Abadi Extra Light" panose="020B0204020104020204" pitchFamily="34" charset="0"/>
            </a:endParaRPr>
          </a:p>
        </p:txBody>
      </p:sp>
      <p:grpSp>
        <p:nvGrpSpPr>
          <p:cNvPr id="10" name="Group 9">
            <a:extLst>
              <a:ext uri="{FF2B5EF4-FFF2-40B4-BE49-F238E27FC236}">
                <a16:creationId xmlns:a16="http://schemas.microsoft.com/office/drawing/2014/main" id="{4F25C07E-9900-1710-FE92-7EEA4043E89A}"/>
              </a:ext>
            </a:extLst>
          </p:cNvPr>
          <p:cNvGrpSpPr/>
          <p:nvPr/>
        </p:nvGrpSpPr>
        <p:grpSpPr>
          <a:xfrm>
            <a:off x="8458942" y="224276"/>
            <a:ext cx="3315524" cy="3285760"/>
            <a:chOff x="8682277" y="167722"/>
            <a:chExt cx="3868330" cy="4289440"/>
          </a:xfrm>
        </p:grpSpPr>
        <p:pic>
          <p:nvPicPr>
            <p:cNvPr id="4" name="Picture 3">
              <a:extLst>
                <a:ext uri="{FF2B5EF4-FFF2-40B4-BE49-F238E27FC236}">
                  <a16:creationId xmlns:a16="http://schemas.microsoft.com/office/drawing/2014/main" id="{97639718-DF03-9841-B4AF-B5AE81B28E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61537">
              <a:off x="8682277" y="167722"/>
              <a:ext cx="3868330" cy="374656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DADDD8B-BC9F-A537-7A14-44D0A436358A}"/>
                </a:ext>
              </a:extLst>
            </p:cNvPr>
            <p:cNvSpPr txBox="1"/>
            <p:nvPr/>
          </p:nvSpPr>
          <p:spPr>
            <a:xfrm rot="332532">
              <a:off x="8866019" y="4055370"/>
              <a:ext cx="2749754" cy="401792"/>
            </a:xfrm>
            <a:prstGeom prst="rect">
              <a:avLst/>
            </a:prstGeom>
            <a:noFill/>
          </p:spPr>
          <p:txBody>
            <a:bodyPr wrap="none" rtlCol="0">
              <a:spAutoFit/>
            </a:bodyPr>
            <a:lstStyle/>
            <a:p>
              <a:r>
                <a:rPr lang="en-GB" sz="1400" dirty="0"/>
                <a:t>The Guardian, 6 January 2023</a:t>
              </a:r>
            </a:p>
          </p:txBody>
        </p:sp>
      </p:grpSp>
      <p:grpSp>
        <p:nvGrpSpPr>
          <p:cNvPr id="9" name="Group 8">
            <a:extLst>
              <a:ext uri="{FF2B5EF4-FFF2-40B4-BE49-F238E27FC236}">
                <a16:creationId xmlns:a16="http://schemas.microsoft.com/office/drawing/2014/main" id="{342FA776-BD35-97B5-495E-5BE4CE849513}"/>
              </a:ext>
            </a:extLst>
          </p:cNvPr>
          <p:cNvGrpSpPr/>
          <p:nvPr/>
        </p:nvGrpSpPr>
        <p:grpSpPr>
          <a:xfrm rot="445372">
            <a:off x="5329874" y="1256545"/>
            <a:ext cx="3306090" cy="4344911"/>
            <a:chOff x="5387661" y="2007253"/>
            <a:chExt cx="3306090" cy="4344911"/>
          </a:xfrm>
        </p:grpSpPr>
        <p:pic>
          <p:nvPicPr>
            <p:cNvPr id="7" name="Picture 6">
              <a:extLst>
                <a:ext uri="{FF2B5EF4-FFF2-40B4-BE49-F238E27FC236}">
                  <a16:creationId xmlns:a16="http://schemas.microsoft.com/office/drawing/2014/main" id="{B3343F03-3070-ABB7-33BE-CA411C62E8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01284">
              <a:off x="5387661" y="2007253"/>
              <a:ext cx="3306090" cy="401255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5E9D7CC-EED7-924F-AEA5-16331F1011A3}"/>
                </a:ext>
              </a:extLst>
            </p:cNvPr>
            <p:cNvSpPr txBox="1"/>
            <p:nvPr/>
          </p:nvSpPr>
          <p:spPr>
            <a:xfrm rot="20882593">
              <a:off x="5882820" y="6044387"/>
              <a:ext cx="2448171" cy="307777"/>
            </a:xfrm>
            <a:prstGeom prst="rect">
              <a:avLst/>
            </a:prstGeom>
            <a:noFill/>
          </p:spPr>
          <p:txBody>
            <a:bodyPr wrap="none" rtlCol="0">
              <a:spAutoFit/>
            </a:bodyPr>
            <a:lstStyle/>
            <a:p>
              <a:r>
                <a:rPr lang="en-GB" sz="1400" dirty="0"/>
                <a:t>The Guardian, 10 January 2023</a:t>
              </a:r>
            </a:p>
          </p:txBody>
        </p:sp>
      </p:grpSp>
      <p:pic>
        <p:nvPicPr>
          <p:cNvPr id="3" name="Picture 2">
            <a:extLst>
              <a:ext uri="{FF2B5EF4-FFF2-40B4-BE49-F238E27FC236}">
                <a16:creationId xmlns:a16="http://schemas.microsoft.com/office/drawing/2014/main" id="{91955A6E-5AD4-5E57-6157-74D70AEF5BF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954138">
            <a:off x="8140095" y="3688297"/>
            <a:ext cx="3797357" cy="255357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6537BAE-BE9C-7C79-B987-EDE77A5D03A0}"/>
              </a:ext>
            </a:extLst>
          </p:cNvPr>
          <p:cNvSpPr txBox="1"/>
          <p:nvPr/>
        </p:nvSpPr>
        <p:spPr>
          <a:xfrm rot="20983321">
            <a:off x="8953526" y="6155067"/>
            <a:ext cx="3208319" cy="400110"/>
          </a:xfrm>
          <a:prstGeom prst="rect">
            <a:avLst/>
          </a:prstGeom>
          <a:noFill/>
        </p:spPr>
        <p:txBody>
          <a:bodyPr wrap="square">
            <a:spAutoFit/>
          </a:bodyPr>
          <a:lstStyle/>
          <a:p>
            <a:r>
              <a:rPr lang="en-GB" sz="1000" dirty="0"/>
              <a:t>https://www.zdnet.com/article/singapore-open-to-chatgpt-use-in-schools-but-urges-caution/</a:t>
            </a:r>
          </a:p>
        </p:txBody>
      </p:sp>
    </p:spTree>
    <p:extLst>
      <p:ext uri="{BB962C8B-B14F-4D97-AF65-F5344CB8AC3E}">
        <p14:creationId xmlns:p14="http://schemas.microsoft.com/office/powerpoint/2010/main" val="94262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33FDD-A754-ACA4-A724-47541950D2BA}"/>
              </a:ext>
            </a:extLst>
          </p:cNvPr>
          <p:cNvSpPr>
            <a:spLocks noGrp="1"/>
          </p:cNvSpPr>
          <p:nvPr>
            <p:ph type="body" sz="quarter" idx="25"/>
          </p:nvPr>
        </p:nvSpPr>
        <p:spPr>
          <a:xfrm>
            <a:off x="691510" y="487040"/>
            <a:ext cx="5709290" cy="6261490"/>
          </a:xfrm>
        </p:spPr>
        <p:txBody>
          <a:bodyPr>
            <a:normAutofit fontScale="77500" lnSpcReduction="20000"/>
          </a:bodyPr>
          <a:lstStyle/>
          <a:p>
            <a:r>
              <a:rPr lang="en-GB" sz="2800" dirty="0">
                <a:latin typeface="Abadi" panose="020B0604020104020204" pitchFamily="34" charset="0"/>
              </a:rPr>
              <a:t>Emerging policy and strategy</a:t>
            </a:r>
          </a:p>
          <a:p>
            <a:endParaRPr lang="en-GB" sz="1600" dirty="0">
              <a:latin typeface="Abadi Extra Light" panose="020B0204020104020204" pitchFamily="34" charset="0"/>
            </a:endParaRPr>
          </a:p>
          <a:p>
            <a:pPr>
              <a:lnSpc>
                <a:spcPts val="2600"/>
              </a:lnSpc>
              <a:spcBef>
                <a:spcPts val="1200"/>
              </a:spcBef>
            </a:pPr>
            <a:r>
              <a:rPr lang="en-GB" sz="2400" dirty="0">
                <a:latin typeface="Abadi" panose="020B0604020104020204" pitchFamily="34" charset="0"/>
              </a:rPr>
              <a:t>Amend </a:t>
            </a:r>
            <a:r>
              <a:rPr lang="en-GB" sz="2400" dirty="0">
                <a:latin typeface="Abadi Extra Light" panose="020B0204020104020204" pitchFamily="34" charset="0"/>
              </a:rPr>
              <a:t>written assessments to make them harder for AI to generate</a:t>
            </a:r>
          </a:p>
          <a:p>
            <a:pPr>
              <a:lnSpc>
                <a:spcPts val="2600"/>
              </a:lnSpc>
              <a:spcBef>
                <a:spcPts val="1200"/>
              </a:spcBef>
            </a:pPr>
            <a:r>
              <a:rPr lang="en-GB" sz="2400" dirty="0">
                <a:latin typeface="Abadi Extra Light" panose="020B0204020104020204" pitchFamily="34" charset="0"/>
              </a:rPr>
              <a:t>Move to more </a:t>
            </a:r>
            <a:r>
              <a:rPr lang="en-GB" sz="2400" dirty="0">
                <a:latin typeface="Abadi" panose="020B0604020104020204" pitchFamily="34" charset="0"/>
              </a:rPr>
              <a:t>authentic assessments</a:t>
            </a:r>
            <a:r>
              <a:rPr lang="en-GB" sz="2400" dirty="0">
                <a:latin typeface="Abadi Extra Light" panose="020B0204020104020204" pitchFamily="34" charset="0"/>
              </a:rPr>
              <a:t>, such as project work</a:t>
            </a:r>
          </a:p>
          <a:p>
            <a:pPr>
              <a:lnSpc>
                <a:spcPts val="2600"/>
              </a:lnSpc>
              <a:spcBef>
                <a:spcPts val="1200"/>
              </a:spcBef>
            </a:pPr>
            <a:r>
              <a:rPr lang="en-GB" sz="2400" dirty="0">
                <a:latin typeface="Abadi" panose="020B0604020104020204" pitchFamily="34" charset="0"/>
              </a:rPr>
              <a:t>Establish guidelines </a:t>
            </a:r>
            <a:r>
              <a:rPr lang="en-GB" sz="2400" dirty="0">
                <a:latin typeface="Abadi Extra Light" panose="020B0204020104020204" pitchFamily="34" charset="0"/>
              </a:rPr>
              <a:t>for students and staff in use of generative AI</a:t>
            </a:r>
          </a:p>
          <a:p>
            <a:pPr>
              <a:lnSpc>
                <a:spcPts val="2600"/>
              </a:lnSpc>
              <a:spcBef>
                <a:spcPts val="1200"/>
              </a:spcBef>
            </a:pPr>
            <a:r>
              <a:rPr lang="en-GB" sz="2400" dirty="0">
                <a:latin typeface="Abadi" panose="020B0604020104020204" pitchFamily="34" charset="0"/>
              </a:rPr>
              <a:t>Reassure and engage students </a:t>
            </a:r>
            <a:r>
              <a:rPr lang="en-GB" sz="2400" dirty="0">
                <a:latin typeface="Abadi Extra Light" panose="020B0204020104020204" pitchFamily="34" charset="0"/>
              </a:rPr>
              <a:t>in developing strategies for effective learning</a:t>
            </a:r>
          </a:p>
          <a:p>
            <a:pPr>
              <a:lnSpc>
                <a:spcPts val="2600"/>
              </a:lnSpc>
              <a:spcBef>
                <a:spcPts val="1200"/>
              </a:spcBef>
            </a:pPr>
            <a:r>
              <a:rPr lang="en-GB" sz="2400" dirty="0">
                <a:latin typeface="Abadi Extra Light" panose="020B0204020104020204" pitchFamily="34" charset="0"/>
              </a:rPr>
              <a:t>Explain to students how they should </a:t>
            </a:r>
            <a:r>
              <a:rPr lang="en-GB" sz="2400" dirty="0">
                <a:latin typeface="Abadi" panose="020B0604020104020204" pitchFamily="34" charset="0"/>
              </a:rPr>
              <a:t>acknowledge use of generative AI </a:t>
            </a:r>
            <a:r>
              <a:rPr lang="en-GB" sz="2400" dirty="0">
                <a:latin typeface="Abadi Extra Light" panose="020B0204020104020204" pitchFamily="34" charset="0"/>
              </a:rPr>
              <a:t>in assignments</a:t>
            </a:r>
          </a:p>
          <a:p>
            <a:pPr>
              <a:lnSpc>
                <a:spcPts val="2600"/>
              </a:lnSpc>
              <a:spcBef>
                <a:spcPts val="1200"/>
              </a:spcBef>
            </a:pPr>
            <a:r>
              <a:rPr lang="en-GB" sz="2400" dirty="0">
                <a:latin typeface="Abadi" panose="020B0604020104020204" pitchFamily="34" charset="0"/>
              </a:rPr>
              <a:t>Manage suspected breaches </a:t>
            </a:r>
            <a:r>
              <a:rPr lang="en-GB" sz="2400" dirty="0">
                <a:latin typeface="Abadi Extra Light" panose="020B0204020104020204" pitchFamily="34" charset="0"/>
              </a:rPr>
              <a:t>of guidelines</a:t>
            </a:r>
          </a:p>
          <a:p>
            <a:pPr>
              <a:lnSpc>
                <a:spcPts val="2600"/>
              </a:lnSpc>
              <a:spcBef>
                <a:spcPts val="1200"/>
              </a:spcBef>
            </a:pPr>
            <a:r>
              <a:rPr lang="en-GB" sz="2400" dirty="0">
                <a:latin typeface="Abadi" panose="020B0604020104020204" pitchFamily="34" charset="0"/>
              </a:rPr>
              <a:t>Consider redesigning assessment </a:t>
            </a:r>
            <a:r>
              <a:rPr lang="en-GB" sz="2400" dirty="0">
                <a:latin typeface="Abadi Extra Light" panose="020B0204020104020204" pitchFamily="34" charset="0"/>
              </a:rPr>
              <a:t>for the next academic year to incorporate AI and develop critical thinking</a:t>
            </a:r>
          </a:p>
        </p:txBody>
      </p:sp>
      <p:pic>
        <p:nvPicPr>
          <p:cNvPr id="6" name="Picture 5">
            <a:extLst>
              <a:ext uri="{FF2B5EF4-FFF2-40B4-BE49-F238E27FC236}">
                <a16:creationId xmlns:a16="http://schemas.microsoft.com/office/drawing/2014/main" id="{D8599E52-C6D7-8FC3-E7EA-E76493F45457}"/>
              </a:ext>
            </a:extLst>
          </p:cNvPr>
          <p:cNvPicPr>
            <a:picLocks noChangeAspect="1"/>
          </p:cNvPicPr>
          <p:nvPr/>
        </p:nvPicPr>
        <p:blipFill>
          <a:blip r:embed="rId2"/>
          <a:stretch>
            <a:fillRect/>
          </a:stretch>
        </p:blipFill>
        <p:spPr>
          <a:xfrm rot="260402">
            <a:off x="6981831" y="608996"/>
            <a:ext cx="5181475" cy="419287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D7F4E16-C265-A177-A2EA-2E896EDE24E9}"/>
              </a:ext>
            </a:extLst>
          </p:cNvPr>
          <p:cNvSpPr txBox="1"/>
          <p:nvPr/>
        </p:nvSpPr>
        <p:spPr>
          <a:xfrm rot="252922">
            <a:off x="6155336" y="4881767"/>
            <a:ext cx="6204538" cy="738664"/>
          </a:xfrm>
          <a:prstGeom prst="rect">
            <a:avLst/>
          </a:prstGeom>
          <a:noFill/>
        </p:spPr>
        <p:txBody>
          <a:bodyPr wrap="square">
            <a:spAutoFit/>
          </a:bodyPr>
          <a:lstStyle/>
          <a:p>
            <a:pPr algn="ctr"/>
            <a:r>
              <a:rPr lang="en-GB" sz="1400" dirty="0">
                <a:hlinkClick r:id="rId3"/>
              </a:rPr>
              <a:t>https://tinyurl.com/y7z4fac4</a:t>
            </a:r>
            <a:endParaRPr lang="en-GB" sz="1400" dirty="0"/>
          </a:p>
          <a:p>
            <a:pPr marL="228600" indent="-228600" algn="ctr" rtl="0">
              <a:spcBef>
                <a:spcPts val="0"/>
              </a:spcBef>
              <a:spcAft>
                <a:spcPts val="0"/>
              </a:spcAft>
            </a:pPr>
            <a:r>
              <a:rPr lang="en-GB" sz="1400" b="0" i="0" u="none" strike="noStrike" dirty="0">
                <a:solidFill>
                  <a:srgbClr val="000000"/>
                </a:solidFill>
                <a:effectLst/>
                <a:latin typeface="Abadi Extra Light" panose="020B0204020104020204" pitchFamily="34" charset="0"/>
              </a:rPr>
              <a:t>AI Text Generators: Sources to Stimulate Discussion Among Teachers, </a:t>
            </a:r>
          </a:p>
          <a:p>
            <a:pPr marL="228600" indent="-228600" algn="ctr" rtl="0">
              <a:spcBef>
                <a:spcPts val="0"/>
              </a:spcBef>
              <a:spcAft>
                <a:spcPts val="0"/>
              </a:spcAft>
            </a:pPr>
            <a:r>
              <a:rPr lang="en-GB" sz="1400" b="0" i="0" u="none" strike="noStrike" dirty="0">
                <a:solidFill>
                  <a:srgbClr val="000000"/>
                </a:solidFill>
                <a:effectLst/>
                <a:latin typeface="Abadi Extra Light" panose="020B0204020104020204" pitchFamily="34" charset="0"/>
              </a:rPr>
              <a:t>compiled by Anna Mills</a:t>
            </a:r>
            <a:endParaRPr lang="en-GB" sz="1200" b="0" dirty="0">
              <a:effectLst/>
              <a:latin typeface="Abadi Extra Light" panose="020B0204020104020204" pitchFamily="34" charset="0"/>
            </a:endParaRPr>
          </a:p>
        </p:txBody>
      </p:sp>
    </p:spTree>
    <p:extLst>
      <p:ext uri="{BB962C8B-B14F-4D97-AF65-F5344CB8AC3E}">
        <p14:creationId xmlns:p14="http://schemas.microsoft.com/office/powerpoint/2010/main" val="401637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33FDD-A754-ACA4-A724-47541950D2BA}"/>
              </a:ext>
            </a:extLst>
          </p:cNvPr>
          <p:cNvSpPr>
            <a:spLocks noGrp="1"/>
          </p:cNvSpPr>
          <p:nvPr>
            <p:ph type="body" sz="quarter" idx="25"/>
          </p:nvPr>
        </p:nvSpPr>
        <p:spPr>
          <a:xfrm>
            <a:off x="691510" y="487040"/>
            <a:ext cx="5709290" cy="6261490"/>
          </a:xfrm>
        </p:spPr>
        <p:txBody>
          <a:bodyPr>
            <a:normAutofit fontScale="77500" lnSpcReduction="20000"/>
          </a:bodyPr>
          <a:lstStyle/>
          <a:p>
            <a:r>
              <a:rPr lang="en-GB" sz="2800" dirty="0">
                <a:latin typeface="Abadi" panose="020B0604020104020204" pitchFamily="34" charset="0"/>
              </a:rPr>
              <a:t>Emerging policy and strategy</a:t>
            </a:r>
          </a:p>
          <a:p>
            <a:endParaRPr lang="en-GB" sz="1600" dirty="0">
              <a:latin typeface="Abadi Extra Light" panose="020B0204020104020204" pitchFamily="34" charset="0"/>
            </a:endParaRPr>
          </a:p>
          <a:p>
            <a:pPr>
              <a:lnSpc>
                <a:spcPts val="2600"/>
              </a:lnSpc>
              <a:spcBef>
                <a:spcPts val="1200"/>
              </a:spcBef>
            </a:pPr>
            <a:r>
              <a:rPr lang="en-GB" sz="2400" dirty="0">
                <a:solidFill>
                  <a:schemeClr val="bg1">
                    <a:lumMod val="75000"/>
                  </a:schemeClr>
                </a:solidFill>
                <a:latin typeface="Abadi" panose="020B0604020104020204" pitchFamily="34" charset="0"/>
              </a:rPr>
              <a:t>Amend </a:t>
            </a:r>
            <a:r>
              <a:rPr lang="en-GB" sz="2400" dirty="0">
                <a:solidFill>
                  <a:schemeClr val="bg1">
                    <a:lumMod val="75000"/>
                  </a:schemeClr>
                </a:solidFill>
                <a:latin typeface="Abadi Extra Light" panose="020B0204020104020204" pitchFamily="34" charset="0"/>
              </a:rPr>
              <a:t>written assessments to make them harder for AI to generate</a:t>
            </a:r>
          </a:p>
          <a:p>
            <a:pPr>
              <a:lnSpc>
                <a:spcPts val="2600"/>
              </a:lnSpc>
              <a:spcBef>
                <a:spcPts val="1200"/>
              </a:spcBef>
            </a:pPr>
            <a:r>
              <a:rPr lang="en-GB" sz="2400" dirty="0">
                <a:solidFill>
                  <a:schemeClr val="bg1">
                    <a:lumMod val="75000"/>
                  </a:schemeClr>
                </a:solidFill>
                <a:latin typeface="Abadi Extra Light" panose="020B0204020104020204" pitchFamily="34" charset="0"/>
              </a:rPr>
              <a:t>Move to more </a:t>
            </a:r>
            <a:r>
              <a:rPr lang="en-GB" sz="2400" dirty="0">
                <a:solidFill>
                  <a:schemeClr val="bg1">
                    <a:lumMod val="75000"/>
                  </a:schemeClr>
                </a:solidFill>
                <a:latin typeface="Abadi" panose="020B0604020104020204" pitchFamily="34" charset="0"/>
              </a:rPr>
              <a:t>authentic assessments</a:t>
            </a:r>
            <a:r>
              <a:rPr lang="en-GB" sz="2400" dirty="0">
                <a:solidFill>
                  <a:schemeClr val="bg1">
                    <a:lumMod val="75000"/>
                  </a:schemeClr>
                </a:solidFill>
                <a:latin typeface="Abadi Extra Light" panose="020B0204020104020204" pitchFamily="34" charset="0"/>
              </a:rPr>
              <a:t>, such as project work</a:t>
            </a:r>
          </a:p>
          <a:p>
            <a:pPr>
              <a:lnSpc>
                <a:spcPts val="2600"/>
              </a:lnSpc>
              <a:spcBef>
                <a:spcPts val="1200"/>
              </a:spcBef>
            </a:pPr>
            <a:r>
              <a:rPr lang="en-GB" sz="2400" dirty="0">
                <a:solidFill>
                  <a:schemeClr val="bg1">
                    <a:lumMod val="75000"/>
                  </a:schemeClr>
                </a:solidFill>
                <a:latin typeface="Abadi" panose="020B0604020104020204" pitchFamily="34" charset="0"/>
              </a:rPr>
              <a:t>Establish guidelines </a:t>
            </a:r>
            <a:r>
              <a:rPr lang="en-GB" sz="2400" dirty="0">
                <a:solidFill>
                  <a:schemeClr val="bg1">
                    <a:lumMod val="75000"/>
                  </a:schemeClr>
                </a:solidFill>
                <a:latin typeface="Abadi Extra Light" panose="020B0204020104020204" pitchFamily="34" charset="0"/>
              </a:rPr>
              <a:t>for students and staff in use of generative AI</a:t>
            </a:r>
          </a:p>
          <a:p>
            <a:pPr>
              <a:lnSpc>
                <a:spcPts val="2600"/>
              </a:lnSpc>
              <a:spcBef>
                <a:spcPts val="1200"/>
              </a:spcBef>
            </a:pPr>
            <a:r>
              <a:rPr lang="en-GB" sz="2400" dirty="0">
                <a:solidFill>
                  <a:schemeClr val="bg1">
                    <a:lumMod val="75000"/>
                  </a:schemeClr>
                </a:solidFill>
                <a:latin typeface="Abadi" panose="020B0604020104020204" pitchFamily="34" charset="0"/>
              </a:rPr>
              <a:t>Reassure and engage students </a:t>
            </a:r>
            <a:r>
              <a:rPr lang="en-GB" sz="2400" dirty="0">
                <a:solidFill>
                  <a:schemeClr val="bg1">
                    <a:lumMod val="75000"/>
                  </a:schemeClr>
                </a:solidFill>
                <a:latin typeface="Abadi Extra Light" panose="020B0204020104020204" pitchFamily="34" charset="0"/>
              </a:rPr>
              <a:t>in developing strategies for effective learning</a:t>
            </a:r>
          </a:p>
          <a:p>
            <a:pPr>
              <a:lnSpc>
                <a:spcPts val="2600"/>
              </a:lnSpc>
              <a:spcBef>
                <a:spcPts val="1200"/>
              </a:spcBef>
            </a:pPr>
            <a:r>
              <a:rPr lang="en-GB" sz="2400" dirty="0">
                <a:latin typeface="Abadi Extra Light" panose="020B0204020104020204" pitchFamily="34" charset="0"/>
              </a:rPr>
              <a:t>Explain to students how they should </a:t>
            </a:r>
            <a:r>
              <a:rPr lang="en-GB" sz="2400" dirty="0">
                <a:latin typeface="Abadi" panose="020B0604020104020204" pitchFamily="34" charset="0"/>
              </a:rPr>
              <a:t>acknowledge use of generative AI </a:t>
            </a:r>
            <a:r>
              <a:rPr lang="en-GB" sz="2400" dirty="0">
                <a:latin typeface="Abadi Extra Light" panose="020B0204020104020204" pitchFamily="34" charset="0"/>
              </a:rPr>
              <a:t>in assignments</a:t>
            </a:r>
          </a:p>
          <a:p>
            <a:pPr>
              <a:lnSpc>
                <a:spcPts val="2600"/>
              </a:lnSpc>
              <a:spcBef>
                <a:spcPts val="1200"/>
              </a:spcBef>
            </a:pPr>
            <a:r>
              <a:rPr lang="en-GB" sz="2400" dirty="0">
                <a:solidFill>
                  <a:schemeClr val="bg1">
                    <a:lumMod val="75000"/>
                  </a:schemeClr>
                </a:solidFill>
                <a:latin typeface="Abadi" panose="020B0604020104020204" pitchFamily="34" charset="0"/>
              </a:rPr>
              <a:t>Manage suspected breaches </a:t>
            </a:r>
            <a:r>
              <a:rPr lang="en-GB" sz="2400" dirty="0">
                <a:solidFill>
                  <a:schemeClr val="bg1">
                    <a:lumMod val="75000"/>
                  </a:schemeClr>
                </a:solidFill>
                <a:latin typeface="Abadi Extra Light" panose="020B0204020104020204" pitchFamily="34" charset="0"/>
              </a:rPr>
              <a:t>of guidelines</a:t>
            </a:r>
          </a:p>
          <a:p>
            <a:pPr>
              <a:lnSpc>
                <a:spcPts val="2600"/>
              </a:lnSpc>
              <a:spcBef>
                <a:spcPts val="1200"/>
              </a:spcBef>
            </a:pPr>
            <a:r>
              <a:rPr lang="en-GB" sz="2400" dirty="0">
                <a:solidFill>
                  <a:schemeClr val="bg1">
                    <a:lumMod val="75000"/>
                  </a:schemeClr>
                </a:solidFill>
                <a:latin typeface="Abadi" panose="020B0604020104020204" pitchFamily="34" charset="0"/>
              </a:rPr>
              <a:t>Consider redesigning assessment </a:t>
            </a:r>
            <a:r>
              <a:rPr lang="en-GB" sz="2400" dirty="0">
                <a:solidFill>
                  <a:schemeClr val="bg1">
                    <a:lumMod val="75000"/>
                  </a:schemeClr>
                </a:solidFill>
                <a:latin typeface="Abadi Extra Light" panose="020B0204020104020204" pitchFamily="34" charset="0"/>
              </a:rPr>
              <a:t>for the next academic year to incorporate AI and develop critical thinking</a:t>
            </a:r>
          </a:p>
        </p:txBody>
      </p:sp>
      <p:pic>
        <p:nvPicPr>
          <p:cNvPr id="6" name="Picture 5">
            <a:extLst>
              <a:ext uri="{FF2B5EF4-FFF2-40B4-BE49-F238E27FC236}">
                <a16:creationId xmlns:a16="http://schemas.microsoft.com/office/drawing/2014/main" id="{D8599E52-C6D7-8FC3-E7EA-E76493F45457}"/>
              </a:ext>
            </a:extLst>
          </p:cNvPr>
          <p:cNvPicPr>
            <a:picLocks noChangeAspect="1"/>
          </p:cNvPicPr>
          <p:nvPr/>
        </p:nvPicPr>
        <p:blipFill>
          <a:blip r:embed="rId2"/>
          <a:stretch>
            <a:fillRect/>
          </a:stretch>
        </p:blipFill>
        <p:spPr>
          <a:xfrm rot="260402">
            <a:off x="6981831" y="608996"/>
            <a:ext cx="5181475" cy="419287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D7F4E16-C265-A177-A2EA-2E896EDE24E9}"/>
              </a:ext>
            </a:extLst>
          </p:cNvPr>
          <p:cNvSpPr txBox="1"/>
          <p:nvPr/>
        </p:nvSpPr>
        <p:spPr>
          <a:xfrm rot="252922">
            <a:off x="6155336" y="4881767"/>
            <a:ext cx="6204538" cy="738664"/>
          </a:xfrm>
          <a:prstGeom prst="rect">
            <a:avLst/>
          </a:prstGeom>
          <a:noFill/>
        </p:spPr>
        <p:txBody>
          <a:bodyPr wrap="square">
            <a:spAutoFit/>
          </a:bodyPr>
          <a:lstStyle/>
          <a:p>
            <a:pPr algn="ctr"/>
            <a:r>
              <a:rPr lang="en-GB" sz="1400" dirty="0">
                <a:hlinkClick r:id="rId3"/>
              </a:rPr>
              <a:t>https://tinyurl.com/y7z4fac4</a:t>
            </a:r>
            <a:endParaRPr lang="en-GB" sz="1400" dirty="0"/>
          </a:p>
          <a:p>
            <a:pPr marL="228600" indent="-228600" algn="ctr" rtl="0">
              <a:spcBef>
                <a:spcPts val="0"/>
              </a:spcBef>
              <a:spcAft>
                <a:spcPts val="0"/>
              </a:spcAft>
            </a:pPr>
            <a:r>
              <a:rPr lang="en-GB" sz="1400" b="0" i="0" u="none" strike="noStrike" dirty="0">
                <a:solidFill>
                  <a:srgbClr val="000000"/>
                </a:solidFill>
                <a:effectLst/>
                <a:latin typeface="Abadi Extra Light" panose="020B0204020104020204" pitchFamily="34" charset="0"/>
              </a:rPr>
              <a:t>AI Text Generators: Sources to Stimulate Discussion Among Teachers, </a:t>
            </a:r>
          </a:p>
          <a:p>
            <a:pPr marL="228600" indent="-228600" algn="ctr" rtl="0">
              <a:spcBef>
                <a:spcPts val="0"/>
              </a:spcBef>
              <a:spcAft>
                <a:spcPts val="0"/>
              </a:spcAft>
            </a:pPr>
            <a:r>
              <a:rPr lang="en-GB" sz="1400" b="0" i="0" u="none" strike="noStrike" dirty="0">
                <a:solidFill>
                  <a:srgbClr val="000000"/>
                </a:solidFill>
                <a:effectLst/>
                <a:latin typeface="Abadi Extra Light" panose="020B0204020104020204" pitchFamily="34" charset="0"/>
              </a:rPr>
              <a:t>compiled by Anna Mills</a:t>
            </a:r>
            <a:endParaRPr lang="en-GB" sz="1200" b="0" dirty="0">
              <a:effectLst/>
              <a:latin typeface="Abadi Extra Light" panose="020B0204020104020204" pitchFamily="34" charset="0"/>
            </a:endParaRPr>
          </a:p>
        </p:txBody>
      </p:sp>
    </p:spTree>
    <p:extLst>
      <p:ext uri="{BB962C8B-B14F-4D97-AF65-F5344CB8AC3E}">
        <p14:creationId xmlns:p14="http://schemas.microsoft.com/office/powerpoint/2010/main" val="121609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46C66-F9E5-E278-AF23-951317B00125}"/>
              </a:ext>
            </a:extLst>
          </p:cNvPr>
          <p:cNvSpPr txBox="1"/>
          <p:nvPr/>
        </p:nvSpPr>
        <p:spPr>
          <a:xfrm>
            <a:off x="964147" y="748291"/>
            <a:ext cx="10263705" cy="7602081"/>
          </a:xfrm>
          <a:prstGeom prst="rect">
            <a:avLst/>
          </a:prstGeom>
          <a:noFill/>
        </p:spPr>
        <p:txBody>
          <a:bodyPr wrap="square" rtlCol="0">
            <a:spAutoFit/>
          </a:bodyPr>
          <a:lstStyle/>
          <a:p>
            <a:endParaRPr lang="en-GB" sz="3600" dirty="0">
              <a:latin typeface="Abadi Extra Light" panose="020B0204020104020204" pitchFamily="34" charset="0"/>
            </a:endParaRPr>
          </a:p>
          <a:p>
            <a:r>
              <a:rPr lang="en-GB" sz="3600" dirty="0">
                <a:latin typeface="Abadi Extra Light" panose="020B0204020104020204" pitchFamily="34" charset="0"/>
              </a:rPr>
              <a:t>Flip the narrative from</a:t>
            </a:r>
          </a:p>
          <a:p>
            <a:endParaRPr lang="en-GB" sz="3600" dirty="0">
              <a:latin typeface="Abadi Extra Light" panose="020B0204020104020204" pitchFamily="34" charset="0"/>
            </a:endParaRPr>
          </a:p>
          <a:p>
            <a:r>
              <a:rPr lang="en-GB" sz="3600" dirty="0">
                <a:latin typeface="Abadi Extra Light" panose="020B0204020104020204" pitchFamily="34" charset="0"/>
              </a:rPr>
              <a:t>“How will AI impact education?”</a:t>
            </a:r>
          </a:p>
          <a:p>
            <a:endParaRPr lang="en-GB" sz="3600" dirty="0">
              <a:latin typeface="Abadi Extra Light" panose="020B0204020104020204" pitchFamily="34" charset="0"/>
            </a:endParaRPr>
          </a:p>
          <a:p>
            <a:r>
              <a:rPr lang="en-GB" sz="3600" dirty="0">
                <a:latin typeface="Abadi Extra Light" panose="020B0204020104020204" pitchFamily="34" charset="0"/>
              </a:rPr>
              <a:t>to</a:t>
            </a:r>
          </a:p>
          <a:p>
            <a:endParaRPr lang="en-GB" sz="3600" dirty="0">
              <a:latin typeface="Abadi Extra Light" panose="020B0204020104020204" pitchFamily="34" charset="0"/>
            </a:endParaRPr>
          </a:p>
          <a:p>
            <a:r>
              <a:rPr lang="en-GB" sz="3600" dirty="0">
                <a:latin typeface="Abadi Extra Light" panose="020B0204020104020204" pitchFamily="34" charset="0"/>
              </a:rPr>
              <a:t>“</a:t>
            </a:r>
            <a:r>
              <a:rPr lang="en-GB" sz="3600" dirty="0">
                <a:latin typeface="Abadi" panose="020B0604020104020204" pitchFamily="34" charset="0"/>
              </a:rPr>
              <a:t>What are new and effective ways to teach and learn with AI?</a:t>
            </a:r>
            <a:r>
              <a:rPr lang="en-GB" sz="3600" dirty="0">
                <a:latin typeface="Abadi Extra Light" panose="020B0204020104020204" pitchFamily="34" charset="0"/>
              </a:rPr>
              <a:t>”</a:t>
            </a:r>
          </a:p>
          <a:p>
            <a:endParaRPr lang="en-GB" sz="3600" dirty="0">
              <a:latin typeface="Abadi Extra Light" panose="020B0204020104020204" pitchFamily="34" charset="0"/>
            </a:endParaRPr>
          </a:p>
          <a:p>
            <a:endParaRPr lang="en-GB" sz="3600" dirty="0">
              <a:latin typeface="Abadi Extra Light" panose="020B0204020104020204" pitchFamily="34" charset="0"/>
            </a:endParaRPr>
          </a:p>
          <a:p>
            <a:endParaRPr lang="en-GB" sz="3600" dirty="0">
              <a:latin typeface="Abadi Extra Light" panose="020B0204020104020204" pitchFamily="34" charset="0"/>
            </a:endParaRPr>
          </a:p>
          <a:p>
            <a:endParaRPr lang="en-GB" sz="2000" dirty="0">
              <a:latin typeface="Abadi Extra Light" panose="020B0204020104020204" pitchFamily="34" charset="0"/>
            </a:endParaRPr>
          </a:p>
          <a:p>
            <a:endParaRPr lang="en-GB" sz="3600" dirty="0">
              <a:latin typeface="Abadi Extra Light" panose="020B0204020104020204" pitchFamily="34" charset="0"/>
            </a:endParaRPr>
          </a:p>
        </p:txBody>
      </p:sp>
    </p:spTree>
    <p:extLst>
      <p:ext uri="{BB962C8B-B14F-4D97-AF65-F5344CB8AC3E}">
        <p14:creationId xmlns:p14="http://schemas.microsoft.com/office/powerpoint/2010/main" val="169527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ED7A5A-E48D-4EB6-8B43-AE32EC36A57C}"/>
              </a:ext>
            </a:extLst>
          </p:cNvPr>
          <p:cNvSpPr>
            <a:spLocks noGrp="1"/>
          </p:cNvSpPr>
          <p:nvPr>
            <p:ph type="body" sz="quarter" idx="25"/>
          </p:nvPr>
        </p:nvSpPr>
        <p:spPr>
          <a:xfrm>
            <a:off x="566648" y="1171553"/>
            <a:ext cx="2882155" cy="5255005"/>
          </a:xfrm>
        </p:spPr>
        <p:txBody>
          <a:bodyPr>
            <a:noAutofit/>
          </a:bodyPr>
          <a:lstStyle/>
          <a:p>
            <a:pPr>
              <a:lnSpc>
                <a:spcPts val="2160"/>
              </a:lnSpc>
              <a:spcBef>
                <a:spcPts val="0"/>
              </a:spcBef>
            </a:pPr>
            <a:r>
              <a:rPr lang="en-GB" sz="1800" dirty="0">
                <a:solidFill>
                  <a:schemeClr val="tx1"/>
                </a:solidFill>
                <a:latin typeface="Abadi" panose="020B0604020104020204" pitchFamily="34" charset="0"/>
              </a:rPr>
              <a:t>Adaptive teaching </a:t>
            </a:r>
          </a:p>
          <a:p>
            <a:pPr>
              <a:lnSpc>
                <a:spcPts val="2160"/>
              </a:lnSpc>
              <a:spcBef>
                <a:spcPts val="600"/>
              </a:spcBef>
            </a:pPr>
            <a:r>
              <a:rPr lang="en-GB" sz="1800" dirty="0">
                <a:solidFill>
                  <a:schemeClr val="tx1"/>
                </a:solidFill>
                <a:latin typeface="Abadi" panose="020B0604020104020204" pitchFamily="34" charset="0"/>
              </a:rPr>
              <a:t>Spaced learning</a:t>
            </a:r>
          </a:p>
          <a:p>
            <a:pPr>
              <a:lnSpc>
                <a:spcPts val="2160"/>
              </a:lnSpc>
              <a:spcBef>
                <a:spcPts val="600"/>
              </a:spcBef>
            </a:pPr>
            <a:r>
              <a:rPr lang="en-GB" sz="1800" dirty="0">
                <a:solidFill>
                  <a:schemeClr val="tx1"/>
                </a:solidFill>
                <a:latin typeface="Abadi" panose="020B0604020104020204" pitchFamily="34" charset="0"/>
              </a:rPr>
              <a:t>Personal inquiry </a:t>
            </a:r>
          </a:p>
          <a:p>
            <a:pPr>
              <a:lnSpc>
                <a:spcPts val="2160"/>
              </a:lnSpc>
              <a:spcBef>
                <a:spcPts val="600"/>
              </a:spcBef>
            </a:pPr>
            <a:r>
              <a:rPr lang="en-GB" sz="1800" dirty="0">
                <a:solidFill>
                  <a:schemeClr val="tx1"/>
                </a:solidFill>
                <a:latin typeface="Abadi" panose="020B0604020104020204" pitchFamily="34" charset="0"/>
              </a:rPr>
              <a:t>Dynamic assessment </a:t>
            </a:r>
          </a:p>
          <a:p>
            <a:pPr>
              <a:lnSpc>
                <a:spcPts val="2160"/>
              </a:lnSpc>
              <a:spcBef>
                <a:spcPts val="600"/>
              </a:spcBef>
            </a:pPr>
            <a:r>
              <a:rPr lang="en-GB" sz="1800" dirty="0">
                <a:solidFill>
                  <a:schemeClr val="tx1"/>
                </a:solidFill>
                <a:latin typeface="Abadi" panose="020B0604020104020204" pitchFamily="34" charset="0"/>
              </a:rPr>
              <a:t>Stealth assessment </a:t>
            </a:r>
          </a:p>
          <a:p>
            <a:pPr>
              <a:lnSpc>
                <a:spcPts val="2160"/>
              </a:lnSpc>
              <a:spcBef>
                <a:spcPts val="600"/>
              </a:spcBef>
            </a:pPr>
            <a:r>
              <a:rPr lang="en-GB" sz="1800" dirty="0" err="1">
                <a:solidFill>
                  <a:schemeClr val="tx1"/>
                </a:solidFill>
                <a:latin typeface="Abadi" panose="020B0604020104020204" pitchFamily="34" charset="0"/>
              </a:rPr>
              <a:t>Translanguaging</a:t>
            </a:r>
            <a:endParaRPr lang="en-GB" sz="1800" dirty="0">
              <a:solidFill>
                <a:schemeClr val="tx1"/>
              </a:solidFill>
              <a:latin typeface="Abadi" panose="020B0604020104020204" pitchFamily="34" charset="0"/>
            </a:endParaRPr>
          </a:p>
          <a:p>
            <a:pPr>
              <a:lnSpc>
                <a:spcPts val="2160"/>
              </a:lnSpc>
              <a:spcBef>
                <a:spcPts val="600"/>
              </a:spcBef>
            </a:pPr>
            <a:r>
              <a:rPr lang="en-GB" sz="1800" dirty="0">
                <a:solidFill>
                  <a:schemeClr val="tx1"/>
                </a:solidFill>
                <a:latin typeface="Abadi" panose="020B0604020104020204" pitchFamily="34" charset="0"/>
              </a:rPr>
              <a:t>Crossover learning</a:t>
            </a:r>
          </a:p>
          <a:p>
            <a:pPr>
              <a:lnSpc>
                <a:spcPts val="2160"/>
              </a:lnSpc>
              <a:spcBef>
                <a:spcPts val="600"/>
              </a:spcBef>
            </a:pPr>
            <a:r>
              <a:rPr lang="en-GB" sz="1800" dirty="0">
                <a:solidFill>
                  <a:schemeClr val="tx1"/>
                </a:solidFill>
                <a:latin typeface="Abadi" panose="020B0604020104020204" pitchFamily="34" charset="0"/>
              </a:rPr>
              <a:t>Seamless learning</a:t>
            </a:r>
          </a:p>
          <a:p>
            <a:pPr>
              <a:lnSpc>
                <a:spcPts val="2160"/>
              </a:lnSpc>
              <a:spcBef>
                <a:spcPts val="600"/>
              </a:spcBef>
            </a:pPr>
            <a:r>
              <a:rPr lang="en-GB" sz="1800" dirty="0">
                <a:solidFill>
                  <a:schemeClr val="tx1"/>
                </a:solidFill>
                <a:latin typeface="Abadi" panose="020B0604020104020204" pitchFamily="34" charset="0"/>
              </a:rPr>
              <a:t>Incidental learning</a:t>
            </a:r>
          </a:p>
          <a:p>
            <a:pPr>
              <a:lnSpc>
                <a:spcPts val="2160"/>
              </a:lnSpc>
              <a:spcBef>
                <a:spcPts val="600"/>
              </a:spcBef>
            </a:pPr>
            <a:r>
              <a:rPr lang="en-GB" sz="1800" dirty="0">
                <a:solidFill>
                  <a:schemeClr val="tx1"/>
                </a:solidFill>
                <a:latin typeface="Abadi" panose="020B0604020104020204" pitchFamily="34" charset="0"/>
              </a:rPr>
              <a:t>Learning from gaming</a:t>
            </a:r>
          </a:p>
          <a:p>
            <a:pPr>
              <a:lnSpc>
                <a:spcPts val="2160"/>
              </a:lnSpc>
              <a:spcBef>
                <a:spcPts val="600"/>
              </a:spcBef>
            </a:pPr>
            <a:r>
              <a:rPr lang="en-GB" sz="1800" dirty="0">
                <a:solidFill>
                  <a:schemeClr val="tx1"/>
                </a:solidFill>
                <a:latin typeface="Abadi" panose="020B0604020104020204" pitchFamily="34" charset="0"/>
              </a:rPr>
              <a:t>Geo-learning</a:t>
            </a:r>
          </a:p>
          <a:p>
            <a:pPr>
              <a:lnSpc>
                <a:spcPts val="2160"/>
              </a:lnSpc>
              <a:spcBef>
                <a:spcPts val="600"/>
              </a:spcBef>
            </a:pPr>
            <a:r>
              <a:rPr lang="en-GB" sz="1800" dirty="0">
                <a:solidFill>
                  <a:schemeClr val="tx1"/>
                </a:solidFill>
                <a:latin typeface="Abadi" panose="020B0604020104020204" pitchFamily="34" charset="0"/>
              </a:rPr>
              <a:t>Learning through social media</a:t>
            </a:r>
          </a:p>
          <a:p>
            <a:pPr>
              <a:lnSpc>
                <a:spcPts val="2160"/>
              </a:lnSpc>
              <a:spcBef>
                <a:spcPts val="600"/>
              </a:spcBef>
            </a:pPr>
            <a:r>
              <a:rPr lang="en-GB" sz="1800" dirty="0">
                <a:solidFill>
                  <a:schemeClr val="tx1"/>
                </a:solidFill>
                <a:latin typeface="Abadi" panose="020B0604020104020204" pitchFamily="34" charset="0"/>
              </a:rPr>
              <a:t>Navigating post-truth societies</a:t>
            </a:r>
          </a:p>
          <a:p>
            <a:pPr>
              <a:lnSpc>
                <a:spcPts val="2160"/>
              </a:lnSpc>
              <a:spcBef>
                <a:spcPts val="600"/>
              </a:spcBef>
            </a:pPr>
            <a:endParaRPr lang="en-GB" sz="1800" dirty="0">
              <a:solidFill>
                <a:schemeClr val="tx1"/>
              </a:solidFill>
              <a:latin typeface="Abadi" panose="020B0604020104020204" pitchFamily="34" charset="0"/>
            </a:endParaRPr>
          </a:p>
          <a:p>
            <a:pPr>
              <a:lnSpc>
                <a:spcPts val="2160"/>
              </a:lnSpc>
              <a:spcBef>
                <a:spcPts val="600"/>
              </a:spcBef>
            </a:pPr>
            <a:endParaRPr lang="en-GB" sz="1800" dirty="0">
              <a:solidFill>
                <a:schemeClr val="tx1"/>
              </a:solidFill>
              <a:latin typeface="Abadi" panose="020B0604020104020204" pitchFamily="34" charset="0"/>
            </a:endParaRPr>
          </a:p>
          <a:p>
            <a:pPr>
              <a:lnSpc>
                <a:spcPts val="2160"/>
              </a:lnSpc>
              <a:spcBef>
                <a:spcPts val="600"/>
              </a:spcBef>
            </a:pPr>
            <a:endParaRPr lang="en-GB" sz="1800" dirty="0">
              <a:solidFill>
                <a:schemeClr val="tx1"/>
              </a:solidFill>
              <a:latin typeface="Abadi" panose="020B0604020104020204" pitchFamily="34" charset="0"/>
            </a:endParaRPr>
          </a:p>
          <a:p>
            <a:pPr>
              <a:lnSpc>
                <a:spcPts val="2160"/>
              </a:lnSpc>
              <a:spcBef>
                <a:spcPts val="600"/>
              </a:spcBef>
            </a:pPr>
            <a:endParaRPr lang="en-GB" sz="1800" dirty="0">
              <a:solidFill>
                <a:schemeClr val="tx1"/>
              </a:solidFill>
              <a:latin typeface="Abadi" panose="020B0604020104020204" pitchFamily="34" charset="0"/>
            </a:endParaRPr>
          </a:p>
          <a:p>
            <a:pPr>
              <a:lnSpc>
                <a:spcPts val="2160"/>
              </a:lnSpc>
              <a:spcBef>
                <a:spcPts val="0"/>
              </a:spcBef>
            </a:pPr>
            <a:endParaRPr lang="en-GB" sz="1800" dirty="0">
              <a:solidFill>
                <a:schemeClr val="tx1"/>
              </a:solidFill>
              <a:latin typeface="Abadi" panose="020B0604020104020204" pitchFamily="34" charset="0"/>
            </a:endParaRPr>
          </a:p>
        </p:txBody>
      </p:sp>
      <p:sp>
        <p:nvSpPr>
          <p:cNvPr id="3" name="Text Placeholder 2">
            <a:extLst>
              <a:ext uri="{FF2B5EF4-FFF2-40B4-BE49-F238E27FC236}">
                <a16:creationId xmlns:a16="http://schemas.microsoft.com/office/drawing/2014/main" id="{DF5BF89E-8A0D-41D4-8419-76DAFD2B3540}"/>
              </a:ext>
            </a:extLst>
          </p:cNvPr>
          <p:cNvSpPr>
            <a:spLocks noGrp="1"/>
          </p:cNvSpPr>
          <p:nvPr>
            <p:ph type="body" sz="quarter" idx="21"/>
          </p:nvPr>
        </p:nvSpPr>
        <p:spPr>
          <a:xfrm>
            <a:off x="598907" y="286759"/>
            <a:ext cx="9356462" cy="881332"/>
          </a:xfrm>
        </p:spPr>
        <p:txBody>
          <a:bodyPr>
            <a:normAutofit fontScale="92500"/>
          </a:bodyPr>
          <a:lstStyle/>
          <a:p>
            <a:r>
              <a:rPr lang="en-GB" dirty="0">
                <a:solidFill>
                  <a:schemeClr val="tx1"/>
                </a:solidFill>
                <a:latin typeface="Abadi" panose="020B0604020104020204" pitchFamily="34" charset="0"/>
              </a:rPr>
              <a:t>Every powerful pedagogy could be augmented by AI</a:t>
            </a:r>
          </a:p>
        </p:txBody>
      </p:sp>
      <p:sp>
        <p:nvSpPr>
          <p:cNvPr id="6" name="Text Placeholder 1">
            <a:extLst>
              <a:ext uri="{FF2B5EF4-FFF2-40B4-BE49-F238E27FC236}">
                <a16:creationId xmlns:a16="http://schemas.microsoft.com/office/drawing/2014/main" id="{716F10C0-DC1E-4C5A-8089-62D0B1DF8284}"/>
              </a:ext>
            </a:extLst>
          </p:cNvPr>
          <p:cNvSpPr txBox="1">
            <a:spLocks/>
          </p:cNvSpPr>
          <p:nvPr/>
        </p:nvSpPr>
        <p:spPr>
          <a:xfrm>
            <a:off x="3490012" y="1228538"/>
            <a:ext cx="3108101" cy="340738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3232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600"/>
              </a:spcBef>
            </a:pPr>
            <a:r>
              <a:rPr lang="en-GB" sz="1800" dirty="0">
                <a:solidFill>
                  <a:schemeClr val="tx1"/>
                </a:solidFill>
                <a:latin typeface="Abadi" panose="020B0604020104020204" pitchFamily="34" charset="0"/>
              </a:rPr>
              <a:t>Explore first</a:t>
            </a:r>
          </a:p>
          <a:p>
            <a:pPr>
              <a:lnSpc>
                <a:spcPts val="2160"/>
              </a:lnSpc>
              <a:spcBef>
                <a:spcPts val="600"/>
              </a:spcBef>
            </a:pPr>
            <a:r>
              <a:rPr lang="en-GB" sz="1800" dirty="0" err="1">
                <a:solidFill>
                  <a:schemeClr val="tx1"/>
                </a:solidFill>
                <a:latin typeface="Abadi" panose="020B0604020104020204" pitchFamily="34" charset="0"/>
              </a:rPr>
              <a:t>Teachback</a:t>
            </a:r>
            <a:endParaRPr lang="en-GB" sz="1800" dirty="0">
              <a:solidFill>
                <a:schemeClr val="tx1"/>
              </a:solidFill>
              <a:latin typeface="Abadi" panose="020B0604020104020204" pitchFamily="34" charset="0"/>
            </a:endParaRPr>
          </a:p>
          <a:p>
            <a:pPr>
              <a:lnSpc>
                <a:spcPts val="2160"/>
              </a:lnSpc>
              <a:spcBef>
                <a:spcPts val="600"/>
              </a:spcBef>
            </a:pPr>
            <a:r>
              <a:rPr lang="en-GB" sz="1800" dirty="0">
                <a:solidFill>
                  <a:schemeClr val="tx1"/>
                </a:solidFill>
                <a:latin typeface="Abadi" panose="020B0604020104020204" pitchFamily="34" charset="0"/>
              </a:rPr>
              <a:t>Learning through argumentation</a:t>
            </a:r>
          </a:p>
          <a:p>
            <a:pPr>
              <a:lnSpc>
                <a:spcPts val="2160"/>
              </a:lnSpc>
              <a:spcBef>
                <a:spcPts val="600"/>
              </a:spcBef>
            </a:pPr>
            <a:r>
              <a:rPr lang="en-GB" sz="1800" dirty="0">
                <a:solidFill>
                  <a:schemeClr val="tx1"/>
                </a:solidFill>
                <a:latin typeface="Abadi" panose="020B0604020104020204" pitchFamily="34" charset="0"/>
              </a:rPr>
              <a:t>Computational thinking</a:t>
            </a:r>
          </a:p>
          <a:p>
            <a:pPr>
              <a:lnSpc>
                <a:spcPts val="2160"/>
              </a:lnSpc>
              <a:spcBef>
                <a:spcPts val="600"/>
              </a:spcBef>
            </a:pPr>
            <a:r>
              <a:rPr lang="en-GB" sz="1800" dirty="0">
                <a:solidFill>
                  <a:schemeClr val="tx1"/>
                </a:solidFill>
                <a:latin typeface="Abadi" panose="020B0604020104020204" pitchFamily="34" charset="0"/>
              </a:rPr>
              <a:t>Learning from animations</a:t>
            </a:r>
          </a:p>
          <a:p>
            <a:pPr>
              <a:lnSpc>
                <a:spcPts val="2160"/>
              </a:lnSpc>
              <a:spcBef>
                <a:spcPts val="600"/>
              </a:spcBef>
            </a:pPr>
            <a:r>
              <a:rPr lang="en-GB" sz="1800" dirty="0">
                <a:solidFill>
                  <a:schemeClr val="tx1"/>
                </a:solidFill>
                <a:latin typeface="Abadi" panose="020B0604020104020204" pitchFamily="34" charset="0"/>
              </a:rPr>
              <a:t>Learning to learn</a:t>
            </a:r>
          </a:p>
          <a:p>
            <a:pPr>
              <a:lnSpc>
                <a:spcPts val="2160"/>
              </a:lnSpc>
              <a:spcBef>
                <a:spcPts val="600"/>
              </a:spcBef>
            </a:pPr>
            <a:r>
              <a:rPr lang="en-GB" sz="1800" dirty="0">
                <a:solidFill>
                  <a:schemeClr val="tx1"/>
                </a:solidFill>
                <a:latin typeface="Abadi" panose="020B0604020104020204" pitchFamily="34" charset="0"/>
              </a:rPr>
              <a:t>Assessment for learning</a:t>
            </a:r>
          </a:p>
          <a:p>
            <a:pPr>
              <a:lnSpc>
                <a:spcPts val="2160"/>
              </a:lnSpc>
              <a:spcBef>
                <a:spcPts val="600"/>
              </a:spcBef>
            </a:pPr>
            <a:r>
              <a:rPr lang="en-GB" sz="1800" dirty="0">
                <a:solidFill>
                  <a:schemeClr val="tx1"/>
                </a:solidFill>
                <a:latin typeface="Abadi" panose="020B0604020104020204" pitchFamily="34" charset="0"/>
              </a:rPr>
              <a:t>Formative analytics</a:t>
            </a:r>
          </a:p>
          <a:p>
            <a:pPr>
              <a:lnSpc>
                <a:spcPts val="2160"/>
              </a:lnSpc>
              <a:spcBef>
                <a:spcPts val="600"/>
              </a:spcBef>
            </a:pPr>
            <a:r>
              <a:rPr lang="en-GB" sz="1800" dirty="0">
                <a:solidFill>
                  <a:schemeClr val="tx1"/>
                </a:solidFill>
                <a:latin typeface="Abadi" panose="020B0604020104020204" pitchFamily="34" charset="0"/>
              </a:rPr>
              <a:t>Threshold concepts</a:t>
            </a:r>
          </a:p>
          <a:p>
            <a:pPr>
              <a:lnSpc>
                <a:spcPts val="2160"/>
              </a:lnSpc>
              <a:spcBef>
                <a:spcPts val="600"/>
              </a:spcBef>
            </a:pPr>
            <a:r>
              <a:rPr lang="en-GB" sz="1800" dirty="0">
                <a:solidFill>
                  <a:schemeClr val="tx1"/>
                </a:solidFill>
                <a:latin typeface="Abadi" panose="020B0604020104020204" pitchFamily="34" charset="0"/>
              </a:rPr>
              <a:t>Learning through storytelling</a:t>
            </a:r>
          </a:p>
          <a:p>
            <a:pPr>
              <a:lnSpc>
                <a:spcPts val="2160"/>
              </a:lnSpc>
              <a:spcBef>
                <a:spcPts val="600"/>
              </a:spcBef>
            </a:pPr>
            <a:r>
              <a:rPr lang="en-GB" sz="1800" dirty="0">
                <a:solidFill>
                  <a:schemeClr val="tx1"/>
                </a:solidFill>
                <a:latin typeface="Abadi" panose="020B0604020104020204" pitchFamily="34" charset="0"/>
              </a:rPr>
              <a:t>Learning in remote labs</a:t>
            </a:r>
          </a:p>
          <a:p>
            <a:pPr>
              <a:lnSpc>
                <a:spcPts val="2160"/>
              </a:lnSpc>
              <a:spcBef>
                <a:spcPts val="600"/>
              </a:spcBef>
            </a:pPr>
            <a:r>
              <a:rPr lang="en-GB" sz="1800" dirty="0">
                <a:solidFill>
                  <a:schemeClr val="tx1"/>
                </a:solidFill>
                <a:latin typeface="Abadi" panose="020B0604020104020204" pitchFamily="34" charset="0"/>
              </a:rPr>
              <a:t>Context-based learning</a:t>
            </a:r>
          </a:p>
          <a:p>
            <a:pPr>
              <a:lnSpc>
                <a:spcPts val="2160"/>
              </a:lnSpc>
              <a:spcBef>
                <a:spcPts val="600"/>
              </a:spcBef>
            </a:pPr>
            <a:r>
              <a:rPr lang="en-GB" sz="1800" dirty="0">
                <a:solidFill>
                  <a:schemeClr val="tx1"/>
                </a:solidFill>
                <a:latin typeface="Abadi" panose="020B0604020104020204" pitchFamily="34" charset="0"/>
              </a:rPr>
              <a:t>Event-based learning</a:t>
            </a:r>
          </a:p>
          <a:p>
            <a:pPr>
              <a:lnSpc>
                <a:spcPts val="2160"/>
              </a:lnSpc>
              <a:spcBef>
                <a:spcPts val="600"/>
              </a:spcBef>
            </a:pPr>
            <a:r>
              <a:rPr lang="en-GB" sz="1800" dirty="0">
                <a:solidFill>
                  <a:schemeClr val="tx1"/>
                </a:solidFill>
                <a:latin typeface="Abadi" panose="020B0604020104020204" pitchFamily="34" charset="0"/>
              </a:rPr>
              <a:t>Learning for the future</a:t>
            </a:r>
          </a:p>
          <a:p>
            <a:pPr>
              <a:lnSpc>
                <a:spcPts val="2160"/>
              </a:lnSpc>
              <a:spcBef>
                <a:spcPts val="600"/>
              </a:spcBef>
            </a:pPr>
            <a:endParaRPr lang="en-GB" sz="1800" dirty="0">
              <a:solidFill>
                <a:schemeClr val="tx1"/>
              </a:solidFill>
              <a:latin typeface="Abadi" panose="020B0604020104020204" pitchFamily="34" charset="0"/>
            </a:endParaRPr>
          </a:p>
          <a:p>
            <a:pPr>
              <a:lnSpc>
                <a:spcPts val="2160"/>
              </a:lnSpc>
              <a:spcBef>
                <a:spcPts val="600"/>
              </a:spcBef>
            </a:pPr>
            <a:endParaRPr lang="en-GB" sz="1800" dirty="0">
              <a:solidFill>
                <a:schemeClr val="tx1"/>
              </a:solidFill>
              <a:latin typeface="Abadi" panose="020B0604020104020204" pitchFamily="34" charset="0"/>
            </a:endParaRPr>
          </a:p>
          <a:p>
            <a:pPr>
              <a:lnSpc>
                <a:spcPts val="2160"/>
              </a:lnSpc>
              <a:spcBef>
                <a:spcPts val="600"/>
              </a:spcBef>
            </a:pPr>
            <a:endParaRPr lang="en-GB" sz="1800" dirty="0">
              <a:solidFill>
                <a:schemeClr val="tx1"/>
              </a:solidFill>
              <a:latin typeface="Abadi" panose="020B0604020104020204" pitchFamily="34" charset="0"/>
            </a:endParaRPr>
          </a:p>
          <a:p>
            <a:pPr>
              <a:lnSpc>
                <a:spcPts val="2160"/>
              </a:lnSpc>
              <a:spcBef>
                <a:spcPts val="0"/>
              </a:spcBef>
            </a:pPr>
            <a:endParaRPr lang="en-GB" sz="1800" dirty="0">
              <a:solidFill>
                <a:schemeClr val="tx1"/>
              </a:solidFill>
              <a:latin typeface="Abadi" panose="020B0604020104020204" pitchFamily="34" charset="0"/>
            </a:endParaRPr>
          </a:p>
          <a:p>
            <a:pPr>
              <a:lnSpc>
                <a:spcPts val="2160"/>
              </a:lnSpc>
              <a:spcBef>
                <a:spcPts val="0"/>
              </a:spcBef>
            </a:pPr>
            <a:endParaRPr lang="en-GB" sz="1800" dirty="0">
              <a:solidFill>
                <a:schemeClr val="tx1"/>
              </a:solidFill>
              <a:latin typeface="Abadi" panose="020B0604020104020204" pitchFamily="34" charset="0"/>
            </a:endParaRPr>
          </a:p>
          <a:p>
            <a:pPr>
              <a:lnSpc>
                <a:spcPts val="2160"/>
              </a:lnSpc>
              <a:spcBef>
                <a:spcPts val="0"/>
              </a:spcBef>
            </a:pPr>
            <a:endParaRPr lang="en-GB" sz="1800" dirty="0">
              <a:solidFill>
                <a:schemeClr val="tx1"/>
              </a:solidFill>
              <a:latin typeface="Abadi" panose="020B0604020104020204" pitchFamily="34" charset="0"/>
            </a:endParaRPr>
          </a:p>
        </p:txBody>
      </p:sp>
      <p:sp>
        <p:nvSpPr>
          <p:cNvPr id="8" name="Text Placeholder 1">
            <a:extLst>
              <a:ext uri="{FF2B5EF4-FFF2-40B4-BE49-F238E27FC236}">
                <a16:creationId xmlns:a16="http://schemas.microsoft.com/office/drawing/2014/main" id="{17DBCA89-6A28-4B07-91D8-B1AAC6120E82}"/>
              </a:ext>
            </a:extLst>
          </p:cNvPr>
          <p:cNvSpPr txBox="1">
            <a:spLocks/>
          </p:cNvSpPr>
          <p:nvPr/>
        </p:nvSpPr>
        <p:spPr>
          <a:xfrm>
            <a:off x="6732375" y="1171552"/>
            <a:ext cx="3108101" cy="340738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3232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1800" dirty="0">
                <a:latin typeface="Abadi" panose="020B0604020104020204" pitchFamily="34" charset="0"/>
              </a:rPr>
              <a:t>Embodied learning</a:t>
            </a:r>
          </a:p>
          <a:p>
            <a:pPr>
              <a:lnSpc>
                <a:spcPct val="100000"/>
              </a:lnSpc>
              <a:spcBef>
                <a:spcPts val="600"/>
              </a:spcBef>
            </a:pPr>
            <a:r>
              <a:rPr lang="en-GB" sz="1800" dirty="0">
                <a:solidFill>
                  <a:schemeClr val="tx1"/>
                </a:solidFill>
                <a:latin typeface="Abadi" panose="020B0604020104020204" pitchFamily="34" charset="0"/>
              </a:rPr>
              <a:t>Immersive learning</a:t>
            </a:r>
          </a:p>
          <a:p>
            <a:pPr>
              <a:lnSpc>
                <a:spcPct val="100000"/>
              </a:lnSpc>
              <a:spcBef>
                <a:spcPts val="600"/>
              </a:spcBef>
            </a:pPr>
            <a:r>
              <a:rPr lang="en-GB" sz="1800" dirty="0">
                <a:latin typeface="Abadi" panose="020B0604020104020204" pitchFamily="34" charset="0"/>
              </a:rPr>
              <a:t>Maker culture</a:t>
            </a:r>
          </a:p>
          <a:p>
            <a:pPr>
              <a:lnSpc>
                <a:spcPct val="100000"/>
              </a:lnSpc>
              <a:spcBef>
                <a:spcPts val="600"/>
              </a:spcBef>
            </a:pPr>
            <a:r>
              <a:rPr lang="en-GB" sz="1800" dirty="0">
                <a:latin typeface="Abadi" panose="020B0604020104020204" pitchFamily="34" charset="0"/>
              </a:rPr>
              <a:t>Bricolage</a:t>
            </a:r>
          </a:p>
          <a:p>
            <a:pPr>
              <a:lnSpc>
                <a:spcPct val="100000"/>
              </a:lnSpc>
              <a:spcBef>
                <a:spcPts val="600"/>
              </a:spcBef>
            </a:pPr>
            <a:r>
              <a:rPr lang="en-GB" sz="1800" dirty="0">
                <a:latin typeface="Abadi" panose="020B0604020104020204" pitchFamily="34" charset="0"/>
              </a:rPr>
              <a:t>Massive open social learning</a:t>
            </a:r>
          </a:p>
          <a:p>
            <a:pPr>
              <a:lnSpc>
                <a:spcPct val="100000"/>
              </a:lnSpc>
              <a:spcBef>
                <a:spcPts val="600"/>
              </a:spcBef>
            </a:pPr>
            <a:r>
              <a:rPr lang="en-GB" sz="1800" dirty="0">
                <a:latin typeface="Abadi" panose="020B0604020104020204" pitchFamily="34" charset="0"/>
              </a:rPr>
              <a:t>Crowd learning</a:t>
            </a:r>
          </a:p>
          <a:p>
            <a:pPr>
              <a:lnSpc>
                <a:spcPct val="100000"/>
              </a:lnSpc>
              <a:spcBef>
                <a:spcPts val="600"/>
              </a:spcBef>
            </a:pPr>
            <a:r>
              <a:rPr lang="en-GB" sz="1800" dirty="0">
                <a:solidFill>
                  <a:schemeClr val="tx1"/>
                </a:solidFill>
                <a:latin typeface="Abadi" panose="020B0604020104020204" pitchFamily="34" charset="0"/>
              </a:rPr>
              <a:t>Citizen inquiry</a:t>
            </a:r>
          </a:p>
          <a:p>
            <a:pPr>
              <a:lnSpc>
                <a:spcPct val="100000"/>
              </a:lnSpc>
              <a:spcBef>
                <a:spcPts val="600"/>
              </a:spcBef>
            </a:pPr>
            <a:r>
              <a:rPr lang="en-GB" sz="1800" dirty="0">
                <a:latin typeface="Abadi" panose="020B0604020104020204" pitchFamily="34" charset="0"/>
              </a:rPr>
              <a:t>Rhizomatic learning</a:t>
            </a:r>
          </a:p>
          <a:p>
            <a:pPr>
              <a:lnSpc>
                <a:spcPct val="100000"/>
              </a:lnSpc>
              <a:spcBef>
                <a:spcPts val="600"/>
              </a:spcBef>
            </a:pPr>
            <a:r>
              <a:rPr lang="en-GB" sz="1800" dirty="0">
                <a:latin typeface="Abadi" panose="020B0604020104020204" pitchFamily="34" charset="0"/>
              </a:rPr>
              <a:t>Reputation management</a:t>
            </a:r>
          </a:p>
          <a:p>
            <a:pPr>
              <a:lnSpc>
                <a:spcPct val="100000"/>
              </a:lnSpc>
              <a:spcBef>
                <a:spcPts val="600"/>
              </a:spcBef>
            </a:pPr>
            <a:r>
              <a:rPr lang="en-GB" sz="1800" dirty="0">
                <a:latin typeface="Abadi" panose="020B0604020104020204" pitchFamily="34" charset="0"/>
              </a:rPr>
              <a:t>Open pedagogy</a:t>
            </a:r>
          </a:p>
          <a:p>
            <a:pPr>
              <a:lnSpc>
                <a:spcPct val="100000"/>
              </a:lnSpc>
              <a:spcBef>
                <a:spcPts val="600"/>
              </a:spcBef>
            </a:pPr>
            <a:r>
              <a:rPr lang="en-GB" sz="1800" dirty="0">
                <a:latin typeface="Abadi" panose="020B0604020104020204" pitchFamily="34" charset="0"/>
              </a:rPr>
              <a:t>Humanistic knowledge-building communities</a:t>
            </a:r>
          </a:p>
          <a:p>
            <a:pPr>
              <a:lnSpc>
                <a:spcPct val="100000"/>
              </a:lnSpc>
              <a:spcBef>
                <a:spcPts val="0"/>
              </a:spcBef>
            </a:pPr>
            <a:endParaRPr lang="en-GB" sz="1800" dirty="0">
              <a:latin typeface="Abadi" panose="020B0604020104020204" pitchFamily="34" charset="0"/>
            </a:endParaRPr>
          </a:p>
          <a:p>
            <a:pPr>
              <a:spcBef>
                <a:spcPts val="0"/>
              </a:spcBef>
            </a:pPr>
            <a:endParaRPr lang="en-GB" sz="1800" dirty="0">
              <a:latin typeface="Abadi" panose="020B0604020104020204" pitchFamily="34" charset="0"/>
            </a:endParaRPr>
          </a:p>
          <a:p>
            <a:pPr>
              <a:spcBef>
                <a:spcPts val="0"/>
              </a:spcBef>
            </a:pPr>
            <a:endParaRPr lang="en-GB" sz="1800" dirty="0">
              <a:latin typeface="Abadi" panose="020B0604020104020204" pitchFamily="34" charset="0"/>
            </a:endParaRPr>
          </a:p>
        </p:txBody>
      </p:sp>
      <p:pic>
        <p:nvPicPr>
          <p:cNvPr id="7" name="Picture 6">
            <a:extLst>
              <a:ext uri="{FF2B5EF4-FFF2-40B4-BE49-F238E27FC236}">
                <a16:creationId xmlns:a16="http://schemas.microsoft.com/office/drawing/2014/main" id="{8CA5BE6A-8058-455A-BBC2-25EEAAF52B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58661">
            <a:off x="9428701" y="2618865"/>
            <a:ext cx="2248596" cy="337442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9D0C4B1-A520-BF51-A375-3619C953EE09}"/>
              </a:ext>
            </a:extLst>
          </p:cNvPr>
          <p:cNvSpPr/>
          <p:nvPr/>
        </p:nvSpPr>
        <p:spPr>
          <a:xfrm rot="795825">
            <a:off x="8857515" y="5956749"/>
            <a:ext cx="2392033" cy="307777"/>
          </a:xfrm>
          <a:prstGeom prst="rect">
            <a:avLst/>
          </a:prstGeom>
        </p:spPr>
        <p:txBody>
          <a:bodyPr wrap="square">
            <a:spAutoFit/>
          </a:bodyPr>
          <a:lstStyle/>
          <a:p>
            <a:r>
              <a:rPr lang="en-GB" sz="1400" dirty="0">
                <a:latin typeface="Abadi Extra Light" panose="020B0204020104020204" pitchFamily="34" charset="0"/>
              </a:rPr>
              <a:t>Published by Routledge, 2019</a:t>
            </a:r>
          </a:p>
        </p:txBody>
      </p:sp>
    </p:spTree>
    <p:extLst>
      <p:ext uri="{BB962C8B-B14F-4D97-AF65-F5344CB8AC3E}">
        <p14:creationId xmlns:p14="http://schemas.microsoft.com/office/powerpoint/2010/main" val="214270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571222"/>
            <a:ext cx="5157363" cy="4915437"/>
          </a:xfrm>
        </p:spPr>
        <p:txBody>
          <a:bodyPr>
            <a:normAutofit lnSpcReduction="10000"/>
          </a:bodyPr>
          <a:lstStyle/>
          <a:p>
            <a:pPr>
              <a:lnSpc>
                <a:spcPct val="120000"/>
              </a:lnSpc>
              <a:spcBef>
                <a:spcPts val="1800"/>
              </a:spcBef>
            </a:pPr>
            <a:r>
              <a:rPr lang="en-GB" sz="3200" dirty="0">
                <a:solidFill>
                  <a:schemeClr val="tx1"/>
                </a:solidFill>
                <a:latin typeface="Abadi" panose="020B0604020104020204" pitchFamily="34" charset="0"/>
              </a:rPr>
              <a:t>Possibility Engine</a:t>
            </a:r>
          </a:p>
          <a:p>
            <a:pPr>
              <a:lnSpc>
                <a:spcPct val="120000"/>
              </a:lnSpc>
              <a:spcBef>
                <a:spcPts val="1800"/>
              </a:spcBef>
            </a:pPr>
            <a:r>
              <a:rPr lang="en-GB" sz="3200" dirty="0">
                <a:solidFill>
                  <a:schemeClr val="tx1"/>
                </a:solidFill>
                <a:latin typeface="Abadi Extra Light" panose="020B0204020104020204" pitchFamily="34" charset="0"/>
              </a:rPr>
              <a:t>Educator or student uses AI to generate multiple responses to an open question.  Each student synthesises and critiques the AI responses, to create their own written answer.</a:t>
            </a:r>
          </a:p>
          <a:p>
            <a:pPr>
              <a:lnSpc>
                <a:spcPct val="120000"/>
              </a:lnSpc>
              <a:spcBef>
                <a:spcPts val="1800"/>
              </a:spcBef>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p:txBody>
      </p:sp>
      <p:sp>
        <p:nvSpPr>
          <p:cNvPr id="3" name="Text Placeholder 2">
            <a:extLst>
              <a:ext uri="{FF2B5EF4-FFF2-40B4-BE49-F238E27FC236}">
                <a16:creationId xmlns:a16="http://schemas.microsoft.com/office/drawing/2014/main" id="{A0B3686B-A93B-8F48-4186-85F9E9EE6F41}"/>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pic>
        <p:nvPicPr>
          <p:cNvPr id="5" name="Picture 4">
            <a:extLst>
              <a:ext uri="{FF2B5EF4-FFF2-40B4-BE49-F238E27FC236}">
                <a16:creationId xmlns:a16="http://schemas.microsoft.com/office/drawing/2014/main" id="{DCD1FAF7-D8C2-313C-AA0E-AEDCA57512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77947">
            <a:off x="6829985" y="545105"/>
            <a:ext cx="5139744" cy="247058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228172D-95C2-09AE-935C-ACA509087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52500">
            <a:off x="6769993" y="1951663"/>
            <a:ext cx="4930663" cy="223822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6261839-511F-0C7D-8076-4DAA58E592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17122">
            <a:off x="6405093" y="3274255"/>
            <a:ext cx="5040536" cy="3750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091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708597"/>
            <a:ext cx="5780365" cy="4915437"/>
          </a:xfrm>
        </p:spPr>
        <p:txBody>
          <a:bodyPr>
            <a:normAutofit/>
          </a:bodyPr>
          <a:lstStyle/>
          <a:p>
            <a:pPr>
              <a:lnSpc>
                <a:spcPct val="120000"/>
              </a:lnSpc>
              <a:spcBef>
                <a:spcPts val="1800"/>
              </a:spcBef>
            </a:pPr>
            <a:r>
              <a:rPr lang="en-GB" sz="3200" dirty="0">
                <a:solidFill>
                  <a:schemeClr val="tx1"/>
                </a:solidFill>
                <a:latin typeface="Abadi" panose="020B0604020104020204" pitchFamily="34" charset="0"/>
              </a:rPr>
              <a:t>Socratic Opponent</a:t>
            </a:r>
          </a:p>
          <a:p>
            <a:pPr>
              <a:lnSpc>
                <a:spcPct val="120000"/>
              </a:lnSpc>
              <a:spcBef>
                <a:spcPts val="1800"/>
              </a:spcBef>
            </a:pPr>
            <a:r>
              <a:rPr lang="en-GB" sz="3200" dirty="0">
                <a:solidFill>
                  <a:schemeClr val="tx1"/>
                </a:solidFill>
                <a:latin typeface="Abadi Extra Light" panose="020B0204020104020204" pitchFamily="34" charset="0"/>
              </a:rPr>
              <a:t>In an individual or group activity, students engage with ChatGPT in a Socratic dialogue, then each student writes an argumentative essay.</a:t>
            </a:r>
          </a:p>
          <a:p>
            <a:pPr>
              <a:lnSpc>
                <a:spcPct val="120000"/>
              </a:lnSpc>
              <a:spcBef>
                <a:spcPts val="1800"/>
              </a:spcBef>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p:txBody>
      </p:sp>
      <p:pic>
        <p:nvPicPr>
          <p:cNvPr id="6" name="Picture 5">
            <a:extLst>
              <a:ext uri="{FF2B5EF4-FFF2-40B4-BE49-F238E27FC236}">
                <a16:creationId xmlns:a16="http://schemas.microsoft.com/office/drawing/2014/main" id="{64A7532C-9445-8A70-09C0-72D9FB066F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12151">
            <a:off x="6810746" y="388666"/>
            <a:ext cx="5210672" cy="6503106"/>
          </a:xfrm>
          <a:prstGeom prst="rect">
            <a:avLst/>
          </a:prstGeom>
          <a:ln>
            <a:noFill/>
          </a:ln>
          <a:effectLst>
            <a:outerShdw blurRad="292100" dist="139700" dir="2700000" algn="tl" rotWithShape="0">
              <a:srgbClr val="333333">
                <a:alpha val="65000"/>
              </a:srgbClr>
            </a:outerShdw>
          </a:effectLst>
        </p:spPr>
      </p:pic>
      <p:sp>
        <p:nvSpPr>
          <p:cNvPr id="5" name="Text Placeholder 2">
            <a:extLst>
              <a:ext uri="{FF2B5EF4-FFF2-40B4-BE49-F238E27FC236}">
                <a16:creationId xmlns:a16="http://schemas.microsoft.com/office/drawing/2014/main" id="{9F78CFCD-288A-82E2-D051-902FEA8AB20B}"/>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spTree>
    <p:extLst>
      <p:ext uri="{BB962C8B-B14F-4D97-AF65-F5344CB8AC3E}">
        <p14:creationId xmlns:p14="http://schemas.microsoft.com/office/powerpoint/2010/main" val="304206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708597"/>
            <a:ext cx="5780365" cy="4915437"/>
          </a:xfrm>
        </p:spPr>
        <p:txBody>
          <a:bodyPr>
            <a:normAutofit/>
          </a:bodyPr>
          <a:lstStyle/>
          <a:p>
            <a:pPr>
              <a:lnSpc>
                <a:spcPct val="120000"/>
              </a:lnSpc>
              <a:spcBef>
                <a:spcPts val="1800"/>
              </a:spcBef>
            </a:pPr>
            <a:r>
              <a:rPr lang="en-GB" sz="3200" dirty="0">
                <a:solidFill>
                  <a:schemeClr val="tx1"/>
                </a:solidFill>
                <a:latin typeface="Abadi" panose="020B0604020104020204" pitchFamily="34" charset="0"/>
              </a:rPr>
              <a:t>Exploratorium</a:t>
            </a:r>
          </a:p>
          <a:p>
            <a:pPr>
              <a:lnSpc>
                <a:spcPct val="120000"/>
              </a:lnSpc>
              <a:spcBef>
                <a:spcPts val="1800"/>
              </a:spcBef>
            </a:pPr>
            <a:r>
              <a:rPr lang="en-GB" sz="3200" dirty="0">
                <a:solidFill>
                  <a:schemeClr val="tx1"/>
                </a:solidFill>
                <a:latin typeface="Abadi Extra Light" panose="020B0204020104020204" pitchFamily="34" charset="0"/>
              </a:rPr>
              <a:t>Students explore language by generating games and quizzes.</a:t>
            </a:r>
          </a:p>
          <a:p>
            <a:pPr>
              <a:lnSpc>
                <a:spcPct val="120000"/>
              </a:lnSpc>
              <a:spcBef>
                <a:spcPts val="1800"/>
              </a:spcBef>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p:txBody>
      </p:sp>
      <p:sp>
        <p:nvSpPr>
          <p:cNvPr id="5" name="Text Placeholder 2">
            <a:extLst>
              <a:ext uri="{FF2B5EF4-FFF2-40B4-BE49-F238E27FC236}">
                <a16:creationId xmlns:a16="http://schemas.microsoft.com/office/drawing/2014/main" id="{9F78CFCD-288A-82E2-D051-902FEA8AB20B}"/>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pic>
        <p:nvPicPr>
          <p:cNvPr id="6" name="Picture 5">
            <a:extLst>
              <a:ext uri="{FF2B5EF4-FFF2-40B4-BE49-F238E27FC236}">
                <a16:creationId xmlns:a16="http://schemas.microsoft.com/office/drawing/2014/main" id="{AC6C54F6-1C33-F036-C69E-ACFC99C050AB}"/>
              </a:ext>
            </a:extLst>
          </p:cNvPr>
          <p:cNvPicPr>
            <a:picLocks noChangeAspect="1"/>
          </p:cNvPicPr>
          <p:nvPr/>
        </p:nvPicPr>
        <p:blipFill>
          <a:blip r:embed="rId2"/>
          <a:stretch>
            <a:fillRect/>
          </a:stretch>
        </p:blipFill>
        <p:spPr>
          <a:xfrm rot="363563">
            <a:off x="6815823" y="176011"/>
            <a:ext cx="4706095"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680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292785-F6A0-CDC3-8574-D05BF8C15B96}"/>
              </a:ext>
            </a:extLst>
          </p:cNvPr>
          <p:cNvPicPr>
            <a:picLocks noChangeAspect="1"/>
          </p:cNvPicPr>
          <p:nvPr/>
        </p:nvPicPr>
        <p:blipFill>
          <a:blip r:embed="rId2"/>
          <a:stretch>
            <a:fillRect/>
          </a:stretch>
        </p:blipFill>
        <p:spPr>
          <a:xfrm rot="21183444">
            <a:off x="5512986" y="635734"/>
            <a:ext cx="6318632" cy="1635788"/>
          </a:xfrm>
          <a:prstGeom prst="rect">
            <a:avLst/>
          </a:prstGeom>
          <a:ln>
            <a:noFill/>
          </a:ln>
          <a:effectLst>
            <a:outerShdw blurRad="292100" dist="139700" dir="2700000" algn="tl" rotWithShape="0">
              <a:srgbClr val="333333">
                <a:alpha val="65000"/>
              </a:srgbClr>
            </a:outerShdw>
          </a:effectLst>
        </p:spPr>
      </p:pic>
      <p:sp>
        <p:nvSpPr>
          <p:cNvPr id="7" name="Text Placeholder 1">
            <a:extLst>
              <a:ext uri="{FF2B5EF4-FFF2-40B4-BE49-F238E27FC236}">
                <a16:creationId xmlns:a16="http://schemas.microsoft.com/office/drawing/2014/main" id="{49C122AB-D644-FEF9-2043-07961F0AA071}"/>
              </a:ext>
            </a:extLst>
          </p:cNvPr>
          <p:cNvSpPr>
            <a:spLocks noGrp="1"/>
          </p:cNvSpPr>
          <p:nvPr>
            <p:ph type="body" sz="quarter" idx="25"/>
          </p:nvPr>
        </p:nvSpPr>
        <p:spPr>
          <a:xfrm>
            <a:off x="653633" y="1129397"/>
            <a:ext cx="5279157" cy="4915437"/>
          </a:xfrm>
        </p:spPr>
        <p:txBody>
          <a:bodyPr>
            <a:normAutofit/>
          </a:bodyPr>
          <a:lstStyle/>
          <a:p>
            <a:pPr>
              <a:lnSpc>
                <a:spcPct val="120000"/>
              </a:lnSpc>
              <a:spcBef>
                <a:spcPts val="1800"/>
              </a:spcBef>
            </a:pPr>
            <a:r>
              <a:rPr lang="en-GB" sz="4400" dirty="0">
                <a:solidFill>
                  <a:schemeClr val="tx1"/>
                </a:solidFill>
                <a:latin typeface="Abadi" panose="020B0604020104020204" pitchFamily="34" charset="0"/>
              </a:rPr>
              <a:t>Generative AI</a:t>
            </a:r>
          </a:p>
          <a:p>
            <a:pPr>
              <a:lnSpc>
                <a:spcPct val="120000"/>
              </a:lnSpc>
              <a:spcBef>
                <a:spcPts val="1800"/>
              </a:spcBef>
            </a:pPr>
            <a:r>
              <a:rPr lang="en-GB" sz="4400" dirty="0">
                <a:solidFill>
                  <a:schemeClr val="tx1"/>
                </a:solidFill>
                <a:latin typeface="Abadi Extra Light" panose="020B0204020104020204" pitchFamily="34" charset="0"/>
              </a:rPr>
              <a:t>A threat to education?</a:t>
            </a:r>
          </a:p>
          <a:p>
            <a:pPr>
              <a:lnSpc>
                <a:spcPct val="120000"/>
              </a:lnSpc>
              <a:spcBef>
                <a:spcPts val="1800"/>
              </a:spcBef>
            </a:pPr>
            <a:r>
              <a:rPr lang="en-GB" sz="4400" dirty="0">
                <a:solidFill>
                  <a:schemeClr val="tx1"/>
                </a:solidFill>
                <a:latin typeface="Abadi Extra Light" panose="020B0204020104020204" pitchFamily="34" charset="0"/>
              </a:rPr>
              <a:t>Or a universal tutor?</a:t>
            </a:r>
          </a:p>
          <a:p>
            <a:pPr>
              <a:lnSpc>
                <a:spcPct val="120000"/>
              </a:lnSpc>
              <a:spcBef>
                <a:spcPts val="1800"/>
              </a:spcBef>
            </a:pPr>
            <a:endParaRPr lang="en-GB" sz="4400" dirty="0">
              <a:solidFill>
                <a:schemeClr val="tx1"/>
              </a:solidFill>
              <a:latin typeface="Abadi Extra Light" panose="020B0204020104020204" pitchFamily="34" charset="0"/>
            </a:endParaRPr>
          </a:p>
          <a:p>
            <a:pPr>
              <a:lnSpc>
                <a:spcPct val="120000"/>
              </a:lnSpc>
            </a:pPr>
            <a:endParaRPr lang="en-GB" sz="4400" dirty="0">
              <a:solidFill>
                <a:schemeClr val="tx1"/>
              </a:solidFill>
              <a:latin typeface="Abadi Extra Light" panose="020B0204020104020204" pitchFamily="34" charset="0"/>
            </a:endParaRPr>
          </a:p>
          <a:p>
            <a:pPr>
              <a:lnSpc>
                <a:spcPct val="120000"/>
              </a:lnSpc>
            </a:pPr>
            <a:endParaRPr lang="en-GB" sz="4400" dirty="0">
              <a:solidFill>
                <a:schemeClr val="tx1"/>
              </a:solidFill>
              <a:latin typeface="Abadi Extra Light" panose="020B0204020104020204" pitchFamily="34" charset="0"/>
            </a:endParaRPr>
          </a:p>
          <a:p>
            <a:pPr>
              <a:lnSpc>
                <a:spcPct val="120000"/>
              </a:lnSpc>
            </a:pPr>
            <a:endParaRPr lang="en-GB" sz="4400" dirty="0">
              <a:solidFill>
                <a:schemeClr val="tx1"/>
              </a:solidFill>
              <a:latin typeface="Abadi Extra Light" panose="020B0204020104020204" pitchFamily="34" charset="0"/>
            </a:endParaRPr>
          </a:p>
          <a:p>
            <a:pPr>
              <a:lnSpc>
                <a:spcPct val="120000"/>
              </a:lnSpc>
            </a:pPr>
            <a:endParaRPr lang="en-GB" sz="4400" dirty="0">
              <a:solidFill>
                <a:schemeClr val="tx1"/>
              </a:solidFill>
              <a:latin typeface="Abadi Extra Light" panose="020B0204020104020204" pitchFamily="34" charset="0"/>
            </a:endParaRPr>
          </a:p>
          <a:p>
            <a:pPr>
              <a:lnSpc>
                <a:spcPct val="120000"/>
              </a:lnSpc>
            </a:pPr>
            <a:endParaRPr lang="en-GB" sz="4400" dirty="0">
              <a:solidFill>
                <a:schemeClr val="tx1"/>
              </a:solidFill>
              <a:latin typeface="Abadi Extra Light" panose="020B0204020104020204" pitchFamily="34" charset="0"/>
            </a:endParaRPr>
          </a:p>
        </p:txBody>
      </p:sp>
      <p:pic>
        <p:nvPicPr>
          <p:cNvPr id="2" name="Picture 1">
            <a:extLst>
              <a:ext uri="{FF2B5EF4-FFF2-40B4-BE49-F238E27FC236}">
                <a16:creationId xmlns:a16="http://schemas.microsoft.com/office/drawing/2014/main" id="{FEF86070-D5C3-6E01-6BDD-20ED7C4FCA06}"/>
              </a:ext>
            </a:extLst>
          </p:cNvPr>
          <p:cNvPicPr>
            <a:picLocks noChangeAspect="1"/>
          </p:cNvPicPr>
          <p:nvPr/>
        </p:nvPicPr>
        <p:blipFill>
          <a:blip r:embed="rId3"/>
          <a:stretch>
            <a:fillRect/>
          </a:stretch>
        </p:blipFill>
        <p:spPr>
          <a:xfrm rot="888627">
            <a:off x="6110313" y="3548067"/>
            <a:ext cx="5450591" cy="2097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1006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708597"/>
            <a:ext cx="5780365" cy="4915437"/>
          </a:xfrm>
        </p:spPr>
        <p:txBody>
          <a:bodyPr>
            <a:normAutofit/>
          </a:bodyPr>
          <a:lstStyle/>
          <a:p>
            <a:pPr>
              <a:lnSpc>
                <a:spcPct val="120000"/>
              </a:lnSpc>
              <a:spcBef>
                <a:spcPts val="1800"/>
              </a:spcBef>
            </a:pPr>
            <a:r>
              <a:rPr lang="en-GB" sz="3200" dirty="0">
                <a:solidFill>
                  <a:schemeClr val="tx1"/>
                </a:solidFill>
                <a:latin typeface="Abadi" panose="020B0604020104020204" pitchFamily="34" charset="0"/>
              </a:rPr>
              <a:t>Exploratorium</a:t>
            </a:r>
          </a:p>
          <a:p>
            <a:pPr>
              <a:lnSpc>
                <a:spcPct val="120000"/>
              </a:lnSpc>
              <a:spcBef>
                <a:spcPts val="1800"/>
              </a:spcBef>
            </a:pPr>
            <a:r>
              <a:rPr lang="en-GB" sz="3200" dirty="0">
                <a:solidFill>
                  <a:schemeClr val="tx1"/>
                </a:solidFill>
                <a:latin typeface="Abadi Extra Light" panose="020B0204020104020204" pitchFamily="34" charset="0"/>
              </a:rPr>
              <a:t>Students explore language by generating games and quizzes.</a:t>
            </a:r>
          </a:p>
          <a:p>
            <a:pPr>
              <a:lnSpc>
                <a:spcPct val="120000"/>
              </a:lnSpc>
              <a:spcBef>
                <a:spcPts val="1800"/>
              </a:spcBef>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p:txBody>
      </p:sp>
      <p:sp>
        <p:nvSpPr>
          <p:cNvPr id="5" name="Text Placeholder 2">
            <a:extLst>
              <a:ext uri="{FF2B5EF4-FFF2-40B4-BE49-F238E27FC236}">
                <a16:creationId xmlns:a16="http://schemas.microsoft.com/office/drawing/2014/main" id="{9F78CFCD-288A-82E2-D051-902FEA8AB20B}"/>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pic>
        <p:nvPicPr>
          <p:cNvPr id="4" name="Picture 3">
            <a:extLst>
              <a:ext uri="{FF2B5EF4-FFF2-40B4-BE49-F238E27FC236}">
                <a16:creationId xmlns:a16="http://schemas.microsoft.com/office/drawing/2014/main" id="{A7644899-630F-F7A3-A66B-A8BB953FD18F}"/>
              </a:ext>
            </a:extLst>
          </p:cNvPr>
          <p:cNvPicPr>
            <a:picLocks noChangeAspect="1"/>
          </p:cNvPicPr>
          <p:nvPr/>
        </p:nvPicPr>
        <p:blipFill>
          <a:blip r:embed="rId2"/>
          <a:stretch>
            <a:fillRect/>
          </a:stretch>
        </p:blipFill>
        <p:spPr>
          <a:xfrm rot="342601">
            <a:off x="6915158" y="147615"/>
            <a:ext cx="4723845"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242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708597"/>
            <a:ext cx="5780365" cy="4915437"/>
          </a:xfrm>
        </p:spPr>
        <p:txBody>
          <a:bodyPr>
            <a:normAutofit/>
          </a:bodyPr>
          <a:lstStyle/>
          <a:p>
            <a:pPr>
              <a:lnSpc>
                <a:spcPct val="120000"/>
              </a:lnSpc>
              <a:spcBef>
                <a:spcPts val="1800"/>
              </a:spcBef>
            </a:pPr>
            <a:r>
              <a:rPr lang="en-GB" sz="3200" dirty="0">
                <a:solidFill>
                  <a:schemeClr val="tx1"/>
                </a:solidFill>
                <a:latin typeface="Abadi" panose="020B0604020104020204" pitchFamily="34" charset="0"/>
              </a:rPr>
              <a:t>Exploratorium</a:t>
            </a:r>
          </a:p>
          <a:p>
            <a:pPr>
              <a:lnSpc>
                <a:spcPct val="120000"/>
              </a:lnSpc>
              <a:spcBef>
                <a:spcPts val="1800"/>
              </a:spcBef>
            </a:pPr>
            <a:r>
              <a:rPr lang="en-GB" sz="3200" dirty="0">
                <a:solidFill>
                  <a:schemeClr val="tx1"/>
                </a:solidFill>
                <a:latin typeface="Abadi Extra Light" panose="020B0204020104020204" pitchFamily="34" charset="0"/>
              </a:rPr>
              <a:t>Students explore language by generating games and quizzes.</a:t>
            </a:r>
          </a:p>
          <a:p>
            <a:pPr>
              <a:lnSpc>
                <a:spcPct val="120000"/>
              </a:lnSpc>
              <a:spcBef>
                <a:spcPts val="1800"/>
              </a:spcBef>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p:txBody>
      </p:sp>
      <p:sp>
        <p:nvSpPr>
          <p:cNvPr id="5" name="Text Placeholder 2">
            <a:extLst>
              <a:ext uri="{FF2B5EF4-FFF2-40B4-BE49-F238E27FC236}">
                <a16:creationId xmlns:a16="http://schemas.microsoft.com/office/drawing/2014/main" id="{9F78CFCD-288A-82E2-D051-902FEA8AB20B}"/>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pic>
        <p:nvPicPr>
          <p:cNvPr id="6" name="Picture 5">
            <a:extLst>
              <a:ext uri="{FF2B5EF4-FFF2-40B4-BE49-F238E27FC236}">
                <a16:creationId xmlns:a16="http://schemas.microsoft.com/office/drawing/2014/main" id="{1043C114-BE3D-0835-240B-B73D6194DE32}"/>
              </a:ext>
            </a:extLst>
          </p:cNvPr>
          <p:cNvPicPr>
            <a:picLocks noChangeAspect="1"/>
          </p:cNvPicPr>
          <p:nvPr/>
        </p:nvPicPr>
        <p:blipFill>
          <a:blip r:embed="rId2"/>
          <a:stretch>
            <a:fillRect/>
          </a:stretch>
        </p:blipFill>
        <p:spPr>
          <a:xfrm rot="404718">
            <a:off x="6480151" y="0"/>
            <a:ext cx="5375975"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362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708597"/>
            <a:ext cx="5780365" cy="4915437"/>
          </a:xfrm>
        </p:spPr>
        <p:txBody>
          <a:bodyPr>
            <a:normAutofit/>
          </a:bodyPr>
          <a:lstStyle/>
          <a:p>
            <a:pPr>
              <a:lnSpc>
                <a:spcPct val="120000"/>
              </a:lnSpc>
              <a:spcBef>
                <a:spcPts val="1800"/>
              </a:spcBef>
            </a:pPr>
            <a:r>
              <a:rPr lang="en-GB" sz="3200" dirty="0">
                <a:solidFill>
                  <a:schemeClr val="tx1"/>
                </a:solidFill>
                <a:latin typeface="Abadi" panose="020B0604020104020204" pitchFamily="34" charset="0"/>
              </a:rPr>
              <a:t>Exploratorium</a:t>
            </a:r>
          </a:p>
          <a:p>
            <a:pPr>
              <a:lnSpc>
                <a:spcPct val="120000"/>
              </a:lnSpc>
              <a:spcBef>
                <a:spcPts val="1800"/>
              </a:spcBef>
            </a:pPr>
            <a:r>
              <a:rPr lang="en-GB" sz="3200" dirty="0">
                <a:solidFill>
                  <a:schemeClr val="tx1"/>
                </a:solidFill>
                <a:latin typeface="Abadi Extra Light" panose="020B0204020104020204" pitchFamily="34" charset="0"/>
              </a:rPr>
              <a:t>Students explore language by generating games and quizzes.</a:t>
            </a:r>
          </a:p>
          <a:p>
            <a:pPr>
              <a:lnSpc>
                <a:spcPct val="120000"/>
              </a:lnSpc>
              <a:spcBef>
                <a:spcPts val="1800"/>
              </a:spcBef>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p:txBody>
      </p:sp>
      <p:sp>
        <p:nvSpPr>
          <p:cNvPr id="5" name="Text Placeholder 2">
            <a:extLst>
              <a:ext uri="{FF2B5EF4-FFF2-40B4-BE49-F238E27FC236}">
                <a16:creationId xmlns:a16="http://schemas.microsoft.com/office/drawing/2014/main" id="{9F78CFCD-288A-82E2-D051-902FEA8AB20B}"/>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pic>
        <p:nvPicPr>
          <p:cNvPr id="4" name="Picture 3">
            <a:extLst>
              <a:ext uri="{FF2B5EF4-FFF2-40B4-BE49-F238E27FC236}">
                <a16:creationId xmlns:a16="http://schemas.microsoft.com/office/drawing/2014/main" id="{32EF8783-B006-9AFD-822E-3D4CCA413DC5}"/>
              </a:ext>
            </a:extLst>
          </p:cNvPr>
          <p:cNvPicPr>
            <a:picLocks noChangeAspect="1"/>
          </p:cNvPicPr>
          <p:nvPr/>
        </p:nvPicPr>
        <p:blipFill>
          <a:blip r:embed="rId2"/>
          <a:stretch>
            <a:fillRect/>
          </a:stretch>
        </p:blipFill>
        <p:spPr>
          <a:xfrm>
            <a:off x="6122932" y="1665734"/>
            <a:ext cx="5858813" cy="3328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3477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511121"/>
            <a:ext cx="4712813" cy="4915437"/>
          </a:xfrm>
        </p:spPr>
        <p:txBody>
          <a:bodyPr>
            <a:normAutofit/>
          </a:bodyPr>
          <a:lstStyle/>
          <a:p>
            <a:pPr>
              <a:lnSpc>
                <a:spcPct val="120000"/>
              </a:lnSpc>
              <a:spcBef>
                <a:spcPts val="1800"/>
              </a:spcBef>
            </a:pPr>
            <a:r>
              <a:rPr lang="en-GB" sz="3200" dirty="0">
                <a:solidFill>
                  <a:schemeClr val="tx1"/>
                </a:solidFill>
                <a:latin typeface="Abadi" panose="020B0604020104020204" pitchFamily="34" charset="0"/>
              </a:rPr>
              <a:t>Personal Tutor</a:t>
            </a:r>
          </a:p>
          <a:p>
            <a:pPr>
              <a:lnSpc>
                <a:spcPct val="120000"/>
              </a:lnSpc>
              <a:spcBef>
                <a:spcPts val="1800"/>
              </a:spcBef>
            </a:pPr>
            <a:r>
              <a:rPr lang="en-GB" sz="3200" dirty="0">
                <a:solidFill>
                  <a:schemeClr val="tx1"/>
                </a:solidFill>
                <a:latin typeface="Abadi Extra Light" panose="020B0204020104020204" pitchFamily="34" charset="0"/>
              </a:rPr>
              <a:t>Students have a personal tutor for any topic. </a:t>
            </a:r>
          </a:p>
          <a:p>
            <a:pPr>
              <a:lnSpc>
                <a:spcPct val="120000"/>
              </a:lnSpc>
              <a:spcBef>
                <a:spcPts val="1800"/>
              </a:spcBef>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p:txBody>
      </p:sp>
      <p:sp>
        <p:nvSpPr>
          <p:cNvPr id="7" name="Text Placeholder 2">
            <a:extLst>
              <a:ext uri="{FF2B5EF4-FFF2-40B4-BE49-F238E27FC236}">
                <a16:creationId xmlns:a16="http://schemas.microsoft.com/office/drawing/2014/main" id="{6C1D7FFF-3BA8-EBE8-BBD5-6C8FCDEAB45C}"/>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pic>
        <p:nvPicPr>
          <p:cNvPr id="4" name="Picture 3">
            <a:extLst>
              <a:ext uri="{FF2B5EF4-FFF2-40B4-BE49-F238E27FC236}">
                <a16:creationId xmlns:a16="http://schemas.microsoft.com/office/drawing/2014/main" id="{F63C4245-4E52-1A7C-D1F4-6DE52394FB77}"/>
              </a:ext>
            </a:extLst>
          </p:cNvPr>
          <p:cNvPicPr>
            <a:picLocks noChangeAspect="1"/>
          </p:cNvPicPr>
          <p:nvPr/>
        </p:nvPicPr>
        <p:blipFill>
          <a:blip r:embed="rId2"/>
          <a:stretch>
            <a:fillRect/>
          </a:stretch>
        </p:blipFill>
        <p:spPr>
          <a:xfrm>
            <a:off x="6679079" y="352022"/>
            <a:ext cx="5366107" cy="629991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8B5A402B-DBD3-C029-6C9F-635620524919}"/>
              </a:ext>
            </a:extLst>
          </p:cNvPr>
          <p:cNvSpPr/>
          <p:nvPr/>
        </p:nvSpPr>
        <p:spPr>
          <a:xfrm>
            <a:off x="6679078" y="352022"/>
            <a:ext cx="5211291" cy="1090412"/>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433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511121"/>
            <a:ext cx="4479499" cy="4915437"/>
          </a:xfrm>
        </p:spPr>
        <p:txBody>
          <a:bodyPr>
            <a:normAutofit/>
          </a:bodyPr>
          <a:lstStyle/>
          <a:p>
            <a:pPr>
              <a:lnSpc>
                <a:spcPct val="120000"/>
              </a:lnSpc>
              <a:spcBef>
                <a:spcPts val="1800"/>
              </a:spcBef>
            </a:pPr>
            <a:r>
              <a:rPr lang="en-GB" sz="3200" dirty="0">
                <a:solidFill>
                  <a:schemeClr val="tx1"/>
                </a:solidFill>
                <a:latin typeface="Abadi" panose="020B0604020104020204" pitchFamily="34" charset="0"/>
              </a:rPr>
              <a:t>Dynamic Assessor</a:t>
            </a:r>
          </a:p>
          <a:p>
            <a:pPr>
              <a:lnSpc>
                <a:spcPct val="120000"/>
              </a:lnSpc>
              <a:spcBef>
                <a:spcPts val="1800"/>
              </a:spcBef>
            </a:pPr>
            <a:r>
              <a:rPr lang="en-GB" sz="3200" dirty="0">
                <a:solidFill>
                  <a:schemeClr val="tx1"/>
                </a:solidFill>
                <a:latin typeface="Abadi Extra Light" panose="020B0204020104020204" pitchFamily="34" charset="0"/>
              </a:rPr>
              <a:t>Students share summaries of their learning for dynamic assessment.</a:t>
            </a:r>
          </a:p>
          <a:p>
            <a:pPr>
              <a:lnSpc>
                <a:spcPct val="120000"/>
              </a:lnSpc>
              <a:spcBef>
                <a:spcPts val="1800"/>
              </a:spcBef>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a:p>
            <a:pPr>
              <a:lnSpc>
                <a:spcPct val="120000"/>
              </a:lnSpc>
            </a:pPr>
            <a:endParaRPr lang="en-GB" sz="3200" dirty="0">
              <a:solidFill>
                <a:schemeClr val="tx1"/>
              </a:solidFill>
              <a:latin typeface="Abadi Extra Light" panose="020B0204020104020204" pitchFamily="34" charset="0"/>
            </a:endParaRPr>
          </a:p>
        </p:txBody>
      </p:sp>
      <p:sp>
        <p:nvSpPr>
          <p:cNvPr id="8" name="TextBox 7">
            <a:extLst>
              <a:ext uri="{FF2B5EF4-FFF2-40B4-BE49-F238E27FC236}">
                <a16:creationId xmlns:a16="http://schemas.microsoft.com/office/drawing/2014/main" id="{11D2ABE9-E12C-A899-FD22-3000C0DC96F6}"/>
              </a:ext>
            </a:extLst>
          </p:cNvPr>
          <p:cNvSpPr txBox="1"/>
          <p:nvPr/>
        </p:nvSpPr>
        <p:spPr>
          <a:xfrm>
            <a:off x="5516450" y="6173628"/>
            <a:ext cx="6285631" cy="369332"/>
          </a:xfrm>
          <a:prstGeom prst="rect">
            <a:avLst/>
          </a:prstGeom>
          <a:noFill/>
        </p:spPr>
        <p:txBody>
          <a:bodyPr wrap="none" rtlCol="0">
            <a:spAutoFit/>
          </a:bodyPr>
          <a:lstStyle/>
          <a:p>
            <a:r>
              <a:rPr lang="en-GB" dirty="0"/>
              <a:t>Summary assessment, based on my conversation with ChatGPT-4</a:t>
            </a:r>
          </a:p>
        </p:txBody>
      </p:sp>
      <p:sp>
        <p:nvSpPr>
          <p:cNvPr id="9" name="Text Placeholder 2">
            <a:extLst>
              <a:ext uri="{FF2B5EF4-FFF2-40B4-BE49-F238E27FC236}">
                <a16:creationId xmlns:a16="http://schemas.microsoft.com/office/drawing/2014/main" id="{D44C0737-5732-2C24-D01D-2E982A013448}"/>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pic>
        <p:nvPicPr>
          <p:cNvPr id="5" name="Picture 4">
            <a:extLst>
              <a:ext uri="{FF2B5EF4-FFF2-40B4-BE49-F238E27FC236}">
                <a16:creationId xmlns:a16="http://schemas.microsoft.com/office/drawing/2014/main" id="{CF7C9D1B-A6A3-C16E-131D-1616E48618CF}"/>
              </a:ext>
            </a:extLst>
          </p:cNvPr>
          <p:cNvPicPr>
            <a:picLocks noChangeAspect="1"/>
          </p:cNvPicPr>
          <p:nvPr/>
        </p:nvPicPr>
        <p:blipFill>
          <a:blip r:embed="rId2"/>
          <a:stretch>
            <a:fillRect/>
          </a:stretch>
        </p:blipFill>
        <p:spPr>
          <a:xfrm>
            <a:off x="5368716" y="1038214"/>
            <a:ext cx="6761403" cy="4999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872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86691-9781-F988-06E7-1E6ABCE0A06A}"/>
              </a:ext>
            </a:extLst>
          </p:cNvPr>
          <p:cNvSpPr>
            <a:spLocks noGrp="1"/>
          </p:cNvSpPr>
          <p:nvPr>
            <p:ph type="body" sz="quarter" idx="25"/>
          </p:nvPr>
        </p:nvSpPr>
        <p:spPr>
          <a:xfrm>
            <a:off x="837981" y="1206322"/>
            <a:ext cx="4941634" cy="5280337"/>
          </a:xfrm>
        </p:spPr>
        <p:txBody>
          <a:bodyPr>
            <a:normAutofit fontScale="92500" lnSpcReduction="10000"/>
          </a:bodyPr>
          <a:lstStyle/>
          <a:p>
            <a:pPr>
              <a:lnSpc>
                <a:spcPct val="120000"/>
              </a:lnSpc>
              <a:spcBef>
                <a:spcPts val="1800"/>
              </a:spcBef>
            </a:pPr>
            <a:r>
              <a:rPr lang="en-GB" sz="2400" dirty="0">
                <a:solidFill>
                  <a:schemeClr val="tx1"/>
                </a:solidFill>
                <a:latin typeface="Abadi" panose="020B0604020104020204" pitchFamily="34" charset="0"/>
              </a:rPr>
              <a:t>Possibility Engine</a:t>
            </a:r>
          </a:p>
          <a:p>
            <a:pPr>
              <a:lnSpc>
                <a:spcPct val="120000"/>
              </a:lnSpc>
              <a:spcBef>
                <a:spcPts val="0"/>
              </a:spcBef>
            </a:pPr>
            <a:r>
              <a:rPr lang="en-GB" sz="1800" dirty="0">
                <a:solidFill>
                  <a:schemeClr val="tx1"/>
                </a:solidFill>
                <a:latin typeface="Abadi Extra Light" panose="020B0204020104020204" pitchFamily="34" charset="0"/>
              </a:rPr>
              <a:t>AI generates alternative ways of expressing an idea</a:t>
            </a:r>
          </a:p>
          <a:p>
            <a:pPr>
              <a:lnSpc>
                <a:spcPct val="120000"/>
              </a:lnSpc>
              <a:spcBef>
                <a:spcPts val="1800"/>
              </a:spcBef>
            </a:pPr>
            <a:r>
              <a:rPr lang="en-GB" sz="2400" dirty="0">
                <a:solidFill>
                  <a:schemeClr val="tx1"/>
                </a:solidFill>
                <a:latin typeface="Abadi" panose="020B0604020104020204" pitchFamily="34" charset="0"/>
              </a:rPr>
              <a:t>Socratic Opponent</a:t>
            </a:r>
          </a:p>
          <a:p>
            <a:pPr>
              <a:lnSpc>
                <a:spcPct val="120000"/>
              </a:lnSpc>
              <a:spcBef>
                <a:spcPts val="0"/>
              </a:spcBef>
            </a:pPr>
            <a:r>
              <a:rPr lang="en-GB" sz="1800" dirty="0">
                <a:solidFill>
                  <a:schemeClr val="tx1"/>
                </a:solidFill>
                <a:latin typeface="Abadi Extra Light" panose="020B0204020104020204" pitchFamily="34" charset="0"/>
              </a:rPr>
              <a:t>AI acts as an opponent to develop an argument</a:t>
            </a:r>
          </a:p>
          <a:p>
            <a:pPr>
              <a:lnSpc>
                <a:spcPct val="120000"/>
              </a:lnSpc>
              <a:spcBef>
                <a:spcPts val="1800"/>
              </a:spcBef>
            </a:pPr>
            <a:r>
              <a:rPr lang="en-GB" sz="2400" dirty="0">
                <a:solidFill>
                  <a:schemeClr val="tx1"/>
                </a:solidFill>
                <a:latin typeface="Abadi" panose="020B0604020104020204" pitchFamily="34" charset="0"/>
              </a:rPr>
              <a:t>Collaboration Coach</a:t>
            </a:r>
          </a:p>
          <a:p>
            <a:pPr>
              <a:lnSpc>
                <a:spcPct val="120000"/>
              </a:lnSpc>
              <a:spcBef>
                <a:spcPts val="0"/>
              </a:spcBef>
            </a:pPr>
            <a:r>
              <a:rPr lang="en-GB" sz="1800" dirty="0">
                <a:solidFill>
                  <a:schemeClr val="tx1"/>
                </a:solidFill>
                <a:latin typeface="Abadi Extra Light" panose="020B0204020104020204" pitchFamily="34" charset="0"/>
              </a:rPr>
              <a:t>AI helps groups to research and solve problems together</a:t>
            </a:r>
          </a:p>
          <a:p>
            <a:pPr>
              <a:lnSpc>
                <a:spcPct val="120000"/>
              </a:lnSpc>
              <a:spcBef>
                <a:spcPts val="1800"/>
              </a:spcBef>
            </a:pPr>
            <a:r>
              <a:rPr lang="en-GB" sz="2400" dirty="0">
                <a:solidFill>
                  <a:schemeClr val="tx1"/>
                </a:solidFill>
                <a:latin typeface="Abadi" panose="020B0604020104020204" pitchFamily="34" charset="0"/>
              </a:rPr>
              <a:t>Guide on the Side</a:t>
            </a:r>
          </a:p>
          <a:p>
            <a:pPr>
              <a:lnSpc>
                <a:spcPct val="120000"/>
              </a:lnSpc>
              <a:spcBef>
                <a:spcPts val="0"/>
              </a:spcBef>
            </a:pPr>
            <a:r>
              <a:rPr lang="en-GB" sz="1800" dirty="0">
                <a:solidFill>
                  <a:schemeClr val="tx1"/>
                </a:solidFill>
                <a:latin typeface="Abadi Extra Light" panose="020B0204020104020204" pitchFamily="34" charset="0"/>
              </a:rPr>
              <a:t>AI acts a guide to navigate physical and conceptual spaces</a:t>
            </a:r>
          </a:p>
          <a:p>
            <a:pPr>
              <a:lnSpc>
                <a:spcPct val="120000"/>
              </a:lnSpc>
              <a:spcBef>
                <a:spcPts val="1800"/>
              </a:spcBef>
            </a:pPr>
            <a:r>
              <a:rPr lang="en-GB" sz="2400" dirty="0">
                <a:solidFill>
                  <a:schemeClr val="tx1"/>
                </a:solidFill>
                <a:latin typeface="Abadi" panose="020B0604020104020204" pitchFamily="34" charset="0"/>
              </a:rPr>
              <a:t>Personal Tutor</a:t>
            </a:r>
          </a:p>
          <a:p>
            <a:pPr>
              <a:lnSpc>
                <a:spcPct val="120000"/>
              </a:lnSpc>
              <a:spcBef>
                <a:spcPts val="0"/>
              </a:spcBef>
            </a:pPr>
            <a:r>
              <a:rPr lang="en-GB" sz="1800" dirty="0">
                <a:solidFill>
                  <a:schemeClr val="tx1"/>
                </a:solidFill>
                <a:latin typeface="Abadi Extra Light" panose="020B0204020104020204" pitchFamily="34" charset="0"/>
              </a:rPr>
              <a:t>AI tutors each student and gives immediate feedback on progress</a:t>
            </a:r>
          </a:p>
          <a:p>
            <a:pPr>
              <a:lnSpc>
                <a:spcPct val="120000"/>
              </a:lnSpc>
            </a:pPr>
            <a:endParaRPr lang="en-GB" sz="2000" dirty="0">
              <a:solidFill>
                <a:schemeClr val="tx1"/>
              </a:solidFill>
              <a:latin typeface="Abadi Extra Light" panose="020B0204020104020204" pitchFamily="34" charset="0"/>
            </a:endParaRPr>
          </a:p>
          <a:p>
            <a:pPr>
              <a:lnSpc>
                <a:spcPct val="120000"/>
              </a:lnSpc>
            </a:pPr>
            <a:endParaRPr lang="en-GB" sz="2000" dirty="0">
              <a:solidFill>
                <a:schemeClr val="tx1"/>
              </a:solidFill>
              <a:latin typeface="Abadi Extra Light" panose="020B0204020104020204" pitchFamily="34" charset="0"/>
            </a:endParaRPr>
          </a:p>
          <a:p>
            <a:pPr>
              <a:lnSpc>
                <a:spcPct val="120000"/>
              </a:lnSpc>
            </a:pPr>
            <a:endParaRPr lang="en-GB" sz="2000" dirty="0">
              <a:solidFill>
                <a:schemeClr val="tx1"/>
              </a:solidFill>
              <a:latin typeface="Abadi Extra Light" panose="020B0204020104020204" pitchFamily="34" charset="0"/>
            </a:endParaRPr>
          </a:p>
          <a:p>
            <a:pPr>
              <a:lnSpc>
                <a:spcPct val="120000"/>
              </a:lnSpc>
            </a:pPr>
            <a:endParaRPr lang="en-GB" sz="2000" dirty="0">
              <a:solidFill>
                <a:schemeClr val="tx1"/>
              </a:solidFill>
              <a:latin typeface="Abadi Extra Light" panose="020B0204020104020204" pitchFamily="34" charset="0"/>
            </a:endParaRPr>
          </a:p>
          <a:p>
            <a:pPr>
              <a:lnSpc>
                <a:spcPct val="120000"/>
              </a:lnSpc>
            </a:pPr>
            <a:endParaRPr lang="en-GB" sz="2000" dirty="0">
              <a:solidFill>
                <a:schemeClr val="tx1"/>
              </a:solidFill>
              <a:latin typeface="Abadi Extra Light" panose="020B0204020104020204" pitchFamily="34" charset="0"/>
            </a:endParaRPr>
          </a:p>
        </p:txBody>
      </p:sp>
      <p:sp>
        <p:nvSpPr>
          <p:cNvPr id="5" name="Text Placeholder 1">
            <a:extLst>
              <a:ext uri="{FF2B5EF4-FFF2-40B4-BE49-F238E27FC236}">
                <a16:creationId xmlns:a16="http://schemas.microsoft.com/office/drawing/2014/main" id="{86809701-3302-5CAD-08C4-C8B61F111772}"/>
              </a:ext>
            </a:extLst>
          </p:cNvPr>
          <p:cNvSpPr txBox="1">
            <a:spLocks/>
          </p:cNvSpPr>
          <p:nvPr/>
        </p:nvSpPr>
        <p:spPr>
          <a:xfrm>
            <a:off x="6412387" y="1206322"/>
            <a:ext cx="4676323" cy="501417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3232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800"/>
              </a:spcBef>
            </a:pPr>
            <a:r>
              <a:rPr lang="en-GB" sz="2400" dirty="0">
                <a:solidFill>
                  <a:schemeClr val="tx1"/>
                </a:solidFill>
                <a:latin typeface="Abadi" panose="020B0604020104020204" pitchFamily="34" charset="0"/>
              </a:rPr>
              <a:t>Co-Designer</a:t>
            </a:r>
          </a:p>
          <a:p>
            <a:pPr>
              <a:lnSpc>
                <a:spcPct val="120000"/>
              </a:lnSpc>
              <a:spcBef>
                <a:spcPts val="0"/>
              </a:spcBef>
            </a:pPr>
            <a:r>
              <a:rPr lang="en-GB" sz="1800" dirty="0">
                <a:solidFill>
                  <a:schemeClr val="tx1"/>
                </a:solidFill>
                <a:latin typeface="Abadi Extra Light" panose="020B0204020104020204" pitchFamily="34" charset="0"/>
              </a:rPr>
              <a:t>AI assists throughout the design process</a:t>
            </a:r>
          </a:p>
          <a:p>
            <a:pPr>
              <a:lnSpc>
                <a:spcPct val="120000"/>
              </a:lnSpc>
              <a:spcBef>
                <a:spcPts val="1800"/>
              </a:spcBef>
            </a:pPr>
            <a:r>
              <a:rPr lang="en-GB" sz="2400" dirty="0">
                <a:solidFill>
                  <a:schemeClr val="tx1"/>
                </a:solidFill>
                <a:latin typeface="Abadi" panose="020B0604020104020204" pitchFamily="34" charset="0"/>
              </a:rPr>
              <a:t>Exploratorium</a:t>
            </a:r>
          </a:p>
          <a:p>
            <a:pPr>
              <a:lnSpc>
                <a:spcPct val="120000"/>
              </a:lnSpc>
              <a:spcBef>
                <a:spcPts val="0"/>
              </a:spcBef>
            </a:pPr>
            <a:r>
              <a:rPr lang="en-GB" sz="1800" dirty="0">
                <a:solidFill>
                  <a:schemeClr val="tx1"/>
                </a:solidFill>
                <a:latin typeface="Abadi Extra Light" panose="020B0204020104020204" pitchFamily="34" charset="0"/>
              </a:rPr>
              <a:t>AI provides tools to play with, explore and interpret data</a:t>
            </a:r>
          </a:p>
          <a:p>
            <a:pPr>
              <a:lnSpc>
                <a:spcPct val="120000"/>
              </a:lnSpc>
              <a:spcBef>
                <a:spcPts val="1800"/>
              </a:spcBef>
            </a:pPr>
            <a:r>
              <a:rPr lang="en-GB" sz="2400" dirty="0">
                <a:solidFill>
                  <a:schemeClr val="tx1"/>
                </a:solidFill>
                <a:latin typeface="Abadi" panose="020B0604020104020204" pitchFamily="34" charset="0"/>
              </a:rPr>
              <a:t>Study Buddy</a:t>
            </a:r>
          </a:p>
          <a:p>
            <a:pPr>
              <a:lnSpc>
                <a:spcPct val="120000"/>
              </a:lnSpc>
              <a:spcBef>
                <a:spcPts val="0"/>
              </a:spcBef>
            </a:pPr>
            <a:r>
              <a:rPr lang="en-GB" sz="1800" dirty="0">
                <a:solidFill>
                  <a:schemeClr val="tx1"/>
                </a:solidFill>
                <a:latin typeface="Abadi Extra Light" panose="020B0204020104020204" pitchFamily="34" charset="0"/>
              </a:rPr>
              <a:t>AI helps the student reflect on learning material </a:t>
            </a:r>
          </a:p>
          <a:p>
            <a:pPr>
              <a:lnSpc>
                <a:spcPct val="120000"/>
              </a:lnSpc>
              <a:spcBef>
                <a:spcPts val="1800"/>
              </a:spcBef>
            </a:pPr>
            <a:r>
              <a:rPr lang="en-GB" sz="2400" dirty="0">
                <a:solidFill>
                  <a:schemeClr val="tx1"/>
                </a:solidFill>
                <a:latin typeface="Abadi" panose="020B0604020104020204" pitchFamily="34" charset="0"/>
              </a:rPr>
              <a:t>Motivator</a:t>
            </a:r>
          </a:p>
          <a:p>
            <a:pPr>
              <a:lnSpc>
                <a:spcPct val="120000"/>
              </a:lnSpc>
              <a:spcBef>
                <a:spcPts val="0"/>
              </a:spcBef>
            </a:pPr>
            <a:r>
              <a:rPr lang="en-GB" sz="1800" dirty="0">
                <a:solidFill>
                  <a:schemeClr val="tx1"/>
                </a:solidFill>
                <a:latin typeface="Abadi Extra Light" panose="020B0204020104020204" pitchFamily="34" charset="0"/>
              </a:rPr>
              <a:t>AI offers games and challenges to extend learning</a:t>
            </a:r>
          </a:p>
          <a:p>
            <a:pPr>
              <a:lnSpc>
                <a:spcPct val="120000"/>
              </a:lnSpc>
              <a:spcBef>
                <a:spcPts val="1800"/>
              </a:spcBef>
            </a:pPr>
            <a:r>
              <a:rPr lang="en-GB" sz="2400" dirty="0">
                <a:solidFill>
                  <a:schemeClr val="tx1"/>
                </a:solidFill>
                <a:latin typeface="Abadi" panose="020B0604020104020204" pitchFamily="34" charset="0"/>
              </a:rPr>
              <a:t>Dynamic Assessor</a:t>
            </a:r>
          </a:p>
          <a:p>
            <a:pPr>
              <a:lnSpc>
                <a:spcPct val="120000"/>
              </a:lnSpc>
            </a:pPr>
            <a:r>
              <a:rPr lang="en-GB" sz="1800" dirty="0">
                <a:solidFill>
                  <a:schemeClr val="tx1"/>
                </a:solidFill>
                <a:latin typeface="Abadi Extra Light" panose="020B0204020104020204" pitchFamily="34" charset="0"/>
              </a:rPr>
              <a:t>AI provides educators with a profile of each student’s current knowledge</a:t>
            </a:r>
          </a:p>
          <a:p>
            <a:pPr>
              <a:lnSpc>
                <a:spcPct val="120000"/>
              </a:lnSpc>
            </a:pPr>
            <a:endParaRPr lang="en-GB" sz="2000" dirty="0">
              <a:solidFill>
                <a:schemeClr val="tx1"/>
              </a:solidFill>
              <a:latin typeface="Abadi Extra Light" panose="020B0204020104020204" pitchFamily="34" charset="0"/>
            </a:endParaRPr>
          </a:p>
          <a:p>
            <a:pPr>
              <a:lnSpc>
                <a:spcPct val="120000"/>
              </a:lnSpc>
            </a:pPr>
            <a:endParaRPr lang="en-GB" sz="2000" dirty="0">
              <a:solidFill>
                <a:schemeClr val="tx1"/>
              </a:solidFill>
              <a:latin typeface="Abadi Extra Light" panose="020B0204020104020204" pitchFamily="34" charset="0"/>
            </a:endParaRPr>
          </a:p>
          <a:p>
            <a:pPr>
              <a:lnSpc>
                <a:spcPct val="120000"/>
              </a:lnSpc>
            </a:pPr>
            <a:endParaRPr lang="en-GB" sz="2000" dirty="0">
              <a:solidFill>
                <a:schemeClr val="tx1"/>
              </a:solidFill>
              <a:latin typeface="Abadi Extra Light" panose="020B0204020104020204" pitchFamily="34" charset="0"/>
            </a:endParaRPr>
          </a:p>
          <a:p>
            <a:pPr>
              <a:lnSpc>
                <a:spcPct val="120000"/>
              </a:lnSpc>
            </a:pPr>
            <a:endParaRPr lang="en-GB" sz="2000" dirty="0">
              <a:solidFill>
                <a:schemeClr val="tx1"/>
              </a:solidFill>
              <a:latin typeface="Abadi Extra Light" panose="020B0204020104020204" pitchFamily="34" charset="0"/>
            </a:endParaRPr>
          </a:p>
          <a:p>
            <a:pPr>
              <a:lnSpc>
                <a:spcPct val="120000"/>
              </a:lnSpc>
            </a:pPr>
            <a:endParaRPr lang="en-GB" sz="2000" dirty="0">
              <a:solidFill>
                <a:schemeClr val="tx1"/>
              </a:solidFill>
              <a:latin typeface="Abadi Extra Light" panose="020B0204020104020204" pitchFamily="34" charset="0"/>
            </a:endParaRPr>
          </a:p>
        </p:txBody>
      </p:sp>
      <p:sp>
        <p:nvSpPr>
          <p:cNvPr id="6" name="Text Placeholder 2">
            <a:extLst>
              <a:ext uri="{FF2B5EF4-FFF2-40B4-BE49-F238E27FC236}">
                <a16:creationId xmlns:a16="http://schemas.microsoft.com/office/drawing/2014/main" id="{BB7D2AF4-1807-4EB7-82F6-6ECF75709BEA}"/>
              </a:ext>
            </a:extLst>
          </p:cNvPr>
          <p:cNvSpPr>
            <a:spLocks noGrp="1"/>
          </p:cNvSpPr>
          <p:nvPr>
            <p:ph type="body" sz="quarter" idx="21"/>
          </p:nvPr>
        </p:nvSpPr>
        <p:spPr>
          <a:xfrm>
            <a:off x="837981" y="315040"/>
            <a:ext cx="5922095" cy="881332"/>
          </a:xfrm>
        </p:spPr>
        <p:txBody>
          <a:bodyPr>
            <a:normAutofit fontScale="70000" lnSpcReduction="20000"/>
          </a:bodyPr>
          <a:lstStyle/>
          <a:p>
            <a:pPr>
              <a:lnSpc>
                <a:spcPct val="134000"/>
              </a:lnSpc>
            </a:pPr>
            <a:r>
              <a:rPr lang="en-GB" b="0" dirty="0">
                <a:solidFill>
                  <a:schemeClr val="bg2">
                    <a:lumMod val="25000"/>
                  </a:schemeClr>
                </a:solidFill>
                <a:latin typeface="Abadi" panose="020B0604020104020204" pitchFamily="34" charset="0"/>
              </a:rPr>
              <a:t>New ways of teaching and learning with AI</a:t>
            </a:r>
          </a:p>
        </p:txBody>
      </p:sp>
    </p:spTree>
    <p:extLst>
      <p:ext uri="{BB962C8B-B14F-4D97-AF65-F5344CB8AC3E}">
        <p14:creationId xmlns:p14="http://schemas.microsoft.com/office/powerpoint/2010/main" val="334774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46C66-F9E5-E278-AF23-951317B00125}"/>
              </a:ext>
            </a:extLst>
          </p:cNvPr>
          <p:cNvSpPr txBox="1"/>
          <p:nvPr/>
        </p:nvSpPr>
        <p:spPr>
          <a:xfrm>
            <a:off x="509107" y="1317866"/>
            <a:ext cx="4577808" cy="6278642"/>
          </a:xfrm>
          <a:prstGeom prst="rect">
            <a:avLst/>
          </a:prstGeom>
          <a:noFill/>
        </p:spPr>
        <p:txBody>
          <a:bodyPr wrap="square" rtlCol="0">
            <a:spAutoFit/>
          </a:bodyPr>
          <a:lstStyle/>
          <a:p>
            <a:r>
              <a:rPr lang="en-GB" sz="2400" dirty="0">
                <a:latin typeface="Abadi Extra Light" panose="020B0204020104020204" pitchFamily="34" charset="0"/>
              </a:rPr>
              <a:t>Microsoft </a:t>
            </a:r>
            <a:r>
              <a:rPr lang="en-GB" sz="2400" dirty="0" err="1">
                <a:latin typeface="Abadi Extra Light" panose="020B0204020104020204" pitchFamily="34" charset="0"/>
              </a:rPr>
              <a:t>Copilot</a:t>
            </a:r>
            <a:endParaRPr lang="en-GB" sz="2400" dirty="0">
              <a:latin typeface="Abadi Extra Light" panose="020B0204020104020204" pitchFamily="34" charset="0"/>
            </a:endParaRPr>
          </a:p>
          <a:p>
            <a:r>
              <a:rPr lang="en-GB" sz="2000" dirty="0">
                <a:latin typeface="Abadi Extra Light" panose="020B0204020104020204" pitchFamily="34" charset="0"/>
              </a:rPr>
              <a:t>Generative AI integrated into Office suite</a:t>
            </a:r>
          </a:p>
          <a:p>
            <a:endParaRPr lang="en-GB" sz="1600" dirty="0">
              <a:latin typeface="Abadi Extra Light" panose="020B0204020104020204" pitchFamily="34" charset="0"/>
            </a:endParaRPr>
          </a:p>
          <a:p>
            <a:r>
              <a:rPr lang="en-GB" sz="2400" dirty="0">
                <a:latin typeface="Abadi Extra Light" panose="020B0204020104020204" pitchFamily="34" charset="0"/>
              </a:rPr>
              <a:t>Google Bard with </a:t>
            </a:r>
            <a:r>
              <a:rPr lang="en-GB" sz="2400" dirty="0" err="1">
                <a:latin typeface="Abadi Extra Light" panose="020B0204020104020204" pitchFamily="34" charset="0"/>
              </a:rPr>
              <a:t>PaLM</a:t>
            </a:r>
            <a:r>
              <a:rPr lang="en-GB" sz="2400" dirty="0">
                <a:latin typeface="Abadi Extra Light" panose="020B0204020104020204" pitchFamily="34" charset="0"/>
              </a:rPr>
              <a:t> 2</a:t>
            </a:r>
          </a:p>
          <a:p>
            <a:r>
              <a:rPr lang="en-GB" sz="2000" dirty="0">
                <a:latin typeface="Abadi Extra Light" panose="020B0204020104020204" pitchFamily="34" charset="0"/>
              </a:rPr>
              <a:t>Human pre-training, multimedia, topic-specific tuning for business, medicine etc.</a:t>
            </a:r>
          </a:p>
          <a:p>
            <a:endParaRPr lang="en-GB" sz="2000" dirty="0">
              <a:latin typeface="Abadi Extra Light" panose="020B0204020104020204" pitchFamily="34" charset="0"/>
            </a:endParaRPr>
          </a:p>
          <a:p>
            <a:r>
              <a:rPr lang="en-GB" sz="2400" dirty="0" err="1">
                <a:latin typeface="Abadi Extra Light" panose="020B0204020104020204" pitchFamily="34" charset="0"/>
              </a:rPr>
              <a:t>AutoGPT</a:t>
            </a:r>
            <a:r>
              <a:rPr lang="en-GB" sz="2000" dirty="0">
                <a:latin typeface="Abadi Extra Light" panose="020B0204020104020204" pitchFamily="34" charset="0"/>
              </a:rPr>
              <a:t> </a:t>
            </a:r>
          </a:p>
          <a:p>
            <a:r>
              <a:rPr lang="en-GB" sz="2000" dirty="0">
                <a:latin typeface="Abadi Extra Light" panose="020B0204020104020204" pitchFamily="34" charset="0"/>
              </a:rPr>
              <a:t>Goals, plans, tasks, tools, long-term memory</a:t>
            </a:r>
          </a:p>
          <a:p>
            <a:endParaRPr lang="en-GB" sz="2000" dirty="0">
              <a:latin typeface="Abadi Extra Light" panose="020B0204020104020204" pitchFamily="34" charset="0"/>
            </a:endParaRPr>
          </a:p>
          <a:p>
            <a:r>
              <a:rPr lang="en-GB" sz="2400" dirty="0">
                <a:latin typeface="Abadi Extra Light" panose="020B0204020104020204" pitchFamily="34" charset="0"/>
              </a:rPr>
              <a:t>BLOOM</a:t>
            </a:r>
            <a:r>
              <a:rPr lang="en-GB" sz="2000" dirty="0">
                <a:latin typeface="Abadi Extra Light" panose="020B0204020104020204" pitchFamily="34" charset="0"/>
              </a:rPr>
              <a:t> </a:t>
            </a:r>
          </a:p>
          <a:p>
            <a:r>
              <a:rPr lang="en-GB" sz="2000" dirty="0">
                <a:latin typeface="Abadi Extra Light" panose="020B0204020104020204" pitchFamily="34" charset="0"/>
              </a:rPr>
              <a:t>Open-science, open-access language model</a:t>
            </a:r>
          </a:p>
          <a:p>
            <a:endParaRPr lang="en-GB" sz="2000" dirty="0">
              <a:latin typeface="Abadi Extra Light" panose="020B0204020104020204" pitchFamily="34" charset="0"/>
            </a:endParaRPr>
          </a:p>
          <a:p>
            <a:r>
              <a:rPr lang="en-GB" sz="2400" dirty="0">
                <a:latin typeface="Abadi Extra Light" panose="020B0204020104020204" pitchFamily="34" charset="0"/>
              </a:rPr>
              <a:t>Claude from Anthropic</a:t>
            </a:r>
          </a:p>
          <a:p>
            <a:r>
              <a:rPr lang="en-GB" sz="2000" dirty="0">
                <a:latin typeface="Abadi Extra Light" panose="020B0204020104020204" pitchFamily="34" charset="0"/>
              </a:rPr>
              <a:t>Trained on ethical principles to be “helpful, honest, and harmless”</a:t>
            </a:r>
          </a:p>
          <a:p>
            <a:endParaRPr lang="en-GB" sz="2400" dirty="0">
              <a:latin typeface="Abadi Extra Light" panose="020B0204020104020204" pitchFamily="34" charset="0"/>
            </a:endParaRPr>
          </a:p>
          <a:p>
            <a:endParaRPr lang="en-GB" sz="1400" dirty="0">
              <a:latin typeface="Abadi Extra Light" panose="020B0204020104020204" pitchFamily="34" charset="0"/>
            </a:endParaRPr>
          </a:p>
          <a:p>
            <a:endParaRPr lang="en-GB" sz="2400" dirty="0">
              <a:latin typeface="Abadi Extra Light" panose="020B0204020104020204" pitchFamily="34" charset="0"/>
            </a:endParaRPr>
          </a:p>
        </p:txBody>
      </p:sp>
      <p:pic>
        <p:nvPicPr>
          <p:cNvPr id="6" name="Picture 5">
            <a:extLst>
              <a:ext uri="{FF2B5EF4-FFF2-40B4-BE49-F238E27FC236}">
                <a16:creationId xmlns:a16="http://schemas.microsoft.com/office/drawing/2014/main" id="{A210CA1B-EC86-6560-8B18-C155CACF94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0869" y="872868"/>
            <a:ext cx="3120241" cy="307617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8A1F5B5-5C1B-2D0E-58C5-E2EFB43CEE6B}"/>
              </a:ext>
            </a:extLst>
          </p:cNvPr>
          <p:cNvSpPr txBox="1"/>
          <p:nvPr/>
        </p:nvSpPr>
        <p:spPr>
          <a:xfrm>
            <a:off x="9112097" y="4030834"/>
            <a:ext cx="3079903" cy="646331"/>
          </a:xfrm>
          <a:prstGeom prst="rect">
            <a:avLst/>
          </a:prstGeom>
          <a:noFill/>
        </p:spPr>
        <p:txBody>
          <a:bodyPr wrap="square">
            <a:spAutoFit/>
          </a:bodyPr>
          <a:lstStyle/>
          <a:p>
            <a:r>
              <a:rPr lang="en-GB" sz="1200" dirty="0"/>
              <a:t>https://www.engadget.com/microsoft-365-copilot-uses-ai-to-automate-everyday-tasks-in-multiple-apps-151133434.html</a:t>
            </a:r>
          </a:p>
        </p:txBody>
      </p:sp>
      <p:pic>
        <p:nvPicPr>
          <p:cNvPr id="7" name="Picture 6">
            <a:extLst>
              <a:ext uri="{FF2B5EF4-FFF2-40B4-BE49-F238E27FC236}">
                <a16:creationId xmlns:a16="http://schemas.microsoft.com/office/drawing/2014/main" id="{DBFD4D34-2B78-C52E-0967-E2718E07C856}"/>
              </a:ext>
            </a:extLst>
          </p:cNvPr>
          <p:cNvPicPr>
            <a:picLocks noChangeAspect="1"/>
          </p:cNvPicPr>
          <p:nvPr/>
        </p:nvPicPr>
        <p:blipFill>
          <a:blip r:embed="rId3"/>
          <a:stretch>
            <a:fillRect/>
          </a:stretch>
        </p:blipFill>
        <p:spPr>
          <a:xfrm>
            <a:off x="4844036" y="148850"/>
            <a:ext cx="3716121" cy="3287696"/>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81F7CFF9-83DD-96B1-5E1E-F32E20468D1A}"/>
              </a:ext>
            </a:extLst>
          </p:cNvPr>
          <p:cNvPicPr>
            <a:picLocks noChangeAspect="1"/>
          </p:cNvPicPr>
          <p:nvPr/>
        </p:nvPicPr>
        <p:blipFill rotWithShape="1">
          <a:blip r:embed="rId4"/>
          <a:srcRect t="19433"/>
          <a:stretch/>
        </p:blipFill>
        <p:spPr>
          <a:xfrm>
            <a:off x="5178784" y="4228065"/>
            <a:ext cx="3852606" cy="2068782"/>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45E18E68-0206-92F3-4BAD-FF7DA4C1B9A7}"/>
              </a:ext>
            </a:extLst>
          </p:cNvPr>
          <p:cNvSpPr txBox="1">
            <a:spLocks/>
          </p:cNvSpPr>
          <p:nvPr/>
        </p:nvSpPr>
        <p:spPr>
          <a:xfrm>
            <a:off x="509107" y="292692"/>
            <a:ext cx="9882391" cy="881332"/>
          </a:xfrm>
          <a:prstGeom prst="rect">
            <a:avLst/>
          </a:prstGeom>
          <a:noFill/>
        </p:spPr>
        <p:txBody>
          <a:bodyPr vert="horz" lIns="36000" tIns="36000" rIns="18000" bIns="36000" rtlCol="0" anchor="t" anchorCtr="0">
            <a:normAutofit/>
          </a:bodyPr>
          <a:lstStyle>
            <a:lvl1pPr marL="0" indent="0" algn="l" defTabSz="914400" rtl="0" eaLnBrk="1" latinLnBrk="0" hangingPunct="1">
              <a:lnSpc>
                <a:spcPct val="85000"/>
              </a:lnSpc>
              <a:spcBef>
                <a:spcPts val="1000"/>
              </a:spcBef>
              <a:buFont typeface="Arial" panose="020B0604020202020204" pitchFamily="34" charset="0"/>
              <a:buNone/>
              <a:defRPr sz="3600" b="1" kern="1200" baseline="0">
                <a:solidFill>
                  <a:srgbClr val="1E4B9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mn-cs"/>
              </a:rPr>
              <a:t>Beyond GPT</a:t>
            </a:r>
          </a:p>
        </p:txBody>
      </p:sp>
    </p:spTree>
    <p:extLst>
      <p:ext uri="{BB962C8B-B14F-4D97-AF65-F5344CB8AC3E}">
        <p14:creationId xmlns:p14="http://schemas.microsoft.com/office/powerpoint/2010/main" val="412586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F05C13-B07F-5650-917B-D905EA0F137F}"/>
              </a:ext>
            </a:extLst>
          </p:cNvPr>
          <p:cNvSpPr txBox="1"/>
          <p:nvPr/>
        </p:nvSpPr>
        <p:spPr>
          <a:xfrm>
            <a:off x="741577" y="1282849"/>
            <a:ext cx="5354422" cy="8258864"/>
          </a:xfrm>
          <a:prstGeom prst="rect">
            <a:avLst/>
          </a:prstGeom>
          <a:noFill/>
        </p:spPr>
        <p:txBody>
          <a:bodyPr wrap="square" rtlCol="0">
            <a:spAutoFit/>
          </a:bodyPr>
          <a:lstStyle/>
          <a:p>
            <a:pPr>
              <a:lnSpc>
                <a:spcPct val="110000"/>
              </a:lnSpc>
              <a:spcAft>
                <a:spcPts val="800"/>
              </a:spcAft>
            </a:pPr>
            <a:r>
              <a:rPr lang="en-GB" sz="3200" dirty="0">
                <a:latin typeface="Abadi Extra Light" panose="020B0204020104020204" pitchFamily="34" charset="0"/>
                <a:ea typeface="Calibri" panose="020F0502020204030204" pitchFamily="34" charset="0"/>
              </a:rPr>
              <a:t>Model is trained to respect high-level constitutional principles based on UN Declaration of Human Rights, and Apple’s Terms of Service</a:t>
            </a:r>
          </a:p>
          <a:p>
            <a:pPr>
              <a:lnSpc>
                <a:spcPct val="110000"/>
              </a:lnSpc>
              <a:spcAft>
                <a:spcPts val="800"/>
              </a:spcAft>
            </a:pPr>
            <a:r>
              <a:rPr lang="en-GB" sz="3200" dirty="0">
                <a:latin typeface="Abadi Extra Light" panose="020B0204020104020204" pitchFamily="34" charset="0"/>
                <a:ea typeface="Calibri" panose="020F0502020204030204" pitchFamily="34" charset="0"/>
              </a:rPr>
              <a:t>E.g. “Please choose the response that is most supportive of life, liberty, and personal security”</a:t>
            </a:r>
          </a:p>
          <a:p>
            <a:pPr>
              <a:lnSpc>
                <a:spcPct val="110000"/>
              </a:lnSpc>
              <a:spcAft>
                <a:spcPts val="800"/>
              </a:spcAft>
            </a:pPr>
            <a:endParaRPr lang="en-GB" sz="3200" dirty="0">
              <a:latin typeface="Abadi Extra Light" panose="020B0204020104020204" pitchFamily="34" charset="0"/>
              <a:ea typeface="Calibri" panose="020F0502020204030204" pitchFamily="34" charset="0"/>
            </a:endParaRPr>
          </a:p>
          <a:p>
            <a:pPr>
              <a:lnSpc>
                <a:spcPct val="110000"/>
              </a:lnSpc>
              <a:spcAft>
                <a:spcPts val="800"/>
              </a:spcAft>
            </a:pPr>
            <a:endParaRPr lang="en-GB" sz="3200" dirty="0">
              <a:latin typeface="Abadi Extra Light" panose="020B0204020104020204" pitchFamily="34" charset="0"/>
              <a:ea typeface="Calibri" panose="020F0502020204030204" pitchFamily="34" charset="0"/>
            </a:endParaRPr>
          </a:p>
          <a:p>
            <a:pPr>
              <a:lnSpc>
                <a:spcPct val="110000"/>
              </a:lnSpc>
              <a:spcAft>
                <a:spcPts val="800"/>
              </a:spcAft>
            </a:pPr>
            <a:endParaRPr lang="en-GB" sz="3200" dirty="0">
              <a:latin typeface="Abadi Extra Light" panose="020B0204020104020204" pitchFamily="34" charset="0"/>
              <a:ea typeface="Calibri" panose="020F0502020204030204" pitchFamily="34" charset="0"/>
            </a:endParaRPr>
          </a:p>
          <a:p>
            <a:pPr>
              <a:lnSpc>
                <a:spcPct val="110000"/>
              </a:lnSpc>
              <a:spcAft>
                <a:spcPts val="800"/>
              </a:spcAft>
            </a:pPr>
            <a:endParaRPr lang="en-GB" sz="3200" dirty="0">
              <a:latin typeface="Abadi Extra Light" panose="020B0204020104020204" pitchFamily="34" charset="0"/>
              <a:ea typeface="Calibri" panose="020F0502020204030204" pitchFamily="34" charset="0"/>
            </a:endParaRPr>
          </a:p>
          <a:p>
            <a:pPr>
              <a:lnSpc>
                <a:spcPct val="110000"/>
              </a:lnSpc>
              <a:spcAft>
                <a:spcPts val="800"/>
              </a:spcAft>
            </a:pPr>
            <a:r>
              <a:rPr lang="en-GB" sz="3200" dirty="0">
                <a:latin typeface="Abadi Extra Light" panose="020B0204020104020204" pitchFamily="34" charset="0"/>
                <a:ea typeface="Calibri" panose="020F0502020204030204" pitchFamily="34" charset="0"/>
              </a:rPr>
              <a:t> </a:t>
            </a:r>
            <a:endParaRPr lang="en-GB" sz="3200" dirty="0">
              <a:effectLst/>
              <a:latin typeface="Abadi Extra Light" panose="020B0204020104020204" pitchFamily="34" charset="0"/>
              <a:ea typeface="Calibri" panose="020F0502020204030204" pitchFamily="34" charset="0"/>
            </a:endParaRPr>
          </a:p>
        </p:txBody>
      </p:sp>
      <p:sp>
        <p:nvSpPr>
          <p:cNvPr id="8" name="Text Placeholder 2">
            <a:extLst>
              <a:ext uri="{FF2B5EF4-FFF2-40B4-BE49-F238E27FC236}">
                <a16:creationId xmlns:a16="http://schemas.microsoft.com/office/drawing/2014/main" id="{68A346AE-EC04-0601-C0BB-B7ACD38BA626}"/>
              </a:ext>
            </a:extLst>
          </p:cNvPr>
          <p:cNvSpPr txBox="1">
            <a:spLocks/>
          </p:cNvSpPr>
          <p:nvPr/>
        </p:nvSpPr>
        <p:spPr>
          <a:xfrm>
            <a:off x="776816" y="401517"/>
            <a:ext cx="9882391" cy="881332"/>
          </a:xfrm>
          <a:prstGeom prst="rect">
            <a:avLst/>
          </a:prstGeom>
          <a:noFill/>
        </p:spPr>
        <p:txBody>
          <a:bodyPr vert="horz" lIns="36000" tIns="36000" rIns="18000" bIns="36000" rtlCol="0" anchor="t" anchorCtr="0">
            <a:normAutofit/>
          </a:bodyPr>
          <a:lstStyle>
            <a:lvl1pPr marL="0" indent="0" algn="l" defTabSz="914400" rtl="0" eaLnBrk="1" latinLnBrk="0" hangingPunct="1">
              <a:lnSpc>
                <a:spcPct val="85000"/>
              </a:lnSpc>
              <a:spcBef>
                <a:spcPts val="1000"/>
              </a:spcBef>
              <a:buFont typeface="Arial" panose="020B0604020202020204" pitchFamily="34" charset="0"/>
              <a:buNone/>
              <a:defRPr sz="3600" b="1" kern="1200" baseline="0">
                <a:solidFill>
                  <a:srgbClr val="1E4B9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GB" b="0" i="0" u="none" strike="noStrike" kern="1200" cap="none" spc="0" normalizeH="0" baseline="0" noProof="0" dirty="0">
                <a:ln>
                  <a:noFill/>
                </a:ln>
                <a:solidFill>
                  <a:prstClr val="black"/>
                </a:solidFill>
                <a:effectLst/>
                <a:uLnTx/>
                <a:uFillTx/>
                <a:latin typeface="Abadi" panose="020B0604020104020204" pitchFamily="34" charset="0"/>
                <a:ea typeface="Calibri" panose="020F0502020204030204" pitchFamily="34" charset="0"/>
                <a:cs typeface="+mn-cs"/>
              </a:rPr>
              <a:t>Claude – Constitutional AI</a:t>
            </a:r>
          </a:p>
        </p:txBody>
      </p:sp>
      <p:pic>
        <p:nvPicPr>
          <p:cNvPr id="2" name="Picture 2" descr="A diagram of Anthropic's &quot;Constitutional AI&quot; training process.">
            <a:extLst>
              <a:ext uri="{FF2B5EF4-FFF2-40B4-BE49-F238E27FC236}">
                <a16:creationId xmlns:a16="http://schemas.microsoft.com/office/drawing/2014/main" id="{8E367CB5-C48B-D1B5-79B9-ABAF68525A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532"/>
          <a:stretch/>
        </p:blipFill>
        <p:spPr bwMode="auto">
          <a:xfrm rot="869476">
            <a:off x="5837029" y="630698"/>
            <a:ext cx="6165560" cy="5231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B2A9BA-E303-B211-A139-59DD22132287}"/>
              </a:ext>
            </a:extLst>
          </p:cNvPr>
          <p:cNvSpPr txBox="1"/>
          <p:nvPr/>
        </p:nvSpPr>
        <p:spPr>
          <a:xfrm rot="842319">
            <a:off x="5557005" y="5941709"/>
            <a:ext cx="6380018" cy="338554"/>
          </a:xfrm>
          <a:prstGeom prst="rect">
            <a:avLst/>
          </a:prstGeom>
          <a:noFill/>
        </p:spPr>
        <p:txBody>
          <a:bodyPr wrap="square">
            <a:spAutoFit/>
          </a:bodyPr>
          <a:lstStyle/>
          <a:p>
            <a:r>
              <a:rPr lang="en-GB" sz="1600" dirty="0"/>
              <a:t>https://www.anthropic.com/index/claudes-constitution</a:t>
            </a:r>
          </a:p>
        </p:txBody>
      </p:sp>
    </p:spTree>
    <p:extLst>
      <p:ext uri="{BB962C8B-B14F-4D97-AF65-F5344CB8AC3E}">
        <p14:creationId xmlns:p14="http://schemas.microsoft.com/office/powerpoint/2010/main" val="720504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17DAB-3064-C401-B172-E5E2AD073934}"/>
              </a:ext>
            </a:extLst>
          </p:cNvPr>
          <p:cNvSpPr txBox="1"/>
          <p:nvPr/>
        </p:nvSpPr>
        <p:spPr>
          <a:xfrm>
            <a:off x="305462" y="5688449"/>
            <a:ext cx="4652236" cy="523220"/>
          </a:xfrm>
          <a:prstGeom prst="rect">
            <a:avLst/>
          </a:prstGeom>
          <a:noFill/>
        </p:spPr>
        <p:txBody>
          <a:bodyPr wrap="none" rtlCol="0">
            <a:spAutoFit/>
          </a:bodyPr>
          <a:lstStyle/>
          <a:p>
            <a:pPr algn="ctr"/>
            <a:r>
              <a:rPr lang="en-GB" sz="2800" dirty="0">
                <a:latin typeface="Abadi" panose="020B0604020104020204" pitchFamily="34" charset="0"/>
              </a:rPr>
              <a:t>Foundation language models</a:t>
            </a:r>
          </a:p>
        </p:txBody>
      </p:sp>
      <p:cxnSp>
        <p:nvCxnSpPr>
          <p:cNvPr id="8" name="Straight Arrow Connector 7">
            <a:extLst>
              <a:ext uri="{FF2B5EF4-FFF2-40B4-BE49-F238E27FC236}">
                <a16:creationId xmlns:a16="http://schemas.microsoft.com/office/drawing/2014/main" id="{EB742239-9D24-3866-3ADF-BA7CDA4B291F}"/>
              </a:ext>
            </a:extLst>
          </p:cNvPr>
          <p:cNvCxnSpPr>
            <a:cxnSpLocks/>
          </p:cNvCxnSpPr>
          <p:nvPr/>
        </p:nvCxnSpPr>
        <p:spPr>
          <a:xfrm flipV="1">
            <a:off x="2631580" y="1910365"/>
            <a:ext cx="0" cy="1210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7626DD8-977B-F843-2449-FC81BE554206}"/>
              </a:ext>
            </a:extLst>
          </p:cNvPr>
          <p:cNvSpPr txBox="1"/>
          <p:nvPr/>
        </p:nvSpPr>
        <p:spPr>
          <a:xfrm>
            <a:off x="1434781" y="3597500"/>
            <a:ext cx="2393604" cy="523220"/>
          </a:xfrm>
          <a:prstGeom prst="rect">
            <a:avLst/>
          </a:prstGeom>
          <a:noFill/>
        </p:spPr>
        <p:txBody>
          <a:bodyPr wrap="none" rtlCol="0">
            <a:spAutoFit/>
          </a:bodyPr>
          <a:lstStyle/>
          <a:p>
            <a:pPr algn="ctr"/>
            <a:r>
              <a:rPr lang="en-GB" sz="2800" dirty="0">
                <a:latin typeface="Abadi" panose="020B0604020104020204" pitchFamily="34" charset="0"/>
              </a:rPr>
              <a:t>AI-based tools</a:t>
            </a:r>
          </a:p>
        </p:txBody>
      </p:sp>
      <p:cxnSp>
        <p:nvCxnSpPr>
          <p:cNvPr id="11" name="Straight Arrow Connector 10">
            <a:extLst>
              <a:ext uri="{FF2B5EF4-FFF2-40B4-BE49-F238E27FC236}">
                <a16:creationId xmlns:a16="http://schemas.microsoft.com/office/drawing/2014/main" id="{6DAA94E6-9C95-9638-6B13-DDAE1D360D29}"/>
              </a:ext>
            </a:extLst>
          </p:cNvPr>
          <p:cNvCxnSpPr>
            <a:cxnSpLocks/>
          </p:cNvCxnSpPr>
          <p:nvPr/>
        </p:nvCxnSpPr>
        <p:spPr>
          <a:xfrm flipV="1">
            <a:off x="2631580" y="4314424"/>
            <a:ext cx="0" cy="9401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77BD53-2B0E-C53A-7767-D644E7B2C4DC}"/>
              </a:ext>
            </a:extLst>
          </p:cNvPr>
          <p:cNvSpPr txBox="1"/>
          <p:nvPr/>
        </p:nvSpPr>
        <p:spPr>
          <a:xfrm>
            <a:off x="579547" y="525370"/>
            <a:ext cx="4104066" cy="1384995"/>
          </a:xfrm>
          <a:prstGeom prst="rect">
            <a:avLst/>
          </a:prstGeom>
          <a:noFill/>
        </p:spPr>
        <p:txBody>
          <a:bodyPr wrap="square" rtlCol="0">
            <a:spAutoFit/>
          </a:bodyPr>
          <a:lstStyle/>
          <a:p>
            <a:pPr algn="ctr"/>
            <a:r>
              <a:rPr lang="en-GB" sz="2800" dirty="0">
                <a:latin typeface="Abadi" panose="020B0604020104020204" pitchFamily="34" charset="0"/>
              </a:rPr>
              <a:t>Pervasive AI systems for education, business, entertainment</a:t>
            </a:r>
          </a:p>
        </p:txBody>
      </p:sp>
      <p:pic>
        <p:nvPicPr>
          <p:cNvPr id="1026" name="Picture 2">
            <a:extLst>
              <a:ext uri="{FF2B5EF4-FFF2-40B4-BE49-F238E27FC236}">
                <a16:creationId xmlns:a16="http://schemas.microsoft.com/office/drawing/2014/main" id="{E8B2147E-DEE0-FFB5-1E19-4D8C0DABB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551" y="103030"/>
            <a:ext cx="4982411" cy="60358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5696DC3-4F17-1C43-9DB6-38C68A9A3322}"/>
              </a:ext>
            </a:extLst>
          </p:cNvPr>
          <p:cNvSpPr txBox="1"/>
          <p:nvPr/>
        </p:nvSpPr>
        <p:spPr>
          <a:xfrm>
            <a:off x="5683876" y="6211669"/>
            <a:ext cx="6096000" cy="646331"/>
          </a:xfrm>
          <a:prstGeom prst="rect">
            <a:avLst/>
          </a:prstGeom>
          <a:noFill/>
        </p:spPr>
        <p:txBody>
          <a:bodyPr wrap="square">
            <a:spAutoFit/>
          </a:bodyPr>
          <a:lstStyle/>
          <a:p>
            <a:r>
              <a:rPr lang="en-GB" dirty="0"/>
              <a:t>https://cobusgreyling.medium.com/the-foundation-large-language-model-llm-tooling-landscape-8a849ebc7228</a:t>
            </a:r>
          </a:p>
        </p:txBody>
      </p:sp>
    </p:spTree>
    <p:extLst>
      <p:ext uri="{BB962C8B-B14F-4D97-AF65-F5344CB8AC3E}">
        <p14:creationId xmlns:p14="http://schemas.microsoft.com/office/powerpoint/2010/main" val="163731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E17DAB-3064-C401-B172-E5E2AD073934}"/>
              </a:ext>
            </a:extLst>
          </p:cNvPr>
          <p:cNvSpPr txBox="1"/>
          <p:nvPr/>
        </p:nvSpPr>
        <p:spPr>
          <a:xfrm>
            <a:off x="305462" y="5688449"/>
            <a:ext cx="4652236" cy="523220"/>
          </a:xfrm>
          <a:prstGeom prst="rect">
            <a:avLst/>
          </a:prstGeom>
          <a:noFill/>
        </p:spPr>
        <p:txBody>
          <a:bodyPr wrap="none" rtlCol="0">
            <a:spAutoFit/>
          </a:bodyPr>
          <a:lstStyle/>
          <a:p>
            <a:pPr algn="ctr"/>
            <a:r>
              <a:rPr lang="en-GB" sz="2800" dirty="0">
                <a:latin typeface="Abadi" panose="020B0604020104020204" pitchFamily="34" charset="0"/>
              </a:rPr>
              <a:t>Foundation language models</a:t>
            </a:r>
          </a:p>
        </p:txBody>
      </p:sp>
      <p:cxnSp>
        <p:nvCxnSpPr>
          <p:cNvPr id="8" name="Straight Arrow Connector 7">
            <a:extLst>
              <a:ext uri="{FF2B5EF4-FFF2-40B4-BE49-F238E27FC236}">
                <a16:creationId xmlns:a16="http://schemas.microsoft.com/office/drawing/2014/main" id="{EB742239-9D24-3866-3ADF-BA7CDA4B291F}"/>
              </a:ext>
            </a:extLst>
          </p:cNvPr>
          <p:cNvCxnSpPr>
            <a:cxnSpLocks/>
          </p:cNvCxnSpPr>
          <p:nvPr/>
        </p:nvCxnSpPr>
        <p:spPr>
          <a:xfrm flipV="1">
            <a:off x="2631580" y="1910365"/>
            <a:ext cx="0" cy="1210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7626DD8-977B-F843-2449-FC81BE554206}"/>
              </a:ext>
            </a:extLst>
          </p:cNvPr>
          <p:cNvSpPr txBox="1"/>
          <p:nvPr/>
        </p:nvSpPr>
        <p:spPr>
          <a:xfrm>
            <a:off x="1434781" y="3597500"/>
            <a:ext cx="2393604" cy="523220"/>
          </a:xfrm>
          <a:prstGeom prst="rect">
            <a:avLst/>
          </a:prstGeom>
          <a:noFill/>
        </p:spPr>
        <p:txBody>
          <a:bodyPr wrap="none" rtlCol="0">
            <a:spAutoFit/>
          </a:bodyPr>
          <a:lstStyle/>
          <a:p>
            <a:pPr algn="ctr"/>
            <a:r>
              <a:rPr lang="en-GB" sz="2800" dirty="0">
                <a:latin typeface="Abadi" panose="020B0604020104020204" pitchFamily="34" charset="0"/>
              </a:rPr>
              <a:t>AI-based tools</a:t>
            </a:r>
          </a:p>
        </p:txBody>
      </p:sp>
      <p:cxnSp>
        <p:nvCxnSpPr>
          <p:cNvPr id="11" name="Straight Arrow Connector 10">
            <a:extLst>
              <a:ext uri="{FF2B5EF4-FFF2-40B4-BE49-F238E27FC236}">
                <a16:creationId xmlns:a16="http://schemas.microsoft.com/office/drawing/2014/main" id="{6DAA94E6-9C95-9638-6B13-DDAE1D360D29}"/>
              </a:ext>
            </a:extLst>
          </p:cNvPr>
          <p:cNvCxnSpPr>
            <a:cxnSpLocks/>
          </p:cNvCxnSpPr>
          <p:nvPr/>
        </p:nvCxnSpPr>
        <p:spPr>
          <a:xfrm flipV="1">
            <a:off x="2631580" y="4314424"/>
            <a:ext cx="0" cy="9401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77BD53-2B0E-C53A-7767-D644E7B2C4DC}"/>
              </a:ext>
            </a:extLst>
          </p:cNvPr>
          <p:cNvSpPr txBox="1"/>
          <p:nvPr/>
        </p:nvSpPr>
        <p:spPr>
          <a:xfrm>
            <a:off x="579547" y="525370"/>
            <a:ext cx="4104066" cy="1384995"/>
          </a:xfrm>
          <a:prstGeom prst="rect">
            <a:avLst/>
          </a:prstGeom>
          <a:noFill/>
        </p:spPr>
        <p:txBody>
          <a:bodyPr wrap="square" rtlCol="0">
            <a:spAutoFit/>
          </a:bodyPr>
          <a:lstStyle/>
          <a:p>
            <a:pPr algn="ctr"/>
            <a:r>
              <a:rPr lang="en-GB" sz="2800" dirty="0">
                <a:latin typeface="Abadi" panose="020B0604020104020204" pitchFamily="34" charset="0"/>
              </a:rPr>
              <a:t>Pervasive AI systems for education, business, entertainment</a:t>
            </a:r>
          </a:p>
        </p:txBody>
      </p:sp>
      <p:pic>
        <p:nvPicPr>
          <p:cNvPr id="1026" name="Picture 2">
            <a:extLst>
              <a:ext uri="{FF2B5EF4-FFF2-40B4-BE49-F238E27FC236}">
                <a16:creationId xmlns:a16="http://schemas.microsoft.com/office/drawing/2014/main" id="{E8B2147E-DEE0-FFB5-1E19-4D8C0DABB96C}"/>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5831551" y="103030"/>
            <a:ext cx="4982411" cy="6035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D83857-3E79-ACC5-C996-B516E59E9E5E}"/>
              </a:ext>
            </a:extLst>
          </p:cNvPr>
          <p:cNvSpPr txBox="1"/>
          <p:nvPr/>
        </p:nvSpPr>
        <p:spPr>
          <a:xfrm>
            <a:off x="5649532" y="2064913"/>
            <a:ext cx="5941452" cy="3416320"/>
          </a:xfrm>
          <a:prstGeom prst="rect">
            <a:avLst/>
          </a:prstGeom>
          <a:noFill/>
        </p:spPr>
        <p:txBody>
          <a:bodyPr wrap="square" rtlCol="0">
            <a:spAutoFit/>
          </a:bodyPr>
          <a:lstStyle/>
          <a:p>
            <a:r>
              <a:rPr lang="en-GB" sz="3600" dirty="0">
                <a:latin typeface="Abadi" panose="020B0604020104020204" pitchFamily="34" charset="0"/>
              </a:rPr>
              <a:t>Education experts, learning technologists and AI companies need to work together to create powerful, ethical systems for personal and social learning</a:t>
            </a:r>
          </a:p>
        </p:txBody>
      </p:sp>
    </p:spTree>
    <p:extLst>
      <p:ext uri="{BB962C8B-B14F-4D97-AF65-F5344CB8AC3E}">
        <p14:creationId xmlns:p14="http://schemas.microsoft.com/office/powerpoint/2010/main" val="289583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F6D72-C32F-40CF-B0C4-4A5720A72FF5}"/>
              </a:ext>
            </a:extLst>
          </p:cNvPr>
          <p:cNvSpPr txBox="1"/>
          <p:nvPr/>
        </p:nvSpPr>
        <p:spPr>
          <a:xfrm>
            <a:off x="409139" y="565639"/>
            <a:ext cx="6004539" cy="6093976"/>
          </a:xfrm>
          <a:prstGeom prst="rect">
            <a:avLst/>
          </a:prstGeom>
          <a:noFill/>
        </p:spPr>
        <p:txBody>
          <a:bodyPr wrap="square" rtlCol="0">
            <a:spAutoFit/>
          </a:bodyPr>
          <a:lstStyle/>
          <a:p>
            <a:r>
              <a:rPr lang="en-GB" sz="3200" dirty="0">
                <a:latin typeface="Abadi" panose="020B0604020104020204" pitchFamily="34" charset="0"/>
              </a:rPr>
              <a:t>GPT-4</a:t>
            </a:r>
          </a:p>
          <a:p>
            <a:pPr>
              <a:spcBef>
                <a:spcPts val="1200"/>
              </a:spcBef>
            </a:pPr>
            <a:endParaRPr lang="en-GB" sz="2800" dirty="0">
              <a:latin typeface="Abadi Extra Light" panose="020B0204020104020204" pitchFamily="34" charset="0"/>
            </a:endParaRPr>
          </a:p>
          <a:p>
            <a:pPr>
              <a:spcBef>
                <a:spcPts val="1200"/>
              </a:spcBef>
            </a:pPr>
            <a:r>
              <a:rPr lang="en-GB" sz="2800" dirty="0">
                <a:latin typeface="Abadi Extra Light" panose="020B0204020104020204" pitchFamily="34" charset="0"/>
              </a:rPr>
              <a:t>Highly-trained text completer and style copier </a:t>
            </a:r>
          </a:p>
          <a:p>
            <a:pPr>
              <a:spcBef>
                <a:spcPts val="1200"/>
              </a:spcBef>
            </a:pPr>
            <a:r>
              <a:rPr lang="en-GB" sz="2800" dirty="0">
                <a:latin typeface="Abadi Extra Light" panose="020B0204020104020204" pitchFamily="34" charset="0"/>
              </a:rPr>
              <a:t>It can generate up to 25,000 words </a:t>
            </a:r>
          </a:p>
          <a:p>
            <a:pPr>
              <a:spcBef>
                <a:spcPts val="1200"/>
              </a:spcBef>
            </a:pPr>
            <a:r>
              <a:rPr lang="en-GB" sz="2800" dirty="0">
                <a:latin typeface="Abadi Extra Light" panose="020B0204020104020204" pitchFamily="34" charset="0"/>
              </a:rPr>
              <a:t>It can write in any style in multiple languages</a:t>
            </a:r>
          </a:p>
          <a:p>
            <a:pPr>
              <a:spcBef>
                <a:spcPts val="1200"/>
              </a:spcBef>
            </a:pPr>
            <a:r>
              <a:rPr lang="en-GB" sz="2800" dirty="0">
                <a:latin typeface="Abadi Extra Light" panose="020B0204020104020204" pitchFamily="34" charset="0"/>
              </a:rPr>
              <a:t>It can be given a direct instruction</a:t>
            </a:r>
          </a:p>
          <a:p>
            <a:pPr>
              <a:spcBef>
                <a:spcPts val="1200"/>
              </a:spcBef>
            </a:pPr>
            <a:r>
              <a:rPr lang="en-GB" sz="2800" dirty="0">
                <a:latin typeface="Abadi Extra Light" panose="020B0204020104020204" pitchFamily="34" charset="0"/>
              </a:rPr>
              <a:t>It can </a:t>
            </a:r>
            <a:r>
              <a:rPr lang="en-GB" sz="2800" dirty="0">
                <a:effectLst/>
                <a:latin typeface="Abadi Extra Light" panose="020B0204020104020204" pitchFamily="34" charset="0"/>
                <a:ea typeface="Calibri" panose="020F0502020204030204" pitchFamily="34" charset="0"/>
              </a:rPr>
              <a:t>interpret text and images</a:t>
            </a:r>
          </a:p>
          <a:p>
            <a:pPr>
              <a:spcBef>
                <a:spcPts val="1200"/>
              </a:spcBef>
            </a:pPr>
            <a:r>
              <a:rPr lang="en-GB" sz="2800" dirty="0">
                <a:latin typeface="Abadi" panose="020B0604020104020204" pitchFamily="34" charset="0"/>
                <a:ea typeface="Calibri" panose="020F0502020204030204" pitchFamily="34" charset="0"/>
              </a:rPr>
              <a:t>It is a general-purpose language tool</a:t>
            </a:r>
            <a:endParaRPr lang="en-GB" sz="2800" dirty="0">
              <a:effectLst/>
              <a:latin typeface="Abadi" panose="020B0604020104020204" pitchFamily="34" charset="0"/>
              <a:ea typeface="Calibri" panose="020F0502020204030204" pitchFamily="34" charset="0"/>
            </a:endParaRPr>
          </a:p>
          <a:p>
            <a:endParaRPr lang="en-GB" sz="3600" dirty="0">
              <a:latin typeface="Abadi Extra Light" panose="020B0204020104020204" pitchFamily="34" charset="0"/>
            </a:endParaRPr>
          </a:p>
        </p:txBody>
      </p:sp>
      <p:pic>
        <p:nvPicPr>
          <p:cNvPr id="3" name="Picture 2">
            <a:extLst>
              <a:ext uri="{FF2B5EF4-FFF2-40B4-BE49-F238E27FC236}">
                <a16:creationId xmlns:a16="http://schemas.microsoft.com/office/drawing/2014/main" id="{186F4152-9F93-26D7-B819-1DDD9AF700EE}"/>
              </a:ext>
            </a:extLst>
          </p:cNvPr>
          <p:cNvPicPr>
            <a:picLocks noChangeAspect="1"/>
          </p:cNvPicPr>
          <p:nvPr/>
        </p:nvPicPr>
        <p:blipFill>
          <a:blip r:embed="rId2"/>
          <a:stretch>
            <a:fillRect/>
          </a:stretch>
        </p:blipFill>
        <p:spPr>
          <a:xfrm rot="407629">
            <a:off x="6083328" y="363901"/>
            <a:ext cx="5113408" cy="357255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8B3A792-2748-1652-E626-B4C297AE694B}"/>
              </a:ext>
            </a:extLst>
          </p:cNvPr>
          <p:cNvPicPr>
            <a:picLocks noChangeAspect="1"/>
          </p:cNvPicPr>
          <p:nvPr/>
        </p:nvPicPr>
        <p:blipFill>
          <a:blip r:embed="rId3"/>
          <a:stretch>
            <a:fillRect/>
          </a:stretch>
        </p:blipFill>
        <p:spPr>
          <a:xfrm rot="21084141">
            <a:off x="7283428" y="2014088"/>
            <a:ext cx="4675350" cy="4660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282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015FE-4F69-BAD5-9E93-C59319590F0F}"/>
              </a:ext>
            </a:extLst>
          </p:cNvPr>
          <p:cNvSpPr>
            <a:spLocks noGrp="1"/>
          </p:cNvSpPr>
          <p:nvPr>
            <p:ph type="body" sz="quarter" idx="25"/>
          </p:nvPr>
        </p:nvSpPr>
        <p:spPr>
          <a:xfrm>
            <a:off x="886535" y="620332"/>
            <a:ext cx="5284516" cy="5739684"/>
          </a:xfrm>
        </p:spPr>
        <p:txBody>
          <a:bodyPr>
            <a:normAutofit fontScale="92500" lnSpcReduction="10000"/>
          </a:bodyPr>
          <a:lstStyle/>
          <a:p>
            <a:pPr>
              <a:lnSpc>
                <a:spcPct val="100000"/>
              </a:lnSpc>
              <a:spcBef>
                <a:spcPts val="2400"/>
              </a:spcBef>
            </a:pPr>
            <a:r>
              <a:rPr lang="en-GB" sz="3200" dirty="0">
                <a:solidFill>
                  <a:schemeClr val="tx1">
                    <a:lumMod val="85000"/>
                    <a:lumOff val="15000"/>
                  </a:schemeClr>
                </a:solidFill>
                <a:latin typeface="Abadi" panose="020B0604020104020204" pitchFamily="34" charset="0"/>
              </a:rPr>
              <a:t>Use generative AI with care</a:t>
            </a:r>
          </a:p>
          <a:p>
            <a:pPr>
              <a:lnSpc>
                <a:spcPct val="100000"/>
              </a:lnSpc>
              <a:spcBef>
                <a:spcPts val="2400"/>
              </a:spcBef>
            </a:pPr>
            <a:r>
              <a:rPr lang="en-GB" sz="3200" dirty="0">
                <a:solidFill>
                  <a:schemeClr val="tx1"/>
                </a:solidFill>
                <a:latin typeface="Abadi Extra Light" panose="020B0204020104020204" pitchFamily="34" charset="0"/>
              </a:rPr>
              <a:t>Rethink written assessment</a:t>
            </a:r>
          </a:p>
          <a:p>
            <a:pPr>
              <a:lnSpc>
                <a:spcPct val="100000"/>
              </a:lnSpc>
              <a:spcBef>
                <a:spcPts val="2400"/>
              </a:spcBef>
            </a:pPr>
            <a:r>
              <a:rPr lang="en-GB" sz="3200" dirty="0">
                <a:solidFill>
                  <a:schemeClr val="tx1"/>
                </a:solidFill>
                <a:latin typeface="Abadi Extra Light" panose="020B0204020104020204" pitchFamily="34" charset="0"/>
              </a:rPr>
              <a:t>Beware of AI for factual writing</a:t>
            </a:r>
          </a:p>
          <a:p>
            <a:pPr>
              <a:lnSpc>
                <a:spcPct val="100000"/>
              </a:lnSpc>
              <a:spcBef>
                <a:spcPts val="2400"/>
              </a:spcBef>
            </a:pPr>
            <a:r>
              <a:rPr lang="en-GB" sz="3200" dirty="0">
                <a:solidFill>
                  <a:schemeClr val="tx1"/>
                </a:solidFill>
                <a:latin typeface="Abadi Extra Light" panose="020B0204020104020204" pitchFamily="34" charset="0"/>
              </a:rPr>
              <a:t>Explore AI for critical thinking, creativity, argumentation</a:t>
            </a:r>
          </a:p>
          <a:p>
            <a:pPr>
              <a:lnSpc>
                <a:spcPct val="100000"/>
              </a:lnSpc>
              <a:spcBef>
                <a:spcPts val="2400"/>
              </a:spcBef>
            </a:pPr>
            <a:r>
              <a:rPr lang="en-GB" sz="3200" b="1" dirty="0">
                <a:solidFill>
                  <a:schemeClr val="tx1"/>
                </a:solidFill>
                <a:latin typeface="Abadi Extra Light" panose="020B0204020104020204" pitchFamily="34" charset="0"/>
              </a:rPr>
              <a:t>I</a:t>
            </a:r>
            <a:r>
              <a:rPr lang="en-GB" sz="3200" dirty="0">
                <a:solidFill>
                  <a:schemeClr val="tx1"/>
                </a:solidFill>
                <a:latin typeface="Abadi Extra Light" panose="020B0204020104020204" pitchFamily="34" charset="0"/>
              </a:rPr>
              <a:t>ntroduce and negotiate guidelines for students and staff</a:t>
            </a:r>
          </a:p>
          <a:p>
            <a:pPr>
              <a:lnSpc>
                <a:spcPct val="100000"/>
              </a:lnSpc>
              <a:spcBef>
                <a:spcPts val="2400"/>
              </a:spcBef>
            </a:pPr>
            <a:r>
              <a:rPr lang="en-GB" sz="3200" b="1" dirty="0">
                <a:solidFill>
                  <a:schemeClr val="tx1"/>
                </a:solidFill>
                <a:latin typeface="Abadi Extra Light" panose="020B0204020104020204" pitchFamily="34" charset="0"/>
              </a:rPr>
              <a:t>Develop AI literacy</a:t>
            </a:r>
          </a:p>
          <a:p>
            <a:pPr>
              <a:lnSpc>
                <a:spcPct val="100000"/>
              </a:lnSpc>
              <a:spcBef>
                <a:spcPts val="2400"/>
              </a:spcBef>
            </a:pPr>
            <a:r>
              <a:rPr lang="en-GB" sz="3200" b="1" dirty="0">
                <a:solidFill>
                  <a:schemeClr val="tx1"/>
                </a:solidFill>
                <a:latin typeface="Abadi Extra Light" panose="020B0204020104020204" pitchFamily="34" charset="0"/>
              </a:rPr>
              <a:t>Adopt ethical AI for education</a:t>
            </a:r>
          </a:p>
        </p:txBody>
      </p:sp>
      <p:pic>
        <p:nvPicPr>
          <p:cNvPr id="3" name="Picture 2">
            <a:extLst>
              <a:ext uri="{FF2B5EF4-FFF2-40B4-BE49-F238E27FC236}">
                <a16:creationId xmlns:a16="http://schemas.microsoft.com/office/drawing/2014/main" id="{4073F662-7FD6-D910-E7CA-C3AE78C6DC1C}"/>
              </a:ext>
            </a:extLst>
          </p:cNvPr>
          <p:cNvPicPr>
            <a:picLocks noChangeAspect="1"/>
          </p:cNvPicPr>
          <p:nvPr/>
        </p:nvPicPr>
        <p:blipFill>
          <a:blip r:embed="rId2"/>
          <a:stretch>
            <a:fillRect/>
          </a:stretch>
        </p:blipFill>
        <p:spPr>
          <a:xfrm rot="326784">
            <a:off x="6215562" y="690011"/>
            <a:ext cx="5752317" cy="5719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624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33FDD-A754-ACA4-A724-47541950D2BA}"/>
              </a:ext>
            </a:extLst>
          </p:cNvPr>
          <p:cNvSpPr>
            <a:spLocks noGrp="1"/>
          </p:cNvSpPr>
          <p:nvPr>
            <p:ph type="body" sz="quarter" idx="25"/>
          </p:nvPr>
        </p:nvSpPr>
        <p:spPr>
          <a:xfrm>
            <a:off x="721561" y="757497"/>
            <a:ext cx="4908983" cy="5522570"/>
          </a:xfrm>
        </p:spPr>
        <p:txBody>
          <a:bodyPr>
            <a:normAutofit/>
          </a:bodyPr>
          <a:lstStyle/>
          <a:p>
            <a:r>
              <a:rPr lang="en-GB" sz="2800" dirty="0">
                <a:latin typeface="Abadi" panose="020B0604020104020204" pitchFamily="34" charset="0"/>
              </a:rPr>
              <a:t>Resources</a:t>
            </a:r>
          </a:p>
          <a:p>
            <a:endParaRPr lang="en-GB" sz="1600" dirty="0">
              <a:latin typeface="Abadi Extra Light" panose="020B0204020104020204" pitchFamily="34" charset="0"/>
            </a:endParaRPr>
          </a:p>
          <a:p>
            <a:pPr>
              <a:lnSpc>
                <a:spcPts val="2600"/>
              </a:lnSpc>
              <a:spcBef>
                <a:spcPts val="1200"/>
              </a:spcBef>
            </a:pPr>
            <a:r>
              <a:rPr lang="en-GB" sz="1600" dirty="0">
                <a:latin typeface="Abadi" panose="020B0604020104020204" pitchFamily="34" charset="0"/>
              </a:rPr>
              <a:t>Sharples, M. (2022). Automated essay writing: an AIED opinion. </a:t>
            </a:r>
            <a:r>
              <a:rPr lang="en-GB" sz="1600" i="1" dirty="0">
                <a:latin typeface="Abadi" panose="020B0604020104020204" pitchFamily="34" charset="0"/>
              </a:rPr>
              <a:t>International Journal of Artificial Intelligence in Education</a:t>
            </a:r>
            <a:r>
              <a:rPr lang="en-GB" sz="1600" dirty="0">
                <a:latin typeface="Abadi" panose="020B0604020104020204" pitchFamily="34" charset="0"/>
              </a:rPr>
              <a:t>, 32(4), 1119-1126.</a:t>
            </a:r>
          </a:p>
          <a:p>
            <a:pPr>
              <a:lnSpc>
                <a:spcPts val="2600"/>
              </a:lnSpc>
              <a:spcBef>
                <a:spcPts val="1200"/>
              </a:spcBef>
            </a:pPr>
            <a:r>
              <a:rPr lang="en-GB" sz="1600" dirty="0">
                <a:latin typeface="Abadi" panose="020B0604020104020204" pitchFamily="34" charset="0"/>
              </a:rPr>
              <a:t>Sharples, M., &amp; Pérez y Pérez, R.  (2022). </a:t>
            </a:r>
            <a:r>
              <a:rPr lang="en-GB" sz="1600" i="1" dirty="0">
                <a:latin typeface="Abadi" panose="020B0604020104020204" pitchFamily="34" charset="0"/>
              </a:rPr>
              <a:t>Story Machines: How Computers Have Become Creative Writers</a:t>
            </a:r>
            <a:r>
              <a:rPr lang="en-GB" sz="1600" dirty="0">
                <a:latin typeface="Abadi" panose="020B0604020104020204" pitchFamily="34" charset="0"/>
              </a:rPr>
              <a:t>. Routledge.</a:t>
            </a:r>
          </a:p>
          <a:p>
            <a:pPr>
              <a:lnSpc>
                <a:spcPts val="2600"/>
              </a:lnSpc>
              <a:spcBef>
                <a:spcPts val="1200"/>
              </a:spcBef>
            </a:pPr>
            <a:r>
              <a:rPr lang="en-GB" sz="1600" dirty="0">
                <a:latin typeface="Abadi" panose="020B0604020104020204" pitchFamily="34" charset="0"/>
              </a:rPr>
              <a:t>Pérez y Pérez, R. &amp; Sharples, M. (2023). </a:t>
            </a:r>
            <a:r>
              <a:rPr lang="en-GB" sz="1600" i="1" dirty="0">
                <a:latin typeface="Abadi" panose="020B0604020104020204" pitchFamily="34" charset="0"/>
              </a:rPr>
              <a:t>An Introduction to Narrative Generators: How Computers Create Works of Fiction.</a:t>
            </a:r>
            <a:r>
              <a:rPr lang="en-GB" sz="1600" dirty="0">
                <a:latin typeface="Abadi" panose="020B0604020104020204" pitchFamily="34" charset="0"/>
              </a:rPr>
              <a:t> Oxford University Press.</a:t>
            </a:r>
          </a:p>
          <a:p>
            <a:pPr>
              <a:lnSpc>
                <a:spcPts val="2600"/>
              </a:lnSpc>
              <a:spcBef>
                <a:spcPts val="1200"/>
              </a:spcBef>
            </a:pPr>
            <a:r>
              <a:rPr lang="en-GB" sz="1600" dirty="0">
                <a:latin typeface="Abadi" panose="020B0604020104020204" pitchFamily="34" charset="0"/>
              </a:rPr>
              <a:t>UNESCO (2023). ChatGPT and artificial intelligence in higher education: Quick start guide.</a:t>
            </a:r>
          </a:p>
          <a:p>
            <a:pPr>
              <a:lnSpc>
                <a:spcPts val="2600"/>
              </a:lnSpc>
              <a:spcBef>
                <a:spcPts val="1200"/>
              </a:spcBef>
            </a:pPr>
            <a:endParaRPr lang="en-GB" sz="1600" dirty="0">
              <a:latin typeface="Abadi Extra Light" panose="020B0204020104020204" pitchFamily="34" charset="0"/>
            </a:endParaRPr>
          </a:p>
          <a:p>
            <a:pPr>
              <a:lnSpc>
                <a:spcPts val="2600"/>
              </a:lnSpc>
              <a:spcBef>
                <a:spcPts val="1200"/>
              </a:spcBef>
            </a:pPr>
            <a:endParaRPr lang="en-GB" sz="2400" dirty="0">
              <a:latin typeface="Abadi Extra Light" panose="020B0204020104020204" pitchFamily="34" charset="0"/>
            </a:endParaRPr>
          </a:p>
        </p:txBody>
      </p:sp>
      <p:pic>
        <p:nvPicPr>
          <p:cNvPr id="3" name="Picture 2" descr="Text&#10;&#10;Description automatically generated">
            <a:extLst>
              <a:ext uri="{FF2B5EF4-FFF2-40B4-BE49-F238E27FC236}">
                <a16:creationId xmlns:a16="http://schemas.microsoft.com/office/drawing/2014/main" id="{9CAE27BF-B95B-63F3-D7DC-4835DDA84E3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69801" y="3354859"/>
            <a:ext cx="2269898" cy="34034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1F95E36-1AD2-9E7C-D3DB-5E6EDD5D9C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81460" y="99703"/>
            <a:ext cx="2239508" cy="3166456"/>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screenshot, book cover, graphic design&#10;&#10;Description automatically generated">
            <a:extLst>
              <a:ext uri="{FF2B5EF4-FFF2-40B4-BE49-F238E27FC236}">
                <a16:creationId xmlns:a16="http://schemas.microsoft.com/office/drawing/2014/main" id="{2B56F636-0BFB-5C0F-2CDD-C280C3161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898" y="1155764"/>
            <a:ext cx="3387451" cy="5080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47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F6D72-C32F-40CF-B0C4-4A5720A72FF5}"/>
              </a:ext>
            </a:extLst>
          </p:cNvPr>
          <p:cNvSpPr txBox="1"/>
          <p:nvPr/>
        </p:nvSpPr>
        <p:spPr>
          <a:xfrm>
            <a:off x="691703" y="436099"/>
            <a:ext cx="3843122" cy="6093976"/>
          </a:xfrm>
          <a:prstGeom prst="rect">
            <a:avLst/>
          </a:prstGeom>
          <a:noFill/>
        </p:spPr>
        <p:txBody>
          <a:bodyPr wrap="square" rtlCol="0">
            <a:spAutoFit/>
          </a:bodyPr>
          <a:lstStyle/>
          <a:p>
            <a:r>
              <a:rPr lang="en-GB" sz="3200" dirty="0">
                <a:latin typeface="Abadi" panose="020B0604020104020204" pitchFamily="34" charset="0"/>
              </a:rPr>
              <a:t>ChatGPT Plus</a:t>
            </a:r>
          </a:p>
          <a:p>
            <a:pPr>
              <a:spcBef>
                <a:spcPts val="1200"/>
              </a:spcBef>
            </a:pPr>
            <a:endParaRPr lang="en-GB" sz="2800" dirty="0">
              <a:latin typeface="Abadi Extra Light" panose="020B0204020104020204" pitchFamily="34" charset="0"/>
            </a:endParaRPr>
          </a:p>
          <a:p>
            <a:r>
              <a:rPr lang="en-GB" sz="3200" dirty="0">
                <a:latin typeface="Abadi" panose="020B0604020104020204" pitchFamily="34" charset="0"/>
              </a:rPr>
              <a:t>Plugins</a:t>
            </a:r>
            <a:r>
              <a:rPr lang="en-GB" sz="3200" dirty="0">
                <a:latin typeface="Abadi Extra Light" panose="020B0204020104020204" pitchFamily="34" charset="0"/>
              </a:rPr>
              <a:t> for maths, science, language, media, business</a:t>
            </a:r>
          </a:p>
          <a:p>
            <a:endParaRPr lang="en-GB" sz="3200" dirty="0">
              <a:latin typeface="Abadi Extra Light" panose="020B0204020104020204" pitchFamily="34" charset="0"/>
            </a:endParaRPr>
          </a:p>
          <a:p>
            <a:r>
              <a:rPr lang="en-GB" sz="3200" dirty="0">
                <a:latin typeface="Abadi" panose="020B0604020104020204" pitchFamily="34" charset="0"/>
              </a:rPr>
              <a:t>Integration with web browser</a:t>
            </a:r>
          </a:p>
          <a:p>
            <a:endParaRPr lang="en-GB" sz="3200" dirty="0">
              <a:latin typeface="Abadi Extra Light" panose="020B0204020104020204" pitchFamily="34" charset="0"/>
            </a:endParaRPr>
          </a:p>
          <a:p>
            <a:r>
              <a:rPr lang="en-GB" sz="3200" dirty="0">
                <a:latin typeface="Abadi" panose="020B0604020104020204" pitchFamily="34" charset="0"/>
              </a:rPr>
              <a:t>Code interpreter </a:t>
            </a:r>
            <a:r>
              <a:rPr lang="en-GB" sz="3200" dirty="0">
                <a:latin typeface="Abadi Extra Light" panose="020B0204020104020204" pitchFamily="34" charset="0"/>
              </a:rPr>
              <a:t>to run and display Python programs</a:t>
            </a:r>
          </a:p>
        </p:txBody>
      </p:sp>
      <p:pic>
        <p:nvPicPr>
          <p:cNvPr id="10" name="Picture 9">
            <a:extLst>
              <a:ext uri="{FF2B5EF4-FFF2-40B4-BE49-F238E27FC236}">
                <a16:creationId xmlns:a16="http://schemas.microsoft.com/office/drawing/2014/main" id="{047F9890-219B-05D2-CAB5-EEDFC8C66022}"/>
              </a:ext>
            </a:extLst>
          </p:cNvPr>
          <p:cNvPicPr>
            <a:picLocks noChangeAspect="1"/>
          </p:cNvPicPr>
          <p:nvPr/>
        </p:nvPicPr>
        <p:blipFill>
          <a:blip r:embed="rId2"/>
          <a:stretch>
            <a:fillRect/>
          </a:stretch>
        </p:blipFill>
        <p:spPr>
          <a:xfrm>
            <a:off x="8285409" y="105211"/>
            <a:ext cx="3843122" cy="477113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DE0C891-C9E6-4BBC-88BD-2FA7878C61BB}"/>
              </a:ext>
            </a:extLst>
          </p:cNvPr>
          <p:cNvPicPr>
            <a:picLocks noChangeAspect="1"/>
          </p:cNvPicPr>
          <p:nvPr/>
        </p:nvPicPr>
        <p:blipFill>
          <a:blip r:embed="rId3"/>
          <a:stretch>
            <a:fillRect/>
          </a:stretch>
        </p:blipFill>
        <p:spPr>
          <a:xfrm>
            <a:off x="5254053" y="2603786"/>
            <a:ext cx="4233689" cy="419320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2EFDE668-3A55-CF04-0FE3-2EFCDD4A224A}"/>
              </a:ext>
            </a:extLst>
          </p:cNvPr>
          <p:cNvPicPr>
            <a:picLocks noChangeAspect="1"/>
          </p:cNvPicPr>
          <p:nvPr/>
        </p:nvPicPr>
        <p:blipFill>
          <a:blip r:embed="rId4"/>
          <a:stretch>
            <a:fillRect/>
          </a:stretch>
        </p:blipFill>
        <p:spPr>
          <a:xfrm>
            <a:off x="4477736" y="155851"/>
            <a:ext cx="3556916" cy="2241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577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D5AA89-3A34-E4BF-4664-F80F0A634F1C}"/>
              </a:ext>
            </a:extLst>
          </p:cNvPr>
          <p:cNvSpPr txBox="1"/>
          <p:nvPr/>
        </p:nvSpPr>
        <p:spPr>
          <a:xfrm>
            <a:off x="725509" y="348778"/>
            <a:ext cx="5099889" cy="8093113"/>
          </a:xfrm>
          <a:prstGeom prst="rect">
            <a:avLst/>
          </a:prstGeom>
          <a:noFill/>
        </p:spPr>
        <p:txBody>
          <a:bodyPr wrap="square" rtlCol="0">
            <a:spAutoFit/>
          </a:bodyPr>
          <a:lstStyle/>
          <a:p>
            <a:pPr>
              <a:lnSpc>
                <a:spcPct val="120000"/>
              </a:lnSpc>
            </a:pPr>
            <a:r>
              <a:rPr lang="en-GB" sz="3600" dirty="0">
                <a:solidFill>
                  <a:schemeClr val="tx1">
                    <a:lumMod val="75000"/>
                    <a:lumOff val="25000"/>
                  </a:schemeClr>
                </a:solidFill>
                <a:latin typeface="Abadi" panose="020B0604020104020204" pitchFamily="34" charset="0"/>
              </a:rPr>
              <a:t>Generative AI hallucinates</a:t>
            </a:r>
          </a:p>
          <a:p>
            <a:endParaRPr lang="en-GB" sz="2400" dirty="0">
              <a:latin typeface="Abadi Extra Light" panose="020B0204020104020204" pitchFamily="34" charset="0"/>
            </a:endParaRPr>
          </a:p>
          <a:p>
            <a:r>
              <a:rPr lang="en-GB" sz="2400" dirty="0">
                <a:latin typeface="Abadi Extra Light" panose="020B0204020104020204" pitchFamily="34" charset="0"/>
              </a:rPr>
              <a:t>It doesn’t “know” it shouldn’t invent research studies,</a:t>
            </a:r>
          </a:p>
          <a:p>
            <a:endParaRPr lang="en-GB" sz="2400" dirty="0">
              <a:latin typeface="Abadi Extra Light" panose="020B0204020104020204" pitchFamily="34" charset="0"/>
            </a:endParaRPr>
          </a:p>
          <a:p>
            <a:r>
              <a:rPr lang="en-GB" sz="2400" dirty="0">
                <a:latin typeface="Abadi Extra Light" panose="020B0204020104020204" pitchFamily="34" charset="0"/>
              </a:rPr>
              <a:t>it has no explicit model of how the world works,</a:t>
            </a:r>
          </a:p>
          <a:p>
            <a:endParaRPr lang="en-GB" sz="2400" dirty="0">
              <a:latin typeface="Abadi Extra Light" panose="020B0204020104020204" pitchFamily="34" charset="0"/>
            </a:endParaRPr>
          </a:p>
          <a:p>
            <a:r>
              <a:rPr lang="en-GB" sz="2400" dirty="0">
                <a:latin typeface="Abadi Extra Light" panose="020B0204020104020204" pitchFamily="34" charset="0"/>
              </a:rPr>
              <a:t>and is amoral.</a:t>
            </a:r>
          </a:p>
          <a:p>
            <a:pPr>
              <a:lnSpc>
                <a:spcPct val="100000"/>
              </a:lnSpc>
            </a:pPr>
            <a:endParaRPr lang="en-GB" sz="2400" dirty="0">
              <a:latin typeface="Abadi Extra Light" panose="020B0204020104020204" pitchFamily="34" charset="0"/>
            </a:endParaRPr>
          </a:p>
          <a:p>
            <a:pPr>
              <a:lnSpc>
                <a:spcPct val="100000"/>
              </a:lnSpc>
            </a:pPr>
            <a:r>
              <a:rPr lang="en-GB" sz="2400" dirty="0">
                <a:solidFill>
                  <a:schemeClr val="tx1">
                    <a:lumMod val="75000"/>
                    <a:lumOff val="25000"/>
                  </a:schemeClr>
                </a:solidFill>
                <a:latin typeface="Abadi" panose="020B0604020104020204" pitchFamily="34" charset="0"/>
              </a:rPr>
              <a:t>It is a language model, </a:t>
            </a:r>
            <a:r>
              <a:rPr lang="en-GB" sz="2400" i="1" dirty="0">
                <a:solidFill>
                  <a:schemeClr val="tx1">
                    <a:lumMod val="75000"/>
                    <a:lumOff val="25000"/>
                  </a:schemeClr>
                </a:solidFill>
                <a:latin typeface="Abadi" panose="020B0604020104020204" pitchFamily="34" charset="0"/>
              </a:rPr>
              <a:t>not</a:t>
            </a:r>
            <a:r>
              <a:rPr lang="en-GB" sz="2400" dirty="0">
                <a:solidFill>
                  <a:schemeClr val="tx1">
                    <a:lumMod val="75000"/>
                    <a:lumOff val="25000"/>
                  </a:schemeClr>
                </a:solidFill>
                <a:latin typeface="Abadi" panose="020B0604020104020204" pitchFamily="34" charset="0"/>
              </a:rPr>
              <a:t> a database or reasoning system</a:t>
            </a:r>
          </a:p>
          <a:p>
            <a:pPr>
              <a:lnSpc>
                <a:spcPct val="120000"/>
              </a:lnSpc>
            </a:pPr>
            <a:endParaRPr lang="en-GB" sz="3600" dirty="0">
              <a:solidFill>
                <a:schemeClr val="tx1">
                  <a:lumMod val="75000"/>
                  <a:lumOff val="25000"/>
                </a:schemeClr>
              </a:solidFill>
              <a:latin typeface="Abadi Extra Light" panose="020B0204020104020204" pitchFamily="34" charset="0"/>
            </a:endParaRPr>
          </a:p>
          <a:p>
            <a:pPr>
              <a:lnSpc>
                <a:spcPct val="120000"/>
              </a:lnSpc>
            </a:pPr>
            <a:endParaRPr lang="en-GB" sz="3600" b="1" dirty="0">
              <a:solidFill>
                <a:schemeClr val="tx1">
                  <a:lumMod val="75000"/>
                  <a:lumOff val="25000"/>
                </a:schemeClr>
              </a:solidFill>
              <a:latin typeface="Abadi Extra Light" panose="020B0204020104020204" pitchFamily="34" charset="0"/>
            </a:endParaRPr>
          </a:p>
          <a:p>
            <a:pPr>
              <a:lnSpc>
                <a:spcPct val="120000"/>
              </a:lnSpc>
            </a:pPr>
            <a:endParaRPr lang="en-GB" sz="3600" dirty="0">
              <a:solidFill>
                <a:schemeClr val="tx1">
                  <a:lumMod val="75000"/>
                  <a:lumOff val="25000"/>
                </a:schemeClr>
              </a:solidFill>
              <a:latin typeface="Abadi Extra Light" panose="020B0204020104020204" pitchFamily="34" charset="0"/>
            </a:endParaRPr>
          </a:p>
          <a:p>
            <a:pPr>
              <a:lnSpc>
                <a:spcPct val="120000"/>
              </a:lnSpc>
            </a:pPr>
            <a:endParaRPr lang="en-GB" sz="3600" dirty="0">
              <a:solidFill>
                <a:schemeClr val="tx1">
                  <a:lumMod val="75000"/>
                  <a:lumOff val="25000"/>
                </a:schemeClr>
              </a:solidFill>
              <a:latin typeface="Abadi Extra Light" panose="020B0204020104020204" pitchFamily="34" charset="0"/>
            </a:endParaRPr>
          </a:p>
        </p:txBody>
      </p:sp>
      <p:sp>
        <p:nvSpPr>
          <p:cNvPr id="3" name="TextBox 2">
            <a:extLst>
              <a:ext uri="{FF2B5EF4-FFF2-40B4-BE49-F238E27FC236}">
                <a16:creationId xmlns:a16="http://schemas.microsoft.com/office/drawing/2014/main" id="{C958C9BA-EB57-4ADF-271A-D6F41DB4A907}"/>
              </a:ext>
            </a:extLst>
          </p:cNvPr>
          <p:cNvSpPr txBox="1"/>
          <p:nvPr/>
        </p:nvSpPr>
        <p:spPr>
          <a:xfrm>
            <a:off x="6649666" y="4107944"/>
            <a:ext cx="4705626" cy="369332"/>
          </a:xfrm>
          <a:prstGeom prst="rect">
            <a:avLst/>
          </a:prstGeom>
          <a:noFill/>
        </p:spPr>
        <p:txBody>
          <a:bodyPr wrap="square">
            <a:spAutoFit/>
          </a:bodyPr>
          <a:lstStyle/>
          <a:p>
            <a:pPr algn="ctr"/>
            <a:r>
              <a:rPr lang="en-GB" dirty="0">
                <a:solidFill>
                  <a:schemeClr val="tx1">
                    <a:lumMod val="75000"/>
                    <a:lumOff val="25000"/>
                  </a:schemeClr>
                </a:solidFill>
                <a:latin typeface="Abadi Extra Light" panose="020B0204020104020204" pitchFamily="34" charset="0"/>
              </a:rPr>
              <a:t>https://openai.com/blog/instruction-following/</a:t>
            </a:r>
          </a:p>
        </p:txBody>
      </p:sp>
      <p:grpSp>
        <p:nvGrpSpPr>
          <p:cNvPr id="11" name="Group 10">
            <a:extLst>
              <a:ext uri="{FF2B5EF4-FFF2-40B4-BE49-F238E27FC236}">
                <a16:creationId xmlns:a16="http://schemas.microsoft.com/office/drawing/2014/main" id="{28E51AEC-5E16-A8E4-07CA-39C51293CEA0}"/>
              </a:ext>
            </a:extLst>
          </p:cNvPr>
          <p:cNvGrpSpPr/>
          <p:nvPr/>
        </p:nvGrpSpPr>
        <p:grpSpPr>
          <a:xfrm>
            <a:off x="6096000" y="1704304"/>
            <a:ext cx="5812958" cy="2335447"/>
            <a:chOff x="6306355" y="4246609"/>
            <a:chExt cx="5271752" cy="1864784"/>
          </a:xfrm>
        </p:grpSpPr>
        <p:pic>
          <p:nvPicPr>
            <p:cNvPr id="10" name="Picture 9">
              <a:extLst>
                <a:ext uri="{FF2B5EF4-FFF2-40B4-BE49-F238E27FC236}">
                  <a16:creationId xmlns:a16="http://schemas.microsoft.com/office/drawing/2014/main" id="{64D719FB-9ABB-3102-FBD8-B8093B631E7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6355" y="4246609"/>
              <a:ext cx="5271752" cy="1864784"/>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DAA34394-0B9D-5731-3E4E-61E73645A5BA}"/>
                </a:ext>
              </a:extLst>
            </p:cNvPr>
            <p:cNvSpPr/>
            <p:nvPr/>
          </p:nvSpPr>
          <p:spPr>
            <a:xfrm>
              <a:off x="6357277" y="4626743"/>
              <a:ext cx="4933201" cy="601014"/>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95261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39EECB-6920-650E-C732-183EB2F0FD12}"/>
              </a:ext>
            </a:extLst>
          </p:cNvPr>
          <p:cNvPicPr>
            <a:picLocks noChangeAspect="1"/>
          </p:cNvPicPr>
          <p:nvPr/>
        </p:nvPicPr>
        <p:blipFill>
          <a:blip r:embed="rId2"/>
          <a:stretch>
            <a:fillRect/>
          </a:stretch>
        </p:blipFill>
        <p:spPr>
          <a:xfrm rot="474297">
            <a:off x="6343153" y="416416"/>
            <a:ext cx="4635027" cy="610673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9996F806-A3C7-4181-B840-C2A3DCB4CBAE}"/>
              </a:ext>
            </a:extLst>
          </p:cNvPr>
          <p:cNvSpPr txBox="1"/>
          <p:nvPr/>
        </p:nvSpPr>
        <p:spPr>
          <a:xfrm>
            <a:off x="159048" y="668817"/>
            <a:ext cx="5936952" cy="193899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000" b="0" i="0" dirty="0">
                <a:solidFill>
                  <a:srgbClr val="343541"/>
                </a:solidFill>
                <a:effectLst/>
                <a:latin typeface="Calibri" panose="020F0502020204030204" pitchFamily="34" charset="0"/>
              </a:rPr>
              <a:t>You are a student on a Master of Education course. Write a high quality 500 word essay on essay A Critique of Learning Styles". The essay should include academic references and evidence from research studies. It should begin "The construct of 'learning styles' is problematic because"</a:t>
            </a:r>
            <a:endParaRPr lang="en-GB" sz="2000" dirty="0">
              <a:solidFill>
                <a:schemeClr val="tx1">
                  <a:lumMod val="75000"/>
                  <a:lumOff val="25000"/>
                </a:schemeClr>
              </a:solidFill>
              <a:latin typeface="Abadi" panose="020B0604020104020204" pitchFamily="34" charset="0"/>
            </a:endParaRPr>
          </a:p>
        </p:txBody>
      </p:sp>
    </p:spTree>
    <p:extLst>
      <p:ext uri="{BB962C8B-B14F-4D97-AF65-F5344CB8AC3E}">
        <p14:creationId xmlns:p14="http://schemas.microsoft.com/office/powerpoint/2010/main" val="256053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C8876-CEED-473A-66E2-B52E061A90F6}"/>
              </a:ext>
            </a:extLst>
          </p:cNvPr>
          <p:cNvSpPr>
            <a:spLocks noGrp="1"/>
          </p:cNvSpPr>
          <p:nvPr>
            <p:ph type="body" sz="quarter" idx="25"/>
          </p:nvPr>
        </p:nvSpPr>
        <p:spPr>
          <a:xfrm>
            <a:off x="231819" y="345651"/>
            <a:ext cx="11831392" cy="6892276"/>
          </a:xfrm>
        </p:spPr>
        <p:txBody>
          <a:bodyPr>
            <a:normAutofit/>
          </a:bodyPr>
          <a:lstStyle/>
          <a:p>
            <a:pPr algn="ctr">
              <a:lnSpc>
                <a:spcPts val="1400"/>
              </a:lnSpc>
              <a:spcBef>
                <a:spcPts val="1200"/>
              </a:spcBef>
            </a:pPr>
            <a:r>
              <a:rPr lang="en-GB" sz="1600" b="1" dirty="0">
                <a:solidFill>
                  <a:srgbClr val="374151"/>
                </a:solidFill>
                <a:effectLst/>
                <a:latin typeface="Segoe UI" panose="020B0502040204020203" pitchFamily="34" charset="0"/>
                <a:ea typeface="Times New Roman" panose="02020603050405020304" pitchFamily="18" charset="0"/>
              </a:rPr>
              <a:t>A Critique of Learning Styles</a:t>
            </a:r>
          </a:p>
          <a:p>
            <a:pPr>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The construct of 'learning styles' is problematic because it assumes that learners have distinct and consistent preferences for acquiring and processing information. This idea has gained popularity among educators and trainers, but there is little evidence to support the existence of such a fixed and reliable construct. Furthermore, promoting the use of learning styles in education may lead to harmful practices and prevent learners from developing skills and abilities that are essential for success in the 21st century.</a:t>
            </a:r>
            <a:endParaRPr lang="en-GB" sz="1200" dirty="0">
              <a:latin typeface="Times New Roman" panose="02020603050405020304" pitchFamily="18" charset="0"/>
              <a:ea typeface="Times New Roman" panose="02020603050405020304" pitchFamily="18" charset="0"/>
            </a:endParaRPr>
          </a:p>
          <a:p>
            <a:pPr>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One of the main issues with the concept of learning styles is the lack of empirical evidence to support it. A systematic review of studies investigating the relationship between learning styles and academic achievement found little to no evidence of a correlation between the two (</a:t>
            </a:r>
            <a:r>
              <a:rPr lang="en-GB" sz="1200" dirty="0" err="1">
                <a:solidFill>
                  <a:srgbClr val="374151"/>
                </a:solidFill>
                <a:effectLst/>
                <a:latin typeface="Segoe UI" panose="020B0502040204020203" pitchFamily="34" charset="0"/>
                <a:ea typeface="Times New Roman" panose="02020603050405020304" pitchFamily="18" charset="0"/>
              </a:rPr>
              <a:t>Pashler</a:t>
            </a:r>
            <a:r>
              <a:rPr lang="en-GB" sz="1200" dirty="0">
                <a:solidFill>
                  <a:srgbClr val="374151"/>
                </a:solidFill>
                <a:effectLst/>
                <a:latin typeface="Segoe UI" panose="020B0502040204020203" pitchFamily="34" charset="0"/>
                <a:ea typeface="Times New Roman" panose="02020603050405020304" pitchFamily="18" charset="0"/>
              </a:rPr>
              <a:t> et al., 2008). In fact, the review concluded that teaching according to learning styles might actually be detrimental to learning outcomes. Similarly, a recent meta-analysis of studies exploring the effectiveness of learning styles interventions also found little support for the idea (Rohrer &amp; </a:t>
            </a:r>
            <a:r>
              <a:rPr lang="en-GB" sz="1200" dirty="0" err="1">
                <a:solidFill>
                  <a:srgbClr val="374151"/>
                </a:solidFill>
                <a:effectLst/>
                <a:latin typeface="Segoe UI" panose="020B0502040204020203" pitchFamily="34" charset="0"/>
                <a:ea typeface="Times New Roman" panose="02020603050405020304" pitchFamily="18" charset="0"/>
              </a:rPr>
              <a:t>Pashler</a:t>
            </a:r>
            <a:r>
              <a:rPr lang="en-GB" sz="1200" dirty="0">
                <a:solidFill>
                  <a:srgbClr val="374151"/>
                </a:solidFill>
                <a:effectLst/>
                <a:latin typeface="Segoe UI" panose="020B0502040204020203" pitchFamily="34" charset="0"/>
                <a:ea typeface="Times New Roman" panose="02020603050405020304" pitchFamily="18" charset="0"/>
              </a:rPr>
              <a:t>, 2012). The lack of empirical support for the concept of learning styles undermines the notion that individuals have consistent and reliable preferences for acquiring and processing information.</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Another problem with the use of learning styles in education is that it may encourage fixed mindsets and discourage the development of essential skills and abilities. According to the theory of growth mindsets, learners who believe that their intelligence and abilities are malleable are more likely to embrace challenges, persist in the face of setbacks, and ultimately achieve higher levels of success (Dweck, 2006). In contrast, the use of learning styles may encourage learners to see their abilities as fixed and unchangeable, leading to a belief that they are limited in their capacity to learn in certain ways. This can be particularly damaging for learners who may not have been exposed to certain ways of learning or who may have been discouraged from pursuing certain subjects or activities due to their perceived learning style.</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Finally, the use of learning styles in education may lead to harmful practices such as tracking and </a:t>
            </a:r>
            <a:r>
              <a:rPr lang="en-GB" sz="1200" dirty="0" err="1">
                <a:solidFill>
                  <a:srgbClr val="374151"/>
                </a:solidFill>
                <a:effectLst/>
                <a:latin typeface="Segoe UI" panose="020B0502040204020203" pitchFamily="34" charset="0"/>
                <a:ea typeface="Times New Roman" panose="02020603050405020304" pitchFamily="18" charset="0"/>
              </a:rPr>
              <a:t>labeling</a:t>
            </a:r>
            <a:r>
              <a:rPr lang="en-GB" sz="1200" dirty="0">
                <a:solidFill>
                  <a:srgbClr val="374151"/>
                </a:solidFill>
                <a:effectLst/>
                <a:latin typeface="Segoe UI" panose="020B0502040204020203" pitchFamily="34" charset="0"/>
                <a:ea typeface="Times New Roman" panose="02020603050405020304" pitchFamily="18" charset="0"/>
              </a:rPr>
              <a:t> students. In tracking, learners are sorted into groups based on their perceived learning style, which can reinforce stereotypes and limit opportunities for growth and exploration (Gurung, 2004). </a:t>
            </a:r>
            <a:r>
              <a:rPr lang="en-GB" sz="1200" dirty="0" err="1">
                <a:solidFill>
                  <a:srgbClr val="374151"/>
                </a:solidFill>
                <a:effectLst/>
                <a:latin typeface="Segoe UI" panose="020B0502040204020203" pitchFamily="34" charset="0"/>
                <a:ea typeface="Times New Roman" panose="02020603050405020304" pitchFamily="18" charset="0"/>
              </a:rPr>
              <a:t>Labeling</a:t>
            </a:r>
            <a:r>
              <a:rPr lang="en-GB" sz="1200" dirty="0">
                <a:solidFill>
                  <a:srgbClr val="374151"/>
                </a:solidFill>
                <a:effectLst/>
                <a:latin typeface="Segoe UI" panose="020B0502040204020203" pitchFamily="34" charset="0"/>
                <a:ea typeface="Times New Roman" panose="02020603050405020304" pitchFamily="18" charset="0"/>
              </a:rPr>
              <a:t> students according to their learning style can also be harmful, as it may encourage teachers and learners to focus on weaknesses rather than strengths and may stigmatize learners who do not fit neatly into a particular category.</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In conclusion, the construct of learning styles is problematic because it lacks empirical support, may discourage the development of essential skills and abilities, and can lead to harmful educational practices such as tracking and </a:t>
            </a:r>
            <a:r>
              <a:rPr lang="en-GB" sz="1200" dirty="0" err="1">
                <a:solidFill>
                  <a:srgbClr val="374151"/>
                </a:solidFill>
                <a:effectLst/>
                <a:latin typeface="Segoe UI" panose="020B0502040204020203" pitchFamily="34" charset="0"/>
                <a:ea typeface="Times New Roman" panose="02020603050405020304" pitchFamily="18" charset="0"/>
              </a:rPr>
              <a:t>labeling</a:t>
            </a:r>
            <a:r>
              <a:rPr lang="en-GB" sz="1200" dirty="0">
                <a:solidFill>
                  <a:srgbClr val="374151"/>
                </a:solidFill>
                <a:effectLst/>
                <a:latin typeface="Segoe UI" panose="020B0502040204020203" pitchFamily="34" charset="0"/>
                <a:ea typeface="Times New Roman" panose="02020603050405020304" pitchFamily="18" charset="0"/>
              </a:rPr>
              <a:t>. As educators, it is important to recognize the limitations of learning styles and instead focus on evidence-based practices that promote learning and growth for all learners, regardless of their perceived learning style.</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References:</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Dweck, C. (2006). Mindset: The new psychology of success. Random House.</a:t>
            </a: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Gurung, R. (2004). Black and white thinking about learning styles: A response to the Journal of College Reading and Learning. Journal of College Reading and Learning, 34(2), 7-17.</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err="1">
                <a:solidFill>
                  <a:srgbClr val="374151"/>
                </a:solidFill>
                <a:effectLst/>
                <a:latin typeface="Segoe UI" panose="020B0502040204020203" pitchFamily="34" charset="0"/>
                <a:ea typeface="Times New Roman" panose="02020603050405020304" pitchFamily="18" charset="0"/>
              </a:rPr>
              <a:t>Pashler</a:t>
            </a:r>
            <a:r>
              <a:rPr lang="en-GB" sz="1200" dirty="0">
                <a:solidFill>
                  <a:srgbClr val="374151"/>
                </a:solidFill>
                <a:effectLst/>
                <a:latin typeface="Segoe UI" panose="020B0502040204020203" pitchFamily="34" charset="0"/>
                <a:ea typeface="Times New Roman" panose="02020603050405020304" pitchFamily="18" charset="0"/>
              </a:rPr>
              <a:t>, H., McDaniel, M., Rohrer, D., &amp; Bjork, R. (2008). Learning styles: Concepts and evidence. Psychological Science in the Public Interest, 9(3), 105-119.</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Rohrer, D., &amp; </a:t>
            </a:r>
            <a:r>
              <a:rPr lang="en-GB" sz="1200" dirty="0" err="1">
                <a:solidFill>
                  <a:srgbClr val="374151"/>
                </a:solidFill>
                <a:effectLst/>
                <a:latin typeface="Segoe UI" panose="020B0502040204020203" pitchFamily="34" charset="0"/>
                <a:ea typeface="Times New Roman" panose="02020603050405020304" pitchFamily="18" charset="0"/>
              </a:rPr>
              <a:t>Pashler</a:t>
            </a:r>
            <a:r>
              <a:rPr lang="en-GB" sz="1200" dirty="0">
                <a:solidFill>
                  <a:srgbClr val="374151"/>
                </a:solidFill>
                <a:effectLst/>
                <a:latin typeface="Segoe UI" panose="020B0502040204020203" pitchFamily="34" charset="0"/>
                <a:ea typeface="Times New Roman" panose="02020603050405020304" pitchFamily="18" charset="0"/>
              </a:rPr>
              <a:t>, H. (2012). Learning styles: Where's the evidence? Medical Education, 46(7), 634-635.</a:t>
            </a:r>
            <a:endParaRPr lang="en-GB" sz="1200" dirty="0">
              <a:effectLst/>
              <a:latin typeface="Times New Roman" panose="02020603050405020304" pitchFamily="18" charset="0"/>
              <a:ea typeface="Times New Roman" panose="02020603050405020304" pitchFamily="18" charset="0"/>
            </a:endParaRPr>
          </a:p>
          <a:p>
            <a:endParaRPr lang="en-GB" sz="400" dirty="0"/>
          </a:p>
        </p:txBody>
      </p:sp>
      <p:sp>
        <p:nvSpPr>
          <p:cNvPr id="3" name="TextBox 2">
            <a:extLst>
              <a:ext uri="{FF2B5EF4-FFF2-40B4-BE49-F238E27FC236}">
                <a16:creationId xmlns:a16="http://schemas.microsoft.com/office/drawing/2014/main" id="{A70B9619-9B58-3179-EA30-E0189966821C}"/>
              </a:ext>
            </a:extLst>
          </p:cNvPr>
          <p:cNvSpPr txBox="1"/>
          <p:nvPr/>
        </p:nvSpPr>
        <p:spPr>
          <a:xfrm rot="715985">
            <a:off x="7012102" y="535629"/>
            <a:ext cx="5248488" cy="64633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GB" sz="3600" dirty="0"/>
              <a:t>ChatGPT – November 2022</a:t>
            </a:r>
          </a:p>
        </p:txBody>
      </p:sp>
    </p:spTree>
    <p:extLst>
      <p:ext uri="{BB962C8B-B14F-4D97-AF65-F5344CB8AC3E}">
        <p14:creationId xmlns:p14="http://schemas.microsoft.com/office/powerpoint/2010/main" val="173115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C8876-CEED-473A-66E2-B52E061A90F6}"/>
              </a:ext>
            </a:extLst>
          </p:cNvPr>
          <p:cNvSpPr>
            <a:spLocks noGrp="1"/>
          </p:cNvSpPr>
          <p:nvPr>
            <p:ph type="body" sz="quarter" idx="25"/>
          </p:nvPr>
        </p:nvSpPr>
        <p:spPr>
          <a:xfrm>
            <a:off x="1382962" y="317679"/>
            <a:ext cx="10650197" cy="6540322"/>
          </a:xfrm>
        </p:spPr>
        <p:txBody>
          <a:bodyPr>
            <a:normAutofit fontScale="85000" lnSpcReduction="10000"/>
          </a:bodyPr>
          <a:lstStyle/>
          <a:p>
            <a:pPr algn="ctr">
              <a:lnSpc>
                <a:spcPts val="1400"/>
              </a:lnSpc>
              <a:spcBef>
                <a:spcPts val="1200"/>
              </a:spcBef>
            </a:pPr>
            <a:r>
              <a:rPr lang="en-GB" sz="1600" b="1" dirty="0">
                <a:solidFill>
                  <a:srgbClr val="374151"/>
                </a:solidFill>
                <a:effectLst/>
                <a:latin typeface="Segoe UI" panose="020B0502040204020203" pitchFamily="34" charset="0"/>
                <a:ea typeface="Times New Roman" panose="02020603050405020304" pitchFamily="18" charset="0"/>
              </a:rPr>
              <a:t>A Critique of Learning Styles</a:t>
            </a:r>
          </a:p>
          <a:p>
            <a:pPr>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The construct of 'learning styles' is problematic because it assumes that learners have distinct and consistent preferences for acquiring and processing information. This idea has gained popularity among educators and trainers, but there is little evidence to support the existence of such a fixed and reliable construct. Furthermore, promoting the use of learning styles in education may lead to harmful practices and prevent learners from developing skills and abilities that are essential for success in the 21st century.</a:t>
            </a:r>
            <a:endParaRPr lang="en-GB" sz="1200" dirty="0">
              <a:latin typeface="Times New Roman" panose="02020603050405020304" pitchFamily="18" charset="0"/>
              <a:ea typeface="Times New Roman" panose="02020603050405020304" pitchFamily="18" charset="0"/>
            </a:endParaRPr>
          </a:p>
          <a:p>
            <a:pPr>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One of the main issues with the concept of learning styles is the lack of empirical evidence to support it. A systematic review of studies investigating the relationship between learning styles and academic achievement found little to no evidence of a correlation between the two (</a:t>
            </a:r>
            <a:r>
              <a:rPr lang="en-GB" sz="1200" dirty="0" err="1">
                <a:solidFill>
                  <a:srgbClr val="374151"/>
                </a:solidFill>
                <a:effectLst/>
                <a:latin typeface="Segoe UI" panose="020B0502040204020203" pitchFamily="34" charset="0"/>
                <a:ea typeface="Times New Roman" panose="02020603050405020304" pitchFamily="18" charset="0"/>
              </a:rPr>
              <a:t>Pashler</a:t>
            </a:r>
            <a:r>
              <a:rPr lang="en-GB" sz="1200" dirty="0">
                <a:solidFill>
                  <a:srgbClr val="374151"/>
                </a:solidFill>
                <a:effectLst/>
                <a:latin typeface="Segoe UI" panose="020B0502040204020203" pitchFamily="34" charset="0"/>
                <a:ea typeface="Times New Roman" panose="02020603050405020304" pitchFamily="18" charset="0"/>
              </a:rPr>
              <a:t> et al., 2008). In fact, the review concluded that teaching according to learning styles might actually be detrimental to learning outcomes. Similarly, a recent meta-analysis of studies exploring the effectiveness of learning styles interventions also found little support for the idea (Rohrer &amp; </a:t>
            </a:r>
            <a:r>
              <a:rPr lang="en-GB" sz="1200" dirty="0" err="1">
                <a:solidFill>
                  <a:srgbClr val="374151"/>
                </a:solidFill>
                <a:effectLst/>
                <a:latin typeface="Segoe UI" panose="020B0502040204020203" pitchFamily="34" charset="0"/>
                <a:ea typeface="Times New Roman" panose="02020603050405020304" pitchFamily="18" charset="0"/>
              </a:rPr>
              <a:t>Pashler</a:t>
            </a:r>
            <a:r>
              <a:rPr lang="en-GB" sz="1200" dirty="0">
                <a:solidFill>
                  <a:srgbClr val="374151"/>
                </a:solidFill>
                <a:effectLst/>
                <a:latin typeface="Segoe UI" panose="020B0502040204020203" pitchFamily="34" charset="0"/>
                <a:ea typeface="Times New Roman" panose="02020603050405020304" pitchFamily="18" charset="0"/>
              </a:rPr>
              <a:t>, 2012). The lack of empirical support for the concept of learning styles undermines the notion that individuals have consistent and reliable preferences for acquiring and processing information.</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Another problem with the use of learning styles in education is that it may encourage fixed mindsets and discourage the development of essential skills and abilities. According to the theory of growth mindsets, learners who believe that their intelligence and abilities are malleable are more likely to embrace challenges, persist in the face of setbacks, and ultimately achieve higher levels of success (Dweck, 2006). In contrast, the use of learning styles may encourage learners to see their abilities as fixed and unchangeable, leading to a belief that they are limited in their capacity to learn in certain ways. This can be particularly damaging for learners who may not have been exposed to certain ways of learning or who may have been discouraged from pursuing certain subjects or activities due to their perceived learning style.</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Finally, the use of learning styles in education may lead to harmful practices such as tracking and </a:t>
            </a:r>
            <a:r>
              <a:rPr lang="en-GB" sz="1200" dirty="0" err="1">
                <a:solidFill>
                  <a:srgbClr val="374151"/>
                </a:solidFill>
                <a:effectLst/>
                <a:latin typeface="Segoe UI" panose="020B0502040204020203" pitchFamily="34" charset="0"/>
                <a:ea typeface="Times New Roman" panose="02020603050405020304" pitchFamily="18" charset="0"/>
              </a:rPr>
              <a:t>labeling</a:t>
            </a:r>
            <a:r>
              <a:rPr lang="en-GB" sz="1200" dirty="0">
                <a:solidFill>
                  <a:srgbClr val="374151"/>
                </a:solidFill>
                <a:effectLst/>
                <a:latin typeface="Segoe UI" panose="020B0502040204020203" pitchFamily="34" charset="0"/>
                <a:ea typeface="Times New Roman" panose="02020603050405020304" pitchFamily="18" charset="0"/>
              </a:rPr>
              <a:t> students. </a:t>
            </a:r>
            <a:r>
              <a:rPr lang="en-GB" sz="1200" dirty="0">
                <a:solidFill>
                  <a:srgbClr val="374151"/>
                </a:solidFill>
                <a:effectLst/>
                <a:highlight>
                  <a:srgbClr val="FFFF00"/>
                </a:highlight>
                <a:latin typeface="Segoe UI" panose="020B0502040204020203" pitchFamily="34" charset="0"/>
                <a:ea typeface="Times New Roman" panose="02020603050405020304" pitchFamily="18" charset="0"/>
              </a:rPr>
              <a:t>In tracking, learners are sorted into groups based on their perceived learning style, which can reinforce stereotypes and limit opportunities for growth and exploration (Gurung, 2004). </a:t>
            </a:r>
            <a:r>
              <a:rPr lang="en-GB" sz="1200" dirty="0" err="1">
                <a:solidFill>
                  <a:srgbClr val="374151"/>
                </a:solidFill>
                <a:effectLst/>
                <a:latin typeface="Segoe UI" panose="020B0502040204020203" pitchFamily="34" charset="0"/>
                <a:ea typeface="Times New Roman" panose="02020603050405020304" pitchFamily="18" charset="0"/>
              </a:rPr>
              <a:t>Labeling</a:t>
            </a:r>
            <a:r>
              <a:rPr lang="en-GB" sz="1200" dirty="0">
                <a:solidFill>
                  <a:srgbClr val="374151"/>
                </a:solidFill>
                <a:effectLst/>
                <a:latin typeface="Segoe UI" panose="020B0502040204020203" pitchFamily="34" charset="0"/>
                <a:ea typeface="Times New Roman" panose="02020603050405020304" pitchFamily="18" charset="0"/>
              </a:rPr>
              <a:t> students according to their learning style can also be harmful, as it may encourage teachers and learners to focus on weaknesses rather than strengths and may stigmatize learners who do not fit neatly into a particular category.</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In conclusion, the construct of learning styles is problematic because it lacks empirical support, may discourage the development of essential skills and abilities, and can lead to harmful educational practices such as tracking and </a:t>
            </a:r>
            <a:r>
              <a:rPr lang="en-GB" sz="1200" dirty="0" err="1">
                <a:solidFill>
                  <a:srgbClr val="374151"/>
                </a:solidFill>
                <a:effectLst/>
                <a:latin typeface="Segoe UI" panose="020B0502040204020203" pitchFamily="34" charset="0"/>
                <a:ea typeface="Times New Roman" panose="02020603050405020304" pitchFamily="18" charset="0"/>
              </a:rPr>
              <a:t>labeling</a:t>
            </a:r>
            <a:r>
              <a:rPr lang="en-GB" sz="1200" dirty="0">
                <a:solidFill>
                  <a:srgbClr val="374151"/>
                </a:solidFill>
                <a:effectLst/>
                <a:latin typeface="Segoe UI" panose="020B0502040204020203" pitchFamily="34" charset="0"/>
                <a:ea typeface="Times New Roman" panose="02020603050405020304" pitchFamily="18" charset="0"/>
              </a:rPr>
              <a:t>. As educators, it is important to recognize the limitations of learning styles and instead focus on evidence-based practices that promote learning and growth for all learners, regardless of their perceived learning style.</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References:</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Dweck, C. (2006). Mindset: The new psychology of success. Random House.</a:t>
            </a:r>
          </a:p>
          <a:p>
            <a:pPr algn="l">
              <a:lnSpc>
                <a:spcPts val="1400"/>
              </a:lnSpc>
              <a:spcBef>
                <a:spcPts val="1200"/>
              </a:spcBef>
            </a:pPr>
            <a:r>
              <a:rPr lang="en-GB" sz="1200" dirty="0">
                <a:solidFill>
                  <a:srgbClr val="374151"/>
                </a:solidFill>
                <a:effectLst/>
                <a:highlight>
                  <a:srgbClr val="FFFF00"/>
                </a:highlight>
                <a:latin typeface="Segoe UI" panose="020B0502040204020203" pitchFamily="34" charset="0"/>
                <a:ea typeface="Times New Roman" panose="02020603050405020304" pitchFamily="18" charset="0"/>
              </a:rPr>
              <a:t>Gurung, R. (2004). Black and white thinking about learning styles: A response to the Journal of College Reading and Learning. Journal of College Reading and Learning, 34(2), 7-17.</a:t>
            </a:r>
            <a:endParaRPr lang="en-GB" sz="1200" dirty="0">
              <a:effectLst/>
              <a:highlight>
                <a:srgbClr val="FFFF00"/>
              </a:highligh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err="1">
                <a:solidFill>
                  <a:srgbClr val="374151"/>
                </a:solidFill>
                <a:effectLst/>
                <a:latin typeface="Segoe UI" panose="020B0502040204020203" pitchFamily="34" charset="0"/>
                <a:ea typeface="Times New Roman" panose="02020603050405020304" pitchFamily="18" charset="0"/>
              </a:rPr>
              <a:t>Pashler</a:t>
            </a:r>
            <a:r>
              <a:rPr lang="en-GB" sz="1200" dirty="0">
                <a:solidFill>
                  <a:srgbClr val="374151"/>
                </a:solidFill>
                <a:effectLst/>
                <a:latin typeface="Segoe UI" panose="020B0502040204020203" pitchFamily="34" charset="0"/>
                <a:ea typeface="Times New Roman" panose="02020603050405020304" pitchFamily="18" charset="0"/>
              </a:rPr>
              <a:t>, H., McDaniel, M., Rohrer, D., &amp; Bjork, R. (2008). Learning styles: Concepts and evidence. Psychological Science in the Public Interest, 9(3), 105-119.</a:t>
            </a:r>
            <a:endParaRPr lang="en-GB" sz="1200" dirty="0">
              <a:effectLst/>
              <a:latin typeface="Times New Roman" panose="02020603050405020304" pitchFamily="18" charset="0"/>
              <a:ea typeface="Times New Roman" panose="02020603050405020304" pitchFamily="18" charset="0"/>
            </a:endParaRPr>
          </a:p>
          <a:p>
            <a:pPr algn="l">
              <a:lnSpc>
                <a:spcPts val="1400"/>
              </a:lnSpc>
              <a:spcBef>
                <a:spcPts val="1200"/>
              </a:spcBef>
            </a:pPr>
            <a:r>
              <a:rPr lang="en-GB" sz="1200" dirty="0">
                <a:solidFill>
                  <a:srgbClr val="374151"/>
                </a:solidFill>
                <a:effectLst/>
                <a:latin typeface="Segoe UI" panose="020B0502040204020203" pitchFamily="34" charset="0"/>
                <a:ea typeface="Times New Roman" panose="02020603050405020304" pitchFamily="18" charset="0"/>
              </a:rPr>
              <a:t>Rohrer, D., &amp; </a:t>
            </a:r>
            <a:r>
              <a:rPr lang="en-GB" sz="1200" dirty="0" err="1">
                <a:solidFill>
                  <a:srgbClr val="374151"/>
                </a:solidFill>
                <a:effectLst/>
                <a:latin typeface="Segoe UI" panose="020B0502040204020203" pitchFamily="34" charset="0"/>
                <a:ea typeface="Times New Roman" panose="02020603050405020304" pitchFamily="18" charset="0"/>
              </a:rPr>
              <a:t>Pashler</a:t>
            </a:r>
            <a:r>
              <a:rPr lang="en-GB" sz="1200" dirty="0">
                <a:solidFill>
                  <a:srgbClr val="374151"/>
                </a:solidFill>
                <a:effectLst/>
                <a:latin typeface="Segoe UI" panose="020B0502040204020203" pitchFamily="34" charset="0"/>
                <a:ea typeface="Times New Roman" panose="02020603050405020304" pitchFamily="18" charset="0"/>
              </a:rPr>
              <a:t>, H. (2012). Learning styles: Where's the evidence? Medical Education, 46(7), 634-635.</a:t>
            </a:r>
            <a:endParaRPr lang="en-GB" sz="1200" dirty="0">
              <a:effectLst/>
              <a:latin typeface="Times New Roman" panose="02020603050405020304" pitchFamily="18" charset="0"/>
              <a:ea typeface="Times New Roman" panose="02020603050405020304" pitchFamily="18" charset="0"/>
            </a:endParaRPr>
          </a:p>
          <a:p>
            <a:endParaRPr lang="en-GB" sz="400" dirty="0"/>
          </a:p>
        </p:txBody>
      </p:sp>
      <p:sp>
        <p:nvSpPr>
          <p:cNvPr id="3" name="TextBox 2">
            <a:extLst>
              <a:ext uri="{FF2B5EF4-FFF2-40B4-BE49-F238E27FC236}">
                <a16:creationId xmlns:a16="http://schemas.microsoft.com/office/drawing/2014/main" id="{8D141828-2181-3234-A909-71484AEF52A4}"/>
              </a:ext>
            </a:extLst>
          </p:cNvPr>
          <p:cNvSpPr txBox="1"/>
          <p:nvPr/>
        </p:nvSpPr>
        <p:spPr>
          <a:xfrm>
            <a:off x="98112" y="3319923"/>
            <a:ext cx="1284850" cy="923330"/>
          </a:xfrm>
          <a:prstGeom prst="rect">
            <a:avLst/>
          </a:prstGeom>
          <a:noFill/>
        </p:spPr>
        <p:txBody>
          <a:bodyPr wrap="square" rtlCol="0">
            <a:spAutoFit/>
          </a:bodyPr>
          <a:lstStyle/>
          <a:p>
            <a:r>
              <a:rPr lang="en-GB" dirty="0">
                <a:latin typeface="Abadi" panose="020B0604020104020204" pitchFamily="34" charset="0"/>
              </a:rPr>
              <a:t>Invented research study</a:t>
            </a:r>
          </a:p>
        </p:txBody>
      </p:sp>
      <p:sp>
        <p:nvSpPr>
          <p:cNvPr id="4" name="TextBox 3">
            <a:extLst>
              <a:ext uri="{FF2B5EF4-FFF2-40B4-BE49-F238E27FC236}">
                <a16:creationId xmlns:a16="http://schemas.microsoft.com/office/drawing/2014/main" id="{B3230730-9DFD-A5B8-E947-5B5EE8270221}"/>
              </a:ext>
            </a:extLst>
          </p:cNvPr>
          <p:cNvSpPr txBox="1"/>
          <p:nvPr/>
        </p:nvSpPr>
        <p:spPr>
          <a:xfrm>
            <a:off x="98112" y="5269411"/>
            <a:ext cx="1284850" cy="923330"/>
          </a:xfrm>
          <a:prstGeom prst="rect">
            <a:avLst/>
          </a:prstGeom>
          <a:noFill/>
        </p:spPr>
        <p:txBody>
          <a:bodyPr wrap="square" rtlCol="0">
            <a:spAutoFit/>
          </a:bodyPr>
          <a:lstStyle/>
          <a:p>
            <a:r>
              <a:rPr lang="en-GB" dirty="0">
                <a:latin typeface="Abadi" panose="020B0604020104020204" pitchFamily="34" charset="0"/>
              </a:rPr>
              <a:t>Fake academic paper</a:t>
            </a:r>
          </a:p>
        </p:txBody>
      </p:sp>
    </p:spTree>
    <p:extLst>
      <p:ext uri="{BB962C8B-B14F-4D97-AF65-F5344CB8AC3E}">
        <p14:creationId xmlns:p14="http://schemas.microsoft.com/office/powerpoint/2010/main" val="194841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39CE6-B59E-BB7B-F0D3-B3B8E872E45E}"/>
              </a:ext>
            </a:extLst>
          </p:cNvPr>
          <p:cNvSpPr>
            <a:spLocks noGrp="1"/>
          </p:cNvSpPr>
          <p:nvPr>
            <p:ph type="body" sz="quarter" idx="25"/>
          </p:nvPr>
        </p:nvSpPr>
        <p:spPr>
          <a:xfrm>
            <a:off x="180305" y="141668"/>
            <a:ext cx="11848562" cy="6624033"/>
          </a:xfrm>
        </p:spPr>
        <p:txBody>
          <a:bodyPr>
            <a:normAutofit fontScale="70000" lnSpcReduction="20000"/>
          </a:bodyPr>
          <a:lstStyle/>
          <a:p>
            <a:pPr algn="l">
              <a:lnSpc>
                <a:spcPts val="1500"/>
              </a:lnSpc>
              <a:spcBef>
                <a:spcPts val="600"/>
              </a:spcBef>
            </a:pPr>
            <a:r>
              <a:rPr lang="en-GB" sz="1600" b="0" i="0" dirty="0">
                <a:solidFill>
                  <a:srgbClr val="374151"/>
                </a:solidFill>
                <a:effectLst/>
                <a:latin typeface="Calibri" panose="020F0502020204030204" pitchFamily="34" charset="0"/>
              </a:rPr>
              <a:t>The construct of 'learning styles' is problematic because it implies a static and narrowly defined approach to the way individuals process and retain information. Despite the widespread popularity of this concept, there is a lack of empirical evidence to support the effectiveness of learning styles in enhancing educational outcomes. This essay aims to critique the learning styles theory by examining its origin, research evidence, and implications for educators.</a:t>
            </a:r>
          </a:p>
          <a:p>
            <a:pPr algn="l">
              <a:lnSpc>
                <a:spcPts val="1500"/>
              </a:lnSpc>
              <a:spcBef>
                <a:spcPts val="600"/>
              </a:spcBef>
            </a:pPr>
            <a:r>
              <a:rPr lang="en-GB" sz="1600" b="0" i="0" dirty="0">
                <a:solidFill>
                  <a:srgbClr val="374151"/>
                </a:solidFill>
                <a:effectLst/>
                <a:latin typeface="Calibri" panose="020F0502020204030204" pitchFamily="34" charset="0"/>
              </a:rPr>
              <a:t>The concept of learning styles has its roots in the work of Dunn and Dunn (1978), who posited that students have different preferred ways of processing information, including visual, auditory, and </a:t>
            </a:r>
            <a:r>
              <a:rPr lang="en-GB" sz="1600" b="0" i="0" dirty="0" err="1">
                <a:solidFill>
                  <a:srgbClr val="374151"/>
                </a:solidFill>
                <a:effectLst/>
                <a:latin typeface="Calibri" panose="020F0502020204030204" pitchFamily="34" charset="0"/>
              </a:rPr>
              <a:t>kinesthetic</a:t>
            </a:r>
            <a:r>
              <a:rPr lang="en-GB" sz="1600" b="0" i="0" dirty="0">
                <a:solidFill>
                  <a:srgbClr val="374151"/>
                </a:solidFill>
                <a:effectLst/>
                <a:latin typeface="Calibri" panose="020F0502020204030204" pitchFamily="34" charset="0"/>
              </a:rPr>
              <a:t> modalities. The VARK model (Fleming, 2001) expanded upon this idea, adding the reading/writing preference as a fourth category. Other models, such as Kolb's experiential learning theory (Kolb, 1984) and Gardner's theory of multiple intelligences (Gardner, 1983), further contributed to the proliferation of learning styles theories in education.</a:t>
            </a:r>
          </a:p>
          <a:p>
            <a:pPr algn="l">
              <a:lnSpc>
                <a:spcPts val="1500"/>
              </a:lnSpc>
              <a:spcBef>
                <a:spcPts val="600"/>
              </a:spcBef>
            </a:pPr>
            <a:r>
              <a:rPr lang="en-GB" sz="1600" b="0" i="0" dirty="0">
                <a:solidFill>
                  <a:srgbClr val="374151"/>
                </a:solidFill>
                <a:effectLst/>
                <a:latin typeface="Calibri" panose="020F0502020204030204" pitchFamily="34" charset="0"/>
              </a:rPr>
              <a:t>Despite the intuitive appeal of these theories, numerous research studies have consistently failed to support the effectiveness of learning styles in improving educational outcomes. For instance, a meta-analysis conducted by </a:t>
            </a:r>
            <a:r>
              <a:rPr lang="en-GB" sz="1600" b="0" i="0" dirty="0" err="1">
                <a:solidFill>
                  <a:srgbClr val="374151"/>
                </a:solidFill>
                <a:effectLst/>
                <a:latin typeface="Calibri" panose="020F0502020204030204" pitchFamily="34" charset="0"/>
              </a:rPr>
              <a:t>Pashler</a:t>
            </a:r>
            <a:r>
              <a:rPr lang="en-GB" sz="1600" b="0" i="0" dirty="0">
                <a:solidFill>
                  <a:srgbClr val="374151"/>
                </a:solidFill>
                <a:effectLst/>
                <a:latin typeface="Calibri" panose="020F0502020204030204" pitchFamily="34" charset="0"/>
              </a:rPr>
              <a:t> et al. (2008) found insufficient evidence to support the idea that tailoring instruction to students' learning styles resulted in improved learning. Similarly, a review by </a:t>
            </a:r>
            <a:r>
              <a:rPr lang="en-GB" sz="1600" b="0" i="0" dirty="0" err="1">
                <a:solidFill>
                  <a:srgbClr val="374151"/>
                </a:solidFill>
                <a:effectLst/>
                <a:latin typeface="Calibri" panose="020F0502020204030204" pitchFamily="34" charset="0"/>
              </a:rPr>
              <a:t>Coffield</a:t>
            </a:r>
            <a:r>
              <a:rPr lang="en-GB" sz="1600" b="0" i="0" dirty="0">
                <a:solidFill>
                  <a:srgbClr val="374151"/>
                </a:solidFill>
                <a:effectLst/>
                <a:latin typeface="Calibri" panose="020F0502020204030204" pitchFamily="34" charset="0"/>
              </a:rPr>
              <a:t> et al. (2004) identified more than 70 learning styles models and concluded that there was little scientific evidence to support the use of any of them in practice.</a:t>
            </a:r>
          </a:p>
          <a:p>
            <a:pPr algn="l">
              <a:lnSpc>
                <a:spcPts val="1500"/>
              </a:lnSpc>
              <a:spcBef>
                <a:spcPts val="600"/>
              </a:spcBef>
            </a:pPr>
            <a:r>
              <a:rPr lang="en-GB" sz="1600" b="0" i="0" dirty="0">
                <a:solidFill>
                  <a:srgbClr val="374151"/>
                </a:solidFill>
                <a:effectLst/>
                <a:latin typeface="Calibri" panose="020F0502020204030204" pitchFamily="34" charset="0"/>
              </a:rPr>
              <a:t>One of the primary criticisms of learning styles is the lack of a clear and consistent definition of what constitutes a learning style (</a:t>
            </a:r>
            <a:r>
              <a:rPr lang="en-GB" sz="1600" b="0" i="0" dirty="0" err="1">
                <a:solidFill>
                  <a:srgbClr val="374151"/>
                </a:solidFill>
                <a:effectLst/>
                <a:latin typeface="Calibri" panose="020F0502020204030204" pitchFamily="34" charset="0"/>
              </a:rPr>
              <a:t>Coffield</a:t>
            </a:r>
            <a:r>
              <a:rPr lang="en-GB" sz="1600" b="0" i="0" dirty="0">
                <a:solidFill>
                  <a:srgbClr val="374151"/>
                </a:solidFill>
                <a:effectLst/>
                <a:latin typeface="Calibri" panose="020F0502020204030204" pitchFamily="34" charset="0"/>
              </a:rPr>
              <a:t> et al., 2004). This has led to the proliferation of multiple, often contradictory, models that make it difficult to operationalize and test the theory. Furthermore, many of the assessments used to determine students' learning styles have been found to lack reliability and validity (Kirschner &amp; van </a:t>
            </a:r>
            <a:r>
              <a:rPr lang="en-GB" sz="1600" b="0" i="0" dirty="0" err="1">
                <a:solidFill>
                  <a:srgbClr val="374151"/>
                </a:solidFill>
                <a:effectLst/>
                <a:latin typeface="Calibri" panose="020F0502020204030204" pitchFamily="34" charset="0"/>
              </a:rPr>
              <a:t>Merriënboer</a:t>
            </a:r>
            <a:r>
              <a:rPr lang="en-GB" sz="1600" b="0" i="0" dirty="0">
                <a:solidFill>
                  <a:srgbClr val="374151"/>
                </a:solidFill>
                <a:effectLst/>
                <a:latin typeface="Calibri" panose="020F0502020204030204" pitchFamily="34" charset="0"/>
              </a:rPr>
              <a:t>, 2013), further casting doubt on the utility of this concept in educational settings.</a:t>
            </a:r>
          </a:p>
          <a:p>
            <a:pPr algn="l">
              <a:lnSpc>
                <a:spcPts val="1500"/>
              </a:lnSpc>
              <a:spcBef>
                <a:spcPts val="600"/>
              </a:spcBef>
            </a:pPr>
            <a:r>
              <a:rPr lang="en-GB" sz="1600" b="0" i="0" dirty="0">
                <a:solidFill>
                  <a:srgbClr val="374151"/>
                </a:solidFill>
                <a:effectLst/>
                <a:latin typeface="Calibri" panose="020F0502020204030204" pitchFamily="34" charset="0"/>
              </a:rPr>
              <a:t>Another issue with learning styles is the oversimplification of the learning process. By categorizing students into distinct learning styles, the theory disregards the complex and dynamic nature of human cognition (Kirschner &amp; van </a:t>
            </a:r>
            <a:r>
              <a:rPr lang="en-GB" sz="1600" b="0" i="0" dirty="0" err="1">
                <a:solidFill>
                  <a:srgbClr val="374151"/>
                </a:solidFill>
                <a:effectLst/>
                <a:latin typeface="Calibri" panose="020F0502020204030204" pitchFamily="34" charset="0"/>
              </a:rPr>
              <a:t>Merriënboer</a:t>
            </a:r>
            <a:r>
              <a:rPr lang="en-GB" sz="1600" b="0" i="0" dirty="0">
                <a:solidFill>
                  <a:srgbClr val="374151"/>
                </a:solidFill>
                <a:effectLst/>
                <a:latin typeface="Calibri" panose="020F0502020204030204" pitchFamily="34" charset="0"/>
              </a:rPr>
              <a:t>, 2013). In reality, learners are not limited to a single mode of processing information, and the effectiveness of a particular learning approach may vary depending on the context and the specific task at hand (Willingham, 2009).</a:t>
            </a:r>
          </a:p>
          <a:p>
            <a:pPr algn="l">
              <a:lnSpc>
                <a:spcPts val="1500"/>
              </a:lnSpc>
              <a:spcBef>
                <a:spcPts val="600"/>
              </a:spcBef>
            </a:pPr>
            <a:r>
              <a:rPr lang="en-GB" sz="1600" b="0" i="0" dirty="0">
                <a:solidFill>
                  <a:srgbClr val="374151"/>
                </a:solidFill>
                <a:effectLst/>
                <a:latin typeface="Calibri" panose="020F0502020204030204" pitchFamily="34" charset="0"/>
              </a:rPr>
              <a:t>Moreover, the focus on learning styles may inadvertently encourage teachers to limit their instructional methods, potentially hindering the development of a diverse repertoire of cognitive skills in students (</a:t>
            </a:r>
            <a:r>
              <a:rPr lang="en-GB" sz="1600" b="0" i="0" dirty="0" err="1">
                <a:solidFill>
                  <a:srgbClr val="374151"/>
                </a:solidFill>
                <a:effectLst/>
                <a:latin typeface="Calibri" panose="020F0502020204030204" pitchFamily="34" charset="0"/>
              </a:rPr>
              <a:t>Riener</a:t>
            </a:r>
            <a:r>
              <a:rPr lang="en-GB" sz="1600" b="0" i="0" dirty="0">
                <a:solidFill>
                  <a:srgbClr val="374151"/>
                </a:solidFill>
                <a:effectLst/>
                <a:latin typeface="Calibri" panose="020F0502020204030204" pitchFamily="34" charset="0"/>
              </a:rPr>
              <a:t> &amp; Willingham, 2010). Instead of catering to specific learning styles, researchers have argued that teachers should emphasize the use of evidence-based instructional strategies that are effective across a wide range of learners, such as spaced repetition, retrieval practice, and elaboration (</a:t>
            </a:r>
            <a:r>
              <a:rPr lang="en-GB" sz="1600" b="0" i="0" dirty="0" err="1">
                <a:solidFill>
                  <a:srgbClr val="374151"/>
                </a:solidFill>
                <a:effectLst/>
                <a:latin typeface="Calibri" panose="020F0502020204030204" pitchFamily="34" charset="0"/>
              </a:rPr>
              <a:t>Dunlosky</a:t>
            </a:r>
            <a:r>
              <a:rPr lang="en-GB" sz="1600" b="0" i="0" dirty="0">
                <a:solidFill>
                  <a:srgbClr val="374151"/>
                </a:solidFill>
                <a:effectLst/>
                <a:latin typeface="Calibri" panose="020F0502020204030204" pitchFamily="34" charset="0"/>
              </a:rPr>
              <a:t> et al., 2013).</a:t>
            </a:r>
          </a:p>
          <a:p>
            <a:pPr algn="l">
              <a:lnSpc>
                <a:spcPts val="1500"/>
              </a:lnSpc>
              <a:spcBef>
                <a:spcPts val="600"/>
              </a:spcBef>
            </a:pPr>
            <a:r>
              <a:rPr lang="en-GB" sz="1600" b="0" i="0" dirty="0">
                <a:solidFill>
                  <a:srgbClr val="374151"/>
                </a:solidFill>
                <a:effectLst/>
                <a:latin typeface="Calibri" panose="020F0502020204030204" pitchFamily="34" charset="0"/>
              </a:rPr>
              <a:t>In conclusion, the concept of learning styles is problematic due to its lack of empirical support, inconsistent definitions, and oversimplification of the learning process. Rather than relying on this flawed theory, educators should focus on adopting evidence-based instructional strategies that promote learning for all students. Ultimately, fostering a diverse set of cognitive skills and flexible thinking will better prepare learners for the complex and dynamic challenges they will face in their lives.</a:t>
            </a:r>
          </a:p>
          <a:p>
            <a:pPr algn="l">
              <a:lnSpc>
                <a:spcPct val="120000"/>
              </a:lnSpc>
              <a:spcBef>
                <a:spcPts val="600"/>
              </a:spcBef>
            </a:pPr>
            <a:r>
              <a:rPr lang="en-GB" b="0" i="0" dirty="0">
                <a:solidFill>
                  <a:srgbClr val="374151"/>
                </a:solidFill>
                <a:effectLst/>
                <a:latin typeface="Calibri" panose="020F0502020204030204" pitchFamily="34" charset="0"/>
              </a:rPr>
              <a:t>References:</a:t>
            </a:r>
          </a:p>
          <a:p>
            <a:pPr algn="l">
              <a:lnSpc>
                <a:spcPct val="120000"/>
              </a:lnSpc>
              <a:spcBef>
                <a:spcPts val="600"/>
              </a:spcBef>
            </a:pPr>
            <a:r>
              <a:rPr lang="en-GB" sz="1200" b="0" i="0" dirty="0" err="1">
                <a:solidFill>
                  <a:srgbClr val="374151"/>
                </a:solidFill>
                <a:effectLst/>
                <a:latin typeface="Calibri" panose="020F0502020204030204" pitchFamily="34" charset="0"/>
              </a:rPr>
              <a:t>Coffield</a:t>
            </a:r>
            <a:r>
              <a:rPr lang="en-GB" sz="1200" b="0" i="0" dirty="0">
                <a:solidFill>
                  <a:srgbClr val="374151"/>
                </a:solidFill>
                <a:effectLst/>
                <a:latin typeface="Calibri" panose="020F0502020204030204" pitchFamily="34" charset="0"/>
              </a:rPr>
              <a:t>, F., Moseley, D., Hall, E., &amp; Ecclestone, K. (2004). Learning styles and pedagogy in post-16 learning: A systematic and critical review. Learning and Skills Research Centre.</a:t>
            </a:r>
          </a:p>
          <a:p>
            <a:pPr algn="l">
              <a:lnSpc>
                <a:spcPct val="120000"/>
              </a:lnSpc>
              <a:spcBef>
                <a:spcPts val="600"/>
              </a:spcBef>
            </a:pPr>
            <a:r>
              <a:rPr lang="en-GB" sz="1200" b="0" i="0" dirty="0">
                <a:solidFill>
                  <a:srgbClr val="374151"/>
                </a:solidFill>
                <a:effectLst/>
                <a:latin typeface="Calibri" panose="020F0502020204030204" pitchFamily="34" charset="0"/>
              </a:rPr>
              <a:t>Dunn, R., &amp; Dunn, K. (1978). Teaching students through their individual learning styles: A practical approach. Reston Publishing Company.</a:t>
            </a:r>
          </a:p>
          <a:p>
            <a:pPr algn="l">
              <a:lnSpc>
                <a:spcPct val="120000"/>
              </a:lnSpc>
              <a:spcBef>
                <a:spcPts val="600"/>
              </a:spcBef>
            </a:pPr>
            <a:r>
              <a:rPr lang="en-GB" sz="1200" b="0" i="0" dirty="0" err="1">
                <a:solidFill>
                  <a:srgbClr val="374151"/>
                </a:solidFill>
                <a:effectLst/>
                <a:latin typeface="Calibri" panose="020F0502020204030204" pitchFamily="34" charset="0"/>
              </a:rPr>
              <a:t>Dunlosky</a:t>
            </a:r>
            <a:r>
              <a:rPr lang="en-GB" sz="1200" b="0" i="0" dirty="0">
                <a:solidFill>
                  <a:srgbClr val="374151"/>
                </a:solidFill>
                <a:effectLst/>
                <a:latin typeface="Calibri" panose="020F0502020204030204" pitchFamily="34" charset="0"/>
              </a:rPr>
              <a:t>, J., Rawson, K. A., Marsh, E. J., Nathan, M. J., &amp; Willingham, D. T. (2013). Improving students' learning with effective learning techniques: Promising directions from cognitive and educational psychology. Psychological Science in the Public Interest, 14(1), 4-58.</a:t>
            </a:r>
          </a:p>
          <a:p>
            <a:pPr algn="l">
              <a:lnSpc>
                <a:spcPct val="120000"/>
              </a:lnSpc>
              <a:spcBef>
                <a:spcPts val="600"/>
              </a:spcBef>
            </a:pPr>
            <a:r>
              <a:rPr lang="en-GB" sz="1200" b="0" i="0" dirty="0">
                <a:solidFill>
                  <a:srgbClr val="374151"/>
                </a:solidFill>
                <a:effectLst/>
                <a:latin typeface="Calibri" panose="020F0502020204030204" pitchFamily="34" charset="0"/>
              </a:rPr>
              <a:t>Fleming, N. D. (2001). Teaching and learning styles: VARK strategies. Christchurch, New Zealand.</a:t>
            </a:r>
          </a:p>
          <a:p>
            <a:pPr algn="l">
              <a:lnSpc>
                <a:spcPct val="120000"/>
              </a:lnSpc>
              <a:spcBef>
                <a:spcPts val="600"/>
              </a:spcBef>
            </a:pPr>
            <a:r>
              <a:rPr lang="en-GB" sz="1200" b="0" i="0" dirty="0">
                <a:solidFill>
                  <a:srgbClr val="374151"/>
                </a:solidFill>
                <a:effectLst/>
                <a:latin typeface="Calibri" panose="020F0502020204030204" pitchFamily="34" charset="0"/>
              </a:rPr>
              <a:t>Kirschner, P. A., &amp; van </a:t>
            </a:r>
            <a:r>
              <a:rPr lang="en-GB" sz="1200" b="0" i="0" dirty="0" err="1">
                <a:solidFill>
                  <a:srgbClr val="374151"/>
                </a:solidFill>
                <a:effectLst/>
                <a:latin typeface="Calibri" panose="020F0502020204030204" pitchFamily="34" charset="0"/>
              </a:rPr>
              <a:t>Merriënboer</a:t>
            </a:r>
            <a:r>
              <a:rPr lang="en-GB" sz="1200" b="0" i="0" dirty="0">
                <a:solidFill>
                  <a:srgbClr val="374151"/>
                </a:solidFill>
                <a:effectLst/>
                <a:latin typeface="Calibri" panose="020F0502020204030204" pitchFamily="34" charset="0"/>
              </a:rPr>
              <a:t>, J. J. (2013). Do learners really know best? Urban legends in education. Educational Psychologist, 48(3), 169-183.</a:t>
            </a:r>
          </a:p>
          <a:p>
            <a:pPr algn="l">
              <a:lnSpc>
                <a:spcPct val="120000"/>
              </a:lnSpc>
              <a:spcBef>
                <a:spcPts val="600"/>
              </a:spcBef>
            </a:pPr>
            <a:r>
              <a:rPr lang="en-GB" sz="1200" b="0" i="0" dirty="0" err="1">
                <a:solidFill>
                  <a:srgbClr val="374151"/>
                </a:solidFill>
                <a:effectLst/>
                <a:latin typeface="Calibri" panose="020F0502020204030204" pitchFamily="34" charset="0"/>
              </a:rPr>
              <a:t>Pashler</a:t>
            </a:r>
            <a:r>
              <a:rPr lang="en-GB" sz="1200" b="0" i="0" dirty="0">
                <a:solidFill>
                  <a:srgbClr val="374151"/>
                </a:solidFill>
                <a:effectLst/>
                <a:latin typeface="Calibri" panose="020F0502020204030204" pitchFamily="34" charset="0"/>
              </a:rPr>
              <a:t>, H., McDaniel, M., Rohrer, D., &amp; Bjork, R. (2008). Learning styles: Concepts and evidence. Psychological Science in the Public Interest, 9(3), 105-119.</a:t>
            </a:r>
          </a:p>
          <a:p>
            <a:pPr algn="l">
              <a:lnSpc>
                <a:spcPct val="120000"/>
              </a:lnSpc>
              <a:spcBef>
                <a:spcPts val="600"/>
              </a:spcBef>
            </a:pPr>
            <a:r>
              <a:rPr lang="en-GB" sz="1200" b="0" i="0" dirty="0" err="1">
                <a:solidFill>
                  <a:srgbClr val="374151"/>
                </a:solidFill>
                <a:effectLst/>
                <a:latin typeface="Calibri" panose="020F0502020204030204" pitchFamily="34" charset="0"/>
              </a:rPr>
              <a:t>Riener</a:t>
            </a:r>
            <a:r>
              <a:rPr lang="en-GB" sz="1200" b="0" i="0" dirty="0">
                <a:solidFill>
                  <a:srgbClr val="374151"/>
                </a:solidFill>
                <a:effectLst/>
                <a:latin typeface="Calibri" panose="020F0502020204030204" pitchFamily="34" charset="0"/>
              </a:rPr>
              <a:t>, C., &amp; Willingham, D. (2010). The myth of learning styles. Change: The Magazine of Higher Learning, 42(5), 32-35.</a:t>
            </a:r>
          </a:p>
          <a:p>
            <a:pPr algn="l">
              <a:lnSpc>
                <a:spcPct val="120000"/>
              </a:lnSpc>
              <a:spcBef>
                <a:spcPts val="600"/>
              </a:spcBef>
            </a:pPr>
            <a:r>
              <a:rPr lang="en-GB" sz="1200" b="0" i="0" dirty="0">
                <a:solidFill>
                  <a:srgbClr val="374151"/>
                </a:solidFill>
                <a:effectLst/>
                <a:latin typeface="Calibri" panose="020F0502020204030204" pitchFamily="34" charset="0"/>
              </a:rPr>
              <a:t>Willingham, D. T. (2009). Why don't students like school? A cognitive scientist answers questions about how the mind works and what it means for the classroom. Jossey-Bass.</a:t>
            </a:r>
          </a:p>
          <a:p>
            <a:pPr algn="l">
              <a:lnSpc>
                <a:spcPct val="120000"/>
              </a:lnSpc>
              <a:spcBef>
                <a:spcPts val="600"/>
              </a:spcBef>
            </a:pPr>
            <a:endParaRPr lang="en-GB" b="0" i="0" dirty="0">
              <a:solidFill>
                <a:srgbClr val="374151"/>
              </a:solidFill>
              <a:effectLst/>
              <a:latin typeface="Calibri" panose="020F0502020204030204" pitchFamily="34" charset="0"/>
            </a:endParaRPr>
          </a:p>
          <a:p>
            <a:pPr>
              <a:lnSpc>
                <a:spcPct val="120000"/>
              </a:lnSpc>
              <a:spcBef>
                <a:spcPts val="600"/>
              </a:spcBef>
            </a:pPr>
            <a:endParaRPr lang="en-GB" dirty="0"/>
          </a:p>
        </p:txBody>
      </p:sp>
      <p:sp>
        <p:nvSpPr>
          <p:cNvPr id="3" name="TextBox 2">
            <a:extLst>
              <a:ext uri="{FF2B5EF4-FFF2-40B4-BE49-F238E27FC236}">
                <a16:creationId xmlns:a16="http://schemas.microsoft.com/office/drawing/2014/main" id="{8B9DBF73-4C3A-13AE-560D-B941967423DE}"/>
              </a:ext>
            </a:extLst>
          </p:cNvPr>
          <p:cNvSpPr txBox="1"/>
          <p:nvPr/>
        </p:nvSpPr>
        <p:spPr>
          <a:xfrm rot="715985">
            <a:off x="7832571" y="522619"/>
            <a:ext cx="3997441" cy="64633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GB" sz="3600" dirty="0"/>
              <a:t>GPT-4 – March 2023</a:t>
            </a:r>
          </a:p>
        </p:txBody>
      </p:sp>
    </p:spTree>
    <p:extLst>
      <p:ext uri="{BB962C8B-B14F-4D97-AF65-F5344CB8AC3E}">
        <p14:creationId xmlns:p14="http://schemas.microsoft.com/office/powerpoint/2010/main" val="1752813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E7E9F69EB8244B516F9670BACC503" ma:contentTypeVersion="9" ma:contentTypeDescription="Create a new document." ma:contentTypeScope="" ma:versionID="12a4720a6f5d2d32660841879922c89c">
  <xsd:schema xmlns:xsd="http://www.w3.org/2001/XMLSchema" xmlns:xs="http://www.w3.org/2001/XMLSchema" xmlns:p="http://schemas.microsoft.com/office/2006/metadata/properties" xmlns:ns2="a0743f13-200a-4634-834e-58ed8cf569fc" xmlns:ns3="57f774f7-053c-4c41-aefe-102bc1c49e4e" targetNamespace="http://schemas.microsoft.com/office/2006/metadata/properties" ma:root="true" ma:fieldsID="33bdef28050462f6129a4b82e422575c" ns2:_="" ns3:_="">
    <xsd:import namespace="a0743f13-200a-4634-834e-58ed8cf569fc"/>
    <xsd:import namespace="57f774f7-053c-4c41-aefe-102bc1c49e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3f13-200a-4634-834e-58ed8cf56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651d785-cc9b-461e-a4c9-c589c330ffe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774f7-053c-4c41-aefe-102bc1c49e4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b44b853-4285-4a19-8afa-c96aa741d314}" ma:internalName="TaxCatchAll" ma:showField="CatchAllData" ma:web="57f774f7-053c-4c41-aefe-102bc1c49e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f774f7-053c-4c41-aefe-102bc1c49e4e" xsi:nil="true"/>
    <lcf76f155ced4ddcb4097134ff3c332f xmlns="a0743f13-200a-4634-834e-58ed8cf569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22F448-EC12-41BF-ACE3-5DAF82BD8DB6}"/>
</file>

<file path=customXml/itemProps2.xml><?xml version="1.0" encoding="utf-8"?>
<ds:datastoreItem xmlns:ds="http://schemas.openxmlformats.org/officeDocument/2006/customXml" ds:itemID="{E9031284-8A86-4AF0-B1EB-680B26BF9A68}"/>
</file>

<file path=customXml/itemProps3.xml><?xml version="1.0" encoding="utf-8"?>
<ds:datastoreItem xmlns:ds="http://schemas.openxmlformats.org/officeDocument/2006/customXml" ds:itemID="{5407F14B-1BF2-4ADC-887C-327C4B811FBA}"/>
</file>

<file path=docProps/app.xml><?xml version="1.0" encoding="utf-8"?>
<Properties xmlns="http://schemas.openxmlformats.org/officeDocument/2006/extended-properties" xmlns:vt="http://schemas.openxmlformats.org/officeDocument/2006/docPropsVTypes">
  <TotalTime>11817</TotalTime>
  <Words>3632</Words>
  <Application>Microsoft Office PowerPoint</Application>
  <PresentationFormat>Widescreen</PresentationFormat>
  <Paragraphs>327</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Abadi</vt:lpstr>
      <vt:lpstr>Times New Roman</vt:lpstr>
      <vt:lpstr>Abadi Extra Light</vt:lpstr>
      <vt:lpstr>Calibri Light</vt:lpstr>
      <vt:lpstr>Segoe UI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Mike.Sharples</dc:creator>
  <cp:lastModifiedBy>Mike.Sharples</cp:lastModifiedBy>
  <cp:revision>180</cp:revision>
  <dcterms:created xsi:type="dcterms:W3CDTF">2023-02-02T10:09:18Z</dcterms:created>
  <dcterms:modified xsi:type="dcterms:W3CDTF">2023-06-29T08:46:55Z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0x010100B68E7E9F69EB8244B516F9670BACC503</vt:lpwstr>
  </property>
</Properties>
</file>