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9" r:id="rId7"/>
    <p:sldId id="265" r:id="rId8"/>
    <p:sldId id="267" r:id="rId9"/>
    <p:sldId id="268" r:id="rId10"/>
    <p:sldId id="266" r:id="rId11"/>
    <p:sldId id="269" r:id="rId12"/>
    <p:sldId id="270" r:id="rId13"/>
    <p:sldId id="288" r:id="rId14"/>
    <p:sldId id="271" r:id="rId15"/>
    <p:sldId id="272" r:id="rId16"/>
    <p:sldId id="273" r:id="rId17"/>
    <p:sldId id="283" r:id="rId18"/>
    <p:sldId id="276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75" r:id="rId27"/>
    <p:sldId id="284" r:id="rId28"/>
    <p:sldId id="285" r:id="rId29"/>
    <p:sldId id="286" r:id="rId30"/>
    <p:sldId id="287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0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84" y="1357161"/>
            <a:ext cx="11531065" cy="2152801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83" y="3602038"/>
            <a:ext cx="9346131" cy="1268345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1510" y="6356350"/>
            <a:ext cx="1194881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29BCEA-F519-4216-BAD6-01300C3DD6CF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2477" y="6356350"/>
            <a:ext cx="46514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5723" y="6356350"/>
            <a:ext cx="57068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A67EA1-EC4D-4C06-8C53-15CF82C4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01510" y="6356350"/>
            <a:ext cx="1194881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29BCEA-F519-4216-BAD6-01300C3DD6CF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2477" y="6356350"/>
            <a:ext cx="46514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5723" y="6356350"/>
            <a:ext cx="57068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A67EA1-EC4D-4C06-8C53-15CF82C43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CAFF5C-5375-4D31-9A38-C14F01678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1357161"/>
            <a:ext cx="11531065" cy="2152801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C5C3B40-CDF5-4ECC-BAA8-C264FC6B3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3" y="3602038"/>
            <a:ext cx="9346131" cy="1268345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8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3150"/>
            <a:ext cx="10515600" cy="7945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5259"/>
            <a:ext cx="5181600" cy="39688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5259"/>
            <a:ext cx="5181600" cy="3968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6851"/>
            <a:ext cx="10515600" cy="863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0159"/>
            <a:ext cx="5157787" cy="6665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66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0159"/>
            <a:ext cx="5183188" cy="6665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6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01510" y="6356350"/>
            <a:ext cx="1194881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29BCEA-F519-4216-BAD6-01300C3DD6CF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2477" y="6356350"/>
            <a:ext cx="46514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5723" y="6356350"/>
            <a:ext cx="57068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0A67EA1-EC4D-4C06-8C53-15CF82C438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C59D4D-62E9-4C04-813F-E3F734575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1357161"/>
            <a:ext cx="11531065" cy="2152801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226" y="987425"/>
            <a:ext cx="618679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0740" y="945847"/>
            <a:ext cx="50486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740" y="2552700"/>
            <a:ext cx="5048656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945847"/>
            <a:ext cx="50486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9299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740" y="2552700"/>
            <a:ext cx="5048656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CEA-F519-4216-BAD6-01300C3DD6C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7EA1-EC4D-4C06-8C53-15CF82C4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73150"/>
            <a:ext cx="10515600" cy="1018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8451"/>
            <a:ext cx="10515600" cy="372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92947" y="6356350"/>
            <a:ext cx="1194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29BCEA-F519-4216-BAD6-01300C3DD6CF}" type="datetimeFigureOut">
              <a:rPr lang="en-US" smtClean="0"/>
              <a:pPr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2926" y="6356350"/>
            <a:ext cx="5290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7160" y="6356350"/>
            <a:ext cx="57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0A67EA1-EC4D-4C06-8C53-15CF82C43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48b081ddc3de9001110c3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400" dirty="0"/>
              <a:t>The Living Laboratory: </a:t>
            </a:r>
            <a:br>
              <a:rPr lang="en-US" altLang="zh-CN" sz="4400" dirty="0"/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to Generative AI-based 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and Learning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010" y="3602038"/>
            <a:ext cx="7317004" cy="1268345"/>
          </a:xfrm>
        </p:spPr>
        <p:txBody>
          <a:bodyPr/>
          <a:lstStyle/>
          <a:p>
            <a:pPr algn="ctr"/>
            <a:r>
              <a:rPr lang="en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Melinda </a:t>
            </a:r>
            <a:r>
              <a:rPr lang="en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Whong</a:t>
            </a:r>
            <a:endParaRPr lang="en-H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June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en-H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471" y="128588"/>
            <a:ext cx="6225629" cy="13757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March/April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of Use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(English version)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193" y="1696064"/>
            <a:ext cx="10820400" cy="393397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‘I understand that </a:t>
            </a:r>
            <a:r>
              <a:rPr lang="en-HK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GenAI</a:t>
            </a: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can be used as a tool but is not a substitute for doing my own work; and I acknowledge that any violation of academic honesty policies may result in disciplinary action, up to and including failing the assignment or the course. ’ </a:t>
            </a:r>
          </a:p>
          <a:p>
            <a:pPr marL="0" indent="0" algn="l">
              <a:buNone/>
            </a:pP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By submitting this form, I confirm that I have read and agree with the above statements.  </a:t>
            </a:r>
          </a:p>
          <a:p>
            <a:pPr marL="0" indent="0" algn="l">
              <a:buNone/>
            </a:pPr>
            <a:r>
              <a:rPr lang="en-HK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-------------------------------------------------------------------------------------- </a:t>
            </a:r>
          </a:p>
          <a:p>
            <a:pPr marL="0" indent="0" algn="l">
              <a:buNone/>
            </a:pPr>
            <a:r>
              <a:rPr lang="en-HK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	</a:t>
            </a: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 hereby declare that I have (check one):  </a:t>
            </a:r>
          </a:p>
          <a:p>
            <a:pPr lvl="2"/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NOT used any </a:t>
            </a:r>
            <a:r>
              <a:rPr lang="en-HK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GenAI</a:t>
            </a: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tools to complete this assignment.  </a:t>
            </a:r>
          </a:p>
          <a:p>
            <a:pPr lvl="2"/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used </a:t>
            </a:r>
            <a:r>
              <a:rPr lang="en-HK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GenAI</a:t>
            </a:r>
            <a:r>
              <a:rPr lang="en-HK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tools to complete this assignment.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8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916" y="364854"/>
            <a:ext cx="6225629" cy="1018297"/>
          </a:xfrm>
        </p:spPr>
        <p:txBody>
          <a:bodyPr>
            <a:normAutofit/>
          </a:bodyPr>
          <a:lstStyle/>
          <a:p>
            <a:r>
              <a:rPr lang="en-US" dirty="0"/>
              <a:t>Declaration: Intention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222" y="2028824"/>
            <a:ext cx="10547555" cy="3228975"/>
          </a:xfrm>
        </p:spPr>
        <p:txBody>
          <a:bodyPr>
            <a:normAutofit/>
          </a:bodyPr>
          <a:lstStyle/>
          <a:p>
            <a:r>
              <a:rPr lang="en-US" dirty="0"/>
              <a:t>We really don’t know</a:t>
            </a:r>
          </a:p>
          <a:p>
            <a:r>
              <a:rPr lang="en-US" dirty="0"/>
              <a:t>Open, honest</a:t>
            </a:r>
          </a:p>
          <a:p>
            <a:r>
              <a:rPr lang="en-US" dirty="0"/>
              <a:t>A University-level, professional, intelligent, curious</a:t>
            </a:r>
          </a:p>
          <a:p>
            <a:r>
              <a:rPr lang="en-US" dirty="0"/>
              <a:t>As educators, we provide guidance </a:t>
            </a:r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67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916" y="364854"/>
            <a:ext cx="6225629" cy="1018297"/>
          </a:xfrm>
        </p:spPr>
        <p:txBody>
          <a:bodyPr>
            <a:normAutofit fontScale="90000"/>
          </a:bodyPr>
          <a:lstStyle/>
          <a:p>
            <a:r>
              <a:rPr lang="en-US" dirty="0"/>
              <a:t>Rationale for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222" y="1740310"/>
            <a:ext cx="10547555" cy="3657600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allow the option of modification of marks at the end of the course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 to maximise the situation: living laboratory 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students to use AI</a:t>
            </a:r>
            <a:endParaRPr lang="en-HK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Actively use AI in teaching </a:t>
            </a:r>
            <a:endParaRPr lang="en-HK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encouraged to declare, to ‘be honest’ 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declare, and found to have used later, a problem</a:t>
            </a:r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3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E96E-B875-B7A4-21E0-1342EF1C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544513"/>
            <a:ext cx="10515600" cy="1018297"/>
          </a:xfrm>
        </p:spPr>
        <p:txBody>
          <a:bodyPr/>
          <a:lstStyle/>
          <a:p>
            <a:r>
              <a:rPr lang="en-US" dirty="0"/>
              <a:t>Beyond Question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1E86-CB6D-7E4A-8199-E6D5F839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1" y="1741251"/>
            <a:ext cx="10515600" cy="3725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Generative AI Special Interest Group</a:t>
            </a:r>
          </a:p>
          <a:p>
            <a:r>
              <a:rPr lang="en-US" dirty="0"/>
              <a:t>Reading</a:t>
            </a:r>
          </a:p>
          <a:p>
            <a:r>
              <a:rPr lang="en-US" dirty="0"/>
              <a:t>Exploration of available AI tools</a:t>
            </a:r>
          </a:p>
          <a:p>
            <a:r>
              <a:rPr lang="en-US" dirty="0"/>
              <a:t>Survey of student perceptions and use</a:t>
            </a:r>
          </a:p>
          <a:p>
            <a:r>
              <a:rPr lang="en-US" dirty="0"/>
              <a:t>Advice, tips, guidance </a:t>
            </a:r>
          </a:p>
          <a:p>
            <a:pPr lvl="1"/>
            <a:r>
              <a:rPr lang="en-US" dirty="0"/>
              <a:t>Bulletin and Sharing Sessions</a:t>
            </a:r>
          </a:p>
        </p:txBody>
      </p:sp>
    </p:spTree>
    <p:extLst>
      <p:ext uri="{BB962C8B-B14F-4D97-AF65-F5344CB8AC3E}">
        <p14:creationId xmlns:p14="http://schemas.microsoft.com/office/powerpoint/2010/main" val="40003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6" y="364854"/>
            <a:ext cx="7747480" cy="1018297"/>
          </a:xfrm>
        </p:spPr>
        <p:txBody>
          <a:bodyPr>
            <a:normAutofit/>
          </a:bodyPr>
          <a:lstStyle/>
          <a:p>
            <a:r>
              <a:rPr lang="en-US" dirty="0"/>
              <a:t>Declaration and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42" y="1383151"/>
            <a:ext cx="10296115" cy="4501944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(of 43) Courses: Declaration added to LMS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halfway through semester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added manually in order to ask for additional information</a:t>
            </a:r>
          </a:p>
          <a:p>
            <a:pPr marL="0" lvl="0" indent="0">
              <a:buNone/>
            </a:pPr>
            <a:endParaRPr lang="en-HK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UG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 late in semester, 2 main assignments already in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individualised Final Year Project support, a ‘personalised’ approach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RPG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university integrity statement is sufficient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speaking/pronunciation course</a:t>
            </a: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22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904" y="698027"/>
            <a:ext cx="7747480" cy="1018297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Approach to 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End-of-course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716324"/>
            <a:ext cx="9955160" cy="3657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without looking at Declaration to begin with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Change in Rubric Criteria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cross course analysis, decision-making in light of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the task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of Use information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encouragement to change weighting in light of Gen AI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8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6" y="364854"/>
            <a:ext cx="7747480" cy="1018297"/>
          </a:xfrm>
        </p:spPr>
        <p:txBody>
          <a:bodyPr>
            <a:normAutofit/>
          </a:bodyPr>
          <a:lstStyle/>
          <a:p>
            <a:pPr lvl="0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Declaration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en-GB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276" y="1600200"/>
            <a:ext cx="8878601" cy="3657600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Basis for open discussion with student if a sense that a student has not taken a principled approach to the work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 for emphasis on honesty and personal responsibility for learning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alongside Turnitin report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66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51B0-3385-447D-32F1-81869DA6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84" y="-12022"/>
            <a:ext cx="10515600" cy="1018297"/>
          </a:xfrm>
        </p:spPr>
        <p:txBody>
          <a:bodyPr/>
          <a:lstStyle/>
          <a:p>
            <a:pPr algn="ctr"/>
            <a:r>
              <a:rPr lang="en-US" dirty="0"/>
              <a:t>Declaration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05AB-60A7-5072-1A29-1B43EA69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060" y="2221371"/>
            <a:ext cx="3654757" cy="3725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science course</a:t>
            </a:r>
            <a:endParaRPr lang="en-HK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T01		40%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T02		38%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T03		36%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T04		31%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T05		25%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T06		5%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T07		35%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140568-3CEF-E32E-40C3-5A2D2B287193}"/>
              </a:ext>
            </a:extLst>
          </p:cNvPr>
          <p:cNvSpPr txBox="1">
            <a:spLocks/>
          </p:cNvSpPr>
          <p:nvPr/>
        </p:nvSpPr>
        <p:spPr>
          <a:xfrm>
            <a:off x="415119" y="1211312"/>
            <a:ext cx="4324066" cy="372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800" b="1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engineering course</a:t>
            </a:r>
            <a:endParaRPr lang="en-HK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T01		68%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T02		55%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T03		53%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T04		38%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T05		55%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T06		45%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947DF6-58F4-4250-DE47-D874570F5F9C}"/>
              </a:ext>
            </a:extLst>
          </p:cNvPr>
          <p:cNvSpPr txBox="1">
            <a:spLocks/>
          </p:cNvSpPr>
          <p:nvPr/>
        </p:nvSpPr>
        <p:spPr>
          <a:xfrm>
            <a:off x="7780193" y="1518534"/>
            <a:ext cx="3996688" cy="49537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years Chinese course</a:t>
            </a:r>
            <a:endParaRPr lang="en-HK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T01		60%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T02		25%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T03		30%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T04		7%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T05		29%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T06		60%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T07		60%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T08		40%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T09		55%</a:t>
            </a:r>
          </a:p>
          <a:p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6" y="364854"/>
            <a:ext cx="7747480" cy="1018297"/>
          </a:xfrm>
        </p:spPr>
        <p:txBody>
          <a:bodyPr>
            <a:normAutofit/>
          </a:bodyPr>
          <a:lstStyle/>
          <a:p>
            <a:pPr lvl="0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Declaration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GB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59" y="1600199"/>
            <a:ext cx="11086281" cy="4063621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1: Business Case Analysis</a:t>
            </a:r>
          </a:p>
          <a:p>
            <a:pPr>
              <a:tabLst>
                <a:tab pos="457200" algn="l"/>
              </a:tabLs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Summative Assessment: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presentations, 1 written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 report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Focus: audience awareness, evidence based, understanding of the case and interpersonal relationships as basis for recommendations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 in relation to those who declared use of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on recommendation report: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for Language criterion: 	5.23% higher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average, all criteria: 		4.31% higher 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GB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   </a:t>
            </a:r>
          </a:p>
          <a:p>
            <a:pPr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	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0.96 mark higher </a:t>
            </a: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B99E8-CAC8-ADA7-4E03-D93796D5DA21}"/>
              </a:ext>
            </a:extLst>
          </p:cNvPr>
          <p:cNvSpPr txBox="1"/>
          <p:nvPr/>
        </p:nvSpPr>
        <p:spPr>
          <a:xfrm>
            <a:off x="6757988" y="5419203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Declared Usage Rate:   22%</a:t>
            </a:r>
          </a:p>
          <a:p>
            <a:r>
              <a:rPr lang="en-US" sz="2400" dirty="0"/>
              <a:t>approx. 275 students</a:t>
            </a:r>
          </a:p>
        </p:txBody>
      </p:sp>
    </p:spTree>
    <p:extLst>
      <p:ext uri="{BB962C8B-B14F-4D97-AF65-F5344CB8AC3E}">
        <p14:creationId xmlns:p14="http://schemas.microsoft.com/office/powerpoint/2010/main" val="14514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066" y="364854"/>
            <a:ext cx="7747480" cy="1018297"/>
          </a:xfrm>
        </p:spPr>
        <p:txBody>
          <a:bodyPr>
            <a:normAutofit/>
          </a:bodyPr>
          <a:lstStyle/>
          <a:p>
            <a:pPr lvl="0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Declaration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GB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59" y="1383151"/>
            <a:ext cx="11086281" cy="470375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2: Business English 		</a:t>
            </a:r>
          </a:p>
          <a:p>
            <a:pPr>
              <a:tabLst>
                <a:tab pos="457200" algn="l"/>
              </a:tabLst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Assessment: Business Pitch (spoken), Business Plan (written)</a:t>
            </a:r>
          </a:p>
          <a:p>
            <a:pPr>
              <a:tabLst>
                <a:tab pos="457200" algn="l"/>
              </a:tabLst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Focus: persuasive strategies, development of ideas/’effectively relate ideas to each other’</a:t>
            </a:r>
          </a:p>
          <a:p>
            <a:pPr>
              <a:tabLst>
                <a:tab pos="457200" algn="l"/>
              </a:tabLst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Findings in relation to those who declared use of 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tabLst>
                <a:tab pos="457200" algn="l"/>
              </a:tabLst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0.26 mark higher</a:t>
            </a:r>
            <a:endParaRPr lang="en-HK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3: Business English </a:t>
            </a:r>
          </a:p>
          <a:p>
            <a:pPr>
              <a:tabLst>
                <a:tab pos="457200" algn="l"/>
              </a:tabLst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written assessment: email writing</a:t>
            </a:r>
          </a:p>
          <a:p>
            <a:pPr>
              <a:tabLst>
                <a:tab pos="457200" algn="l"/>
              </a:tabLst>
            </a:pP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Focus: audience, context awareness in selection of language, content and organisation</a:t>
            </a:r>
          </a:p>
          <a:p>
            <a:pPr lvl="1">
              <a:tabLst>
                <a:tab pos="457200" algn="l"/>
              </a:tabLst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task 1: 	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.68 mark higher</a:t>
            </a:r>
            <a:endParaRPr lang="en-HK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457200" algn="l"/>
              </a:tabLst>
            </a:pP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writing task 2: 	</a:t>
            </a:r>
            <a:r>
              <a:rPr lang="en-GB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.1 mark higher</a:t>
            </a:r>
            <a:endParaRPr lang="en-HK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18696-DB71-69A3-1626-F5218BAAF7BA}"/>
              </a:ext>
            </a:extLst>
          </p:cNvPr>
          <p:cNvSpPr txBox="1"/>
          <p:nvPr/>
        </p:nvSpPr>
        <p:spPr>
          <a:xfrm>
            <a:off x="7848190" y="3381885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Declared Usage Rate:   22%</a:t>
            </a:r>
          </a:p>
          <a:p>
            <a:r>
              <a:rPr lang="en-US" sz="2400" dirty="0" err="1"/>
              <a:t>approx</a:t>
            </a:r>
            <a:r>
              <a:rPr lang="en-US" sz="2400" dirty="0"/>
              <a:t> 500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FBAFF-F396-FE1C-97EC-295831DF7ECE}"/>
              </a:ext>
            </a:extLst>
          </p:cNvPr>
          <p:cNvSpPr txBox="1"/>
          <p:nvPr/>
        </p:nvSpPr>
        <p:spPr>
          <a:xfrm>
            <a:off x="5952715" y="5833269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Declared Usage Rate:   54%</a:t>
            </a:r>
          </a:p>
          <a:p>
            <a:r>
              <a:rPr lang="en-US" sz="2400" dirty="0"/>
              <a:t>52 students</a:t>
            </a:r>
          </a:p>
        </p:txBody>
      </p:sp>
    </p:spTree>
    <p:extLst>
      <p:ext uri="{BB962C8B-B14F-4D97-AF65-F5344CB8AC3E}">
        <p14:creationId xmlns:p14="http://schemas.microsoft.com/office/powerpoint/2010/main" val="41255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64786"/>
            <a:ext cx="7567612" cy="1018297"/>
          </a:xfrm>
        </p:spPr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783083"/>
            <a:ext cx="5072062" cy="32918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endParaRPr lang="en-HK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in our LC</a:t>
            </a:r>
            <a:endParaRPr lang="en-HK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Assessment</a:t>
            </a:r>
            <a:endParaRPr lang="en-HK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uses of AI </a:t>
            </a:r>
          </a:p>
          <a:p>
            <a:pPr marL="0" indent="0">
              <a:buNone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in Teaching and Learning</a:t>
            </a:r>
            <a:endParaRPr lang="en-HK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E04C9-910F-83C6-9BF7-517BFB161878}"/>
              </a:ext>
            </a:extLst>
          </p:cNvPr>
          <p:cNvSpPr txBox="1"/>
          <p:nvPr/>
        </p:nvSpPr>
        <p:spPr>
          <a:xfrm>
            <a:off x="6711949" y="2583593"/>
            <a:ext cx="5194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j-lt"/>
              </a:rPr>
              <a:t>Acknowledgement</a:t>
            </a:r>
          </a:p>
          <a:p>
            <a:endParaRPr lang="en-US" sz="800" dirty="0"/>
          </a:p>
          <a:p>
            <a:r>
              <a:rPr lang="en-US" sz="2400" dirty="0"/>
              <a:t>All colleagues in my Centre, and in particular: the 43 Course Leaders who have allowed me to draw from their work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193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678A-D34E-7E10-8EAF-C097EF4A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36" y="424706"/>
            <a:ext cx="10515600" cy="1018297"/>
          </a:xfrm>
        </p:spPr>
        <p:txBody>
          <a:bodyPr/>
          <a:lstStyle/>
          <a:p>
            <a:pPr algn="ctr"/>
            <a:r>
              <a:rPr lang="en-US" dirty="0"/>
              <a:t>Modification of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3C5C-D047-6F10-D964-F8C27379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364" y="1443003"/>
            <a:ext cx="9664890" cy="4296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A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accuracy reduced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coherence, argumentation increased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B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coherence reduced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effectiveness of multimodality increased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C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grammar and organisation reduced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‘ideas that are clearly related and reinforced rather than just sequenced’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678A-D34E-7E10-8EAF-C097EF4A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36" y="424706"/>
            <a:ext cx="10515600" cy="1018297"/>
          </a:xfrm>
        </p:spPr>
        <p:txBody>
          <a:bodyPr/>
          <a:lstStyle/>
          <a:p>
            <a:pPr algn="ctr"/>
            <a:r>
              <a:rPr lang="en-US" dirty="0"/>
              <a:t>Modification of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3C5C-D047-6F10-D964-F8C27379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671637"/>
            <a:ext cx="9797529" cy="4068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</a:t>
            </a: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Speaking task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focus on delivery</a:t>
            </a: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pronunciation and intonation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tone and style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 awareness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Font typeface="Wingdings" pitchFamily="2" charset="2"/>
              <a:buChar char=""/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on accuracy and vocabulary choice</a:t>
            </a: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678A-D34E-7E10-8EAF-C097EF4A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36" y="424706"/>
            <a:ext cx="10515600" cy="1018297"/>
          </a:xfrm>
        </p:spPr>
        <p:txBody>
          <a:bodyPr/>
          <a:lstStyle/>
          <a:p>
            <a:pPr algn="ctr"/>
            <a:r>
              <a:rPr lang="en-US" dirty="0"/>
              <a:t>Other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3C5C-D047-6F10-D964-F8C27379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364" y="1971675"/>
            <a:ext cx="9664890" cy="3768050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riting tasks 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HK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Summative 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formative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Mark 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/incomplete</a:t>
            </a:r>
          </a:p>
          <a:p>
            <a:pPr marL="457200" lvl="1" indent="0">
              <a:buNone/>
            </a:pP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asks 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in-class and/or live tasks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speaking 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beginner language classes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ECA6-E31A-ECE0-D04E-A0E0532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706"/>
            <a:ext cx="10515600" cy="1018297"/>
          </a:xfrm>
        </p:spPr>
        <p:txBody>
          <a:bodyPr>
            <a:normAutofit/>
          </a:bodyPr>
          <a:lstStyle/>
          <a:p>
            <a:pPr algn="ctr"/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C189-4310-6265-0442-07DACC76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responses to Q&amp;A formally marked in addition to presentation itself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notes, photos, screenshots to support assignments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 of specific rhetorical devices that had been taught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passage on motivation for choosing the topic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on use of AI, or why AI not used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91C8-4382-57D7-BFD9-430C86B4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212"/>
            <a:ext cx="10515600" cy="1018297"/>
          </a:xfrm>
        </p:spPr>
        <p:txBody>
          <a:bodyPr/>
          <a:lstStyle/>
          <a:p>
            <a:r>
              <a:rPr lang="en-US" dirty="0"/>
              <a:t>‘Less affected’ Assessment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DA4A-A6CC-5F68-52C3-A1E79522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451"/>
            <a:ext cx="10515600" cy="3356188"/>
          </a:xfrm>
        </p:spPr>
        <p:txBody>
          <a:bodyPr>
            <a:norm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ideas</a:t>
            </a:r>
          </a:p>
          <a:p>
            <a:pPr marL="457200" lvl="1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e.g. identify a niche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 to a very specific context  </a:t>
            </a:r>
          </a:p>
          <a:p>
            <a:pPr marL="457200" lvl="1" indent="0">
              <a:buNone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invited to give a talk at X event in Dept Y</a:t>
            </a:r>
          </a:p>
          <a:p>
            <a:pPr marL="457200" lvl="1" indent="0">
              <a:buNone/>
            </a:pP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Creativity, specificity, persuasiveness, appropriate style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25EC-DFE4-38B2-9588-F10865DB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33" y="196449"/>
            <a:ext cx="10515600" cy="837537"/>
          </a:xfrm>
        </p:spPr>
        <p:txBody>
          <a:bodyPr/>
          <a:lstStyle/>
          <a:p>
            <a:pPr algn="ctr"/>
            <a:r>
              <a:rPr lang="en-US" dirty="0"/>
              <a:t>Teacher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C14C-C018-10FC-85C1-10963BAF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24" y="1348311"/>
            <a:ext cx="10515600" cy="4353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ower proficiency students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seemed to have asked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generate the entire text. Their writing was error-free but did not adopt an appropriate language style for the task.’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‘did not score higher than lower proficiency students who did not use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made language errors but produced a more persuasive and creative piece’. </a:t>
            </a:r>
          </a:p>
          <a:p>
            <a:pPr marL="0" indent="0">
              <a:buNone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proficiency students</a:t>
            </a:r>
          </a:p>
          <a:p>
            <a:pPr marL="0" indent="0"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’the style was recognisably their own’</a:t>
            </a:r>
          </a:p>
          <a:p>
            <a:pPr marL="0" indent="0">
              <a:buNone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students probably scored a little higher than they might have done but I feel the higher score is justified as the use of assistive tools (dictionaries,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Grammerly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etc) is something we encourage and shows positive motivation’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264A-DB5F-B7D6-2832-DB9118E2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7" y="577455"/>
            <a:ext cx="10515600" cy="1018297"/>
          </a:xfrm>
        </p:spPr>
        <p:txBody>
          <a:bodyPr>
            <a:normAutofit/>
          </a:bodyPr>
          <a:lstStyle/>
          <a:p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uses of AI in Teaching and Learning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0C6B-93C4-C22C-DB0F-B1010B427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731"/>
            <a:ext cx="10515600" cy="4346814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became an important component which we used in class every week’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students to write a reflection on role of AI helped me understand student priorities in their own learning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helpful 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generate ideas and then Grammarly useful to check vocab and grammar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asked to compare human and </a:t>
            </a: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produced texts (blog posts), </a:t>
            </a: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samples of text for analysis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2922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EB0D-6168-63B4-E41D-8F80592C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706"/>
            <a:ext cx="10515600" cy="1018297"/>
          </a:xfrm>
        </p:spPr>
        <p:txBody>
          <a:bodyPr/>
          <a:lstStyle/>
          <a:p>
            <a:pPr algn="ctr"/>
            <a:r>
              <a:rPr lang="en-US" dirty="0"/>
              <a:t>Plans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4B50-855C-1DD3-25CD-58947394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53" y="1443003"/>
            <a:ext cx="10072607" cy="4496639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module (=lesson/unit) for basic training and use of AI tools in our </a:t>
            </a:r>
            <a:r>
              <a:rPr lang="en-GB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endParaRPr lang="en-GB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tasks that </a:t>
            </a:r>
            <a:r>
              <a:rPr lang="en-GB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existence of AI</a:t>
            </a:r>
          </a:p>
          <a:p>
            <a:pPr marL="457200" lvl="1" indent="0">
              <a:buNone/>
            </a:pPr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equire use, for example</a:t>
            </a:r>
          </a:p>
          <a:p>
            <a:pPr marL="1257300" lvl="2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enerate texts in AI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ssignment: modify to fit different specific contexts (mainland v HK)</a:t>
            </a:r>
          </a:p>
          <a:p>
            <a:pPr marL="1257300" lvl="2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Assignment: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use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feedback on writing, ii) evaluate and make use of constructive feedback iii) reflect/document in learning portfolio</a:t>
            </a:r>
            <a:endParaRPr lang="en-HK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HK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AI-proof</a:t>
            </a:r>
          </a:p>
          <a:p>
            <a:pPr marL="1257300" lvl="2" indent="-342900">
              <a:buFont typeface="Symbol" pitchFamily="2" charset="2"/>
              <a:buChar char=""/>
            </a:pPr>
            <a:r>
              <a:rPr lang="en-H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it exist / Is it possible ?!?!? </a:t>
            </a: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0F54C-8BF3-530D-A7A0-35B74F7E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Flowchart for Incorporating AI into Assessments for Learning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human face, person, person&#10;&#10;Description automatically generated">
            <a:extLst>
              <a:ext uri="{FF2B5EF4-FFF2-40B4-BE49-F238E27FC236}">
                <a16:creationId xmlns:a16="http://schemas.microsoft.com/office/drawing/2014/main" id="{736C8C3D-F939-370C-E6EC-D722DA49D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413"/>
            <a:ext cx="11548872" cy="3233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461C1-3636-8A2D-81A1-57503C3C02D6}"/>
              </a:ext>
            </a:extLst>
          </p:cNvPr>
          <p:cNvSpPr txBox="1"/>
          <p:nvPr/>
        </p:nvSpPr>
        <p:spPr>
          <a:xfrm>
            <a:off x="4054328" y="5921746"/>
            <a:ext cx="511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solidFill>
                  <a:srgbClr val="0078D7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tooltip="https://view.genial.ly/648b081ddc3de9001110c3ed"/>
              </a:rPr>
              <a:t>https://view.genial.ly/648b081ddc3de9001110c3ed</a:t>
            </a:r>
            <a:endParaRPr lang="en-GB" sz="1800" kern="0" dirty="0">
              <a:solidFill>
                <a:srgbClr val="0078D7"/>
              </a:solidFill>
              <a:effectLst/>
              <a:latin typeface="Source Sans Pro" panose="020B0503030403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" name="Picture 9" descr="A qr code with a dinosaur&#10;&#10;Description automatically generated">
            <a:extLst>
              <a:ext uri="{FF2B5EF4-FFF2-40B4-BE49-F238E27FC236}">
                <a16:creationId xmlns:a16="http://schemas.microsoft.com/office/drawing/2014/main" id="{5D0EBE08-1650-E9B8-443B-245429975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1" y="4057312"/>
            <a:ext cx="2600457" cy="2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flowchart with blue and orange squares&#10;&#10;Description automatically generated with low confidence">
            <a:extLst>
              <a:ext uri="{FF2B5EF4-FFF2-40B4-BE49-F238E27FC236}">
                <a16:creationId xmlns:a16="http://schemas.microsoft.com/office/drawing/2014/main" id="{0A93DE1B-4636-4D89-3EE3-FB635189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" y="369888"/>
            <a:ext cx="3273256" cy="6176564"/>
          </a:xfrm>
        </p:spPr>
      </p:pic>
      <p:pic>
        <p:nvPicPr>
          <p:cNvPr id="12" name="Picture 11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102F32A6-3CF4-65E6-BBDA-27CA97716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72" y="368301"/>
            <a:ext cx="6347131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357" y="173421"/>
            <a:ext cx="3275286" cy="1018297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1" y="1191718"/>
            <a:ext cx="10820400" cy="5492861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 university in Hong Kong: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Science, Engineering, Business </a:t>
            </a:r>
            <a:endParaRPr lang="en-HK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UG: 4 credit-bearing English + 1 Chinese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7888 students this semester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full time instructors</a:t>
            </a:r>
            <a:endParaRPr lang="en-H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language courses this Spring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/Chi for Specific/Academic Purposes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‘Proficiency’ courses: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Beginner level: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Spanish, Japanese, French, Chinese and Cantonese</a:t>
            </a:r>
          </a:p>
          <a:p>
            <a:pPr marL="1257300" lvl="2" indent="-342900">
              <a:buFont typeface="Symbol" pitchFamily="2" charset="2"/>
              <a:buChar char=""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entry level: English, Chinese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7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flowchart with blue and orange squares&#10;&#10;Description automatically generated with low confidence">
            <a:extLst>
              <a:ext uri="{FF2B5EF4-FFF2-40B4-BE49-F238E27FC236}">
                <a16:creationId xmlns:a16="http://schemas.microsoft.com/office/drawing/2014/main" id="{0A93DE1B-4636-4D89-3EE3-FB635189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4" y="369888"/>
            <a:ext cx="3273256" cy="6176564"/>
          </a:xfrm>
        </p:spPr>
      </p:pic>
      <p:pic>
        <p:nvPicPr>
          <p:cNvPr id="3" name="Picture 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6E62BDC-A3C2-34E2-692C-1DFAD17BF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84944"/>
            <a:ext cx="6771323" cy="648811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C9E136-C14A-F563-7B01-7BADA0E64D90}"/>
              </a:ext>
            </a:extLst>
          </p:cNvPr>
          <p:cNvSpPr txBox="1">
            <a:spLocks/>
          </p:cNvSpPr>
          <p:nvPr/>
        </p:nvSpPr>
        <p:spPr>
          <a:xfrm>
            <a:off x="7459789" y="3527190"/>
            <a:ext cx="5132092" cy="3238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Ensure equitable access to tools</a:t>
            </a:r>
          </a:p>
          <a:p>
            <a:pPr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Communicate </a:t>
            </a:r>
          </a:p>
          <a:p>
            <a:pPr lvl="1"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what learning outcome will be measured </a:t>
            </a:r>
          </a:p>
          <a:p>
            <a:pPr lvl="1"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how the use of AI tools will be considered in evaluation </a:t>
            </a:r>
          </a:p>
          <a:p>
            <a:pPr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Provide AND communicate </a:t>
            </a:r>
          </a:p>
          <a:p>
            <a:pPr lvl="1"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guidelines on ethical implications and possible bias in AI tools</a:t>
            </a:r>
          </a:p>
          <a:p>
            <a:pPr lvl="1"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academic integrity policies</a:t>
            </a:r>
          </a:p>
          <a:p>
            <a:pPr fontAlgn="base"/>
            <a:r>
              <a:rPr lang="en-HK" dirty="0">
                <a:solidFill>
                  <a:srgbClr val="2B2E38"/>
                </a:solidFill>
                <a:latin typeface="Source Sans Pro" panose="020B0503030403020204" pitchFamily="34" charset="0"/>
              </a:rPr>
              <a:t>Provide exemplars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6F6AFB5-2706-115F-C7FA-1F1117EDB1A1}"/>
              </a:ext>
            </a:extLst>
          </p:cNvPr>
          <p:cNvSpPr/>
          <p:nvPr/>
        </p:nvSpPr>
        <p:spPr>
          <a:xfrm>
            <a:off x="6657976" y="3686175"/>
            <a:ext cx="571500" cy="2860277"/>
          </a:xfrm>
          <a:prstGeom prst="leftBrace">
            <a:avLst>
              <a:gd name="adj1" fmla="val 8333"/>
              <a:gd name="adj2" fmla="val 77473"/>
            </a:avLst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83" y="1842936"/>
            <a:ext cx="11531065" cy="1443189"/>
          </a:xfrm>
        </p:spPr>
        <p:txBody>
          <a:bodyPr/>
          <a:lstStyle/>
          <a:p>
            <a:pPr algn="ctr"/>
            <a:r>
              <a:rPr lang="en-HK" dirty="0"/>
              <a:t>Thanks.  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83" y="4459288"/>
            <a:ext cx="9346131" cy="1268345"/>
          </a:xfrm>
        </p:spPr>
        <p:txBody>
          <a:bodyPr/>
          <a:lstStyle/>
          <a:p>
            <a:pPr algn="ctr"/>
            <a:r>
              <a:rPr lang="en-H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Melinda </a:t>
            </a:r>
            <a:r>
              <a:rPr lang="en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Whong</a:t>
            </a:r>
            <a:endParaRPr lang="en-HK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HK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lcmwhong@ust.hk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9308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916" y="364854"/>
            <a:ext cx="6225629" cy="1018297"/>
          </a:xfrm>
        </p:spPr>
        <p:txBody>
          <a:bodyPr>
            <a:normAutofit/>
          </a:bodyPr>
          <a:lstStyle/>
          <a:p>
            <a:r>
              <a:rPr lang="en-US" dirty="0"/>
              <a:t>Generative AI: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383151"/>
            <a:ext cx="10944225" cy="470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2023: 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enerative AI, though </a:t>
            </a:r>
            <a:r>
              <a:rPr lang="en-GB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</a:t>
            </a: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readily available in HK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CPD talk to introduce to instructors prior to semester start</a:t>
            </a:r>
          </a:p>
          <a:p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February: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stance: embrace AI</a:t>
            </a:r>
            <a:endParaRPr lang="en-HK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 view </a:t>
            </a:r>
          </a:p>
          <a:p>
            <a:pPr lvl="2"/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Cautiously open to the challenge</a:t>
            </a:r>
          </a:p>
          <a:p>
            <a:pPr lvl="2"/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 readily prevent use </a:t>
            </a:r>
          </a:p>
          <a:p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0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916" y="364854"/>
            <a:ext cx="6225629" cy="1018297"/>
          </a:xfrm>
        </p:spPr>
        <p:txBody>
          <a:bodyPr>
            <a:normAutofit/>
          </a:bodyPr>
          <a:lstStyle/>
          <a:p>
            <a:r>
              <a:rPr lang="en-US" dirty="0"/>
              <a:t>LC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284" y="1991032"/>
            <a:ext cx="9529916" cy="3172175"/>
          </a:xfrm>
        </p:spPr>
        <p:txBody>
          <a:bodyPr>
            <a:normAutofit/>
          </a:bodyPr>
          <a:lstStyle/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semester: Transition Period</a:t>
            </a:r>
          </a:p>
          <a:p>
            <a:r>
              <a:rPr lang="en-GB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Summer: meaningful modification</a:t>
            </a: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academic year: Embrace (i.e. maximise use)</a:t>
            </a:r>
          </a:p>
          <a:p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all be on the same page…</a:t>
            </a:r>
          </a:p>
          <a:p>
            <a:endParaRPr lang="en-GB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endParaRPr lang="en-H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6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5A0E-1EB7-B3FD-A5A7-2C51314E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6847"/>
          </a:xfrm>
        </p:spPr>
        <p:txBody>
          <a:bodyPr>
            <a:normAutofit/>
          </a:bodyPr>
          <a:lstStyle/>
          <a:p>
            <a:r>
              <a:rPr lang="en-US" sz="4400" dirty="0"/>
              <a:t>The Great Unknown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3A521-927C-19FC-5B9F-898EA173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347" y="2201229"/>
            <a:ext cx="9919923" cy="3256127"/>
          </a:xfrm>
        </p:spPr>
        <p:txBody>
          <a:bodyPr>
            <a:normAutofit/>
          </a:bodyPr>
          <a:lstStyle/>
          <a:p>
            <a:r>
              <a:rPr lang="en-US" dirty="0"/>
              <a:t>We do not know….			</a:t>
            </a:r>
          </a:p>
          <a:p>
            <a:r>
              <a:rPr lang="en-US" dirty="0"/>
              <a:t>Opportunity to explore in this transition period</a:t>
            </a:r>
          </a:p>
          <a:p>
            <a:endParaRPr lang="en-US" sz="1300" dirty="0"/>
          </a:p>
          <a:p>
            <a:r>
              <a:rPr lang="en-US" dirty="0"/>
              <a:t>Guided by</a:t>
            </a:r>
          </a:p>
          <a:p>
            <a:pPr lvl="1"/>
            <a:r>
              <a:rPr lang="en-HK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pedagogical principles		</a:t>
            </a:r>
            <a:r>
              <a:rPr lang="en-HK" sz="2800" dirty="0">
                <a:solidFill>
                  <a:srgbClr val="000000"/>
                </a:solidFill>
                <a:latin typeface="Calibri" panose="020F0502020204030204" pitchFamily="34" charset="0"/>
              </a:rPr>
              <a:t>	 	</a:t>
            </a:r>
            <a:endParaRPr lang="en-HK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en-HK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ethical commitment to ensure fairness</a:t>
            </a:r>
            <a:r>
              <a:rPr lang="en-HK" sz="28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endParaRPr lang="en-HK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330" y="280219"/>
            <a:ext cx="7585248" cy="2319514"/>
          </a:xfrm>
        </p:spPr>
        <p:txBody>
          <a:bodyPr>
            <a:normAutofit/>
          </a:bodyPr>
          <a:lstStyle/>
          <a:p>
            <a:pPr algn="ctr"/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Feb/March 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 of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851" y="2813010"/>
            <a:ext cx="10043652" cy="3384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 embrace innovation and technology including generative AI. But we also recognise that we are in a transition period this semester. Our approach in the centre is to rely firmly on pedagogical principles, with an ethical commitment to ensure fairness.’</a:t>
            </a: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K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itchFamily="2" charset="2"/>
              <a:buChar char=""/>
            </a:pPr>
            <a:r>
              <a:rPr lang="en-H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asked to upload on LMS site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07" y="250722"/>
            <a:ext cx="7585248" cy="1783037"/>
          </a:xfrm>
        </p:spPr>
        <p:txBody>
          <a:bodyPr>
            <a:normAutofit/>
          </a:bodyPr>
          <a:lstStyle/>
          <a:p>
            <a:pPr algn="ctr"/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/ early March </a:t>
            </a:r>
            <a:b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606" y="2142533"/>
            <a:ext cx="10122310" cy="3597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Changes to assignment tasks, task parameters or rubrics allowed, but only </a:t>
            </a:r>
          </a:p>
          <a:p>
            <a:pPr lvl="1"/>
            <a:r>
              <a:rPr lang="en-US" dirty="0"/>
              <a:t>At cross-course level</a:t>
            </a:r>
          </a:p>
          <a:p>
            <a:pPr lvl="1"/>
            <a:r>
              <a:rPr lang="en-US" dirty="0"/>
              <a:t>if clear, obvious what to change</a:t>
            </a:r>
          </a:p>
          <a:p>
            <a:pPr lvl="1"/>
            <a:r>
              <a:rPr lang="en-US" dirty="0"/>
              <a:t>If uncontroversially implement-able</a:t>
            </a:r>
          </a:p>
          <a:p>
            <a:r>
              <a:rPr lang="en-US" dirty="0"/>
              <a:t>No change in rubric criteria, approach to assessment by instructors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2A16A-B271-62AD-CA65-3BFA7121F31E}"/>
              </a:ext>
            </a:extLst>
          </p:cNvPr>
          <p:cNvSpPr txBox="1">
            <a:spLocks/>
          </p:cNvSpPr>
          <p:nvPr/>
        </p:nvSpPr>
        <p:spPr>
          <a:xfrm>
            <a:off x="1079500" y="3173649"/>
            <a:ext cx="10820400" cy="281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1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1A3D-5922-BED5-3C67-55BAFA7C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41" y="836166"/>
            <a:ext cx="10085609" cy="769462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Recognition of Distinct Aspects to </a:t>
            </a:r>
            <a:r>
              <a:rPr lang="en-US" dirty="0" err="1"/>
              <a:t>GenAI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CC50-57BD-B24D-C018-913B54D3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823" y="3796192"/>
            <a:ext cx="8879927" cy="24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do: Declaration of Use</a:t>
            </a:r>
          </a:p>
          <a:p>
            <a:pPr marL="0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that we have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later </a:t>
            </a:r>
            <a:r>
              <a:rPr lang="en-US" sz="3200" dirty="0">
                <a:solidFill>
                  <a:srgbClr val="C00000"/>
                </a:solidFill>
              </a:rPr>
              <a:t>IF NEEDED</a:t>
            </a:r>
          </a:p>
          <a:p>
            <a:pPr marL="0" indent="0">
              <a:buNone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247278-3FD0-3061-5EED-621950F3A1B2}"/>
              </a:ext>
            </a:extLst>
          </p:cNvPr>
          <p:cNvSpPr txBox="1">
            <a:spLocks/>
          </p:cNvSpPr>
          <p:nvPr/>
        </p:nvSpPr>
        <p:spPr>
          <a:xfrm>
            <a:off x="452601" y="1720174"/>
            <a:ext cx="11169127" cy="219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Source for Information </a:t>
            </a:r>
            <a:endParaRPr lang="en-GB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What to do: 	All ideas that elsewhere need to be cited</a:t>
            </a: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How:			Like you would Wikipedia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5F4F-7781-06E3-B7BE-7764999C1431}"/>
              </a:ext>
            </a:extLst>
          </p:cNvPr>
          <p:cNvSpPr txBox="1"/>
          <p:nvPr/>
        </p:nvSpPr>
        <p:spPr>
          <a:xfrm rot="20628498">
            <a:off x="9318306" y="4298724"/>
            <a:ext cx="2046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= The Great Unknown</a:t>
            </a:r>
          </a:p>
        </p:txBody>
      </p:sp>
    </p:spTree>
    <p:extLst>
      <p:ext uri="{BB962C8B-B14F-4D97-AF65-F5344CB8AC3E}">
        <p14:creationId xmlns:p14="http://schemas.microsoft.com/office/powerpoint/2010/main" val="2235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ll/>
      </p:transition>
    </mc:Choice>
    <mc:Fallback xmlns="">
      <p:transition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L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6"/>
      </a:accent1>
      <a:accent2>
        <a:srgbClr val="996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+ Microsoft Jheng Hei">
      <a:majorFont>
        <a:latin typeface="Gill Sans MT"/>
        <a:ea typeface="Microsoft JhengHei"/>
        <a:cs typeface=""/>
      </a:majorFont>
      <a:minorFont>
        <a:latin typeface="Gill Sans MT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E7E9F69EB8244B516F9670BACC503" ma:contentTypeVersion="9" ma:contentTypeDescription="Create a new document." ma:contentTypeScope="" ma:versionID="12a4720a6f5d2d32660841879922c89c">
  <xsd:schema xmlns:xsd="http://www.w3.org/2001/XMLSchema" xmlns:xs="http://www.w3.org/2001/XMLSchema" xmlns:p="http://schemas.microsoft.com/office/2006/metadata/properties" xmlns:ns2="a0743f13-200a-4634-834e-58ed8cf569fc" xmlns:ns3="57f774f7-053c-4c41-aefe-102bc1c49e4e" targetNamespace="http://schemas.microsoft.com/office/2006/metadata/properties" ma:root="true" ma:fieldsID="33bdef28050462f6129a4b82e422575c" ns2:_="" ns3:_="">
    <xsd:import namespace="a0743f13-200a-4634-834e-58ed8cf569fc"/>
    <xsd:import namespace="57f774f7-053c-4c41-aefe-102bc1c49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3f13-200a-4634-834e-58ed8cf56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651d785-cc9b-461e-a4c9-c589c330ff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774f7-053c-4c41-aefe-102bc1c49e4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b44b853-4285-4a19-8afa-c96aa741d314}" ma:internalName="TaxCatchAll" ma:showField="CatchAllData" ma:web="57f774f7-053c-4c41-aefe-102bc1c49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f774f7-053c-4c41-aefe-102bc1c49e4e" xsi:nil="true"/>
    <lcf76f155ced4ddcb4097134ff3c332f xmlns="a0743f13-200a-4634-834e-58ed8cf569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06A35C-D6A1-4152-827D-BC07FA4AA5E2}"/>
</file>

<file path=customXml/itemProps2.xml><?xml version="1.0" encoding="utf-8"?>
<ds:datastoreItem xmlns:ds="http://schemas.openxmlformats.org/officeDocument/2006/customXml" ds:itemID="{76719073-795C-4309-A6A6-F4DB74CCC606}"/>
</file>

<file path=customXml/itemProps3.xml><?xml version="1.0" encoding="utf-8"?>
<ds:datastoreItem xmlns:ds="http://schemas.openxmlformats.org/officeDocument/2006/customXml" ds:itemID="{EEFC677B-BF08-44BB-9611-2E38177C3739}"/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1642</Words>
  <Application>Microsoft Macintosh PowerPoint</Application>
  <PresentationFormat>Widescreen</PresentationFormat>
  <Paragraphs>245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-webkit-standard</vt:lpstr>
      <vt:lpstr>Arial</vt:lpstr>
      <vt:lpstr>Calibri</vt:lpstr>
      <vt:lpstr>Courier New</vt:lpstr>
      <vt:lpstr>Gill Sans MT</vt:lpstr>
      <vt:lpstr>Source Sans Pro</vt:lpstr>
      <vt:lpstr>Symbol</vt:lpstr>
      <vt:lpstr>Wingdings</vt:lpstr>
      <vt:lpstr>Office Theme</vt:lpstr>
      <vt:lpstr>The Living Laboratory:  Transition to Generative AI-based  Teaching and Learning</vt:lpstr>
      <vt:lpstr>Talk Outline</vt:lpstr>
      <vt:lpstr>Context</vt:lpstr>
      <vt:lpstr>Generative AI: Context</vt:lpstr>
      <vt:lpstr>LC Approach</vt:lpstr>
      <vt:lpstr>The Great Unknown</vt:lpstr>
      <vt:lpstr>Feb/March  Statement of Principles</vt:lpstr>
      <vt:lpstr>Feb / early March  Minor Modification</vt:lpstr>
      <vt:lpstr>Recognition of Distinct Aspects to GenAI</vt:lpstr>
      <vt:lpstr>March/April Declaration of Use (English version)</vt:lpstr>
      <vt:lpstr>Declaration: Intention</vt:lpstr>
      <vt:lpstr>Rationale for Declaration</vt:lpstr>
      <vt:lpstr>Beyond Question of Assessment</vt:lpstr>
      <vt:lpstr>Declaration and Assessment</vt:lpstr>
      <vt:lpstr>Recommended Approach to  End-of-course Assessment</vt:lpstr>
      <vt:lpstr>Use of Declaration Information</vt:lpstr>
      <vt:lpstr>Declaration of Use</vt:lpstr>
      <vt:lpstr>Analysis of Declaration Data</vt:lpstr>
      <vt:lpstr>Analysis of Declaration Data</vt:lpstr>
      <vt:lpstr>Modification of weighting</vt:lpstr>
      <vt:lpstr>Modification of weighting</vt:lpstr>
      <vt:lpstr>Other Modifications</vt:lpstr>
      <vt:lpstr>Added Requirements</vt:lpstr>
      <vt:lpstr>‘Less affected’ Assessment Tasks</vt:lpstr>
      <vt:lpstr>Teacher Observation</vt:lpstr>
      <vt:lpstr>Positive uses of AI in Teaching and Learning</vt:lpstr>
      <vt:lpstr>Plans going forward</vt:lpstr>
      <vt:lpstr>Flowchart for Incorporating AI into Assessments for Learning</vt:lpstr>
      <vt:lpstr>PowerPoint Presentation</vt:lpstr>
      <vt:lpstr>PowerPoint Presentation</vt:lpstr>
      <vt:lpstr>Thanks.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Yibin LI</dc:creator>
  <cp:lastModifiedBy>Melinda WHONG</cp:lastModifiedBy>
  <cp:revision>77</cp:revision>
  <dcterms:created xsi:type="dcterms:W3CDTF">2019-07-19T03:23:28Z</dcterms:created>
  <dcterms:modified xsi:type="dcterms:W3CDTF">2023-06-28T15:22:48Z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0x010100B68E7E9F69EB8244B516F9670BACC503</vt:lpwstr>
  </property>
</Properties>
</file>