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1.xml" ContentType="application/vnd.openxmlformats-officedocument.presentationml.notesSlide+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diagrams/quickStyle1.xml" ContentType="application/vnd.openxmlformats-officedocument.drawingml.diagramStyl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layout1.xml" ContentType="application/vnd.openxmlformats-officedocument.drawingml.diagramLayout+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5"/>
  </p:notesMasterIdLst>
  <p:sldIdLst>
    <p:sldId id="256" r:id="rId3"/>
    <p:sldId id="283" r:id="rId4"/>
    <p:sldId id="277" r:id="rId5"/>
    <p:sldId id="278" r:id="rId6"/>
    <p:sldId id="279" r:id="rId7"/>
    <p:sldId id="280" r:id="rId8"/>
    <p:sldId id="260" r:id="rId9"/>
    <p:sldId id="281" r:id="rId10"/>
    <p:sldId id="262" r:id="rId11"/>
    <p:sldId id="276" r:id="rId12"/>
    <p:sldId id="259" r:id="rId13"/>
    <p:sldId id="261" r:id="rId14"/>
    <p:sldId id="258" r:id="rId15"/>
    <p:sldId id="269" r:id="rId16"/>
    <p:sldId id="268" r:id="rId17"/>
    <p:sldId id="270" r:id="rId18"/>
    <p:sldId id="271" r:id="rId19"/>
    <p:sldId id="272" r:id="rId20"/>
    <p:sldId id="273" r:id="rId21"/>
    <p:sldId id="274" r:id="rId22"/>
    <p:sldId id="275" r:id="rId23"/>
    <p:sldId id="28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3D19F8-53D7-3B4E-BC61-40369632F014}" v="3" dt="2023-06-26T07:12:30.211"/>
    <p1510:client id="{5692C01F-5B23-49A0-B401-CB1941DB2165}" v="13" dt="2023-06-27T18:05:59.431"/>
    <p1510:client id="{BCBE4405-CFE2-4B4D-9E6D-C17467E0ABC1}" v="3" dt="2023-06-27T18:04:25.729"/>
    <p1510:client id="{F50502D2-4CAB-4C59-8F10-E1B76ECE97E8}" v="54" dt="2023-06-29T10:58:05.3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F26B5D-5DB2-824A-B363-0E5A5D9C8AD5}" type="doc">
      <dgm:prSet loTypeId="urn:microsoft.com/office/officeart/2005/8/layout/pyramid2" loCatId="" qsTypeId="urn:microsoft.com/office/officeart/2005/8/quickstyle/simple1" qsCatId="simple" csTypeId="urn:microsoft.com/office/officeart/2005/8/colors/colorful1" csCatId="colorful" phldr="1"/>
      <dgm:spPr/>
    </dgm:pt>
    <dgm:pt modelId="{BE90397D-C84B-9F40-AA48-20F2BC448979}">
      <dgm:prSet phldrT="[Text]"/>
      <dgm:spPr>
        <a:ln w="38100">
          <a:solidFill>
            <a:schemeClr val="accent3"/>
          </a:solidFill>
        </a:ln>
      </dgm:spPr>
      <dgm:t>
        <a:bodyPr/>
        <a:lstStyle/>
        <a:p>
          <a:r>
            <a:rPr lang="en-GB" dirty="0"/>
            <a:t>2024-?? Change learning outcomes &amp; assessment</a:t>
          </a:r>
        </a:p>
      </dgm:t>
    </dgm:pt>
    <dgm:pt modelId="{F930BA57-D558-934C-9754-90A734DAC186}" type="parTrans" cxnId="{4F87AE87-17FD-4347-87FA-197F1FFA515B}">
      <dgm:prSet/>
      <dgm:spPr/>
      <dgm:t>
        <a:bodyPr/>
        <a:lstStyle/>
        <a:p>
          <a:endParaRPr lang="en-GB"/>
        </a:p>
      </dgm:t>
    </dgm:pt>
    <dgm:pt modelId="{646B0716-8259-6D42-8D76-BD633B152CD1}" type="sibTrans" cxnId="{4F87AE87-17FD-4347-87FA-197F1FFA515B}">
      <dgm:prSet/>
      <dgm:spPr/>
      <dgm:t>
        <a:bodyPr/>
        <a:lstStyle/>
        <a:p>
          <a:endParaRPr lang="en-GB"/>
        </a:p>
      </dgm:t>
    </dgm:pt>
    <dgm:pt modelId="{64BD0E67-E933-1946-AB01-C483778B4FB8}">
      <dgm:prSet phldrT="[Text]"/>
      <dgm:spPr>
        <a:ln w="38100">
          <a:solidFill>
            <a:schemeClr val="accent6"/>
          </a:solidFill>
        </a:ln>
      </dgm:spPr>
      <dgm:t>
        <a:bodyPr/>
        <a:lstStyle/>
        <a:p>
          <a:r>
            <a:rPr lang="en-GB"/>
            <a:t>2024-25 Change mode of assessment</a:t>
          </a:r>
        </a:p>
      </dgm:t>
    </dgm:pt>
    <dgm:pt modelId="{D5A86AB7-1696-894A-B9AF-42DEB09283D6}" type="parTrans" cxnId="{A7640C91-EBDA-FE42-A134-F84C0FFB4B14}">
      <dgm:prSet/>
      <dgm:spPr/>
      <dgm:t>
        <a:bodyPr/>
        <a:lstStyle/>
        <a:p>
          <a:endParaRPr lang="en-GB"/>
        </a:p>
      </dgm:t>
    </dgm:pt>
    <dgm:pt modelId="{6AF74D90-F0A5-A541-9C1E-8091F9691513}" type="sibTrans" cxnId="{A7640C91-EBDA-FE42-A134-F84C0FFB4B14}">
      <dgm:prSet/>
      <dgm:spPr/>
      <dgm:t>
        <a:bodyPr/>
        <a:lstStyle/>
        <a:p>
          <a:endParaRPr lang="en-GB"/>
        </a:p>
      </dgm:t>
    </dgm:pt>
    <dgm:pt modelId="{D17F4189-27E6-4F40-8F16-219454BA7C65}">
      <dgm:prSet phldrT="[Text]"/>
      <dgm:spPr>
        <a:ln w="38100">
          <a:solidFill>
            <a:schemeClr val="accent5"/>
          </a:solidFill>
        </a:ln>
      </dgm:spPr>
      <dgm:t>
        <a:bodyPr/>
        <a:lstStyle/>
        <a:p>
          <a:r>
            <a:rPr lang="en-GB"/>
            <a:t>2023-24 Change assessment title/focus</a:t>
          </a:r>
        </a:p>
      </dgm:t>
    </dgm:pt>
    <dgm:pt modelId="{4840043A-2A50-6F43-AC25-00DB60BDE68E}" type="parTrans" cxnId="{DA48A2B2-CA81-8146-9F41-A0CA572C86A6}">
      <dgm:prSet/>
      <dgm:spPr/>
      <dgm:t>
        <a:bodyPr/>
        <a:lstStyle/>
        <a:p>
          <a:endParaRPr lang="en-GB"/>
        </a:p>
      </dgm:t>
    </dgm:pt>
    <dgm:pt modelId="{0B2E0D59-1DE3-5B4D-91B8-C37B5C34012E}" type="sibTrans" cxnId="{DA48A2B2-CA81-8146-9F41-A0CA572C86A6}">
      <dgm:prSet/>
      <dgm:spPr/>
      <dgm:t>
        <a:bodyPr/>
        <a:lstStyle/>
        <a:p>
          <a:endParaRPr lang="en-GB"/>
        </a:p>
      </dgm:t>
    </dgm:pt>
    <dgm:pt modelId="{D527AD6F-A38E-2140-907E-A13429E14E06}" type="pres">
      <dgm:prSet presAssocID="{7AF26B5D-5DB2-824A-B363-0E5A5D9C8AD5}" presName="compositeShape" presStyleCnt="0">
        <dgm:presLayoutVars>
          <dgm:dir/>
          <dgm:resizeHandles/>
        </dgm:presLayoutVars>
      </dgm:prSet>
      <dgm:spPr/>
    </dgm:pt>
    <dgm:pt modelId="{160B8304-13BB-6643-942C-7E8E08B56FD8}" type="pres">
      <dgm:prSet presAssocID="{7AF26B5D-5DB2-824A-B363-0E5A5D9C8AD5}" presName="pyramid" presStyleLbl="node1" presStyleIdx="0" presStyleCnt="1"/>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D2937CF-E65D-BB4B-B1B4-294B01E6F9C1}" type="pres">
      <dgm:prSet presAssocID="{7AF26B5D-5DB2-824A-B363-0E5A5D9C8AD5}" presName="theList" presStyleCnt="0"/>
      <dgm:spPr/>
    </dgm:pt>
    <dgm:pt modelId="{B7408AD4-6A85-3B44-A727-B5049E720FCF}" type="pres">
      <dgm:prSet presAssocID="{D17F4189-27E6-4F40-8F16-219454BA7C65}" presName="aNode" presStyleLbl="fgAcc1" presStyleIdx="0" presStyleCnt="3" custLinFactX="-56669" custLinFactNeighborX="-100000" custLinFactNeighborY="85000">
        <dgm:presLayoutVars>
          <dgm:bulletEnabled val="1"/>
        </dgm:presLayoutVars>
      </dgm:prSet>
      <dgm:spPr/>
    </dgm:pt>
    <dgm:pt modelId="{00B77C84-A5AB-1F48-AB3C-F14F467F51AD}" type="pres">
      <dgm:prSet presAssocID="{D17F4189-27E6-4F40-8F16-219454BA7C65}" presName="aSpace" presStyleCnt="0"/>
      <dgm:spPr/>
    </dgm:pt>
    <dgm:pt modelId="{5C0C6C06-0BEE-0843-9C83-C00CF9B76784}" type="pres">
      <dgm:prSet presAssocID="{64BD0E67-E933-1946-AB01-C483778B4FB8}" presName="aNode" presStyleLbl="fgAcc1" presStyleIdx="1" presStyleCnt="3" custLinFactX="-56669" custLinFactNeighborX="-100000" custLinFactNeighborY="85000">
        <dgm:presLayoutVars>
          <dgm:bulletEnabled val="1"/>
        </dgm:presLayoutVars>
      </dgm:prSet>
      <dgm:spPr/>
    </dgm:pt>
    <dgm:pt modelId="{C5A34BBC-F2E8-C848-BCEB-C0A210D1E8B1}" type="pres">
      <dgm:prSet presAssocID="{64BD0E67-E933-1946-AB01-C483778B4FB8}" presName="aSpace" presStyleCnt="0"/>
      <dgm:spPr/>
    </dgm:pt>
    <dgm:pt modelId="{B83C6865-B1FD-8F44-B27F-27D594102E25}" type="pres">
      <dgm:prSet presAssocID="{BE90397D-C84B-9F40-AA48-20F2BC448979}" presName="aNode" presStyleLbl="fgAcc1" presStyleIdx="2" presStyleCnt="3" custLinFactX="-56669" custLinFactNeighborX="-100000" custLinFactNeighborY="85000">
        <dgm:presLayoutVars>
          <dgm:bulletEnabled val="1"/>
        </dgm:presLayoutVars>
      </dgm:prSet>
      <dgm:spPr/>
    </dgm:pt>
    <dgm:pt modelId="{8E4FE4FB-CA1C-B149-8495-5EE879420D71}" type="pres">
      <dgm:prSet presAssocID="{BE90397D-C84B-9F40-AA48-20F2BC448979}" presName="aSpace" presStyleCnt="0"/>
      <dgm:spPr/>
    </dgm:pt>
  </dgm:ptLst>
  <dgm:cxnLst>
    <dgm:cxn modelId="{746D4174-FCC9-A44E-8A34-53D8FA5347E5}" type="presOf" srcId="{64BD0E67-E933-1946-AB01-C483778B4FB8}" destId="{5C0C6C06-0BEE-0843-9C83-C00CF9B76784}" srcOrd="0" destOrd="0" presId="urn:microsoft.com/office/officeart/2005/8/layout/pyramid2"/>
    <dgm:cxn modelId="{4F87AE87-17FD-4347-87FA-197F1FFA515B}" srcId="{7AF26B5D-5DB2-824A-B363-0E5A5D9C8AD5}" destId="{BE90397D-C84B-9F40-AA48-20F2BC448979}" srcOrd="2" destOrd="0" parTransId="{F930BA57-D558-934C-9754-90A734DAC186}" sibTransId="{646B0716-8259-6D42-8D76-BD633B152CD1}"/>
    <dgm:cxn modelId="{A7640C91-EBDA-FE42-A134-F84C0FFB4B14}" srcId="{7AF26B5D-5DB2-824A-B363-0E5A5D9C8AD5}" destId="{64BD0E67-E933-1946-AB01-C483778B4FB8}" srcOrd="1" destOrd="0" parTransId="{D5A86AB7-1696-894A-B9AF-42DEB09283D6}" sibTransId="{6AF74D90-F0A5-A541-9C1E-8091F9691513}"/>
    <dgm:cxn modelId="{DA48A2B2-CA81-8146-9F41-A0CA572C86A6}" srcId="{7AF26B5D-5DB2-824A-B363-0E5A5D9C8AD5}" destId="{D17F4189-27E6-4F40-8F16-219454BA7C65}" srcOrd="0" destOrd="0" parTransId="{4840043A-2A50-6F43-AC25-00DB60BDE68E}" sibTransId="{0B2E0D59-1DE3-5B4D-91B8-C37B5C34012E}"/>
    <dgm:cxn modelId="{2C9AF7B6-C8A5-074D-935A-8F0B6F2F1358}" type="presOf" srcId="{BE90397D-C84B-9F40-AA48-20F2BC448979}" destId="{B83C6865-B1FD-8F44-B27F-27D594102E25}" srcOrd="0" destOrd="0" presId="urn:microsoft.com/office/officeart/2005/8/layout/pyramid2"/>
    <dgm:cxn modelId="{E55CDDE4-3CCE-4948-BE6B-D3394A1F8FB2}" type="presOf" srcId="{7AF26B5D-5DB2-824A-B363-0E5A5D9C8AD5}" destId="{D527AD6F-A38E-2140-907E-A13429E14E06}" srcOrd="0" destOrd="0" presId="urn:microsoft.com/office/officeart/2005/8/layout/pyramid2"/>
    <dgm:cxn modelId="{557183FE-7A44-B64D-83D6-1959E3DFB18D}" type="presOf" srcId="{D17F4189-27E6-4F40-8F16-219454BA7C65}" destId="{B7408AD4-6A85-3B44-A727-B5049E720FCF}" srcOrd="0" destOrd="0" presId="urn:microsoft.com/office/officeart/2005/8/layout/pyramid2"/>
    <dgm:cxn modelId="{510EFA91-3B16-2D40-8BDF-D4599D151432}" type="presParOf" srcId="{D527AD6F-A38E-2140-907E-A13429E14E06}" destId="{160B8304-13BB-6643-942C-7E8E08B56FD8}" srcOrd="0" destOrd="0" presId="urn:microsoft.com/office/officeart/2005/8/layout/pyramid2"/>
    <dgm:cxn modelId="{060B73CB-41E2-6E48-8A9E-F4CA38041FD0}" type="presParOf" srcId="{D527AD6F-A38E-2140-907E-A13429E14E06}" destId="{7D2937CF-E65D-BB4B-B1B4-294B01E6F9C1}" srcOrd="1" destOrd="0" presId="urn:microsoft.com/office/officeart/2005/8/layout/pyramid2"/>
    <dgm:cxn modelId="{C32A9C6B-95A8-EA4B-A491-DD4E1091AF88}" type="presParOf" srcId="{7D2937CF-E65D-BB4B-B1B4-294B01E6F9C1}" destId="{B7408AD4-6A85-3B44-A727-B5049E720FCF}" srcOrd="0" destOrd="0" presId="urn:microsoft.com/office/officeart/2005/8/layout/pyramid2"/>
    <dgm:cxn modelId="{805AECEE-1C1A-2A43-A151-F810FFC5D9D9}" type="presParOf" srcId="{7D2937CF-E65D-BB4B-B1B4-294B01E6F9C1}" destId="{00B77C84-A5AB-1F48-AB3C-F14F467F51AD}" srcOrd="1" destOrd="0" presId="urn:microsoft.com/office/officeart/2005/8/layout/pyramid2"/>
    <dgm:cxn modelId="{D312FADE-3FCD-244D-95B8-7A334A6B56FB}" type="presParOf" srcId="{7D2937CF-E65D-BB4B-B1B4-294B01E6F9C1}" destId="{5C0C6C06-0BEE-0843-9C83-C00CF9B76784}" srcOrd="2" destOrd="0" presId="urn:microsoft.com/office/officeart/2005/8/layout/pyramid2"/>
    <dgm:cxn modelId="{3369254E-7D7F-C448-B121-ED03BCA6427D}" type="presParOf" srcId="{7D2937CF-E65D-BB4B-B1B4-294B01E6F9C1}" destId="{C5A34BBC-F2E8-C848-BCEB-C0A210D1E8B1}" srcOrd="3" destOrd="0" presId="urn:microsoft.com/office/officeart/2005/8/layout/pyramid2"/>
    <dgm:cxn modelId="{4B5A624F-6886-D34E-85C7-62D80CFD8EB9}" type="presParOf" srcId="{7D2937CF-E65D-BB4B-B1B4-294B01E6F9C1}" destId="{B83C6865-B1FD-8F44-B27F-27D594102E25}" srcOrd="4" destOrd="0" presId="urn:microsoft.com/office/officeart/2005/8/layout/pyramid2"/>
    <dgm:cxn modelId="{C024ACB8-060A-AE48-910D-122E47E2F199}" type="presParOf" srcId="{7D2937CF-E65D-BB4B-B1B4-294B01E6F9C1}" destId="{8E4FE4FB-CA1C-B149-8495-5EE879420D71}"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B8304-13BB-6643-942C-7E8E08B56FD8}">
      <dsp:nvSpPr>
        <dsp:cNvPr id="0" name=""/>
        <dsp:cNvSpPr/>
      </dsp:nvSpPr>
      <dsp:spPr>
        <a:xfrm>
          <a:off x="2356464" y="0"/>
          <a:ext cx="6858000" cy="6858000"/>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408AD4-6A85-3B44-A727-B5049E720FCF}">
      <dsp:nvSpPr>
        <dsp:cNvPr id="0" name=""/>
        <dsp:cNvSpPr/>
      </dsp:nvSpPr>
      <dsp:spPr>
        <a:xfrm>
          <a:off x="0" y="861971"/>
          <a:ext cx="4457700" cy="1623417"/>
        </a:xfrm>
        <a:prstGeom prst="roundRect">
          <a:avLst/>
        </a:prstGeom>
        <a:solidFill>
          <a:schemeClr val="lt1">
            <a:alpha val="90000"/>
            <a:hueOff val="0"/>
            <a:satOff val="0"/>
            <a:lumOff val="0"/>
            <a:alphaOff val="0"/>
          </a:schemeClr>
        </a:solidFill>
        <a:ln w="381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t>2023-24 Change assessment title/focus</a:t>
          </a:r>
        </a:p>
      </dsp:txBody>
      <dsp:txXfrm>
        <a:off x="79249" y="941220"/>
        <a:ext cx="4299202" cy="1464919"/>
      </dsp:txXfrm>
    </dsp:sp>
    <dsp:sp modelId="{5C0C6C06-0BEE-0843-9C83-C00CF9B76784}">
      <dsp:nvSpPr>
        <dsp:cNvPr id="0" name=""/>
        <dsp:cNvSpPr/>
      </dsp:nvSpPr>
      <dsp:spPr>
        <a:xfrm>
          <a:off x="0" y="2688315"/>
          <a:ext cx="4457700" cy="1623417"/>
        </a:xfrm>
        <a:prstGeom prst="roundRect">
          <a:avLst/>
        </a:prstGeom>
        <a:solidFill>
          <a:schemeClr val="lt1">
            <a:alpha val="90000"/>
            <a:hueOff val="0"/>
            <a:satOff val="0"/>
            <a:lumOff val="0"/>
            <a:alphaOff val="0"/>
          </a:schemeClr>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t>2024-25 Change mode of assessment</a:t>
          </a:r>
        </a:p>
      </dsp:txBody>
      <dsp:txXfrm>
        <a:off x="79249" y="2767564"/>
        <a:ext cx="4299202" cy="1464919"/>
      </dsp:txXfrm>
    </dsp:sp>
    <dsp:sp modelId="{B83C6865-B1FD-8F44-B27F-27D594102E25}">
      <dsp:nvSpPr>
        <dsp:cNvPr id="0" name=""/>
        <dsp:cNvSpPr/>
      </dsp:nvSpPr>
      <dsp:spPr>
        <a:xfrm>
          <a:off x="0" y="4514660"/>
          <a:ext cx="4457700" cy="1623417"/>
        </a:xfrm>
        <a:prstGeom prst="roundRect">
          <a:avLst/>
        </a:prstGeom>
        <a:solidFill>
          <a:schemeClr val="lt1">
            <a:alpha val="90000"/>
            <a:hueOff val="0"/>
            <a:satOff val="0"/>
            <a:lumOff val="0"/>
            <a:alphaOff val="0"/>
          </a:schemeClr>
        </a:solidFill>
        <a:ln w="381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2024-?? Change learning outcomes &amp; assessment</a:t>
          </a:r>
        </a:p>
      </dsp:txBody>
      <dsp:txXfrm>
        <a:off x="79249" y="4593909"/>
        <a:ext cx="4299202" cy="1464919"/>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5346B1-96D8-794F-B4B6-C8D73764123C}" type="datetimeFigureOut">
              <a:rPr lang="en-GB" smtClean="0"/>
              <a:t>29/06/2023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B5DBF-1350-ED4D-B508-90625CF7D807}" type="slidenum">
              <a:rPr lang="en-GB" smtClean="0"/>
              <a:t>‹#›</a:t>
            </a:fld>
            <a:endParaRPr lang="en-GB"/>
          </a:p>
        </p:txBody>
      </p:sp>
    </p:spTree>
    <p:extLst>
      <p:ext uri="{BB962C8B-B14F-4D97-AF65-F5344CB8AC3E}">
        <p14:creationId xmlns:p14="http://schemas.microsoft.com/office/powerpoint/2010/main" val="68078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dium.com/gsi-technology/making-large-language-models-more-explainable-b8215696a659"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https://medium.com/gsi-technology/making-large-language-models-more-explainable-b8215696a659</a:t>
            </a:r>
            <a:r>
              <a:rPr lang="en-US"/>
              <a:t> </a:t>
            </a:r>
          </a:p>
        </p:txBody>
      </p:sp>
      <p:sp>
        <p:nvSpPr>
          <p:cNvPr id="4" name="Slide Number Placeholder 3"/>
          <p:cNvSpPr>
            <a:spLocks noGrp="1"/>
          </p:cNvSpPr>
          <p:nvPr>
            <p:ph type="sldNum" sz="quarter" idx="5"/>
          </p:nvPr>
        </p:nvSpPr>
        <p:spPr/>
        <p:txBody>
          <a:bodyPr/>
          <a:lstStyle/>
          <a:p>
            <a:fld id="{C0FB5DBF-1350-ED4D-B508-90625CF7D807}" type="slidenum">
              <a:rPr lang="en-GB" smtClean="0"/>
              <a:t>3</a:t>
            </a:fld>
            <a:endParaRPr lang="en-GB"/>
          </a:p>
        </p:txBody>
      </p:sp>
    </p:spTree>
    <p:extLst>
      <p:ext uri="{BB962C8B-B14F-4D97-AF65-F5344CB8AC3E}">
        <p14:creationId xmlns:p14="http://schemas.microsoft.com/office/powerpoint/2010/main" val="1934995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6F2562-29EF-CD4F-8AA7-3AECF79F8963}" type="slidenum">
              <a:rPr lang="en-GB" smtClean="0"/>
              <a:t>15</a:t>
            </a:fld>
            <a:endParaRPr lang="en-GB"/>
          </a:p>
        </p:txBody>
      </p:sp>
    </p:spTree>
    <p:extLst>
      <p:ext uri="{BB962C8B-B14F-4D97-AF65-F5344CB8AC3E}">
        <p14:creationId xmlns:p14="http://schemas.microsoft.com/office/powerpoint/2010/main" val="1533760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54FE-CD7C-BE05-0210-7B8F7E99E49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B8831B5-E7C6-B453-0878-2F9C3893AB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17C9C59-07A5-9B50-C23F-61B03373D4F0}"/>
              </a:ext>
            </a:extLst>
          </p:cNvPr>
          <p:cNvSpPr>
            <a:spLocks noGrp="1"/>
          </p:cNvSpPr>
          <p:nvPr>
            <p:ph type="dt" sz="half" idx="10"/>
          </p:nvPr>
        </p:nvSpPr>
        <p:spPr/>
        <p:txBody>
          <a:bodyPr/>
          <a:lstStyle/>
          <a:p>
            <a:fld id="{C25F35A7-4DF1-3B45-8783-17130568C8C5}" type="datetimeFigureOut">
              <a:rPr lang="en-GB" smtClean="0"/>
              <a:t>29/06/2023</a:t>
            </a:fld>
            <a:endParaRPr lang="en-GB"/>
          </a:p>
        </p:txBody>
      </p:sp>
      <p:sp>
        <p:nvSpPr>
          <p:cNvPr id="5" name="Footer Placeholder 4">
            <a:extLst>
              <a:ext uri="{FF2B5EF4-FFF2-40B4-BE49-F238E27FC236}">
                <a16:creationId xmlns:a16="http://schemas.microsoft.com/office/drawing/2014/main" id="{C93EB5A8-4644-4E46-42B3-C181EA882C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819AC3-AEE4-3CCA-8BDA-7652AB0D324F}"/>
              </a:ext>
            </a:extLst>
          </p:cNvPr>
          <p:cNvSpPr>
            <a:spLocks noGrp="1"/>
          </p:cNvSpPr>
          <p:nvPr>
            <p:ph type="sldNum" sz="quarter" idx="12"/>
          </p:nvPr>
        </p:nvSpPr>
        <p:spPr/>
        <p:txBody>
          <a:bodyPr/>
          <a:lstStyle/>
          <a:p>
            <a:fld id="{9246AD9A-F224-E74C-B4E4-06E49D2EA258}" type="slidenum">
              <a:rPr lang="en-GB" smtClean="0"/>
              <a:t>‹#›</a:t>
            </a:fld>
            <a:endParaRPr lang="en-GB"/>
          </a:p>
        </p:txBody>
      </p:sp>
    </p:spTree>
    <p:extLst>
      <p:ext uri="{BB962C8B-B14F-4D97-AF65-F5344CB8AC3E}">
        <p14:creationId xmlns:p14="http://schemas.microsoft.com/office/powerpoint/2010/main" val="1474883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BA407-9D72-8EE7-0A50-C48DB18D214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560EC62-E74A-9D14-B119-ED1D1448B93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1CF281E-BF33-9EE7-FD21-B6BB4DF93594}"/>
              </a:ext>
            </a:extLst>
          </p:cNvPr>
          <p:cNvSpPr>
            <a:spLocks noGrp="1"/>
          </p:cNvSpPr>
          <p:nvPr>
            <p:ph type="dt" sz="half" idx="10"/>
          </p:nvPr>
        </p:nvSpPr>
        <p:spPr/>
        <p:txBody>
          <a:bodyPr/>
          <a:lstStyle/>
          <a:p>
            <a:fld id="{C25F35A7-4DF1-3B45-8783-17130568C8C5}" type="datetimeFigureOut">
              <a:rPr lang="en-GB" smtClean="0"/>
              <a:t>29/06/2023</a:t>
            </a:fld>
            <a:endParaRPr lang="en-GB"/>
          </a:p>
        </p:txBody>
      </p:sp>
      <p:sp>
        <p:nvSpPr>
          <p:cNvPr id="5" name="Footer Placeholder 4">
            <a:extLst>
              <a:ext uri="{FF2B5EF4-FFF2-40B4-BE49-F238E27FC236}">
                <a16:creationId xmlns:a16="http://schemas.microsoft.com/office/drawing/2014/main" id="{E0D77C99-64A5-92CC-671C-013974EC29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734CB9-6187-F914-B3CD-E57BFDE5FD9F}"/>
              </a:ext>
            </a:extLst>
          </p:cNvPr>
          <p:cNvSpPr>
            <a:spLocks noGrp="1"/>
          </p:cNvSpPr>
          <p:nvPr>
            <p:ph type="sldNum" sz="quarter" idx="12"/>
          </p:nvPr>
        </p:nvSpPr>
        <p:spPr/>
        <p:txBody>
          <a:bodyPr/>
          <a:lstStyle/>
          <a:p>
            <a:fld id="{9246AD9A-F224-E74C-B4E4-06E49D2EA258}" type="slidenum">
              <a:rPr lang="en-GB" smtClean="0"/>
              <a:t>‹#›</a:t>
            </a:fld>
            <a:endParaRPr lang="en-GB"/>
          </a:p>
        </p:txBody>
      </p:sp>
    </p:spTree>
    <p:extLst>
      <p:ext uri="{BB962C8B-B14F-4D97-AF65-F5344CB8AC3E}">
        <p14:creationId xmlns:p14="http://schemas.microsoft.com/office/powerpoint/2010/main" val="676872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296A57-C2B0-2FC0-A131-F81535FDD85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71FCB0F2-587F-A645-422B-B80844BA58E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1508EE7-C084-717F-8DB3-28C885619D8A}"/>
              </a:ext>
            </a:extLst>
          </p:cNvPr>
          <p:cNvSpPr>
            <a:spLocks noGrp="1"/>
          </p:cNvSpPr>
          <p:nvPr>
            <p:ph type="dt" sz="half" idx="10"/>
          </p:nvPr>
        </p:nvSpPr>
        <p:spPr/>
        <p:txBody>
          <a:bodyPr/>
          <a:lstStyle/>
          <a:p>
            <a:fld id="{C25F35A7-4DF1-3B45-8783-17130568C8C5}" type="datetimeFigureOut">
              <a:rPr lang="en-GB" smtClean="0"/>
              <a:t>29/06/2023</a:t>
            </a:fld>
            <a:endParaRPr lang="en-GB"/>
          </a:p>
        </p:txBody>
      </p:sp>
      <p:sp>
        <p:nvSpPr>
          <p:cNvPr id="5" name="Footer Placeholder 4">
            <a:extLst>
              <a:ext uri="{FF2B5EF4-FFF2-40B4-BE49-F238E27FC236}">
                <a16:creationId xmlns:a16="http://schemas.microsoft.com/office/drawing/2014/main" id="{8F969A2E-0213-E6EA-525F-514C187ED4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AAF112-BE1F-AE29-A82F-483C7136DE18}"/>
              </a:ext>
            </a:extLst>
          </p:cNvPr>
          <p:cNvSpPr>
            <a:spLocks noGrp="1"/>
          </p:cNvSpPr>
          <p:nvPr>
            <p:ph type="sldNum" sz="quarter" idx="12"/>
          </p:nvPr>
        </p:nvSpPr>
        <p:spPr/>
        <p:txBody>
          <a:bodyPr/>
          <a:lstStyle/>
          <a:p>
            <a:fld id="{9246AD9A-F224-E74C-B4E4-06E49D2EA258}" type="slidenum">
              <a:rPr lang="en-GB" smtClean="0"/>
              <a:t>‹#›</a:t>
            </a:fld>
            <a:endParaRPr lang="en-GB"/>
          </a:p>
        </p:txBody>
      </p:sp>
    </p:spTree>
    <p:extLst>
      <p:ext uri="{BB962C8B-B14F-4D97-AF65-F5344CB8AC3E}">
        <p14:creationId xmlns:p14="http://schemas.microsoft.com/office/powerpoint/2010/main" val="3134091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701435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376505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151427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25F22-39B3-1F8B-7308-048BE987434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D4F7283-09C4-C59C-D5A2-C05992FE73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3BC56AB-581D-CD91-CC28-E8A8CF0D7347}"/>
              </a:ext>
            </a:extLst>
          </p:cNvPr>
          <p:cNvSpPr>
            <a:spLocks noGrp="1"/>
          </p:cNvSpPr>
          <p:nvPr>
            <p:ph type="dt" sz="half" idx="10"/>
          </p:nvPr>
        </p:nvSpPr>
        <p:spPr/>
        <p:txBody>
          <a:bodyPr/>
          <a:lstStyle/>
          <a:p>
            <a:fld id="{AB2D1B01-1F71-8C48-BD7C-55C9FD8197EC}" type="datetimeFigureOut">
              <a:rPr lang="en-US" smtClean="0"/>
              <a:t>6/29/23</a:t>
            </a:fld>
            <a:endParaRPr lang="en-US"/>
          </a:p>
        </p:txBody>
      </p:sp>
      <p:sp>
        <p:nvSpPr>
          <p:cNvPr id="5" name="Footer Placeholder 4">
            <a:extLst>
              <a:ext uri="{FF2B5EF4-FFF2-40B4-BE49-F238E27FC236}">
                <a16:creationId xmlns:a16="http://schemas.microsoft.com/office/drawing/2014/main" id="{321B4A92-F8A2-5B99-8B62-BDD3B915EE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A0725-6368-9154-8A01-1F9ED9472D46}"/>
              </a:ext>
            </a:extLst>
          </p:cNvPr>
          <p:cNvSpPr>
            <a:spLocks noGrp="1"/>
          </p:cNvSpPr>
          <p:nvPr>
            <p:ph type="sldNum" sz="quarter" idx="12"/>
          </p:nvPr>
        </p:nvSpPr>
        <p:spPr/>
        <p:txBody>
          <a:bodyPr/>
          <a:lstStyle/>
          <a:p>
            <a:fld id="{59566A38-D3B8-F64D-BD84-A3C2934EBC87}" type="slidenum">
              <a:rPr lang="en-US" smtClean="0"/>
              <a:t>‹#›</a:t>
            </a:fld>
            <a:endParaRPr lang="en-US"/>
          </a:p>
        </p:txBody>
      </p:sp>
    </p:spTree>
    <p:extLst>
      <p:ext uri="{BB962C8B-B14F-4D97-AF65-F5344CB8AC3E}">
        <p14:creationId xmlns:p14="http://schemas.microsoft.com/office/powerpoint/2010/main" val="1065006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311CA-8926-A8A3-304A-228C562E08F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AB58964-1C4B-6C5B-7C61-FAC1BFF1B2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110726-DFA1-D2C4-D0B8-C49544FFF19D}"/>
              </a:ext>
            </a:extLst>
          </p:cNvPr>
          <p:cNvSpPr>
            <a:spLocks noGrp="1"/>
          </p:cNvSpPr>
          <p:nvPr>
            <p:ph type="dt" sz="half" idx="10"/>
          </p:nvPr>
        </p:nvSpPr>
        <p:spPr/>
        <p:txBody>
          <a:bodyPr/>
          <a:lstStyle/>
          <a:p>
            <a:fld id="{AB2D1B01-1F71-8C48-BD7C-55C9FD8197EC}" type="datetimeFigureOut">
              <a:rPr lang="en-US" smtClean="0"/>
              <a:t>6/29/23</a:t>
            </a:fld>
            <a:endParaRPr lang="en-US"/>
          </a:p>
        </p:txBody>
      </p:sp>
      <p:sp>
        <p:nvSpPr>
          <p:cNvPr id="5" name="Footer Placeholder 4">
            <a:extLst>
              <a:ext uri="{FF2B5EF4-FFF2-40B4-BE49-F238E27FC236}">
                <a16:creationId xmlns:a16="http://schemas.microsoft.com/office/drawing/2014/main" id="{1D8FA5AE-F4D4-3C76-14B9-EDA865617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F36874-8666-94E9-BC6C-4411F1D3F7EB}"/>
              </a:ext>
            </a:extLst>
          </p:cNvPr>
          <p:cNvSpPr>
            <a:spLocks noGrp="1"/>
          </p:cNvSpPr>
          <p:nvPr>
            <p:ph type="sldNum" sz="quarter" idx="12"/>
          </p:nvPr>
        </p:nvSpPr>
        <p:spPr/>
        <p:txBody>
          <a:bodyPr/>
          <a:lstStyle/>
          <a:p>
            <a:fld id="{59566A38-D3B8-F64D-BD84-A3C2934EBC87}" type="slidenum">
              <a:rPr lang="en-US" smtClean="0"/>
              <a:t>‹#›</a:t>
            </a:fld>
            <a:endParaRPr lang="en-US"/>
          </a:p>
        </p:txBody>
      </p:sp>
    </p:spTree>
    <p:extLst>
      <p:ext uri="{BB962C8B-B14F-4D97-AF65-F5344CB8AC3E}">
        <p14:creationId xmlns:p14="http://schemas.microsoft.com/office/powerpoint/2010/main" val="3910553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73606-BE0B-43B7-28E9-14467C26702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10F29F4-9DFC-97FA-EAFC-B38AC76DA7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3739F44-9D72-BEB3-73A5-04DCBDD6FF7E}"/>
              </a:ext>
            </a:extLst>
          </p:cNvPr>
          <p:cNvSpPr>
            <a:spLocks noGrp="1"/>
          </p:cNvSpPr>
          <p:nvPr>
            <p:ph type="dt" sz="half" idx="10"/>
          </p:nvPr>
        </p:nvSpPr>
        <p:spPr/>
        <p:txBody>
          <a:bodyPr/>
          <a:lstStyle/>
          <a:p>
            <a:fld id="{AB2D1B01-1F71-8C48-BD7C-55C9FD8197EC}" type="datetimeFigureOut">
              <a:rPr lang="en-US" smtClean="0"/>
              <a:t>6/29/23</a:t>
            </a:fld>
            <a:endParaRPr lang="en-US"/>
          </a:p>
        </p:txBody>
      </p:sp>
      <p:sp>
        <p:nvSpPr>
          <p:cNvPr id="5" name="Footer Placeholder 4">
            <a:extLst>
              <a:ext uri="{FF2B5EF4-FFF2-40B4-BE49-F238E27FC236}">
                <a16:creationId xmlns:a16="http://schemas.microsoft.com/office/drawing/2014/main" id="{11253C20-BCC6-CF55-173A-C59A32602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295EB-649B-6866-50A5-AD5E75B24C4B}"/>
              </a:ext>
            </a:extLst>
          </p:cNvPr>
          <p:cNvSpPr>
            <a:spLocks noGrp="1"/>
          </p:cNvSpPr>
          <p:nvPr>
            <p:ph type="sldNum" sz="quarter" idx="12"/>
          </p:nvPr>
        </p:nvSpPr>
        <p:spPr/>
        <p:txBody>
          <a:bodyPr/>
          <a:lstStyle/>
          <a:p>
            <a:fld id="{59566A38-D3B8-F64D-BD84-A3C2934EBC87}" type="slidenum">
              <a:rPr lang="en-US" smtClean="0"/>
              <a:t>‹#›</a:t>
            </a:fld>
            <a:endParaRPr lang="en-US"/>
          </a:p>
        </p:txBody>
      </p:sp>
    </p:spTree>
    <p:extLst>
      <p:ext uri="{BB962C8B-B14F-4D97-AF65-F5344CB8AC3E}">
        <p14:creationId xmlns:p14="http://schemas.microsoft.com/office/powerpoint/2010/main" val="17806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1F7C-A92A-0B07-184C-FF84CAFD11B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86C16D2-4713-1250-4E0F-8F7B490AC3D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7B77EB9-2BD6-F273-BAD1-7F87DA540A3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B1B74F5-8843-08B8-4EFF-9AD6884966AD}"/>
              </a:ext>
            </a:extLst>
          </p:cNvPr>
          <p:cNvSpPr>
            <a:spLocks noGrp="1"/>
          </p:cNvSpPr>
          <p:nvPr>
            <p:ph type="dt" sz="half" idx="10"/>
          </p:nvPr>
        </p:nvSpPr>
        <p:spPr/>
        <p:txBody>
          <a:bodyPr/>
          <a:lstStyle/>
          <a:p>
            <a:fld id="{AB2D1B01-1F71-8C48-BD7C-55C9FD8197EC}" type="datetimeFigureOut">
              <a:rPr lang="en-US" smtClean="0"/>
              <a:t>6/29/23</a:t>
            </a:fld>
            <a:endParaRPr lang="en-US"/>
          </a:p>
        </p:txBody>
      </p:sp>
      <p:sp>
        <p:nvSpPr>
          <p:cNvPr id="6" name="Footer Placeholder 5">
            <a:extLst>
              <a:ext uri="{FF2B5EF4-FFF2-40B4-BE49-F238E27FC236}">
                <a16:creationId xmlns:a16="http://schemas.microsoft.com/office/drawing/2014/main" id="{69C2C623-FD96-4AA0-AF78-867C88813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685FDD-8474-9A31-6A17-5B39A9A1BE9B}"/>
              </a:ext>
            </a:extLst>
          </p:cNvPr>
          <p:cNvSpPr>
            <a:spLocks noGrp="1"/>
          </p:cNvSpPr>
          <p:nvPr>
            <p:ph type="sldNum" sz="quarter" idx="12"/>
          </p:nvPr>
        </p:nvSpPr>
        <p:spPr/>
        <p:txBody>
          <a:bodyPr/>
          <a:lstStyle/>
          <a:p>
            <a:fld id="{59566A38-D3B8-F64D-BD84-A3C2934EBC87}" type="slidenum">
              <a:rPr lang="en-US" smtClean="0"/>
              <a:t>‹#›</a:t>
            </a:fld>
            <a:endParaRPr lang="en-US"/>
          </a:p>
        </p:txBody>
      </p:sp>
    </p:spTree>
    <p:extLst>
      <p:ext uri="{BB962C8B-B14F-4D97-AF65-F5344CB8AC3E}">
        <p14:creationId xmlns:p14="http://schemas.microsoft.com/office/powerpoint/2010/main" val="2364752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BF61-34E3-0685-5231-970D8C1441E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490BA7-4427-B50E-7BFD-2777B71BCF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2113F2C-525C-E578-1FAC-F5297BA3FDF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FB6C6E9-A80D-EE34-3A37-75FD5BE9B2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8740F3A-AB6E-9005-9895-6CEBE93EE9E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CD15C25-0EA8-BA48-DC8D-A88818A480EF}"/>
              </a:ext>
            </a:extLst>
          </p:cNvPr>
          <p:cNvSpPr>
            <a:spLocks noGrp="1"/>
          </p:cNvSpPr>
          <p:nvPr>
            <p:ph type="dt" sz="half" idx="10"/>
          </p:nvPr>
        </p:nvSpPr>
        <p:spPr/>
        <p:txBody>
          <a:bodyPr/>
          <a:lstStyle/>
          <a:p>
            <a:fld id="{AB2D1B01-1F71-8C48-BD7C-55C9FD8197EC}" type="datetimeFigureOut">
              <a:rPr lang="en-US" smtClean="0"/>
              <a:t>6/29/23</a:t>
            </a:fld>
            <a:endParaRPr lang="en-US"/>
          </a:p>
        </p:txBody>
      </p:sp>
      <p:sp>
        <p:nvSpPr>
          <p:cNvPr id="8" name="Footer Placeholder 7">
            <a:extLst>
              <a:ext uri="{FF2B5EF4-FFF2-40B4-BE49-F238E27FC236}">
                <a16:creationId xmlns:a16="http://schemas.microsoft.com/office/drawing/2014/main" id="{6EA750B0-8A82-2BC2-59BC-EE1A1827F4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09925B-5592-4F62-F7A5-7C58A479D061}"/>
              </a:ext>
            </a:extLst>
          </p:cNvPr>
          <p:cNvSpPr>
            <a:spLocks noGrp="1"/>
          </p:cNvSpPr>
          <p:nvPr>
            <p:ph type="sldNum" sz="quarter" idx="12"/>
          </p:nvPr>
        </p:nvSpPr>
        <p:spPr/>
        <p:txBody>
          <a:bodyPr/>
          <a:lstStyle/>
          <a:p>
            <a:fld id="{59566A38-D3B8-F64D-BD84-A3C2934EBC87}" type="slidenum">
              <a:rPr lang="en-US" smtClean="0"/>
              <a:t>‹#›</a:t>
            </a:fld>
            <a:endParaRPr lang="en-US"/>
          </a:p>
        </p:txBody>
      </p:sp>
    </p:spTree>
    <p:extLst>
      <p:ext uri="{BB962C8B-B14F-4D97-AF65-F5344CB8AC3E}">
        <p14:creationId xmlns:p14="http://schemas.microsoft.com/office/powerpoint/2010/main" val="2312629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27072-ED9A-FEBB-9CFA-7C471E6B6DA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CAF512B-1299-0373-9463-C00DCF73F7A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18D9797-E7F8-7E0C-9E13-E9A606F945C0}"/>
              </a:ext>
            </a:extLst>
          </p:cNvPr>
          <p:cNvSpPr>
            <a:spLocks noGrp="1"/>
          </p:cNvSpPr>
          <p:nvPr>
            <p:ph type="dt" sz="half" idx="10"/>
          </p:nvPr>
        </p:nvSpPr>
        <p:spPr/>
        <p:txBody>
          <a:bodyPr/>
          <a:lstStyle/>
          <a:p>
            <a:fld id="{C25F35A7-4DF1-3B45-8783-17130568C8C5}" type="datetimeFigureOut">
              <a:rPr lang="en-GB" smtClean="0"/>
              <a:t>29/06/2023</a:t>
            </a:fld>
            <a:endParaRPr lang="en-GB"/>
          </a:p>
        </p:txBody>
      </p:sp>
      <p:sp>
        <p:nvSpPr>
          <p:cNvPr id="5" name="Footer Placeholder 4">
            <a:extLst>
              <a:ext uri="{FF2B5EF4-FFF2-40B4-BE49-F238E27FC236}">
                <a16:creationId xmlns:a16="http://schemas.microsoft.com/office/drawing/2014/main" id="{74D51B95-A42F-103C-0506-E6CD5EAD66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F6854A-F153-BC2C-128E-F27304B7AE73}"/>
              </a:ext>
            </a:extLst>
          </p:cNvPr>
          <p:cNvSpPr>
            <a:spLocks noGrp="1"/>
          </p:cNvSpPr>
          <p:nvPr>
            <p:ph type="sldNum" sz="quarter" idx="12"/>
          </p:nvPr>
        </p:nvSpPr>
        <p:spPr/>
        <p:txBody>
          <a:bodyPr/>
          <a:lstStyle/>
          <a:p>
            <a:fld id="{9246AD9A-F224-E74C-B4E4-06E49D2EA258}" type="slidenum">
              <a:rPr lang="en-GB" smtClean="0"/>
              <a:t>‹#›</a:t>
            </a:fld>
            <a:endParaRPr lang="en-GB"/>
          </a:p>
        </p:txBody>
      </p:sp>
    </p:spTree>
    <p:extLst>
      <p:ext uri="{BB962C8B-B14F-4D97-AF65-F5344CB8AC3E}">
        <p14:creationId xmlns:p14="http://schemas.microsoft.com/office/powerpoint/2010/main" val="1954634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21562-83D6-21DE-1351-72E2FE8774B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BCEA8F3-A9EB-222D-13BD-01587D43696A}"/>
              </a:ext>
            </a:extLst>
          </p:cNvPr>
          <p:cNvSpPr>
            <a:spLocks noGrp="1"/>
          </p:cNvSpPr>
          <p:nvPr>
            <p:ph type="dt" sz="half" idx="10"/>
          </p:nvPr>
        </p:nvSpPr>
        <p:spPr/>
        <p:txBody>
          <a:bodyPr/>
          <a:lstStyle/>
          <a:p>
            <a:fld id="{AB2D1B01-1F71-8C48-BD7C-55C9FD8197EC}" type="datetimeFigureOut">
              <a:rPr lang="en-US" smtClean="0"/>
              <a:t>6/29/23</a:t>
            </a:fld>
            <a:endParaRPr lang="en-US"/>
          </a:p>
        </p:txBody>
      </p:sp>
      <p:sp>
        <p:nvSpPr>
          <p:cNvPr id="4" name="Footer Placeholder 3">
            <a:extLst>
              <a:ext uri="{FF2B5EF4-FFF2-40B4-BE49-F238E27FC236}">
                <a16:creationId xmlns:a16="http://schemas.microsoft.com/office/drawing/2014/main" id="{E6911941-C121-3E82-EBB7-CBE595FFBE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50FF0-01BC-6FAF-A123-9B0AF0AE65BC}"/>
              </a:ext>
            </a:extLst>
          </p:cNvPr>
          <p:cNvSpPr>
            <a:spLocks noGrp="1"/>
          </p:cNvSpPr>
          <p:nvPr>
            <p:ph type="sldNum" sz="quarter" idx="12"/>
          </p:nvPr>
        </p:nvSpPr>
        <p:spPr/>
        <p:txBody>
          <a:bodyPr/>
          <a:lstStyle/>
          <a:p>
            <a:fld id="{59566A38-D3B8-F64D-BD84-A3C2934EBC87}" type="slidenum">
              <a:rPr lang="en-US" smtClean="0"/>
              <a:t>‹#›</a:t>
            </a:fld>
            <a:endParaRPr lang="en-US"/>
          </a:p>
        </p:txBody>
      </p:sp>
    </p:spTree>
    <p:extLst>
      <p:ext uri="{BB962C8B-B14F-4D97-AF65-F5344CB8AC3E}">
        <p14:creationId xmlns:p14="http://schemas.microsoft.com/office/powerpoint/2010/main" val="4055437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A51F1-5F58-828F-435A-C7BB3508595E}"/>
              </a:ext>
            </a:extLst>
          </p:cNvPr>
          <p:cNvSpPr>
            <a:spLocks noGrp="1"/>
          </p:cNvSpPr>
          <p:nvPr>
            <p:ph type="dt" sz="half" idx="10"/>
          </p:nvPr>
        </p:nvSpPr>
        <p:spPr/>
        <p:txBody>
          <a:bodyPr/>
          <a:lstStyle/>
          <a:p>
            <a:fld id="{AB2D1B01-1F71-8C48-BD7C-55C9FD8197EC}" type="datetimeFigureOut">
              <a:rPr lang="en-US" smtClean="0"/>
              <a:t>6/29/23</a:t>
            </a:fld>
            <a:endParaRPr lang="en-US"/>
          </a:p>
        </p:txBody>
      </p:sp>
      <p:sp>
        <p:nvSpPr>
          <p:cNvPr id="3" name="Footer Placeholder 2">
            <a:extLst>
              <a:ext uri="{FF2B5EF4-FFF2-40B4-BE49-F238E27FC236}">
                <a16:creationId xmlns:a16="http://schemas.microsoft.com/office/drawing/2014/main" id="{B9F0BB40-8A37-12D3-46FE-FDBD5BA7B6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196E0B-3689-8154-AD83-B0CFEAAA52AC}"/>
              </a:ext>
            </a:extLst>
          </p:cNvPr>
          <p:cNvSpPr>
            <a:spLocks noGrp="1"/>
          </p:cNvSpPr>
          <p:nvPr>
            <p:ph type="sldNum" sz="quarter" idx="12"/>
          </p:nvPr>
        </p:nvSpPr>
        <p:spPr/>
        <p:txBody>
          <a:bodyPr/>
          <a:lstStyle/>
          <a:p>
            <a:fld id="{59566A38-D3B8-F64D-BD84-A3C2934EBC87}" type="slidenum">
              <a:rPr lang="en-US" smtClean="0"/>
              <a:t>‹#›</a:t>
            </a:fld>
            <a:endParaRPr lang="en-US"/>
          </a:p>
        </p:txBody>
      </p:sp>
    </p:spTree>
    <p:extLst>
      <p:ext uri="{BB962C8B-B14F-4D97-AF65-F5344CB8AC3E}">
        <p14:creationId xmlns:p14="http://schemas.microsoft.com/office/powerpoint/2010/main" val="1383194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ACF88-3B19-F63D-F193-EE1A52B72BF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1AA85E2-6B3D-44C7-29E0-F868BAFFBC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0F6E321-0B83-325C-0B62-4268CD84DA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D229335-BC2C-AC8D-CF77-22D52CF910BD}"/>
              </a:ext>
            </a:extLst>
          </p:cNvPr>
          <p:cNvSpPr>
            <a:spLocks noGrp="1"/>
          </p:cNvSpPr>
          <p:nvPr>
            <p:ph type="dt" sz="half" idx="10"/>
          </p:nvPr>
        </p:nvSpPr>
        <p:spPr/>
        <p:txBody>
          <a:bodyPr/>
          <a:lstStyle/>
          <a:p>
            <a:fld id="{AB2D1B01-1F71-8C48-BD7C-55C9FD8197EC}" type="datetimeFigureOut">
              <a:rPr lang="en-US" smtClean="0"/>
              <a:t>6/29/23</a:t>
            </a:fld>
            <a:endParaRPr lang="en-US"/>
          </a:p>
        </p:txBody>
      </p:sp>
      <p:sp>
        <p:nvSpPr>
          <p:cNvPr id="6" name="Footer Placeholder 5">
            <a:extLst>
              <a:ext uri="{FF2B5EF4-FFF2-40B4-BE49-F238E27FC236}">
                <a16:creationId xmlns:a16="http://schemas.microsoft.com/office/drawing/2014/main" id="{0EE57ED9-F83D-87D8-B2F2-9729ACFD6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87AB70-C40B-C045-24CD-9C5AAB209640}"/>
              </a:ext>
            </a:extLst>
          </p:cNvPr>
          <p:cNvSpPr>
            <a:spLocks noGrp="1"/>
          </p:cNvSpPr>
          <p:nvPr>
            <p:ph type="sldNum" sz="quarter" idx="12"/>
          </p:nvPr>
        </p:nvSpPr>
        <p:spPr/>
        <p:txBody>
          <a:bodyPr/>
          <a:lstStyle/>
          <a:p>
            <a:fld id="{59566A38-D3B8-F64D-BD84-A3C2934EBC87}" type="slidenum">
              <a:rPr lang="en-US" smtClean="0"/>
              <a:t>‹#›</a:t>
            </a:fld>
            <a:endParaRPr lang="en-US"/>
          </a:p>
        </p:txBody>
      </p:sp>
    </p:spTree>
    <p:extLst>
      <p:ext uri="{BB962C8B-B14F-4D97-AF65-F5344CB8AC3E}">
        <p14:creationId xmlns:p14="http://schemas.microsoft.com/office/powerpoint/2010/main" val="2639457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BEC81-1F1A-F6B7-7489-DE5B24777E1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2907412-4C20-3F19-E293-F8D1D209DA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2D1F9B-616F-ED4D-4A88-D84CF8E5D9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447F467-1470-8303-188A-B9591FE1CF18}"/>
              </a:ext>
            </a:extLst>
          </p:cNvPr>
          <p:cNvSpPr>
            <a:spLocks noGrp="1"/>
          </p:cNvSpPr>
          <p:nvPr>
            <p:ph type="dt" sz="half" idx="10"/>
          </p:nvPr>
        </p:nvSpPr>
        <p:spPr/>
        <p:txBody>
          <a:bodyPr/>
          <a:lstStyle/>
          <a:p>
            <a:fld id="{AB2D1B01-1F71-8C48-BD7C-55C9FD8197EC}" type="datetimeFigureOut">
              <a:rPr lang="en-US" smtClean="0"/>
              <a:t>6/29/23</a:t>
            </a:fld>
            <a:endParaRPr lang="en-US"/>
          </a:p>
        </p:txBody>
      </p:sp>
      <p:sp>
        <p:nvSpPr>
          <p:cNvPr id="6" name="Footer Placeholder 5">
            <a:extLst>
              <a:ext uri="{FF2B5EF4-FFF2-40B4-BE49-F238E27FC236}">
                <a16:creationId xmlns:a16="http://schemas.microsoft.com/office/drawing/2014/main" id="{9D598C41-D932-4C4F-DC45-E10C691236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88B7E-B9BF-8E77-1376-1357D622C7A5}"/>
              </a:ext>
            </a:extLst>
          </p:cNvPr>
          <p:cNvSpPr>
            <a:spLocks noGrp="1"/>
          </p:cNvSpPr>
          <p:nvPr>
            <p:ph type="sldNum" sz="quarter" idx="12"/>
          </p:nvPr>
        </p:nvSpPr>
        <p:spPr/>
        <p:txBody>
          <a:bodyPr/>
          <a:lstStyle/>
          <a:p>
            <a:fld id="{59566A38-D3B8-F64D-BD84-A3C2934EBC87}" type="slidenum">
              <a:rPr lang="en-US" smtClean="0"/>
              <a:t>‹#›</a:t>
            </a:fld>
            <a:endParaRPr lang="en-US"/>
          </a:p>
        </p:txBody>
      </p:sp>
    </p:spTree>
    <p:extLst>
      <p:ext uri="{BB962C8B-B14F-4D97-AF65-F5344CB8AC3E}">
        <p14:creationId xmlns:p14="http://schemas.microsoft.com/office/powerpoint/2010/main" val="1017458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1A794-CDCD-F4ED-39FF-411D0F11041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184EDA3-382B-DEDF-8928-CD1B8CF57F8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7C5CA81-FCAF-346A-4671-455DC08153DC}"/>
              </a:ext>
            </a:extLst>
          </p:cNvPr>
          <p:cNvSpPr>
            <a:spLocks noGrp="1"/>
          </p:cNvSpPr>
          <p:nvPr>
            <p:ph type="dt" sz="half" idx="10"/>
          </p:nvPr>
        </p:nvSpPr>
        <p:spPr/>
        <p:txBody>
          <a:bodyPr/>
          <a:lstStyle/>
          <a:p>
            <a:fld id="{AB2D1B01-1F71-8C48-BD7C-55C9FD8197EC}" type="datetimeFigureOut">
              <a:rPr lang="en-US" smtClean="0"/>
              <a:t>6/29/23</a:t>
            </a:fld>
            <a:endParaRPr lang="en-US"/>
          </a:p>
        </p:txBody>
      </p:sp>
      <p:sp>
        <p:nvSpPr>
          <p:cNvPr id="5" name="Footer Placeholder 4">
            <a:extLst>
              <a:ext uri="{FF2B5EF4-FFF2-40B4-BE49-F238E27FC236}">
                <a16:creationId xmlns:a16="http://schemas.microsoft.com/office/drawing/2014/main" id="{D3D77578-CA58-FABB-77E4-894C8DD34D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789EC1-2B1B-B346-1B2E-9E11CB2278B8}"/>
              </a:ext>
            </a:extLst>
          </p:cNvPr>
          <p:cNvSpPr>
            <a:spLocks noGrp="1"/>
          </p:cNvSpPr>
          <p:nvPr>
            <p:ph type="sldNum" sz="quarter" idx="12"/>
          </p:nvPr>
        </p:nvSpPr>
        <p:spPr/>
        <p:txBody>
          <a:bodyPr/>
          <a:lstStyle/>
          <a:p>
            <a:fld id="{59566A38-D3B8-F64D-BD84-A3C2934EBC87}" type="slidenum">
              <a:rPr lang="en-US" smtClean="0"/>
              <a:t>‹#›</a:t>
            </a:fld>
            <a:endParaRPr lang="en-US"/>
          </a:p>
        </p:txBody>
      </p:sp>
    </p:spTree>
    <p:extLst>
      <p:ext uri="{BB962C8B-B14F-4D97-AF65-F5344CB8AC3E}">
        <p14:creationId xmlns:p14="http://schemas.microsoft.com/office/powerpoint/2010/main" val="16084018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A11775-F64E-ED7F-DBFD-7D057425898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19B423E-C53C-A824-07BD-9FB692CB72D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4540C9-A524-EF81-0DEF-9771795EA348}"/>
              </a:ext>
            </a:extLst>
          </p:cNvPr>
          <p:cNvSpPr>
            <a:spLocks noGrp="1"/>
          </p:cNvSpPr>
          <p:nvPr>
            <p:ph type="dt" sz="half" idx="10"/>
          </p:nvPr>
        </p:nvSpPr>
        <p:spPr/>
        <p:txBody>
          <a:bodyPr/>
          <a:lstStyle/>
          <a:p>
            <a:fld id="{AB2D1B01-1F71-8C48-BD7C-55C9FD8197EC}" type="datetimeFigureOut">
              <a:rPr lang="en-US" smtClean="0"/>
              <a:t>6/29/23</a:t>
            </a:fld>
            <a:endParaRPr lang="en-US"/>
          </a:p>
        </p:txBody>
      </p:sp>
      <p:sp>
        <p:nvSpPr>
          <p:cNvPr id="5" name="Footer Placeholder 4">
            <a:extLst>
              <a:ext uri="{FF2B5EF4-FFF2-40B4-BE49-F238E27FC236}">
                <a16:creationId xmlns:a16="http://schemas.microsoft.com/office/drawing/2014/main" id="{E4A22235-0978-D0B7-ACC3-D58E0B847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D7FD61-DDBA-FD97-10EC-597519862E6F}"/>
              </a:ext>
            </a:extLst>
          </p:cNvPr>
          <p:cNvSpPr>
            <a:spLocks noGrp="1"/>
          </p:cNvSpPr>
          <p:nvPr>
            <p:ph type="sldNum" sz="quarter" idx="12"/>
          </p:nvPr>
        </p:nvSpPr>
        <p:spPr/>
        <p:txBody>
          <a:bodyPr/>
          <a:lstStyle/>
          <a:p>
            <a:fld id="{59566A38-D3B8-F64D-BD84-A3C2934EBC87}" type="slidenum">
              <a:rPr lang="en-US" smtClean="0"/>
              <a:t>‹#›</a:t>
            </a:fld>
            <a:endParaRPr lang="en-US"/>
          </a:p>
        </p:txBody>
      </p:sp>
    </p:spTree>
    <p:extLst>
      <p:ext uri="{BB962C8B-B14F-4D97-AF65-F5344CB8AC3E}">
        <p14:creationId xmlns:p14="http://schemas.microsoft.com/office/powerpoint/2010/main" val="4150215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2203A-3719-E223-54D7-7CAC634B291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FBD1C10-9C1D-4CD1-1E5A-6312B8ACD0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B0B5C59-2FE9-4B69-72F0-47218680AE31}"/>
              </a:ext>
            </a:extLst>
          </p:cNvPr>
          <p:cNvSpPr>
            <a:spLocks noGrp="1"/>
          </p:cNvSpPr>
          <p:nvPr>
            <p:ph type="dt" sz="half" idx="10"/>
          </p:nvPr>
        </p:nvSpPr>
        <p:spPr/>
        <p:txBody>
          <a:bodyPr/>
          <a:lstStyle/>
          <a:p>
            <a:fld id="{C25F35A7-4DF1-3B45-8783-17130568C8C5}" type="datetimeFigureOut">
              <a:rPr lang="en-GB" smtClean="0"/>
              <a:t>29/06/2023</a:t>
            </a:fld>
            <a:endParaRPr lang="en-GB"/>
          </a:p>
        </p:txBody>
      </p:sp>
      <p:sp>
        <p:nvSpPr>
          <p:cNvPr id="5" name="Footer Placeholder 4">
            <a:extLst>
              <a:ext uri="{FF2B5EF4-FFF2-40B4-BE49-F238E27FC236}">
                <a16:creationId xmlns:a16="http://schemas.microsoft.com/office/drawing/2014/main" id="{F3D5B765-EC36-0AE7-D7E1-B4F65C76C1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B1EBE6-8F2F-3A09-1220-98727C9E7CEF}"/>
              </a:ext>
            </a:extLst>
          </p:cNvPr>
          <p:cNvSpPr>
            <a:spLocks noGrp="1"/>
          </p:cNvSpPr>
          <p:nvPr>
            <p:ph type="sldNum" sz="quarter" idx="12"/>
          </p:nvPr>
        </p:nvSpPr>
        <p:spPr/>
        <p:txBody>
          <a:bodyPr/>
          <a:lstStyle/>
          <a:p>
            <a:fld id="{9246AD9A-F224-E74C-B4E4-06E49D2EA258}" type="slidenum">
              <a:rPr lang="en-GB" smtClean="0"/>
              <a:t>‹#›</a:t>
            </a:fld>
            <a:endParaRPr lang="en-GB"/>
          </a:p>
        </p:txBody>
      </p:sp>
    </p:spTree>
    <p:extLst>
      <p:ext uri="{BB962C8B-B14F-4D97-AF65-F5344CB8AC3E}">
        <p14:creationId xmlns:p14="http://schemas.microsoft.com/office/powerpoint/2010/main" val="3114571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A0ACD-0E39-8755-C143-589A61E5A9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593C3E6-743C-1527-18A3-DB12ED51A13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38E1585-23E9-7CFB-A80D-91D2E5385E7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476F0A1-4A40-9156-1199-563E2500C41E}"/>
              </a:ext>
            </a:extLst>
          </p:cNvPr>
          <p:cNvSpPr>
            <a:spLocks noGrp="1"/>
          </p:cNvSpPr>
          <p:nvPr>
            <p:ph type="dt" sz="half" idx="10"/>
          </p:nvPr>
        </p:nvSpPr>
        <p:spPr/>
        <p:txBody>
          <a:bodyPr/>
          <a:lstStyle/>
          <a:p>
            <a:fld id="{C25F35A7-4DF1-3B45-8783-17130568C8C5}" type="datetimeFigureOut">
              <a:rPr lang="en-GB" smtClean="0"/>
              <a:t>29/06/2023</a:t>
            </a:fld>
            <a:endParaRPr lang="en-GB"/>
          </a:p>
        </p:txBody>
      </p:sp>
      <p:sp>
        <p:nvSpPr>
          <p:cNvPr id="6" name="Footer Placeholder 5">
            <a:extLst>
              <a:ext uri="{FF2B5EF4-FFF2-40B4-BE49-F238E27FC236}">
                <a16:creationId xmlns:a16="http://schemas.microsoft.com/office/drawing/2014/main" id="{59D89944-75EB-A5B1-2781-E9A0536BCE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307ED6-955B-95C0-42E2-58D34D92E355}"/>
              </a:ext>
            </a:extLst>
          </p:cNvPr>
          <p:cNvSpPr>
            <a:spLocks noGrp="1"/>
          </p:cNvSpPr>
          <p:nvPr>
            <p:ph type="sldNum" sz="quarter" idx="12"/>
          </p:nvPr>
        </p:nvSpPr>
        <p:spPr/>
        <p:txBody>
          <a:bodyPr/>
          <a:lstStyle/>
          <a:p>
            <a:fld id="{9246AD9A-F224-E74C-B4E4-06E49D2EA258}" type="slidenum">
              <a:rPr lang="en-GB" smtClean="0"/>
              <a:t>‹#›</a:t>
            </a:fld>
            <a:endParaRPr lang="en-GB"/>
          </a:p>
        </p:txBody>
      </p:sp>
    </p:spTree>
    <p:extLst>
      <p:ext uri="{BB962C8B-B14F-4D97-AF65-F5344CB8AC3E}">
        <p14:creationId xmlns:p14="http://schemas.microsoft.com/office/powerpoint/2010/main" val="1730796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E96B4-CEC4-D3DA-76BF-5FA32408B4E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C081032B-050B-36F4-B876-D90B579A4F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9F2F320-3633-A719-DBF6-102FBCBCED7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1803A99-76F4-8166-9BA9-139473B6F3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632566D-F1F0-4306-3078-8E9058D24A9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1223529-076F-E292-983C-9599EF142F2C}"/>
              </a:ext>
            </a:extLst>
          </p:cNvPr>
          <p:cNvSpPr>
            <a:spLocks noGrp="1"/>
          </p:cNvSpPr>
          <p:nvPr>
            <p:ph type="dt" sz="half" idx="10"/>
          </p:nvPr>
        </p:nvSpPr>
        <p:spPr/>
        <p:txBody>
          <a:bodyPr/>
          <a:lstStyle/>
          <a:p>
            <a:fld id="{C25F35A7-4DF1-3B45-8783-17130568C8C5}" type="datetimeFigureOut">
              <a:rPr lang="en-GB" smtClean="0"/>
              <a:t>29/06/2023</a:t>
            </a:fld>
            <a:endParaRPr lang="en-GB"/>
          </a:p>
        </p:txBody>
      </p:sp>
      <p:sp>
        <p:nvSpPr>
          <p:cNvPr id="8" name="Footer Placeholder 7">
            <a:extLst>
              <a:ext uri="{FF2B5EF4-FFF2-40B4-BE49-F238E27FC236}">
                <a16:creationId xmlns:a16="http://schemas.microsoft.com/office/drawing/2014/main" id="{4BDB3944-BB9B-A6DA-7016-BB076D28302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72AC697-0380-208C-0F41-416E9EEEDF3B}"/>
              </a:ext>
            </a:extLst>
          </p:cNvPr>
          <p:cNvSpPr>
            <a:spLocks noGrp="1"/>
          </p:cNvSpPr>
          <p:nvPr>
            <p:ph type="sldNum" sz="quarter" idx="12"/>
          </p:nvPr>
        </p:nvSpPr>
        <p:spPr/>
        <p:txBody>
          <a:bodyPr/>
          <a:lstStyle/>
          <a:p>
            <a:fld id="{9246AD9A-F224-E74C-B4E4-06E49D2EA258}" type="slidenum">
              <a:rPr lang="en-GB" smtClean="0"/>
              <a:t>‹#›</a:t>
            </a:fld>
            <a:endParaRPr lang="en-GB"/>
          </a:p>
        </p:txBody>
      </p:sp>
    </p:spTree>
    <p:extLst>
      <p:ext uri="{BB962C8B-B14F-4D97-AF65-F5344CB8AC3E}">
        <p14:creationId xmlns:p14="http://schemas.microsoft.com/office/powerpoint/2010/main" val="4108943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539F6-A017-93F7-0B62-6BB0D2CE4A9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BD7031C-B4D4-530A-E0E9-BE8C43D7EF80}"/>
              </a:ext>
            </a:extLst>
          </p:cNvPr>
          <p:cNvSpPr>
            <a:spLocks noGrp="1"/>
          </p:cNvSpPr>
          <p:nvPr>
            <p:ph type="dt" sz="half" idx="10"/>
          </p:nvPr>
        </p:nvSpPr>
        <p:spPr/>
        <p:txBody>
          <a:bodyPr/>
          <a:lstStyle/>
          <a:p>
            <a:fld id="{C25F35A7-4DF1-3B45-8783-17130568C8C5}" type="datetimeFigureOut">
              <a:rPr lang="en-GB" smtClean="0"/>
              <a:t>29/06/2023</a:t>
            </a:fld>
            <a:endParaRPr lang="en-GB"/>
          </a:p>
        </p:txBody>
      </p:sp>
      <p:sp>
        <p:nvSpPr>
          <p:cNvPr id="4" name="Footer Placeholder 3">
            <a:extLst>
              <a:ext uri="{FF2B5EF4-FFF2-40B4-BE49-F238E27FC236}">
                <a16:creationId xmlns:a16="http://schemas.microsoft.com/office/drawing/2014/main" id="{A4813148-EF5F-2011-F22F-72FEED3AA4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98A7153-289C-39B2-683A-D6AF08566A00}"/>
              </a:ext>
            </a:extLst>
          </p:cNvPr>
          <p:cNvSpPr>
            <a:spLocks noGrp="1"/>
          </p:cNvSpPr>
          <p:nvPr>
            <p:ph type="sldNum" sz="quarter" idx="12"/>
          </p:nvPr>
        </p:nvSpPr>
        <p:spPr/>
        <p:txBody>
          <a:bodyPr/>
          <a:lstStyle/>
          <a:p>
            <a:fld id="{9246AD9A-F224-E74C-B4E4-06E49D2EA258}" type="slidenum">
              <a:rPr lang="en-GB" smtClean="0"/>
              <a:t>‹#›</a:t>
            </a:fld>
            <a:endParaRPr lang="en-GB"/>
          </a:p>
        </p:txBody>
      </p:sp>
    </p:spTree>
    <p:extLst>
      <p:ext uri="{BB962C8B-B14F-4D97-AF65-F5344CB8AC3E}">
        <p14:creationId xmlns:p14="http://schemas.microsoft.com/office/powerpoint/2010/main" val="3737523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3C1B08-8F0F-AB9F-39FE-1A66C823FB2C}"/>
              </a:ext>
            </a:extLst>
          </p:cNvPr>
          <p:cNvSpPr>
            <a:spLocks noGrp="1"/>
          </p:cNvSpPr>
          <p:nvPr>
            <p:ph type="dt" sz="half" idx="10"/>
          </p:nvPr>
        </p:nvSpPr>
        <p:spPr/>
        <p:txBody>
          <a:bodyPr/>
          <a:lstStyle/>
          <a:p>
            <a:fld id="{C25F35A7-4DF1-3B45-8783-17130568C8C5}" type="datetimeFigureOut">
              <a:rPr lang="en-GB" smtClean="0"/>
              <a:t>29/06/2023</a:t>
            </a:fld>
            <a:endParaRPr lang="en-GB"/>
          </a:p>
        </p:txBody>
      </p:sp>
      <p:sp>
        <p:nvSpPr>
          <p:cNvPr id="3" name="Footer Placeholder 2">
            <a:extLst>
              <a:ext uri="{FF2B5EF4-FFF2-40B4-BE49-F238E27FC236}">
                <a16:creationId xmlns:a16="http://schemas.microsoft.com/office/drawing/2014/main" id="{AEE6101F-F26C-7D44-D999-6CCEF53A0C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DDB0C34-8F29-6D4E-D934-38B8B332640E}"/>
              </a:ext>
            </a:extLst>
          </p:cNvPr>
          <p:cNvSpPr>
            <a:spLocks noGrp="1"/>
          </p:cNvSpPr>
          <p:nvPr>
            <p:ph type="sldNum" sz="quarter" idx="12"/>
          </p:nvPr>
        </p:nvSpPr>
        <p:spPr/>
        <p:txBody>
          <a:bodyPr/>
          <a:lstStyle/>
          <a:p>
            <a:fld id="{9246AD9A-F224-E74C-B4E4-06E49D2EA258}" type="slidenum">
              <a:rPr lang="en-GB" smtClean="0"/>
              <a:t>‹#›</a:t>
            </a:fld>
            <a:endParaRPr lang="en-GB"/>
          </a:p>
        </p:txBody>
      </p:sp>
    </p:spTree>
    <p:extLst>
      <p:ext uri="{BB962C8B-B14F-4D97-AF65-F5344CB8AC3E}">
        <p14:creationId xmlns:p14="http://schemas.microsoft.com/office/powerpoint/2010/main" val="538858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E1662-E05E-D24D-A8A7-987F9331C82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046B93E-BE1A-A434-22EA-34392EE6B5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B8C9CC0-744B-4F56-F3A1-D26A7F8975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071E7A-FB3D-58B5-781B-CA9D2D3D199D}"/>
              </a:ext>
            </a:extLst>
          </p:cNvPr>
          <p:cNvSpPr>
            <a:spLocks noGrp="1"/>
          </p:cNvSpPr>
          <p:nvPr>
            <p:ph type="dt" sz="half" idx="10"/>
          </p:nvPr>
        </p:nvSpPr>
        <p:spPr/>
        <p:txBody>
          <a:bodyPr/>
          <a:lstStyle/>
          <a:p>
            <a:fld id="{C25F35A7-4DF1-3B45-8783-17130568C8C5}" type="datetimeFigureOut">
              <a:rPr lang="en-GB" smtClean="0"/>
              <a:t>29/06/2023</a:t>
            </a:fld>
            <a:endParaRPr lang="en-GB"/>
          </a:p>
        </p:txBody>
      </p:sp>
      <p:sp>
        <p:nvSpPr>
          <p:cNvPr id="6" name="Footer Placeholder 5">
            <a:extLst>
              <a:ext uri="{FF2B5EF4-FFF2-40B4-BE49-F238E27FC236}">
                <a16:creationId xmlns:a16="http://schemas.microsoft.com/office/drawing/2014/main" id="{29BDC477-D030-3AA8-81C6-13DEB67AAD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38F702-23F4-1380-DB4C-E0D0539D4750}"/>
              </a:ext>
            </a:extLst>
          </p:cNvPr>
          <p:cNvSpPr>
            <a:spLocks noGrp="1"/>
          </p:cNvSpPr>
          <p:nvPr>
            <p:ph type="sldNum" sz="quarter" idx="12"/>
          </p:nvPr>
        </p:nvSpPr>
        <p:spPr/>
        <p:txBody>
          <a:bodyPr/>
          <a:lstStyle/>
          <a:p>
            <a:fld id="{9246AD9A-F224-E74C-B4E4-06E49D2EA258}" type="slidenum">
              <a:rPr lang="en-GB" smtClean="0"/>
              <a:t>‹#›</a:t>
            </a:fld>
            <a:endParaRPr lang="en-GB"/>
          </a:p>
        </p:txBody>
      </p:sp>
    </p:spTree>
    <p:extLst>
      <p:ext uri="{BB962C8B-B14F-4D97-AF65-F5344CB8AC3E}">
        <p14:creationId xmlns:p14="http://schemas.microsoft.com/office/powerpoint/2010/main" val="857940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52C9A-BCA9-0F41-1D19-A79BA03858C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316F497-7B1D-83A5-F712-8E889020FC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923916-3A2D-4B15-C12F-CC9819B623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586C2D-30A0-42D3-2E4E-669280F6E95A}"/>
              </a:ext>
            </a:extLst>
          </p:cNvPr>
          <p:cNvSpPr>
            <a:spLocks noGrp="1"/>
          </p:cNvSpPr>
          <p:nvPr>
            <p:ph type="dt" sz="half" idx="10"/>
          </p:nvPr>
        </p:nvSpPr>
        <p:spPr/>
        <p:txBody>
          <a:bodyPr/>
          <a:lstStyle/>
          <a:p>
            <a:fld id="{C25F35A7-4DF1-3B45-8783-17130568C8C5}" type="datetimeFigureOut">
              <a:rPr lang="en-GB" smtClean="0"/>
              <a:t>29/06/2023</a:t>
            </a:fld>
            <a:endParaRPr lang="en-GB"/>
          </a:p>
        </p:txBody>
      </p:sp>
      <p:sp>
        <p:nvSpPr>
          <p:cNvPr id="6" name="Footer Placeholder 5">
            <a:extLst>
              <a:ext uri="{FF2B5EF4-FFF2-40B4-BE49-F238E27FC236}">
                <a16:creationId xmlns:a16="http://schemas.microsoft.com/office/drawing/2014/main" id="{D273D50A-5D50-9EF8-94CC-DE9E5E7C4E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E4CE5C-C26A-F274-3709-8AFA4BDB47E9}"/>
              </a:ext>
            </a:extLst>
          </p:cNvPr>
          <p:cNvSpPr>
            <a:spLocks noGrp="1"/>
          </p:cNvSpPr>
          <p:nvPr>
            <p:ph type="sldNum" sz="quarter" idx="12"/>
          </p:nvPr>
        </p:nvSpPr>
        <p:spPr/>
        <p:txBody>
          <a:bodyPr/>
          <a:lstStyle/>
          <a:p>
            <a:fld id="{9246AD9A-F224-E74C-B4E4-06E49D2EA258}" type="slidenum">
              <a:rPr lang="en-GB" smtClean="0"/>
              <a:t>‹#›</a:t>
            </a:fld>
            <a:endParaRPr lang="en-GB"/>
          </a:p>
        </p:txBody>
      </p:sp>
    </p:spTree>
    <p:extLst>
      <p:ext uri="{BB962C8B-B14F-4D97-AF65-F5344CB8AC3E}">
        <p14:creationId xmlns:p14="http://schemas.microsoft.com/office/powerpoint/2010/main" val="640587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2552C4-263A-6B60-C81A-EFD55EBF23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C4D24CC-6D5A-EE48-959E-AC9B39F962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41066A3-22EA-C245-C8E6-DF3F73AA7D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5F35A7-4DF1-3B45-8783-17130568C8C5}" type="datetimeFigureOut">
              <a:rPr lang="en-GB" smtClean="0"/>
              <a:t>29/06/2023</a:t>
            </a:fld>
            <a:endParaRPr lang="en-GB"/>
          </a:p>
        </p:txBody>
      </p:sp>
      <p:sp>
        <p:nvSpPr>
          <p:cNvPr id="5" name="Footer Placeholder 4">
            <a:extLst>
              <a:ext uri="{FF2B5EF4-FFF2-40B4-BE49-F238E27FC236}">
                <a16:creationId xmlns:a16="http://schemas.microsoft.com/office/drawing/2014/main" id="{6937F0AC-0879-0D2C-EE7A-BACC03ABFE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63E80DB-5362-E6AD-1415-337D560130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6AD9A-F224-E74C-B4E4-06E49D2EA258}" type="slidenum">
              <a:rPr lang="en-GB" smtClean="0"/>
              <a:t>‹#›</a:t>
            </a:fld>
            <a:endParaRPr lang="en-GB"/>
          </a:p>
        </p:txBody>
      </p:sp>
    </p:spTree>
    <p:extLst>
      <p:ext uri="{BB962C8B-B14F-4D97-AF65-F5344CB8AC3E}">
        <p14:creationId xmlns:p14="http://schemas.microsoft.com/office/powerpoint/2010/main" val="3910726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D9D10D-1570-0D2E-31C6-18CCAE57E3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C1BCC57-8A0D-BD6D-CF20-2F3D237212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BEB95B2-5802-45F7-69DE-E9A03A56EF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2D1B01-1F71-8C48-BD7C-55C9FD8197EC}" type="datetimeFigureOut">
              <a:rPr lang="en-US" smtClean="0"/>
              <a:t>6/29/23</a:t>
            </a:fld>
            <a:endParaRPr lang="en-US"/>
          </a:p>
        </p:txBody>
      </p:sp>
      <p:sp>
        <p:nvSpPr>
          <p:cNvPr id="5" name="Footer Placeholder 4">
            <a:extLst>
              <a:ext uri="{FF2B5EF4-FFF2-40B4-BE49-F238E27FC236}">
                <a16:creationId xmlns:a16="http://schemas.microsoft.com/office/drawing/2014/main" id="{4753244F-1DFB-8F7D-B8A7-91CC5912F6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58A8B4-7816-7C07-2C45-E8129860AC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566A38-D3B8-F64D-BD84-A3C2934EBC87}" type="slidenum">
              <a:rPr lang="en-US" smtClean="0"/>
              <a:t>‹#›</a:t>
            </a:fld>
            <a:endParaRPr lang="en-US"/>
          </a:p>
        </p:txBody>
      </p:sp>
    </p:spTree>
    <p:extLst>
      <p:ext uri="{BB962C8B-B14F-4D97-AF65-F5344CB8AC3E}">
        <p14:creationId xmlns:p14="http://schemas.microsoft.com/office/powerpoint/2010/main" val="16210330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ee.ucl.ac.uk/~mflanaga/thresholds.html"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hyperlink" Target="https://www.linkedin.com/pulse/assessment-redesign-generative-ai-taxonomy-options-viability-lodge/"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ti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gif"/><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230EA-9525-726F-6278-9DCBB23C48B0}"/>
              </a:ext>
            </a:extLst>
          </p:cNvPr>
          <p:cNvSpPr>
            <a:spLocks noGrp="1"/>
          </p:cNvSpPr>
          <p:nvPr>
            <p:ph type="ctrTitle"/>
          </p:nvPr>
        </p:nvSpPr>
        <p:spPr/>
        <p:txBody>
          <a:bodyPr>
            <a:normAutofit fontScale="90000"/>
          </a:bodyPr>
          <a:lstStyle/>
          <a:p>
            <a:r>
              <a:rPr lang="en-GB"/>
              <a:t>ChatGPT in the Ivory Tower: Navigating Conversations with Academic Staff </a:t>
            </a:r>
          </a:p>
        </p:txBody>
      </p:sp>
      <p:sp>
        <p:nvSpPr>
          <p:cNvPr id="3" name="Subtitle 2">
            <a:extLst>
              <a:ext uri="{FF2B5EF4-FFF2-40B4-BE49-F238E27FC236}">
                <a16:creationId xmlns:a16="http://schemas.microsoft.com/office/drawing/2014/main" id="{C7401792-78E9-0C42-2248-6DE40FB8696F}"/>
              </a:ext>
            </a:extLst>
          </p:cNvPr>
          <p:cNvSpPr>
            <a:spLocks noGrp="1"/>
          </p:cNvSpPr>
          <p:nvPr>
            <p:ph type="subTitle" idx="1"/>
          </p:nvPr>
        </p:nvSpPr>
        <p:spPr/>
        <p:txBody>
          <a:bodyPr>
            <a:normAutofit lnSpcReduction="10000"/>
          </a:bodyPr>
          <a:lstStyle/>
          <a:p>
            <a:r>
              <a:rPr lang="en-GB"/>
              <a:t>Dr Matt Wood</a:t>
            </a:r>
          </a:p>
          <a:p>
            <a:r>
              <a:rPr lang="en-GB"/>
              <a:t>Candace </a:t>
            </a:r>
            <a:r>
              <a:rPr lang="en-GB" err="1"/>
              <a:t>Nolan-Grant</a:t>
            </a:r>
            <a:endParaRPr lang="en-GB"/>
          </a:p>
          <a:p>
            <a:r>
              <a:rPr lang="en-GB"/>
              <a:t>Paul Finley</a:t>
            </a:r>
          </a:p>
          <a:p>
            <a:r>
              <a:rPr lang="en-GB"/>
              <a:t>Durham Centre for Academic Development</a:t>
            </a:r>
          </a:p>
        </p:txBody>
      </p:sp>
      <p:pic>
        <p:nvPicPr>
          <p:cNvPr id="4" name="Picture 4" descr="A qr code on a blue background&#10;&#10;Description automatically generated">
            <a:extLst>
              <a:ext uri="{FF2B5EF4-FFF2-40B4-BE49-F238E27FC236}">
                <a16:creationId xmlns:a16="http://schemas.microsoft.com/office/drawing/2014/main" id="{45C6A313-1B9E-1A42-EDDE-E27859BB8B00}"/>
              </a:ext>
            </a:extLst>
          </p:cNvPr>
          <p:cNvPicPr>
            <a:picLocks noChangeAspect="1"/>
          </p:cNvPicPr>
          <p:nvPr/>
        </p:nvPicPr>
        <p:blipFill>
          <a:blip r:embed="rId2"/>
          <a:stretch>
            <a:fillRect/>
          </a:stretch>
        </p:blipFill>
        <p:spPr>
          <a:xfrm>
            <a:off x="8732322" y="5398564"/>
            <a:ext cx="3455719" cy="1464145"/>
          </a:xfrm>
          <a:prstGeom prst="rect">
            <a:avLst/>
          </a:prstGeom>
        </p:spPr>
      </p:pic>
    </p:spTree>
    <p:extLst>
      <p:ext uri="{BB962C8B-B14F-4D97-AF65-F5344CB8AC3E}">
        <p14:creationId xmlns:p14="http://schemas.microsoft.com/office/powerpoint/2010/main" val="1617022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95E613-61A6-5FB4-6811-7EBEACE60193}"/>
              </a:ext>
            </a:extLst>
          </p:cNvPr>
          <p:cNvSpPr>
            <a:spLocks noGrp="1"/>
          </p:cNvSpPr>
          <p:nvPr>
            <p:ph type="title"/>
          </p:nvPr>
        </p:nvSpPr>
        <p:spPr>
          <a:xfrm>
            <a:off x="686834" y="1153572"/>
            <a:ext cx="3200400" cy="4461163"/>
          </a:xfrm>
        </p:spPr>
        <p:txBody>
          <a:bodyPr>
            <a:normAutofit/>
          </a:bodyPr>
          <a:lstStyle/>
          <a:p>
            <a:r>
              <a:rPr lang="en-US">
                <a:solidFill>
                  <a:srgbClr val="FFFFFF"/>
                </a:solidFill>
              </a:rPr>
              <a:t>My Personal Experience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D83DEE4-E012-0686-A3DB-2FE88EB40336}"/>
              </a:ext>
            </a:extLst>
          </p:cNvPr>
          <p:cNvSpPr>
            <a:spLocks noGrp="1"/>
          </p:cNvSpPr>
          <p:nvPr>
            <p:ph idx="1"/>
          </p:nvPr>
        </p:nvSpPr>
        <p:spPr>
          <a:xfrm>
            <a:off x="4447308" y="591344"/>
            <a:ext cx="6906491" cy="5585619"/>
          </a:xfrm>
        </p:spPr>
        <p:txBody>
          <a:bodyPr anchor="ctr">
            <a:normAutofit/>
          </a:bodyPr>
          <a:lstStyle/>
          <a:p>
            <a:pPr marL="0" indent="0">
              <a:buNone/>
            </a:pPr>
            <a:r>
              <a:rPr lang="en-US"/>
              <a:t>The Disclaimer</a:t>
            </a:r>
          </a:p>
          <a:p>
            <a:pPr marL="0" indent="0">
              <a:buNone/>
            </a:pPr>
            <a:r>
              <a:rPr lang="en-US"/>
              <a:t>“This is a rapidly changing area, what we tell you today is correct as of today but things are changing quickly.”</a:t>
            </a:r>
          </a:p>
          <a:p>
            <a:pPr marL="0" indent="0">
              <a:buNone/>
            </a:pPr>
            <a:endParaRPr lang="en-US"/>
          </a:p>
          <a:p>
            <a:pPr marL="0" indent="0">
              <a:buNone/>
            </a:pPr>
            <a:r>
              <a:rPr lang="en-US"/>
              <a:t>Rewrites &amp; refinements</a:t>
            </a:r>
          </a:p>
          <a:p>
            <a:pPr marL="0" indent="0">
              <a:buNone/>
            </a:pPr>
            <a:endParaRPr lang="en-US"/>
          </a:p>
          <a:p>
            <a:pPr marL="0" indent="0">
              <a:buNone/>
            </a:pPr>
            <a:r>
              <a:rPr lang="en-US"/>
              <a:t>Assumptions</a:t>
            </a:r>
          </a:p>
        </p:txBody>
      </p:sp>
      <p:pic>
        <p:nvPicPr>
          <p:cNvPr id="5" name="Picture 4" descr="A qr code on a blue background&#10;&#10;Description automatically generated">
            <a:extLst>
              <a:ext uri="{FF2B5EF4-FFF2-40B4-BE49-F238E27FC236}">
                <a16:creationId xmlns:a16="http://schemas.microsoft.com/office/drawing/2014/main" id="{CB2EF7E0-E8C7-B328-BCA4-056BFD6672E3}"/>
              </a:ext>
            </a:extLst>
          </p:cNvPr>
          <p:cNvPicPr>
            <a:picLocks noChangeAspect="1"/>
          </p:cNvPicPr>
          <p:nvPr/>
        </p:nvPicPr>
        <p:blipFill>
          <a:blip r:embed="rId2"/>
          <a:stretch>
            <a:fillRect/>
          </a:stretch>
        </p:blipFill>
        <p:spPr>
          <a:xfrm>
            <a:off x="8732322" y="5398564"/>
            <a:ext cx="3455719" cy="1464145"/>
          </a:xfrm>
          <a:prstGeom prst="rect">
            <a:avLst/>
          </a:prstGeom>
        </p:spPr>
      </p:pic>
    </p:spTree>
    <p:extLst>
      <p:ext uri="{BB962C8B-B14F-4D97-AF65-F5344CB8AC3E}">
        <p14:creationId xmlns:p14="http://schemas.microsoft.com/office/powerpoint/2010/main" val="829040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A5F8D2-6C00-344A-0620-C5FDC8EC6629}"/>
              </a:ext>
            </a:extLst>
          </p:cNvPr>
          <p:cNvSpPr>
            <a:spLocks noGrp="1"/>
          </p:cNvSpPr>
          <p:nvPr>
            <p:ph type="title"/>
          </p:nvPr>
        </p:nvSpPr>
        <p:spPr>
          <a:xfrm>
            <a:off x="4001926" y="169191"/>
            <a:ext cx="6781800" cy="1338696"/>
          </a:xfrm>
        </p:spPr>
        <p:txBody>
          <a:bodyPr>
            <a:normAutofit/>
          </a:bodyPr>
          <a:lstStyle/>
          <a:p>
            <a:r>
              <a:rPr lang="en-US" sz="4800" b="1"/>
              <a:t>Hooks</a:t>
            </a:r>
          </a:p>
        </p:txBody>
      </p:sp>
      <p:pic>
        <p:nvPicPr>
          <p:cNvPr id="5" name="Picture 4" descr="Giant fishhook">
            <a:extLst>
              <a:ext uri="{FF2B5EF4-FFF2-40B4-BE49-F238E27FC236}">
                <a16:creationId xmlns:a16="http://schemas.microsoft.com/office/drawing/2014/main" id="{90824CA9-3CBA-0E56-09DD-CBC6E8F28554}"/>
              </a:ext>
            </a:extLst>
          </p:cNvPr>
          <p:cNvPicPr>
            <a:picLocks noChangeAspect="1"/>
          </p:cNvPicPr>
          <p:nvPr/>
        </p:nvPicPr>
        <p:blipFill rotWithShape="1">
          <a:blip r:embed="rId2"/>
          <a:srcRect l="2368" r="1999"/>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1D0B62F0-27FA-AB7D-223C-7EF0D9BEAC61}"/>
              </a:ext>
            </a:extLst>
          </p:cNvPr>
          <p:cNvSpPr>
            <a:spLocks noGrp="1"/>
          </p:cNvSpPr>
          <p:nvPr>
            <p:ph idx="1"/>
          </p:nvPr>
        </p:nvSpPr>
        <p:spPr>
          <a:xfrm>
            <a:off x="4001927" y="1271092"/>
            <a:ext cx="8272462" cy="3900730"/>
          </a:xfrm>
        </p:spPr>
        <p:txBody>
          <a:bodyPr anchor="t">
            <a:noAutofit/>
          </a:bodyPr>
          <a:lstStyle/>
          <a:p>
            <a:pPr marL="0" indent="0">
              <a:buNone/>
            </a:pPr>
            <a:endParaRPr lang="en-US" sz="4000"/>
          </a:p>
          <a:p>
            <a:pPr marL="0" indent="0">
              <a:buNone/>
            </a:pPr>
            <a:r>
              <a:rPr lang="en-US" sz="4000"/>
              <a:t>Instant feedback about teaching</a:t>
            </a:r>
          </a:p>
          <a:p>
            <a:pPr marL="0" indent="0">
              <a:buNone/>
            </a:pPr>
            <a:endParaRPr lang="en-US" sz="4000"/>
          </a:p>
          <a:p>
            <a:pPr marL="0" indent="0">
              <a:buNone/>
            </a:pPr>
            <a:r>
              <a:rPr lang="en-GB" sz="4000">
                <a:effectLst/>
                <a:latin typeface="+mn-lt"/>
              </a:rPr>
              <a:t>Low stack tests</a:t>
            </a:r>
          </a:p>
          <a:p>
            <a:pPr marL="0" indent="0">
              <a:buNone/>
            </a:pPr>
            <a:endParaRPr lang="en-US" sz="4000"/>
          </a:p>
          <a:p>
            <a:pPr marL="0" indent="0">
              <a:buNone/>
            </a:pPr>
            <a:r>
              <a:rPr lang="en-US" sz="4000"/>
              <a:t>Debate</a:t>
            </a:r>
          </a:p>
        </p:txBody>
      </p:sp>
      <p:pic>
        <p:nvPicPr>
          <p:cNvPr id="6" name="Picture 4" descr="A qr code on a blue background&#10;&#10;Description automatically generated">
            <a:extLst>
              <a:ext uri="{FF2B5EF4-FFF2-40B4-BE49-F238E27FC236}">
                <a16:creationId xmlns:a16="http://schemas.microsoft.com/office/drawing/2014/main" id="{E4837C3A-1FD3-F92C-6380-5282C9484AC0}"/>
              </a:ext>
            </a:extLst>
          </p:cNvPr>
          <p:cNvPicPr>
            <a:picLocks noChangeAspect="1"/>
          </p:cNvPicPr>
          <p:nvPr/>
        </p:nvPicPr>
        <p:blipFill>
          <a:blip r:embed="rId3"/>
          <a:stretch>
            <a:fillRect/>
          </a:stretch>
        </p:blipFill>
        <p:spPr>
          <a:xfrm>
            <a:off x="8732322" y="5398564"/>
            <a:ext cx="3455719" cy="1464145"/>
          </a:xfrm>
          <a:prstGeom prst="rect">
            <a:avLst/>
          </a:prstGeom>
        </p:spPr>
      </p:pic>
      <p:pic>
        <p:nvPicPr>
          <p:cNvPr id="8" name="Picture 4" descr="A qr code on a blue background&#10;&#10;Description automatically generated">
            <a:extLst>
              <a:ext uri="{FF2B5EF4-FFF2-40B4-BE49-F238E27FC236}">
                <a16:creationId xmlns:a16="http://schemas.microsoft.com/office/drawing/2014/main" id="{6107F2A1-5856-ADAA-86AC-F3ECE21A46A3}"/>
              </a:ext>
            </a:extLst>
          </p:cNvPr>
          <p:cNvPicPr>
            <a:picLocks noChangeAspect="1"/>
          </p:cNvPicPr>
          <p:nvPr/>
        </p:nvPicPr>
        <p:blipFill>
          <a:blip r:embed="rId3"/>
          <a:stretch>
            <a:fillRect/>
          </a:stretch>
        </p:blipFill>
        <p:spPr>
          <a:xfrm>
            <a:off x="8884722" y="5550964"/>
            <a:ext cx="3455719" cy="1464145"/>
          </a:xfrm>
          <a:prstGeom prst="rect">
            <a:avLst/>
          </a:prstGeom>
        </p:spPr>
      </p:pic>
    </p:spTree>
    <p:extLst>
      <p:ext uri="{BB962C8B-B14F-4D97-AF65-F5344CB8AC3E}">
        <p14:creationId xmlns:p14="http://schemas.microsoft.com/office/powerpoint/2010/main" val="1444774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A75987-93FC-BD1F-74C4-C0A788EBF37D}"/>
              </a:ext>
            </a:extLst>
          </p:cNvPr>
          <p:cNvSpPr>
            <a:spLocks noGrp="1"/>
          </p:cNvSpPr>
          <p:nvPr>
            <p:ph type="title"/>
          </p:nvPr>
        </p:nvSpPr>
        <p:spPr>
          <a:xfrm>
            <a:off x="686834" y="1153572"/>
            <a:ext cx="3200400" cy="4461163"/>
          </a:xfrm>
        </p:spPr>
        <p:txBody>
          <a:bodyPr>
            <a:normAutofit/>
          </a:bodyPr>
          <a:lstStyle/>
          <a:p>
            <a:r>
              <a:rPr lang="en-US">
                <a:solidFill>
                  <a:srgbClr val="FFFFFF"/>
                </a:solidFill>
              </a:rPr>
              <a:t>Where are we now</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ABDB47F-BFB2-D883-196C-9791C4DE0696}"/>
              </a:ext>
            </a:extLst>
          </p:cNvPr>
          <p:cNvSpPr>
            <a:spLocks noGrp="1"/>
          </p:cNvSpPr>
          <p:nvPr>
            <p:ph idx="1"/>
          </p:nvPr>
        </p:nvSpPr>
        <p:spPr>
          <a:xfrm>
            <a:off x="4447308" y="591344"/>
            <a:ext cx="6906491" cy="5585619"/>
          </a:xfrm>
        </p:spPr>
        <p:txBody>
          <a:bodyPr anchor="ctr">
            <a:normAutofit/>
          </a:bodyPr>
          <a:lstStyle/>
          <a:p>
            <a:r>
              <a:rPr lang="en-US" err="1"/>
              <a:t>ChatGPT</a:t>
            </a:r>
            <a:r>
              <a:rPr lang="en-US"/>
              <a:t> – Challenges and Opportunities</a:t>
            </a:r>
          </a:p>
          <a:p>
            <a:r>
              <a:rPr lang="en-US"/>
              <a:t>AI/LLMs for Teaching and Learning </a:t>
            </a:r>
          </a:p>
          <a:p>
            <a:r>
              <a:rPr lang="en-US"/>
              <a:t>AI/LLMs for Researchers</a:t>
            </a:r>
          </a:p>
          <a:p>
            <a:endParaRPr lang="en-US"/>
          </a:p>
          <a:p>
            <a:pPr marL="0" indent="0">
              <a:buNone/>
            </a:pPr>
            <a:r>
              <a:rPr lang="en-US"/>
              <a:t>Potential Future Workshops</a:t>
            </a:r>
          </a:p>
          <a:p>
            <a:pPr marL="0" indent="0">
              <a:buNone/>
            </a:pPr>
            <a:r>
              <a:rPr lang="en-US"/>
              <a:t>AI/LLMs - Introduction to prompt engineering</a:t>
            </a:r>
          </a:p>
          <a:p>
            <a:pPr marL="0" indent="0">
              <a:buNone/>
            </a:pPr>
            <a:r>
              <a:rPr lang="en-US"/>
              <a:t>AI/LLMs – Build a custom chatbot for your module</a:t>
            </a:r>
          </a:p>
          <a:p>
            <a:pPr marL="0" indent="0">
              <a:buNone/>
            </a:pPr>
            <a:endParaRPr lang="en-US"/>
          </a:p>
        </p:txBody>
      </p:sp>
      <p:pic>
        <p:nvPicPr>
          <p:cNvPr id="5" name="Picture 4" descr="A qr code on a blue background&#10;&#10;Description automatically generated">
            <a:extLst>
              <a:ext uri="{FF2B5EF4-FFF2-40B4-BE49-F238E27FC236}">
                <a16:creationId xmlns:a16="http://schemas.microsoft.com/office/drawing/2014/main" id="{BDB898C7-CF24-BD51-0625-A110AB4E578E}"/>
              </a:ext>
            </a:extLst>
          </p:cNvPr>
          <p:cNvPicPr>
            <a:picLocks noChangeAspect="1"/>
          </p:cNvPicPr>
          <p:nvPr/>
        </p:nvPicPr>
        <p:blipFill>
          <a:blip r:embed="rId2"/>
          <a:stretch>
            <a:fillRect/>
          </a:stretch>
        </p:blipFill>
        <p:spPr>
          <a:xfrm>
            <a:off x="8732322" y="5398564"/>
            <a:ext cx="3455719" cy="1464145"/>
          </a:xfrm>
          <a:prstGeom prst="rect">
            <a:avLst/>
          </a:prstGeom>
        </p:spPr>
      </p:pic>
    </p:spTree>
    <p:extLst>
      <p:ext uri="{BB962C8B-B14F-4D97-AF65-F5344CB8AC3E}">
        <p14:creationId xmlns:p14="http://schemas.microsoft.com/office/powerpoint/2010/main" val="2489398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B054F-AD6D-F872-6BC1-FC4A5B5701B5}"/>
              </a:ext>
            </a:extLst>
          </p:cNvPr>
          <p:cNvSpPr>
            <a:spLocks noGrp="1"/>
          </p:cNvSpPr>
          <p:nvPr>
            <p:ph type="title"/>
          </p:nvPr>
        </p:nvSpPr>
        <p:spPr/>
        <p:txBody>
          <a:bodyPr/>
          <a:lstStyle/>
          <a:p>
            <a:r>
              <a:rPr lang="en-GB" err="1"/>
              <a:t>GenAI</a:t>
            </a:r>
            <a:r>
              <a:rPr lang="en-GB"/>
              <a:t> and Assessment</a:t>
            </a:r>
          </a:p>
        </p:txBody>
      </p:sp>
      <p:sp>
        <p:nvSpPr>
          <p:cNvPr id="4" name="Text Placeholder 3">
            <a:extLst>
              <a:ext uri="{FF2B5EF4-FFF2-40B4-BE49-F238E27FC236}">
                <a16:creationId xmlns:a16="http://schemas.microsoft.com/office/drawing/2014/main" id="{627F2B55-189F-7118-501F-33B88F42CAB8}"/>
              </a:ext>
            </a:extLst>
          </p:cNvPr>
          <p:cNvSpPr>
            <a:spLocks noGrp="1"/>
          </p:cNvSpPr>
          <p:nvPr>
            <p:ph type="body" idx="1"/>
          </p:nvPr>
        </p:nvSpPr>
        <p:spPr>
          <a:xfrm>
            <a:off x="831849" y="4589463"/>
            <a:ext cx="10849867" cy="1500187"/>
          </a:xfrm>
        </p:spPr>
        <p:txBody>
          <a:bodyPr>
            <a:normAutofit/>
          </a:bodyPr>
          <a:lstStyle/>
          <a:p>
            <a:r>
              <a:rPr lang="en-GB" sz="4000"/>
              <a:t>Unleashing Threshold Concepts in Higher Education</a:t>
            </a:r>
          </a:p>
        </p:txBody>
      </p:sp>
      <p:pic>
        <p:nvPicPr>
          <p:cNvPr id="5" name="Picture 4" descr="A qr code on a blue background&#10;&#10;Description automatically generated">
            <a:extLst>
              <a:ext uri="{FF2B5EF4-FFF2-40B4-BE49-F238E27FC236}">
                <a16:creationId xmlns:a16="http://schemas.microsoft.com/office/drawing/2014/main" id="{B8C21904-9BFC-D539-EBBA-6EDF7BE135B1}"/>
              </a:ext>
            </a:extLst>
          </p:cNvPr>
          <p:cNvPicPr>
            <a:picLocks noChangeAspect="1"/>
          </p:cNvPicPr>
          <p:nvPr/>
        </p:nvPicPr>
        <p:blipFill>
          <a:blip r:embed="rId2"/>
          <a:stretch>
            <a:fillRect/>
          </a:stretch>
        </p:blipFill>
        <p:spPr>
          <a:xfrm>
            <a:off x="8732322" y="5398564"/>
            <a:ext cx="3455719" cy="1464145"/>
          </a:xfrm>
          <a:prstGeom prst="rect">
            <a:avLst/>
          </a:prstGeom>
        </p:spPr>
      </p:pic>
    </p:spTree>
    <p:extLst>
      <p:ext uri="{BB962C8B-B14F-4D97-AF65-F5344CB8AC3E}">
        <p14:creationId xmlns:p14="http://schemas.microsoft.com/office/powerpoint/2010/main" val="722362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otion-blurred view of the city lights">
            <a:extLst>
              <a:ext uri="{FF2B5EF4-FFF2-40B4-BE49-F238E27FC236}">
                <a16:creationId xmlns:a16="http://schemas.microsoft.com/office/drawing/2014/main" id="{6E14BC73-5A22-F12A-05A6-7B589E893C6B}"/>
              </a:ext>
            </a:extLst>
          </p:cNvPr>
          <p:cNvPicPr>
            <a:picLocks noChangeAspect="1"/>
          </p:cNvPicPr>
          <p:nvPr/>
        </p:nvPicPr>
        <p:blipFill>
          <a:blip r:embed="rId2"/>
          <a:srcRect l="4361" r="4361"/>
          <a:stretch/>
        </p:blipFill>
        <p:spPr>
          <a:xfrm>
            <a:off x="2522358" y="313777"/>
            <a:ext cx="9669656" cy="685800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AF22493-E982-FB26-0829-7A04BA0E836D}"/>
              </a:ext>
            </a:extLst>
          </p:cNvPr>
          <p:cNvSpPr>
            <a:spLocks noGrp="1"/>
          </p:cNvSpPr>
          <p:nvPr>
            <p:ph type="title"/>
          </p:nvPr>
        </p:nvSpPr>
        <p:spPr>
          <a:xfrm>
            <a:off x="838200" y="365125"/>
            <a:ext cx="4391346" cy="1899912"/>
          </a:xfrm>
        </p:spPr>
        <p:txBody>
          <a:bodyPr>
            <a:normAutofit/>
          </a:bodyPr>
          <a:lstStyle/>
          <a:p>
            <a:r>
              <a:rPr lang="en-GB" sz="4000" err="1"/>
              <a:t>GenAI</a:t>
            </a:r>
            <a:r>
              <a:rPr lang="en-GB" sz="4000"/>
              <a:t> and Threshold Concepts</a:t>
            </a:r>
          </a:p>
        </p:txBody>
      </p:sp>
      <p:sp>
        <p:nvSpPr>
          <p:cNvPr id="5" name="Content Placeholder 4">
            <a:extLst>
              <a:ext uri="{FF2B5EF4-FFF2-40B4-BE49-F238E27FC236}">
                <a16:creationId xmlns:a16="http://schemas.microsoft.com/office/drawing/2014/main" id="{3B1A6E2E-5922-644C-2D1B-2055B5A8C6F9}"/>
              </a:ext>
            </a:extLst>
          </p:cNvPr>
          <p:cNvSpPr>
            <a:spLocks noGrp="1"/>
          </p:cNvSpPr>
          <p:nvPr>
            <p:ph idx="1"/>
          </p:nvPr>
        </p:nvSpPr>
        <p:spPr>
          <a:xfrm>
            <a:off x="838200" y="2434201"/>
            <a:ext cx="4298879" cy="3742762"/>
          </a:xfrm>
        </p:spPr>
        <p:txBody>
          <a:bodyPr>
            <a:normAutofit/>
          </a:bodyPr>
          <a:lstStyle/>
          <a:p>
            <a:pPr marL="0" indent="0">
              <a:buNone/>
            </a:pPr>
            <a:r>
              <a:rPr lang="en-GB" sz="3600"/>
              <a:t>Troublesome</a:t>
            </a:r>
          </a:p>
          <a:p>
            <a:pPr marL="0" indent="0">
              <a:buNone/>
            </a:pPr>
            <a:r>
              <a:rPr lang="en-GB" sz="3600"/>
              <a:t>Lead to a state of liminality</a:t>
            </a:r>
          </a:p>
          <a:p>
            <a:pPr marL="0" indent="0">
              <a:buNone/>
            </a:pPr>
            <a:endParaRPr lang="en-GB" sz="3600"/>
          </a:p>
        </p:txBody>
      </p:sp>
      <p:sp>
        <p:nvSpPr>
          <p:cNvPr id="8" name="TextBox 7">
            <a:extLst>
              <a:ext uri="{FF2B5EF4-FFF2-40B4-BE49-F238E27FC236}">
                <a16:creationId xmlns:a16="http://schemas.microsoft.com/office/drawing/2014/main" id="{23BDD43C-741B-4622-C8D9-7AF6C30C2F58}"/>
              </a:ext>
            </a:extLst>
          </p:cNvPr>
          <p:cNvSpPr txBox="1"/>
          <p:nvPr/>
        </p:nvSpPr>
        <p:spPr>
          <a:xfrm>
            <a:off x="838200" y="6041464"/>
            <a:ext cx="4097055" cy="584775"/>
          </a:xfrm>
          <a:prstGeom prst="rect">
            <a:avLst/>
          </a:prstGeom>
          <a:noFill/>
        </p:spPr>
        <p:txBody>
          <a:bodyPr wrap="square" rtlCol="0">
            <a:spAutoFit/>
          </a:bodyPr>
          <a:lstStyle/>
          <a:p>
            <a:r>
              <a:rPr lang="en-GB" sz="1600"/>
              <a:t>See </a:t>
            </a:r>
            <a:r>
              <a:rPr lang="en-GB" sz="1600">
                <a:hlinkClick r:id="rId3"/>
              </a:rPr>
              <a:t>Threshold Concepts: A Short Introduction and a Bibliography from 2003 to 2018</a:t>
            </a:r>
            <a:endParaRPr lang="en-GB" sz="1600"/>
          </a:p>
        </p:txBody>
      </p:sp>
      <p:pic>
        <p:nvPicPr>
          <p:cNvPr id="3" name="Picture 4" descr="A qr code on a blue background&#10;&#10;Description automatically generated">
            <a:extLst>
              <a:ext uri="{FF2B5EF4-FFF2-40B4-BE49-F238E27FC236}">
                <a16:creationId xmlns:a16="http://schemas.microsoft.com/office/drawing/2014/main" id="{373F5C9A-7C1E-C60E-4107-2A45FD5742B7}"/>
              </a:ext>
            </a:extLst>
          </p:cNvPr>
          <p:cNvPicPr>
            <a:picLocks noChangeAspect="1"/>
          </p:cNvPicPr>
          <p:nvPr/>
        </p:nvPicPr>
        <p:blipFill>
          <a:blip r:embed="rId4"/>
          <a:stretch>
            <a:fillRect/>
          </a:stretch>
        </p:blipFill>
        <p:spPr>
          <a:xfrm>
            <a:off x="8732322" y="5398564"/>
            <a:ext cx="3455719" cy="1464145"/>
          </a:xfrm>
          <a:prstGeom prst="rect">
            <a:avLst/>
          </a:prstGeom>
        </p:spPr>
      </p:pic>
    </p:spTree>
    <p:extLst>
      <p:ext uri="{BB962C8B-B14F-4D97-AF65-F5344CB8AC3E}">
        <p14:creationId xmlns:p14="http://schemas.microsoft.com/office/powerpoint/2010/main" val="216099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B51B8C-8402-FB3A-1917-99FC7551EADB}"/>
              </a:ext>
            </a:extLst>
          </p:cNvPr>
          <p:cNvGraphicFramePr>
            <a:graphicFrameLocks noGrp="1"/>
          </p:cNvGraphicFramePr>
          <p:nvPr/>
        </p:nvGraphicFramePr>
        <p:xfrm>
          <a:off x="328294" y="205316"/>
          <a:ext cx="11535412" cy="5738284"/>
        </p:xfrm>
        <a:graphic>
          <a:graphicData uri="http://schemas.openxmlformats.org/drawingml/2006/table">
            <a:tbl>
              <a:tblPr firstRow="1" bandRow="1">
                <a:tableStyleId>{5C22544A-7EE6-4342-B048-85BDC9FD1C3A}</a:tableStyleId>
              </a:tblPr>
              <a:tblGrid>
                <a:gridCol w="2883853">
                  <a:extLst>
                    <a:ext uri="{9D8B030D-6E8A-4147-A177-3AD203B41FA5}">
                      <a16:colId xmlns:a16="http://schemas.microsoft.com/office/drawing/2014/main" val="1726751625"/>
                    </a:ext>
                  </a:extLst>
                </a:gridCol>
                <a:gridCol w="2883853">
                  <a:extLst>
                    <a:ext uri="{9D8B030D-6E8A-4147-A177-3AD203B41FA5}">
                      <a16:colId xmlns:a16="http://schemas.microsoft.com/office/drawing/2014/main" val="3203767128"/>
                    </a:ext>
                  </a:extLst>
                </a:gridCol>
                <a:gridCol w="2883853">
                  <a:extLst>
                    <a:ext uri="{9D8B030D-6E8A-4147-A177-3AD203B41FA5}">
                      <a16:colId xmlns:a16="http://schemas.microsoft.com/office/drawing/2014/main" val="3268964606"/>
                    </a:ext>
                  </a:extLst>
                </a:gridCol>
                <a:gridCol w="2883853">
                  <a:extLst>
                    <a:ext uri="{9D8B030D-6E8A-4147-A177-3AD203B41FA5}">
                      <a16:colId xmlns:a16="http://schemas.microsoft.com/office/drawing/2014/main" val="276172406"/>
                    </a:ext>
                  </a:extLst>
                </a:gridCol>
              </a:tblGrid>
              <a:tr h="563817">
                <a:tc>
                  <a:txBody>
                    <a:bodyPr/>
                    <a:lstStyle/>
                    <a:p>
                      <a:endParaRPr lang="en-GB" sz="2400"/>
                    </a:p>
                  </a:txBody>
                  <a:tcPr anchor="ctr">
                    <a:solidFill>
                      <a:schemeClr val="bg2">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t>Short-term</a:t>
                      </a:r>
                    </a:p>
                  </a:txBody>
                  <a:tcPr anchor="ctr">
                    <a:solidFill>
                      <a:schemeClr val="bg2">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t>Medium-term</a:t>
                      </a:r>
                    </a:p>
                  </a:txBody>
                  <a:tcPr anchor="ctr">
                    <a:solidFill>
                      <a:schemeClr val="bg2">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t>Long-term</a:t>
                      </a:r>
                    </a:p>
                  </a:txBody>
                  <a:tcPr anchor="ctr">
                    <a:solidFill>
                      <a:schemeClr val="bg2">
                        <a:lumMod val="50000"/>
                      </a:schemeClr>
                    </a:solidFill>
                  </a:tcPr>
                </a:tc>
                <a:extLst>
                  <a:ext uri="{0D108BD9-81ED-4DB2-BD59-A6C34878D82A}">
                    <a16:rowId xmlns:a16="http://schemas.microsoft.com/office/drawing/2014/main" val="2211925404"/>
                  </a:ext>
                </a:extLst>
              </a:tr>
              <a:tr h="568177">
                <a:tc>
                  <a:txBody>
                    <a:bodyPr/>
                    <a:lstStyle/>
                    <a:p>
                      <a:r>
                        <a:rPr lang="en-GB" sz="2400"/>
                        <a:t>Ignore</a:t>
                      </a:r>
                    </a:p>
                  </a:txBody>
                  <a:tcPr anchor="ctr">
                    <a:solidFill>
                      <a:schemeClr val="bg1"/>
                    </a:solidFill>
                  </a:tcPr>
                </a:tc>
                <a:tc>
                  <a:txBody>
                    <a:bodyPr/>
                    <a:lstStyle/>
                    <a:p>
                      <a:r>
                        <a:rPr lang="en-GB" sz="2400"/>
                        <a:t>Risky</a:t>
                      </a:r>
                    </a:p>
                  </a:txBody>
                  <a:tcPr anchor="ctr">
                    <a:solidFill>
                      <a:schemeClr val="accent4">
                        <a:lumMod val="60000"/>
                        <a:lumOff val="40000"/>
                      </a:schemeClr>
                    </a:solidFill>
                  </a:tcPr>
                </a:tc>
                <a:tc>
                  <a:txBody>
                    <a:bodyPr/>
                    <a:lstStyle/>
                    <a:p>
                      <a:endParaRPr lang="en-GB" sz="2400"/>
                    </a:p>
                  </a:txBody>
                  <a:tcPr anchor="ctr">
                    <a:solidFill>
                      <a:schemeClr val="accent2"/>
                    </a:solidFill>
                  </a:tcPr>
                </a:tc>
                <a:tc>
                  <a:txBody>
                    <a:bodyPr/>
                    <a:lstStyle/>
                    <a:p>
                      <a:endParaRPr lang="en-GB" sz="2400"/>
                    </a:p>
                  </a:txBody>
                  <a:tcPr anchor="ctr">
                    <a:solidFill>
                      <a:schemeClr val="accent2"/>
                    </a:solidFill>
                  </a:tcPr>
                </a:tc>
                <a:extLst>
                  <a:ext uri="{0D108BD9-81ED-4DB2-BD59-A6C34878D82A}">
                    <a16:rowId xmlns:a16="http://schemas.microsoft.com/office/drawing/2014/main" val="3887660077"/>
                  </a:ext>
                </a:extLst>
              </a:tr>
              <a:tr h="582930">
                <a:tc>
                  <a:txBody>
                    <a:bodyPr/>
                    <a:lstStyle/>
                    <a:p>
                      <a:r>
                        <a:rPr lang="en-GB" sz="2400">
                          <a:solidFill>
                            <a:schemeClr val="bg1"/>
                          </a:solidFill>
                        </a:rPr>
                        <a:t>Prohibit</a:t>
                      </a:r>
                    </a:p>
                  </a:txBody>
                  <a:tcPr anchor="ctr">
                    <a:solidFill>
                      <a:schemeClr val="tx1"/>
                    </a:solidFill>
                  </a:tcPr>
                </a:tc>
                <a:tc>
                  <a:txBody>
                    <a:bodyPr/>
                    <a:lstStyle/>
                    <a:p>
                      <a:r>
                        <a:rPr lang="en-GB" sz="2400"/>
                        <a:t>No way to enforce</a:t>
                      </a:r>
                    </a:p>
                  </a:txBody>
                  <a:tcPr anchor="ctr">
                    <a:solidFill>
                      <a:schemeClr val="accent4">
                        <a:lumMod val="60000"/>
                        <a:lumOff val="40000"/>
                      </a:schemeClr>
                    </a:solidFill>
                  </a:tcPr>
                </a:tc>
                <a:tc>
                  <a:txBody>
                    <a:bodyPr/>
                    <a:lstStyle/>
                    <a:p>
                      <a:r>
                        <a:rPr lang="en-GB" sz="2400"/>
                        <a:t>Detection ‘arms race’</a:t>
                      </a:r>
                    </a:p>
                  </a:txBody>
                  <a:tcPr anchor="ctr">
                    <a:solidFill>
                      <a:schemeClr val="accent4">
                        <a:lumMod val="60000"/>
                        <a:lumOff val="40000"/>
                      </a:schemeClr>
                    </a:solidFill>
                  </a:tcPr>
                </a:tc>
                <a:tc>
                  <a:txBody>
                    <a:bodyPr/>
                    <a:lstStyle/>
                    <a:p>
                      <a:endParaRPr lang="en-GB" sz="2400"/>
                    </a:p>
                  </a:txBody>
                  <a:tcPr anchor="ctr">
                    <a:solidFill>
                      <a:schemeClr val="accent2"/>
                    </a:solidFill>
                  </a:tcPr>
                </a:tc>
                <a:extLst>
                  <a:ext uri="{0D108BD9-81ED-4DB2-BD59-A6C34878D82A}">
                    <a16:rowId xmlns:a16="http://schemas.microsoft.com/office/drawing/2014/main" val="1278048198"/>
                  </a:ext>
                </a:extLst>
              </a:tr>
              <a:tr h="563817">
                <a:tc>
                  <a:txBody>
                    <a:bodyPr/>
                    <a:lstStyle/>
                    <a:p>
                      <a:r>
                        <a:rPr lang="en-GB" sz="2400">
                          <a:solidFill>
                            <a:schemeClr val="bg1"/>
                          </a:solidFill>
                        </a:rPr>
                        <a:t>Invigilate</a:t>
                      </a:r>
                    </a:p>
                  </a:txBody>
                  <a:tcPr anchor="ctr">
                    <a:solidFill>
                      <a:schemeClr val="tx1"/>
                    </a:solidFill>
                  </a:tcPr>
                </a:tc>
                <a:tc>
                  <a:txBody>
                    <a:bodyPr/>
                    <a:lstStyle/>
                    <a:p>
                      <a:r>
                        <a:rPr lang="en-GB" sz="2400"/>
                        <a:t>Where appropriate (i.e. content/process knowledge only)</a:t>
                      </a:r>
                    </a:p>
                  </a:txBody>
                  <a:tcPr anchor="ctr">
                    <a:solidFill>
                      <a:schemeClr val="accent4">
                        <a:lumMod val="60000"/>
                        <a:lumOff val="40000"/>
                      </a:schemeClr>
                    </a:solidFill>
                  </a:tcPr>
                </a:tc>
                <a:tc>
                  <a:txBody>
                    <a:bodyPr/>
                    <a:lstStyle/>
                    <a:p>
                      <a:r>
                        <a:rPr lang="en-GB" sz="2400"/>
                        <a:t>Where appropriate</a:t>
                      </a:r>
                    </a:p>
                  </a:txBody>
                  <a:tcPr anchor="ctr">
                    <a:solidFill>
                      <a:schemeClr val="accent4">
                        <a:lumMod val="60000"/>
                        <a:lumOff val="40000"/>
                      </a:schemeClr>
                    </a:solidFill>
                  </a:tcPr>
                </a:tc>
                <a:tc>
                  <a:txBody>
                    <a:bodyPr/>
                    <a:lstStyle/>
                    <a:p>
                      <a:r>
                        <a:rPr lang="en-GB" sz="2400"/>
                        <a:t>Where appropriate</a:t>
                      </a:r>
                    </a:p>
                  </a:txBody>
                  <a:tcPr anchor="ctr">
                    <a:solidFill>
                      <a:schemeClr val="accent4">
                        <a:lumMod val="60000"/>
                        <a:lumOff val="40000"/>
                      </a:schemeClr>
                    </a:solidFill>
                  </a:tcPr>
                </a:tc>
                <a:extLst>
                  <a:ext uri="{0D108BD9-81ED-4DB2-BD59-A6C34878D82A}">
                    <a16:rowId xmlns:a16="http://schemas.microsoft.com/office/drawing/2014/main" val="362421475"/>
                  </a:ext>
                </a:extLst>
              </a:tr>
              <a:tr h="563817">
                <a:tc>
                  <a:txBody>
                    <a:bodyPr/>
                    <a:lstStyle/>
                    <a:p>
                      <a:r>
                        <a:rPr lang="en-GB" sz="2400">
                          <a:solidFill>
                            <a:schemeClr val="bg1"/>
                          </a:solidFill>
                        </a:rPr>
                        <a:t>Allow: design around</a:t>
                      </a:r>
                    </a:p>
                  </a:txBody>
                  <a:tcPr anchor="ctr">
                    <a:solidFill>
                      <a:schemeClr val="tx2"/>
                    </a:solidFill>
                  </a:tcPr>
                </a:tc>
                <a:tc>
                  <a:txBody>
                    <a:bodyPr/>
                    <a:lstStyle/>
                    <a:p>
                      <a:r>
                        <a:rPr lang="en-GB" sz="2400"/>
                        <a:t>Requires grasp of what all LLMs can do</a:t>
                      </a:r>
                    </a:p>
                  </a:txBody>
                  <a:tcPr anchor="ctr">
                    <a:solidFill>
                      <a:schemeClr val="accent4">
                        <a:lumMod val="60000"/>
                        <a:lumOff val="40000"/>
                      </a:schemeClr>
                    </a:solidFill>
                  </a:tcPr>
                </a:tc>
                <a:tc>
                  <a:txBody>
                    <a:bodyPr/>
                    <a:lstStyle/>
                    <a:p>
                      <a:r>
                        <a:rPr lang="en-GB" sz="2400"/>
                        <a:t>Less likely to make sense as technology develops</a:t>
                      </a:r>
                    </a:p>
                  </a:txBody>
                  <a:tcPr anchor="ctr">
                    <a:solidFill>
                      <a:schemeClr val="accent4">
                        <a:lumMod val="60000"/>
                        <a:lumOff val="40000"/>
                      </a:schemeClr>
                    </a:solidFill>
                  </a:tcPr>
                </a:tc>
                <a:tc>
                  <a:txBody>
                    <a:bodyPr/>
                    <a:lstStyle/>
                    <a:p>
                      <a:endParaRPr lang="en-GB" sz="2400"/>
                    </a:p>
                  </a:txBody>
                  <a:tcPr anchor="ctr">
                    <a:solidFill>
                      <a:schemeClr val="accent2"/>
                    </a:solidFill>
                  </a:tcPr>
                </a:tc>
                <a:extLst>
                  <a:ext uri="{0D108BD9-81ED-4DB2-BD59-A6C34878D82A}">
                    <a16:rowId xmlns:a16="http://schemas.microsoft.com/office/drawing/2014/main" val="41832316"/>
                  </a:ext>
                </a:extLst>
              </a:tr>
              <a:tr h="563817">
                <a:tc>
                  <a:txBody>
                    <a:bodyPr/>
                    <a:lstStyle/>
                    <a:p>
                      <a:r>
                        <a:rPr lang="en-GB" sz="2400">
                          <a:solidFill>
                            <a:schemeClr val="bg1"/>
                          </a:solidFill>
                        </a:rPr>
                        <a:t>Encourage</a:t>
                      </a:r>
                    </a:p>
                  </a:txBody>
                  <a:tcPr anchor="ctr">
                    <a:solidFill>
                      <a:schemeClr val="accent5"/>
                    </a:solidFill>
                  </a:tcPr>
                </a:tc>
                <a:tc>
                  <a:txBody>
                    <a:bodyPr/>
                    <a:lstStyle/>
                    <a:p>
                      <a:r>
                        <a:rPr lang="en-GB" sz="2400"/>
                        <a:t>Need to ensure equity &amp; privacy</a:t>
                      </a:r>
                    </a:p>
                  </a:txBody>
                  <a:tcPr anchor="ctr">
                    <a:solidFill>
                      <a:schemeClr val="accent4">
                        <a:lumMod val="60000"/>
                        <a:lumOff val="40000"/>
                      </a:schemeClr>
                    </a:solidFill>
                  </a:tcPr>
                </a:tc>
                <a:tc>
                  <a:txBody>
                    <a:bodyPr/>
                    <a:lstStyle/>
                    <a:p>
                      <a:r>
                        <a:rPr lang="en-GB" sz="2400"/>
                        <a:t>Evolve with the technology</a:t>
                      </a:r>
                    </a:p>
                  </a:txBody>
                  <a:tcPr anchor="ct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a:t>Top of innovation curve: LLMs ubiquitous</a:t>
                      </a:r>
                    </a:p>
                  </a:txBody>
                  <a:tcPr anchor="ctr">
                    <a:solidFill>
                      <a:schemeClr val="accent6">
                        <a:lumMod val="60000"/>
                        <a:lumOff val="40000"/>
                      </a:schemeClr>
                    </a:solidFill>
                  </a:tcPr>
                </a:tc>
                <a:extLst>
                  <a:ext uri="{0D108BD9-81ED-4DB2-BD59-A6C34878D82A}">
                    <a16:rowId xmlns:a16="http://schemas.microsoft.com/office/drawing/2014/main" val="2783099717"/>
                  </a:ext>
                </a:extLst>
              </a:tr>
              <a:tr h="167577">
                <a:tc>
                  <a:txBody>
                    <a:bodyPr/>
                    <a:lstStyle/>
                    <a:p>
                      <a:r>
                        <a:rPr lang="en-GB" sz="2400">
                          <a:solidFill>
                            <a:schemeClr val="bg1"/>
                          </a:solidFill>
                        </a:rPr>
                        <a:t>Rethink learning &amp; assessment</a:t>
                      </a:r>
                    </a:p>
                  </a:txBody>
                  <a:tcPr anchor="ctr">
                    <a:gradFill>
                      <a:gsLst>
                        <a:gs pos="0">
                          <a:schemeClr val="accent6"/>
                        </a:gs>
                        <a:gs pos="27000">
                          <a:schemeClr val="accent4">
                            <a:lumMod val="75000"/>
                          </a:schemeClr>
                        </a:gs>
                        <a:gs pos="67000">
                          <a:schemeClr val="accent5"/>
                        </a:gs>
                        <a:gs pos="100000">
                          <a:schemeClr val="accent2"/>
                        </a:gs>
                      </a:gsLst>
                      <a:lin ang="5400000" scaled="1"/>
                    </a:gradFill>
                  </a:tcPr>
                </a:tc>
                <a:tc>
                  <a:txBody>
                    <a:bodyPr/>
                    <a:lstStyle/>
                    <a:p>
                      <a:r>
                        <a:rPr lang="en-GB" sz="2400"/>
                        <a:t>Needs 12+ month lead time</a:t>
                      </a:r>
                    </a:p>
                  </a:txBody>
                  <a:tcPr anchor="c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t>Workload &amp; coordination</a:t>
                      </a:r>
                    </a:p>
                  </a:txBody>
                  <a:tcPr anchor="ctr">
                    <a:solidFill>
                      <a:schemeClr val="accent4">
                        <a:lumMod val="60000"/>
                        <a:lumOff val="40000"/>
                      </a:schemeClr>
                    </a:solidFill>
                  </a:tcPr>
                </a:tc>
                <a:tc>
                  <a:txBody>
                    <a:bodyPr/>
                    <a:lstStyle/>
                    <a:p>
                      <a:r>
                        <a:rPr lang="en-GB" sz="2400"/>
                        <a:t>Learning outcomes reflect new norms</a:t>
                      </a:r>
                    </a:p>
                  </a:txBody>
                  <a:tcPr anchor="ctr">
                    <a:solidFill>
                      <a:schemeClr val="accent6">
                        <a:lumMod val="60000"/>
                        <a:lumOff val="40000"/>
                      </a:schemeClr>
                    </a:solidFill>
                  </a:tcPr>
                </a:tc>
                <a:extLst>
                  <a:ext uri="{0D108BD9-81ED-4DB2-BD59-A6C34878D82A}">
                    <a16:rowId xmlns:a16="http://schemas.microsoft.com/office/drawing/2014/main" val="848752424"/>
                  </a:ext>
                </a:extLst>
              </a:tr>
            </a:tbl>
          </a:graphicData>
        </a:graphic>
      </p:graphicFrame>
      <p:sp>
        <p:nvSpPr>
          <p:cNvPr id="3" name="TextBox 2">
            <a:extLst>
              <a:ext uri="{FF2B5EF4-FFF2-40B4-BE49-F238E27FC236}">
                <a16:creationId xmlns:a16="http://schemas.microsoft.com/office/drawing/2014/main" id="{6736516C-C8B5-498F-5C9C-5804379D7DEA}"/>
              </a:ext>
            </a:extLst>
          </p:cNvPr>
          <p:cNvSpPr txBox="1"/>
          <p:nvPr/>
        </p:nvSpPr>
        <p:spPr>
          <a:xfrm>
            <a:off x="614044" y="6081252"/>
            <a:ext cx="9038284" cy="584775"/>
          </a:xfrm>
          <a:prstGeom prst="rect">
            <a:avLst/>
          </a:prstGeom>
          <a:noFill/>
        </p:spPr>
        <p:txBody>
          <a:bodyPr wrap="square" rtlCol="0">
            <a:spAutoFit/>
          </a:bodyPr>
          <a:lstStyle/>
          <a:p>
            <a:r>
              <a:rPr lang="en-GB" sz="1600"/>
              <a:t>Adapted from Lodge, Howard &amp; Broadbent (2023) </a:t>
            </a:r>
            <a:r>
              <a:rPr lang="en-GB" sz="1600">
                <a:hlinkClick r:id="rId3"/>
              </a:rPr>
              <a:t>Assessment redesign for generative AI: A taxonomy of options and their viability </a:t>
            </a:r>
            <a:endParaRPr lang="en-GB" sz="1600"/>
          </a:p>
        </p:txBody>
      </p:sp>
      <p:pic>
        <p:nvPicPr>
          <p:cNvPr id="5" name="Picture 4" descr="A qr code on a blue background&#10;&#10;Description automatically generated">
            <a:extLst>
              <a:ext uri="{FF2B5EF4-FFF2-40B4-BE49-F238E27FC236}">
                <a16:creationId xmlns:a16="http://schemas.microsoft.com/office/drawing/2014/main" id="{A856B71A-7D7F-BF7A-8855-938040032DBC}"/>
              </a:ext>
            </a:extLst>
          </p:cNvPr>
          <p:cNvPicPr>
            <a:picLocks noChangeAspect="1"/>
          </p:cNvPicPr>
          <p:nvPr/>
        </p:nvPicPr>
        <p:blipFill>
          <a:blip r:embed="rId4"/>
          <a:stretch>
            <a:fillRect/>
          </a:stretch>
        </p:blipFill>
        <p:spPr>
          <a:xfrm>
            <a:off x="9973644" y="5927047"/>
            <a:ext cx="2214397" cy="935662"/>
          </a:xfrm>
          <a:prstGeom prst="rect">
            <a:avLst/>
          </a:prstGeom>
        </p:spPr>
      </p:pic>
    </p:spTree>
    <p:extLst>
      <p:ext uri="{BB962C8B-B14F-4D97-AF65-F5344CB8AC3E}">
        <p14:creationId xmlns:p14="http://schemas.microsoft.com/office/powerpoint/2010/main" val="1664430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seup of an escalator">
            <a:extLst>
              <a:ext uri="{FF2B5EF4-FFF2-40B4-BE49-F238E27FC236}">
                <a16:creationId xmlns:a16="http://schemas.microsoft.com/office/drawing/2014/main" id="{032EE03E-2CFF-803C-65F5-D662EB066FB3}"/>
              </a:ext>
            </a:extLst>
          </p:cNvPr>
          <p:cNvPicPr>
            <a:picLocks noChangeAspect="1"/>
          </p:cNvPicPr>
          <p:nvPr/>
        </p:nvPicPr>
        <p:blipFill>
          <a:blip r:embed="rId2"/>
          <a:srcRect l="3001" r="3001"/>
          <a:stretch/>
        </p:blipFill>
        <p:spPr>
          <a:xfrm>
            <a:off x="2522356"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AF22493-E982-FB26-0829-7A04BA0E836D}"/>
              </a:ext>
            </a:extLst>
          </p:cNvPr>
          <p:cNvSpPr>
            <a:spLocks noGrp="1"/>
          </p:cNvSpPr>
          <p:nvPr>
            <p:ph type="title"/>
          </p:nvPr>
        </p:nvSpPr>
        <p:spPr>
          <a:xfrm>
            <a:off x="838200" y="365125"/>
            <a:ext cx="4422169" cy="1899912"/>
          </a:xfrm>
        </p:spPr>
        <p:txBody>
          <a:bodyPr>
            <a:normAutofit/>
          </a:bodyPr>
          <a:lstStyle/>
          <a:p>
            <a:r>
              <a:rPr lang="en-GB" sz="4000" err="1"/>
              <a:t>GenAI</a:t>
            </a:r>
            <a:r>
              <a:rPr lang="en-GB" sz="4000"/>
              <a:t> and Threshold Concepts</a:t>
            </a:r>
          </a:p>
        </p:txBody>
      </p:sp>
      <p:sp>
        <p:nvSpPr>
          <p:cNvPr id="5" name="Content Placeholder 4">
            <a:extLst>
              <a:ext uri="{FF2B5EF4-FFF2-40B4-BE49-F238E27FC236}">
                <a16:creationId xmlns:a16="http://schemas.microsoft.com/office/drawing/2014/main" id="{3B1A6E2E-5922-644C-2D1B-2055B5A8C6F9}"/>
              </a:ext>
            </a:extLst>
          </p:cNvPr>
          <p:cNvSpPr>
            <a:spLocks noGrp="1"/>
          </p:cNvSpPr>
          <p:nvPr>
            <p:ph idx="1"/>
          </p:nvPr>
        </p:nvSpPr>
        <p:spPr>
          <a:xfrm>
            <a:off x="838200" y="2434201"/>
            <a:ext cx="5346843" cy="3742762"/>
          </a:xfrm>
        </p:spPr>
        <p:txBody>
          <a:bodyPr>
            <a:normAutofit/>
          </a:bodyPr>
          <a:lstStyle/>
          <a:p>
            <a:pPr marL="0" indent="0">
              <a:buNone/>
            </a:pPr>
            <a:r>
              <a:rPr lang="en-GB" sz="3600"/>
              <a:t>Troublesome</a:t>
            </a:r>
          </a:p>
          <a:p>
            <a:pPr marL="0" indent="0">
              <a:buNone/>
            </a:pPr>
            <a:r>
              <a:rPr lang="en-GB" sz="3600"/>
              <a:t>Leads to state of liminality</a:t>
            </a:r>
          </a:p>
          <a:p>
            <a:pPr marL="0" indent="0">
              <a:buNone/>
            </a:pPr>
            <a:r>
              <a:rPr lang="en-GB" sz="3600" b="1"/>
              <a:t>Irreversible</a:t>
            </a:r>
          </a:p>
          <a:p>
            <a:pPr marL="0" indent="0">
              <a:buNone/>
            </a:pPr>
            <a:endParaRPr lang="en-GB" sz="2000"/>
          </a:p>
        </p:txBody>
      </p:sp>
      <p:pic>
        <p:nvPicPr>
          <p:cNvPr id="2" name="Picture 4" descr="A qr code on a blue background&#10;&#10;Description automatically generated">
            <a:extLst>
              <a:ext uri="{FF2B5EF4-FFF2-40B4-BE49-F238E27FC236}">
                <a16:creationId xmlns:a16="http://schemas.microsoft.com/office/drawing/2014/main" id="{C29C4998-BECF-75F5-7ABF-6EFADC2201E3}"/>
              </a:ext>
            </a:extLst>
          </p:cNvPr>
          <p:cNvPicPr>
            <a:picLocks noChangeAspect="1"/>
          </p:cNvPicPr>
          <p:nvPr/>
        </p:nvPicPr>
        <p:blipFill>
          <a:blip r:embed="rId3"/>
          <a:stretch>
            <a:fillRect/>
          </a:stretch>
        </p:blipFill>
        <p:spPr>
          <a:xfrm>
            <a:off x="8732322" y="5398564"/>
            <a:ext cx="3455719" cy="1464145"/>
          </a:xfrm>
          <a:prstGeom prst="rect">
            <a:avLst/>
          </a:prstGeom>
        </p:spPr>
      </p:pic>
    </p:spTree>
    <p:extLst>
      <p:ext uri="{BB962C8B-B14F-4D97-AF65-F5344CB8AC3E}">
        <p14:creationId xmlns:p14="http://schemas.microsoft.com/office/powerpoint/2010/main" val="401836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1AC25A5-3CBB-5129-1D8A-3B9545D9D1D0}"/>
              </a:ext>
            </a:extLst>
          </p:cNvPr>
          <p:cNvGraphicFramePr/>
          <p:nvPr>
            <p:extLst>
              <p:ext uri="{D42A27DB-BD31-4B8C-83A1-F6EECF244321}">
                <p14:modId xmlns:p14="http://schemas.microsoft.com/office/powerpoint/2010/main" val="3530457899"/>
              </p:ext>
            </p:extLst>
          </p:nvPr>
        </p:nvGraphicFramePr>
        <p:xfrm>
          <a:off x="397916" y="0"/>
          <a:ext cx="12599628"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FDF3210A-6501-4E6A-2FF1-C6D033B38E1A}"/>
              </a:ext>
            </a:extLst>
          </p:cNvPr>
          <p:cNvGrpSpPr/>
          <p:nvPr/>
        </p:nvGrpSpPr>
        <p:grpSpPr>
          <a:xfrm>
            <a:off x="7017050" y="768820"/>
            <a:ext cx="4863496" cy="1908218"/>
            <a:chOff x="3657599" y="544777"/>
            <a:chExt cx="3522133" cy="1282700"/>
          </a:xfrm>
        </p:grpSpPr>
        <p:sp>
          <p:nvSpPr>
            <p:cNvPr id="6" name="Rounded Rectangle 5">
              <a:extLst>
                <a:ext uri="{FF2B5EF4-FFF2-40B4-BE49-F238E27FC236}">
                  <a16:creationId xmlns:a16="http://schemas.microsoft.com/office/drawing/2014/main" id="{8C201569-B569-36AD-F3E7-8D22C4A1476A}"/>
                </a:ext>
              </a:extLst>
            </p:cNvPr>
            <p:cNvSpPr/>
            <p:nvPr/>
          </p:nvSpPr>
          <p:spPr>
            <a:xfrm>
              <a:off x="3657599" y="544777"/>
              <a:ext cx="3522133" cy="1282700"/>
            </a:xfrm>
            <a:prstGeom prst="roundRect">
              <a:avLst/>
            </a:prstGeom>
            <a:ln w="38100">
              <a:solidFill>
                <a:schemeClr val="accent5"/>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Rounded Rectangle 4">
              <a:extLst>
                <a:ext uri="{FF2B5EF4-FFF2-40B4-BE49-F238E27FC236}">
                  <a16:creationId xmlns:a16="http://schemas.microsoft.com/office/drawing/2014/main" id="{A5AF9B28-ECEF-0E81-BCDC-7E676536CA59}"/>
                </a:ext>
              </a:extLst>
            </p:cNvPr>
            <p:cNvSpPr txBox="1"/>
            <p:nvPr/>
          </p:nvSpPr>
          <p:spPr>
            <a:xfrm>
              <a:off x="3720215" y="607393"/>
              <a:ext cx="3396901" cy="11574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a:t>Reflective, opinion-based, experience-based, iterative, etc. aspects, and/or critical LLM use, can fit into the assessment(s) as described in the module pro forma</a:t>
              </a:r>
              <a:endParaRPr lang="en-GB" sz="2500" kern="1200"/>
            </a:p>
          </p:txBody>
        </p:sp>
      </p:grpSp>
      <p:grpSp>
        <p:nvGrpSpPr>
          <p:cNvPr id="8" name="Group 7">
            <a:extLst>
              <a:ext uri="{FF2B5EF4-FFF2-40B4-BE49-F238E27FC236}">
                <a16:creationId xmlns:a16="http://schemas.microsoft.com/office/drawing/2014/main" id="{6497C12C-2109-053D-A42E-6A67F9EC6E58}"/>
              </a:ext>
            </a:extLst>
          </p:cNvPr>
          <p:cNvGrpSpPr/>
          <p:nvPr/>
        </p:nvGrpSpPr>
        <p:grpSpPr>
          <a:xfrm>
            <a:off x="7017049" y="2870535"/>
            <a:ext cx="4863600" cy="1282700"/>
            <a:chOff x="3657598" y="1987814"/>
            <a:chExt cx="3585959" cy="1282700"/>
          </a:xfrm>
        </p:grpSpPr>
        <p:sp>
          <p:nvSpPr>
            <p:cNvPr id="9" name="Rounded Rectangle 8">
              <a:extLst>
                <a:ext uri="{FF2B5EF4-FFF2-40B4-BE49-F238E27FC236}">
                  <a16:creationId xmlns:a16="http://schemas.microsoft.com/office/drawing/2014/main" id="{AA31778D-8745-9923-648E-195D678246D1}"/>
                </a:ext>
              </a:extLst>
            </p:cNvPr>
            <p:cNvSpPr/>
            <p:nvPr/>
          </p:nvSpPr>
          <p:spPr>
            <a:xfrm>
              <a:off x="3657598" y="1987814"/>
              <a:ext cx="3585959" cy="1282700"/>
            </a:xfrm>
            <a:prstGeom prst="roundRect">
              <a:avLst/>
            </a:prstGeom>
            <a:ln w="38100">
              <a:solidFill>
                <a:schemeClr val="accent6"/>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ounded Rectangle 4">
              <a:extLst>
                <a:ext uri="{FF2B5EF4-FFF2-40B4-BE49-F238E27FC236}">
                  <a16:creationId xmlns:a16="http://schemas.microsoft.com/office/drawing/2014/main" id="{EC26601B-ECAF-C693-6E9A-4908D9C135FD}"/>
                </a:ext>
              </a:extLst>
            </p:cNvPr>
            <p:cNvSpPr txBox="1"/>
            <p:nvPr/>
          </p:nvSpPr>
          <p:spPr>
            <a:xfrm>
              <a:off x="3720215" y="2050430"/>
              <a:ext cx="3396901" cy="11574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kern="1200"/>
                <a:t>Assessment(s) described in the current module pro </a:t>
              </a:r>
              <a:r>
                <a:rPr lang="en-GB" sz="2500"/>
                <a:t>forma could categorically be produced </a:t>
              </a:r>
              <a:r>
                <a:rPr lang="en-GB" sz="2500" kern="1200"/>
                <a:t>by AI</a:t>
              </a:r>
            </a:p>
          </p:txBody>
        </p:sp>
      </p:grpSp>
      <p:grpSp>
        <p:nvGrpSpPr>
          <p:cNvPr id="11" name="Group 10">
            <a:extLst>
              <a:ext uri="{FF2B5EF4-FFF2-40B4-BE49-F238E27FC236}">
                <a16:creationId xmlns:a16="http://schemas.microsoft.com/office/drawing/2014/main" id="{19B830EF-FEC6-7825-651D-FBE9C766742E}"/>
              </a:ext>
            </a:extLst>
          </p:cNvPr>
          <p:cNvGrpSpPr/>
          <p:nvPr/>
        </p:nvGrpSpPr>
        <p:grpSpPr>
          <a:xfrm>
            <a:off x="7017050" y="4540229"/>
            <a:ext cx="4863496" cy="1599293"/>
            <a:chOff x="3657599" y="3430852"/>
            <a:chExt cx="3522133" cy="1282700"/>
          </a:xfrm>
        </p:grpSpPr>
        <p:sp>
          <p:nvSpPr>
            <p:cNvPr id="12" name="Rounded Rectangle 11">
              <a:extLst>
                <a:ext uri="{FF2B5EF4-FFF2-40B4-BE49-F238E27FC236}">
                  <a16:creationId xmlns:a16="http://schemas.microsoft.com/office/drawing/2014/main" id="{8D307CBD-36E9-3A4B-95BB-A19E67C58321}"/>
                </a:ext>
              </a:extLst>
            </p:cNvPr>
            <p:cNvSpPr/>
            <p:nvPr/>
          </p:nvSpPr>
          <p:spPr>
            <a:xfrm>
              <a:off x="3657599" y="3430852"/>
              <a:ext cx="3522133" cy="1282700"/>
            </a:xfrm>
            <a:prstGeom prst="roundRect">
              <a:avLst/>
            </a:prstGeom>
            <a:ln w="38100">
              <a:solidFill>
                <a:schemeClr val="accent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Rounded Rectangle 4">
              <a:extLst>
                <a:ext uri="{FF2B5EF4-FFF2-40B4-BE49-F238E27FC236}">
                  <a16:creationId xmlns:a16="http://schemas.microsoft.com/office/drawing/2014/main" id="{9A0EFAF9-7A6B-C6FD-2677-F0A752E86AC2}"/>
                </a:ext>
              </a:extLst>
            </p:cNvPr>
            <p:cNvSpPr txBox="1"/>
            <p:nvPr/>
          </p:nvSpPr>
          <p:spPr>
            <a:xfrm>
              <a:off x="3720215" y="3493468"/>
              <a:ext cx="3396901" cy="11574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The advent of </a:t>
              </a:r>
              <a:r>
                <a:rPr lang="en-GB" sz="2500" dirty="0"/>
                <a:t>LLMs</a:t>
              </a:r>
              <a:r>
                <a:rPr lang="en-GB" sz="2500" kern="1200" dirty="0"/>
                <a:t> necessitates reconsideration of the module [programme] learning outcomes and assessment modes</a:t>
              </a:r>
            </a:p>
          </p:txBody>
        </p:sp>
      </p:grpSp>
      <p:grpSp>
        <p:nvGrpSpPr>
          <p:cNvPr id="2" name="Group 1">
            <a:extLst>
              <a:ext uri="{FF2B5EF4-FFF2-40B4-BE49-F238E27FC236}">
                <a16:creationId xmlns:a16="http://schemas.microsoft.com/office/drawing/2014/main" id="{C9732289-6963-1CBB-4393-6339249DACC3}"/>
              </a:ext>
            </a:extLst>
          </p:cNvPr>
          <p:cNvGrpSpPr/>
          <p:nvPr/>
        </p:nvGrpSpPr>
        <p:grpSpPr>
          <a:xfrm>
            <a:off x="4518717" y="1090505"/>
            <a:ext cx="3330739" cy="1203434"/>
            <a:chOff x="3657599" y="544777"/>
            <a:chExt cx="3522133" cy="1282700"/>
          </a:xfrm>
        </p:grpSpPr>
        <p:sp>
          <p:nvSpPr>
            <p:cNvPr id="3" name="Rounded Rectangle 2">
              <a:extLst>
                <a:ext uri="{FF2B5EF4-FFF2-40B4-BE49-F238E27FC236}">
                  <a16:creationId xmlns:a16="http://schemas.microsoft.com/office/drawing/2014/main" id="{C41CD1A9-7820-9B94-1D29-E9F8C776E84D}"/>
                </a:ext>
              </a:extLst>
            </p:cNvPr>
            <p:cNvSpPr/>
            <p:nvPr/>
          </p:nvSpPr>
          <p:spPr>
            <a:xfrm>
              <a:off x="3657599" y="544777"/>
              <a:ext cx="3522133" cy="1282700"/>
            </a:xfrm>
            <a:prstGeom prst="roundRect">
              <a:avLst/>
            </a:prstGeom>
            <a:ln w="38100">
              <a:solidFill>
                <a:schemeClr val="accent5"/>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Rounded Rectangle 4">
              <a:extLst>
                <a:ext uri="{FF2B5EF4-FFF2-40B4-BE49-F238E27FC236}">
                  <a16:creationId xmlns:a16="http://schemas.microsoft.com/office/drawing/2014/main" id="{3E1C9245-D589-F3A3-4085-4A9ED77D2FF6}"/>
                </a:ext>
              </a:extLst>
            </p:cNvPr>
            <p:cNvSpPr txBox="1"/>
            <p:nvPr/>
          </p:nvSpPr>
          <p:spPr>
            <a:xfrm>
              <a:off x="3720215" y="607393"/>
              <a:ext cx="3396901" cy="11574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a:t>Questions to ask</a:t>
              </a:r>
            </a:p>
            <a:p>
              <a:pPr marL="0" lvl="0" indent="0" algn="ctr" defTabSz="1111250">
                <a:lnSpc>
                  <a:spcPct val="90000"/>
                </a:lnSpc>
                <a:spcBef>
                  <a:spcPct val="0"/>
                </a:spcBef>
                <a:spcAft>
                  <a:spcPct val="35000"/>
                </a:spcAft>
                <a:buNone/>
              </a:pPr>
              <a:r>
                <a:rPr lang="en-GB" sz="2500" kern="1200"/>
                <a:t>Examples</a:t>
              </a:r>
            </a:p>
          </p:txBody>
        </p:sp>
      </p:grpSp>
      <p:grpSp>
        <p:nvGrpSpPr>
          <p:cNvPr id="15" name="Group 14">
            <a:extLst>
              <a:ext uri="{FF2B5EF4-FFF2-40B4-BE49-F238E27FC236}">
                <a16:creationId xmlns:a16="http://schemas.microsoft.com/office/drawing/2014/main" id="{73C4B66A-044F-BFF5-F64E-C38882E9CED1}"/>
              </a:ext>
            </a:extLst>
          </p:cNvPr>
          <p:cNvGrpSpPr/>
          <p:nvPr/>
        </p:nvGrpSpPr>
        <p:grpSpPr>
          <a:xfrm>
            <a:off x="4430630" y="2905572"/>
            <a:ext cx="3330739" cy="1203434"/>
            <a:chOff x="3657599" y="544777"/>
            <a:chExt cx="3522133" cy="1282700"/>
          </a:xfrm>
        </p:grpSpPr>
        <p:sp>
          <p:nvSpPr>
            <p:cNvPr id="16" name="Rounded Rectangle 15">
              <a:extLst>
                <a:ext uri="{FF2B5EF4-FFF2-40B4-BE49-F238E27FC236}">
                  <a16:creationId xmlns:a16="http://schemas.microsoft.com/office/drawing/2014/main" id="{5F95BE3D-C3E2-93A4-55D1-C99AB8489924}"/>
                </a:ext>
              </a:extLst>
            </p:cNvPr>
            <p:cNvSpPr/>
            <p:nvPr/>
          </p:nvSpPr>
          <p:spPr>
            <a:xfrm>
              <a:off x="3657599" y="544777"/>
              <a:ext cx="3522133" cy="1282700"/>
            </a:xfrm>
            <a:prstGeom prst="roundRect">
              <a:avLst/>
            </a:prstGeom>
            <a:ln w="38100">
              <a:solidFill>
                <a:schemeClr val="accent6"/>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ounded Rectangle 4">
              <a:extLst>
                <a:ext uri="{FF2B5EF4-FFF2-40B4-BE49-F238E27FC236}">
                  <a16:creationId xmlns:a16="http://schemas.microsoft.com/office/drawing/2014/main" id="{52F3EEF0-23E8-F96E-F586-3DA4A9A2E0EF}"/>
                </a:ext>
              </a:extLst>
            </p:cNvPr>
            <p:cNvSpPr txBox="1"/>
            <p:nvPr/>
          </p:nvSpPr>
          <p:spPr>
            <a:xfrm>
              <a:off x="3720215" y="607393"/>
              <a:ext cx="3396901" cy="11574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a:t>Questions to ask</a:t>
              </a:r>
            </a:p>
            <a:p>
              <a:pPr marL="0" lvl="0" indent="0" algn="ctr" defTabSz="1111250">
                <a:lnSpc>
                  <a:spcPct val="90000"/>
                </a:lnSpc>
                <a:spcBef>
                  <a:spcPct val="0"/>
                </a:spcBef>
                <a:spcAft>
                  <a:spcPct val="35000"/>
                </a:spcAft>
                <a:buNone/>
              </a:pPr>
              <a:r>
                <a:rPr lang="en-GB" sz="2500" kern="1200"/>
                <a:t>Examples</a:t>
              </a:r>
            </a:p>
          </p:txBody>
        </p:sp>
      </p:grpSp>
      <p:grpSp>
        <p:nvGrpSpPr>
          <p:cNvPr id="18" name="Group 17">
            <a:extLst>
              <a:ext uri="{FF2B5EF4-FFF2-40B4-BE49-F238E27FC236}">
                <a16:creationId xmlns:a16="http://schemas.microsoft.com/office/drawing/2014/main" id="{5308B040-C345-2386-8B06-AF337CC97112}"/>
              </a:ext>
            </a:extLst>
          </p:cNvPr>
          <p:cNvGrpSpPr/>
          <p:nvPr/>
        </p:nvGrpSpPr>
        <p:grpSpPr>
          <a:xfrm>
            <a:off x="4430629" y="4764868"/>
            <a:ext cx="3330739" cy="1203434"/>
            <a:chOff x="3657599" y="544777"/>
            <a:chExt cx="3522133" cy="1282700"/>
          </a:xfrm>
        </p:grpSpPr>
        <p:sp>
          <p:nvSpPr>
            <p:cNvPr id="19" name="Rounded Rectangle 18">
              <a:extLst>
                <a:ext uri="{FF2B5EF4-FFF2-40B4-BE49-F238E27FC236}">
                  <a16:creationId xmlns:a16="http://schemas.microsoft.com/office/drawing/2014/main" id="{33B29367-0486-97B4-7173-0ACC37ECDE04}"/>
                </a:ext>
              </a:extLst>
            </p:cNvPr>
            <p:cNvSpPr/>
            <p:nvPr/>
          </p:nvSpPr>
          <p:spPr>
            <a:xfrm>
              <a:off x="3657599" y="544777"/>
              <a:ext cx="3522133" cy="1282700"/>
            </a:xfrm>
            <a:prstGeom prst="roundRect">
              <a:avLst/>
            </a:prstGeom>
            <a:ln w="38100">
              <a:solidFill>
                <a:schemeClr val="accent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ounded Rectangle 4">
              <a:extLst>
                <a:ext uri="{FF2B5EF4-FFF2-40B4-BE49-F238E27FC236}">
                  <a16:creationId xmlns:a16="http://schemas.microsoft.com/office/drawing/2014/main" id="{FC43FD06-2DD6-55DF-77F9-BAB7A699C48D}"/>
                </a:ext>
              </a:extLst>
            </p:cNvPr>
            <p:cNvSpPr txBox="1"/>
            <p:nvPr/>
          </p:nvSpPr>
          <p:spPr>
            <a:xfrm>
              <a:off x="3720215" y="607393"/>
              <a:ext cx="3396901" cy="115746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a:t>Questions to ask</a:t>
              </a:r>
            </a:p>
            <a:p>
              <a:pPr marL="0" lvl="0" indent="0" algn="ctr" defTabSz="1111250">
                <a:lnSpc>
                  <a:spcPct val="90000"/>
                </a:lnSpc>
                <a:spcBef>
                  <a:spcPct val="0"/>
                </a:spcBef>
                <a:spcAft>
                  <a:spcPct val="35000"/>
                </a:spcAft>
                <a:buNone/>
              </a:pPr>
              <a:r>
                <a:rPr lang="en-GB" sz="2500" kern="1200"/>
                <a:t>Examples</a:t>
              </a:r>
            </a:p>
          </p:txBody>
        </p:sp>
      </p:grpSp>
      <p:pic>
        <p:nvPicPr>
          <p:cNvPr id="21" name="Picture 20" descr="A qr code on a blue background&#10;&#10;Description automatically generated">
            <a:extLst>
              <a:ext uri="{FF2B5EF4-FFF2-40B4-BE49-F238E27FC236}">
                <a16:creationId xmlns:a16="http://schemas.microsoft.com/office/drawing/2014/main" id="{DDA7A20E-A1BF-6EFC-5220-85AD28A2D4C7}"/>
              </a:ext>
            </a:extLst>
          </p:cNvPr>
          <p:cNvPicPr>
            <a:picLocks noChangeAspect="1"/>
          </p:cNvPicPr>
          <p:nvPr/>
        </p:nvPicPr>
        <p:blipFill>
          <a:blip r:embed="rId7"/>
          <a:stretch>
            <a:fillRect/>
          </a:stretch>
        </p:blipFill>
        <p:spPr>
          <a:xfrm>
            <a:off x="10142483" y="5998387"/>
            <a:ext cx="2045558" cy="864321"/>
          </a:xfrm>
          <a:prstGeom prst="rect">
            <a:avLst/>
          </a:prstGeom>
        </p:spPr>
      </p:pic>
    </p:spTree>
    <p:extLst>
      <p:ext uri="{BB962C8B-B14F-4D97-AF65-F5344CB8AC3E}">
        <p14:creationId xmlns:p14="http://schemas.microsoft.com/office/powerpoint/2010/main" val="102280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Blank speech balloons">
            <a:extLst>
              <a:ext uri="{FF2B5EF4-FFF2-40B4-BE49-F238E27FC236}">
                <a16:creationId xmlns:a16="http://schemas.microsoft.com/office/drawing/2014/main" id="{4E3616B4-4299-A675-BF46-2B334145385C}"/>
              </a:ext>
            </a:extLst>
          </p:cNvPr>
          <p:cNvPicPr>
            <a:picLocks noChangeAspect="1"/>
          </p:cNvPicPr>
          <p:nvPr/>
        </p:nvPicPr>
        <p:blipFill>
          <a:blip r:embed="rId2"/>
          <a:srcRect l="3001" r="3001"/>
          <a:stretch/>
        </p:blipFill>
        <p:spPr>
          <a:xfrm>
            <a:off x="2522356" y="10"/>
            <a:ext cx="9669642" cy="6857990"/>
          </a:xfrm>
          <a:prstGeom prst="rect">
            <a:avLst/>
          </a:prstGeom>
        </p:spPr>
      </p:pic>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AF22493-E982-FB26-0829-7A04BA0E836D}"/>
              </a:ext>
            </a:extLst>
          </p:cNvPr>
          <p:cNvSpPr>
            <a:spLocks noGrp="1"/>
          </p:cNvSpPr>
          <p:nvPr>
            <p:ph type="title"/>
          </p:nvPr>
        </p:nvSpPr>
        <p:spPr>
          <a:xfrm>
            <a:off x="838201" y="365125"/>
            <a:ext cx="4447784" cy="1899912"/>
          </a:xfrm>
        </p:spPr>
        <p:txBody>
          <a:bodyPr>
            <a:normAutofit/>
          </a:bodyPr>
          <a:lstStyle/>
          <a:p>
            <a:r>
              <a:rPr lang="en-GB" sz="4000" err="1"/>
              <a:t>GenAI</a:t>
            </a:r>
            <a:r>
              <a:rPr lang="en-GB" sz="4000"/>
              <a:t> and Threshold Concepts</a:t>
            </a:r>
          </a:p>
        </p:txBody>
      </p:sp>
      <p:sp>
        <p:nvSpPr>
          <p:cNvPr id="5" name="Content Placeholder 4">
            <a:extLst>
              <a:ext uri="{FF2B5EF4-FFF2-40B4-BE49-F238E27FC236}">
                <a16:creationId xmlns:a16="http://schemas.microsoft.com/office/drawing/2014/main" id="{3B1A6E2E-5922-644C-2D1B-2055B5A8C6F9}"/>
              </a:ext>
            </a:extLst>
          </p:cNvPr>
          <p:cNvSpPr>
            <a:spLocks noGrp="1"/>
          </p:cNvSpPr>
          <p:nvPr>
            <p:ph idx="1"/>
          </p:nvPr>
        </p:nvSpPr>
        <p:spPr>
          <a:xfrm>
            <a:off x="838200" y="2434201"/>
            <a:ext cx="5367391" cy="3742762"/>
          </a:xfrm>
        </p:spPr>
        <p:txBody>
          <a:bodyPr>
            <a:normAutofit/>
          </a:bodyPr>
          <a:lstStyle/>
          <a:p>
            <a:pPr marL="0" indent="0">
              <a:buNone/>
            </a:pPr>
            <a:r>
              <a:rPr lang="en-GB" sz="3600"/>
              <a:t>Troublesome</a:t>
            </a:r>
          </a:p>
          <a:p>
            <a:pPr marL="0" indent="0">
              <a:buNone/>
            </a:pPr>
            <a:r>
              <a:rPr lang="en-GB" sz="3600"/>
              <a:t>Leads to state of liminality</a:t>
            </a:r>
          </a:p>
          <a:p>
            <a:pPr marL="0" indent="0">
              <a:buNone/>
            </a:pPr>
            <a:r>
              <a:rPr lang="en-GB" sz="3600"/>
              <a:t>Irreversible</a:t>
            </a:r>
          </a:p>
          <a:p>
            <a:pPr marL="0" indent="0">
              <a:buNone/>
            </a:pPr>
            <a:r>
              <a:rPr lang="en-GB" sz="3600" b="1"/>
              <a:t>Discursive</a:t>
            </a:r>
          </a:p>
          <a:p>
            <a:pPr marL="0" indent="0">
              <a:buNone/>
            </a:pPr>
            <a:endParaRPr lang="en-GB" sz="2000"/>
          </a:p>
        </p:txBody>
      </p:sp>
      <p:pic>
        <p:nvPicPr>
          <p:cNvPr id="3" name="Picture 4" descr="A qr code on a blue background&#10;&#10;Description automatically generated">
            <a:extLst>
              <a:ext uri="{FF2B5EF4-FFF2-40B4-BE49-F238E27FC236}">
                <a16:creationId xmlns:a16="http://schemas.microsoft.com/office/drawing/2014/main" id="{2B2FFFF7-F35D-BB50-230C-6E643B7E88EE}"/>
              </a:ext>
            </a:extLst>
          </p:cNvPr>
          <p:cNvPicPr>
            <a:picLocks noChangeAspect="1"/>
          </p:cNvPicPr>
          <p:nvPr/>
        </p:nvPicPr>
        <p:blipFill>
          <a:blip r:embed="rId3"/>
          <a:stretch>
            <a:fillRect/>
          </a:stretch>
        </p:blipFill>
        <p:spPr>
          <a:xfrm>
            <a:off x="8732322" y="5398564"/>
            <a:ext cx="3455719" cy="1464145"/>
          </a:xfrm>
          <a:prstGeom prst="rect">
            <a:avLst/>
          </a:prstGeom>
        </p:spPr>
      </p:pic>
    </p:spTree>
    <p:extLst>
      <p:ext uri="{BB962C8B-B14F-4D97-AF65-F5344CB8AC3E}">
        <p14:creationId xmlns:p14="http://schemas.microsoft.com/office/powerpoint/2010/main" val="1553790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Gear with compass turning gears without">
            <a:extLst>
              <a:ext uri="{FF2B5EF4-FFF2-40B4-BE49-F238E27FC236}">
                <a16:creationId xmlns:a16="http://schemas.microsoft.com/office/drawing/2014/main" id="{B1514993-92E8-BD9A-1C64-7C5D23005ACF}"/>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37" name="Rectangle 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AF22493-E982-FB26-0829-7A04BA0E836D}"/>
              </a:ext>
            </a:extLst>
          </p:cNvPr>
          <p:cNvSpPr>
            <a:spLocks noGrp="1"/>
          </p:cNvSpPr>
          <p:nvPr>
            <p:ph type="title"/>
          </p:nvPr>
        </p:nvSpPr>
        <p:spPr>
          <a:xfrm>
            <a:off x="838200" y="365125"/>
            <a:ext cx="4272419" cy="1899912"/>
          </a:xfrm>
        </p:spPr>
        <p:txBody>
          <a:bodyPr>
            <a:normAutofit/>
          </a:bodyPr>
          <a:lstStyle/>
          <a:p>
            <a:r>
              <a:rPr lang="en-GB" sz="4000" err="1"/>
              <a:t>GenAI</a:t>
            </a:r>
            <a:r>
              <a:rPr lang="en-GB" sz="4000"/>
              <a:t> and Threshold Concepts</a:t>
            </a:r>
          </a:p>
        </p:txBody>
      </p:sp>
      <p:sp>
        <p:nvSpPr>
          <p:cNvPr id="5" name="Content Placeholder 4">
            <a:extLst>
              <a:ext uri="{FF2B5EF4-FFF2-40B4-BE49-F238E27FC236}">
                <a16:creationId xmlns:a16="http://schemas.microsoft.com/office/drawing/2014/main" id="{3B1A6E2E-5922-644C-2D1B-2055B5A8C6F9}"/>
              </a:ext>
            </a:extLst>
          </p:cNvPr>
          <p:cNvSpPr>
            <a:spLocks noGrp="1"/>
          </p:cNvSpPr>
          <p:nvPr>
            <p:ph idx="1"/>
          </p:nvPr>
        </p:nvSpPr>
        <p:spPr>
          <a:xfrm>
            <a:off x="838200" y="2434201"/>
            <a:ext cx="5963292" cy="3742762"/>
          </a:xfrm>
        </p:spPr>
        <p:txBody>
          <a:bodyPr>
            <a:normAutofit/>
          </a:bodyPr>
          <a:lstStyle/>
          <a:p>
            <a:pPr marL="0" indent="0">
              <a:buNone/>
            </a:pPr>
            <a:r>
              <a:rPr lang="en-GB" sz="3600"/>
              <a:t>Troublesome</a:t>
            </a:r>
          </a:p>
          <a:p>
            <a:pPr marL="0" indent="0">
              <a:buNone/>
            </a:pPr>
            <a:r>
              <a:rPr lang="en-GB" sz="3600"/>
              <a:t>Leads to state of liminality</a:t>
            </a:r>
          </a:p>
          <a:p>
            <a:pPr marL="0" indent="0">
              <a:buNone/>
            </a:pPr>
            <a:r>
              <a:rPr lang="en-GB" sz="3600"/>
              <a:t>Irreversible</a:t>
            </a:r>
          </a:p>
          <a:p>
            <a:pPr marL="0" indent="0">
              <a:buNone/>
            </a:pPr>
            <a:r>
              <a:rPr lang="en-GB" sz="3600"/>
              <a:t>Discursive</a:t>
            </a:r>
          </a:p>
          <a:p>
            <a:pPr marL="0" indent="0">
              <a:buNone/>
            </a:pPr>
            <a:r>
              <a:rPr lang="en-GB" sz="3600" b="1"/>
              <a:t>Integrative</a:t>
            </a:r>
          </a:p>
          <a:p>
            <a:pPr marL="0" indent="0">
              <a:buNone/>
            </a:pPr>
            <a:endParaRPr lang="en-GB" sz="3600"/>
          </a:p>
        </p:txBody>
      </p:sp>
      <p:pic>
        <p:nvPicPr>
          <p:cNvPr id="3" name="Picture 4" descr="A qr code on a blue background&#10;&#10;Description automatically generated">
            <a:extLst>
              <a:ext uri="{FF2B5EF4-FFF2-40B4-BE49-F238E27FC236}">
                <a16:creationId xmlns:a16="http://schemas.microsoft.com/office/drawing/2014/main" id="{16ABEE08-ADB8-D9DB-9D23-9855753D4737}"/>
              </a:ext>
            </a:extLst>
          </p:cNvPr>
          <p:cNvPicPr>
            <a:picLocks noChangeAspect="1"/>
          </p:cNvPicPr>
          <p:nvPr/>
        </p:nvPicPr>
        <p:blipFill>
          <a:blip r:embed="rId3"/>
          <a:stretch>
            <a:fillRect/>
          </a:stretch>
        </p:blipFill>
        <p:spPr>
          <a:xfrm>
            <a:off x="8732322" y="5398564"/>
            <a:ext cx="3455719" cy="1464145"/>
          </a:xfrm>
          <a:prstGeom prst="rect">
            <a:avLst/>
          </a:prstGeom>
        </p:spPr>
      </p:pic>
    </p:spTree>
    <p:extLst>
      <p:ext uri="{BB962C8B-B14F-4D97-AF65-F5344CB8AC3E}">
        <p14:creationId xmlns:p14="http://schemas.microsoft.com/office/powerpoint/2010/main" val="3322887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a:extLst>
              <a:ext uri="{FF2B5EF4-FFF2-40B4-BE49-F238E27FC236}">
                <a16:creationId xmlns:a16="http://schemas.microsoft.com/office/drawing/2014/main" id="{93657944-190A-00AC-7BF4-37E2E15BB2C6}"/>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518089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AF22493-E982-FB26-0829-7A04BA0E836D}"/>
              </a:ext>
            </a:extLst>
          </p:cNvPr>
          <p:cNvSpPr>
            <a:spLocks noGrp="1"/>
          </p:cNvSpPr>
          <p:nvPr>
            <p:ph type="title"/>
          </p:nvPr>
        </p:nvSpPr>
        <p:spPr>
          <a:xfrm>
            <a:off x="838201" y="367103"/>
            <a:ext cx="4372628" cy="2228074"/>
          </a:xfrm>
        </p:spPr>
        <p:txBody>
          <a:bodyPr>
            <a:normAutofit/>
          </a:bodyPr>
          <a:lstStyle/>
          <a:p>
            <a:r>
              <a:rPr lang="en-GB" sz="4000" err="1"/>
              <a:t>GenAI</a:t>
            </a:r>
            <a:r>
              <a:rPr lang="en-GB" sz="4000"/>
              <a:t> and Threshold Concepts</a:t>
            </a:r>
          </a:p>
        </p:txBody>
      </p:sp>
      <p:pic>
        <p:nvPicPr>
          <p:cNvPr id="39" name="Picture 38" descr="Two white strings one below is tangled while the one above is curved">
            <a:extLst>
              <a:ext uri="{FF2B5EF4-FFF2-40B4-BE49-F238E27FC236}">
                <a16:creationId xmlns:a16="http://schemas.microsoft.com/office/drawing/2014/main" id="{57D07D36-65A5-B1B4-BF56-EE337FFF5CF1}"/>
              </a:ext>
            </a:extLst>
          </p:cNvPr>
          <p:cNvPicPr>
            <a:picLocks noChangeAspect="1"/>
          </p:cNvPicPr>
          <p:nvPr/>
        </p:nvPicPr>
        <p:blipFill rotWithShape="1">
          <a:blip r:embed="rId2"/>
          <a:srcRect l="12638" r="16414" b="-1"/>
          <a:stretch/>
        </p:blipFill>
        <p:spPr>
          <a:xfrm>
            <a:off x="5010386" y="10"/>
            <a:ext cx="7181613" cy="6857990"/>
          </a:xfrm>
          <a:prstGeom prst="rect">
            <a:avLst/>
          </a:prstGeom>
          <a:effectLst/>
        </p:spPr>
      </p:pic>
      <p:sp>
        <p:nvSpPr>
          <p:cNvPr id="5" name="Content Placeholder 4">
            <a:extLst>
              <a:ext uri="{FF2B5EF4-FFF2-40B4-BE49-F238E27FC236}">
                <a16:creationId xmlns:a16="http://schemas.microsoft.com/office/drawing/2014/main" id="{3B1A6E2E-5922-644C-2D1B-2055B5A8C6F9}"/>
              </a:ext>
            </a:extLst>
          </p:cNvPr>
          <p:cNvSpPr>
            <a:spLocks noGrp="1"/>
          </p:cNvSpPr>
          <p:nvPr>
            <p:ph idx="1"/>
          </p:nvPr>
        </p:nvSpPr>
        <p:spPr>
          <a:xfrm>
            <a:off x="838201" y="2361030"/>
            <a:ext cx="5825646" cy="3143241"/>
          </a:xfrm>
        </p:spPr>
        <p:txBody>
          <a:bodyPr>
            <a:noAutofit/>
          </a:bodyPr>
          <a:lstStyle/>
          <a:p>
            <a:pPr marL="0" indent="0">
              <a:buNone/>
            </a:pPr>
            <a:r>
              <a:rPr lang="en-GB" sz="3600"/>
              <a:t>Troublesome</a:t>
            </a:r>
          </a:p>
          <a:p>
            <a:pPr marL="0" indent="0">
              <a:buNone/>
            </a:pPr>
            <a:r>
              <a:rPr lang="en-GB" sz="3600"/>
              <a:t>Leads to state of liminality</a:t>
            </a:r>
          </a:p>
          <a:p>
            <a:pPr marL="0" indent="0">
              <a:buNone/>
            </a:pPr>
            <a:r>
              <a:rPr lang="en-GB" sz="3600"/>
              <a:t>Irreversible</a:t>
            </a:r>
          </a:p>
          <a:p>
            <a:pPr marL="0" indent="0">
              <a:buNone/>
            </a:pPr>
            <a:r>
              <a:rPr lang="en-GB" sz="3600"/>
              <a:t>Discursive</a:t>
            </a:r>
          </a:p>
          <a:p>
            <a:pPr marL="0" indent="0">
              <a:buNone/>
            </a:pPr>
            <a:r>
              <a:rPr lang="en-GB" sz="3600"/>
              <a:t>Integrative</a:t>
            </a:r>
          </a:p>
          <a:p>
            <a:pPr marL="0" indent="0">
              <a:buNone/>
            </a:pPr>
            <a:r>
              <a:rPr lang="en-GB" sz="3600" b="1" err="1"/>
              <a:t>Reconstitutive</a:t>
            </a:r>
            <a:endParaRPr lang="en-GB" sz="3600" b="1"/>
          </a:p>
          <a:p>
            <a:pPr marL="0" indent="0">
              <a:buNone/>
            </a:pPr>
            <a:r>
              <a:rPr lang="en-GB" sz="3600" b="1"/>
              <a:t>Transformative</a:t>
            </a:r>
          </a:p>
        </p:txBody>
      </p:sp>
      <p:pic>
        <p:nvPicPr>
          <p:cNvPr id="3" name="Picture 4" descr="A qr code on a blue background&#10;&#10;Description automatically generated">
            <a:extLst>
              <a:ext uri="{FF2B5EF4-FFF2-40B4-BE49-F238E27FC236}">
                <a16:creationId xmlns:a16="http://schemas.microsoft.com/office/drawing/2014/main" id="{7B59ADD0-71EA-FFC9-C8DA-3CC45933F98B}"/>
              </a:ext>
            </a:extLst>
          </p:cNvPr>
          <p:cNvPicPr>
            <a:picLocks noChangeAspect="1"/>
          </p:cNvPicPr>
          <p:nvPr/>
        </p:nvPicPr>
        <p:blipFill>
          <a:blip r:embed="rId3"/>
          <a:stretch>
            <a:fillRect/>
          </a:stretch>
        </p:blipFill>
        <p:spPr>
          <a:xfrm>
            <a:off x="8732322" y="5398564"/>
            <a:ext cx="3455719" cy="1464145"/>
          </a:xfrm>
          <a:prstGeom prst="rect">
            <a:avLst/>
          </a:prstGeom>
        </p:spPr>
      </p:pic>
    </p:spTree>
    <p:extLst>
      <p:ext uri="{BB962C8B-B14F-4D97-AF65-F5344CB8AC3E}">
        <p14:creationId xmlns:p14="http://schemas.microsoft.com/office/powerpoint/2010/main" val="1210350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R code for this padlet">
            <a:extLst>
              <a:ext uri="{FF2B5EF4-FFF2-40B4-BE49-F238E27FC236}">
                <a16:creationId xmlns:a16="http://schemas.microsoft.com/office/drawing/2014/main" id="{2547E4D7-3144-2C3C-8A3D-99AA17F9B1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68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9BF5BD-A8D5-83E5-EAF1-95191A10A181}"/>
              </a:ext>
            </a:extLst>
          </p:cNvPr>
          <p:cNvSpPr txBox="1"/>
          <p:nvPr/>
        </p:nvSpPr>
        <p:spPr>
          <a:xfrm>
            <a:off x="411480" y="396240"/>
            <a:ext cx="4831080" cy="4154984"/>
          </a:xfrm>
          <a:prstGeom prst="rect">
            <a:avLst/>
          </a:prstGeom>
          <a:noFill/>
        </p:spPr>
        <p:txBody>
          <a:bodyPr wrap="square" rtlCol="0">
            <a:spAutoFit/>
          </a:bodyPr>
          <a:lstStyle/>
          <a:p>
            <a:r>
              <a:rPr lang="en-GB" sz="4000">
                <a:latin typeface="+mj-lt"/>
              </a:rPr>
              <a:t>Curated Padlet</a:t>
            </a:r>
            <a:br>
              <a:rPr lang="en-GB" sz="4800"/>
            </a:br>
            <a:endParaRPr lang="en-GB" sz="4800"/>
          </a:p>
          <a:p>
            <a:r>
              <a:rPr lang="en-GB" sz="2800"/>
              <a:t>ChatGPT, Generative AI and Large Language Models in Learning &amp; Teaching</a:t>
            </a:r>
          </a:p>
          <a:p>
            <a:endParaRPr lang="en-GB" sz="4800"/>
          </a:p>
          <a:p>
            <a:r>
              <a:rPr lang="en-GB" sz="4400" err="1"/>
              <a:t>bit.ly</a:t>
            </a:r>
            <a:r>
              <a:rPr lang="en-GB" sz="4400"/>
              <a:t>/</a:t>
            </a:r>
            <a:r>
              <a:rPr lang="en-GB" sz="4400" err="1"/>
              <a:t>DurhamGenAI</a:t>
            </a:r>
            <a:endParaRPr lang="en-GB" sz="4400"/>
          </a:p>
        </p:txBody>
      </p:sp>
    </p:spTree>
    <p:extLst>
      <p:ext uri="{BB962C8B-B14F-4D97-AF65-F5344CB8AC3E}">
        <p14:creationId xmlns:p14="http://schemas.microsoft.com/office/powerpoint/2010/main" val="1213897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a:extLst>
              <a:ext uri="{FF2B5EF4-FFF2-40B4-BE49-F238E27FC236}">
                <a16:creationId xmlns:a16="http://schemas.microsoft.com/office/drawing/2014/main" id="{93657944-190A-00AC-7BF4-37E2E15BB2C6}"/>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1701194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Explainable AI (XAI)"/>
          <p:cNvSpPr txBox="1">
            <a:spLocks noGrp="1"/>
          </p:cNvSpPr>
          <p:nvPr>
            <p:ph type="ctrTitle"/>
          </p:nvPr>
        </p:nvSpPr>
        <p:spPr>
          <a:xfrm>
            <a:off x="494876" y="73833"/>
            <a:ext cx="10985502" cy="1175224"/>
          </a:xfrm>
          <a:prstGeom prst="rect">
            <a:avLst/>
          </a:prstGeom>
        </p:spPr>
        <p:txBody>
          <a:bodyPr>
            <a:normAutofit/>
          </a:bodyPr>
          <a:lstStyle>
            <a:lvl1pPr>
              <a:defRPr sz="13800" spc="-276"/>
            </a:lvl1pPr>
          </a:lstStyle>
          <a:p>
            <a:r>
              <a:rPr sz="6600" b="1"/>
              <a:t>Explainable AI (XAI)</a:t>
            </a:r>
            <a:endParaRPr lang="en-US" sz="6600" b="1">
              <a:ea typeface="Calibri Light"/>
              <a:cs typeface="Calibri Light"/>
            </a:endParaRPr>
          </a:p>
        </p:txBody>
      </p:sp>
      <p:pic>
        <p:nvPicPr>
          <p:cNvPr id="152" name="Screenshot 2023-06-27 at 16.50.51.png" descr="Screenshot 2023-06-27 at 16.50.51.png"/>
          <p:cNvPicPr>
            <a:picLocks noChangeAspect="1"/>
          </p:cNvPicPr>
          <p:nvPr/>
        </p:nvPicPr>
        <p:blipFill>
          <a:blip r:embed="rId3"/>
          <a:stretch>
            <a:fillRect/>
          </a:stretch>
        </p:blipFill>
        <p:spPr>
          <a:xfrm>
            <a:off x="397109" y="1258302"/>
            <a:ext cx="5214856" cy="5299421"/>
          </a:xfrm>
          <a:prstGeom prst="rect">
            <a:avLst/>
          </a:prstGeom>
          <a:ln w="12700">
            <a:miter lim="400000"/>
          </a:ln>
        </p:spPr>
      </p:pic>
      <p:sp>
        <p:nvSpPr>
          <p:cNvPr id="153" name="“if we’re going to trust large language models (LLMs), we need to better understand how they arrive at their answers….This touches on one of the key issues with LLMs — their lack of explainability. They’re so complex that they’re basically black boxes, a"/>
          <p:cNvSpPr txBox="1"/>
          <p:nvPr/>
        </p:nvSpPr>
        <p:spPr>
          <a:xfrm>
            <a:off x="5490360" y="1368866"/>
            <a:ext cx="6487907" cy="40293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l" defTabSz="457200">
              <a:defRPr sz="4700">
                <a:solidFill>
                  <a:srgbClr val="292929"/>
                </a:solidFill>
                <a:latin typeface="Helvetica"/>
                <a:ea typeface="Helvetica"/>
                <a:cs typeface="Helvetica"/>
                <a:sym typeface="Helvetica"/>
              </a:defRPr>
            </a:lvl1pPr>
          </a:lstStyle>
          <a:p>
            <a:r>
              <a:rPr sz="2350"/>
              <a:t>“if we’re going to trust large language models (LLMs), we need to better understand how they arrive at their answers….This touches on one of the key issues with LLMs — their lack of explainability. They’re so complex that they’re basically black boxes, and we’re not sure how they came up with their answers. The more sophisticated the model, the less transparent it becomes. This is the opposite of what is needed — explainable AI (XAI) where the responses can be explained.”</a:t>
            </a:r>
          </a:p>
        </p:txBody>
      </p:sp>
      <p:pic>
        <p:nvPicPr>
          <p:cNvPr id="3" name="Picture 4" descr="A qr code on a blue background&#10;&#10;Description automatically generated">
            <a:extLst>
              <a:ext uri="{FF2B5EF4-FFF2-40B4-BE49-F238E27FC236}">
                <a16:creationId xmlns:a16="http://schemas.microsoft.com/office/drawing/2014/main" id="{FBAA74C9-B017-9345-B54A-E09A7E014149}"/>
              </a:ext>
            </a:extLst>
          </p:cNvPr>
          <p:cNvPicPr>
            <a:picLocks noChangeAspect="1"/>
          </p:cNvPicPr>
          <p:nvPr/>
        </p:nvPicPr>
        <p:blipFill>
          <a:blip r:embed="rId4"/>
          <a:stretch>
            <a:fillRect/>
          </a:stretch>
        </p:blipFill>
        <p:spPr>
          <a:xfrm>
            <a:off x="8732322" y="5398564"/>
            <a:ext cx="3455719" cy="1464145"/>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Explanation 1: The Neural Net"/>
          <p:cNvSpPr txBox="1">
            <a:spLocks noGrp="1"/>
          </p:cNvSpPr>
          <p:nvPr>
            <p:ph type="title"/>
          </p:nvPr>
        </p:nvSpPr>
        <p:spPr>
          <a:prstGeom prst="rect">
            <a:avLst/>
          </a:prstGeom>
        </p:spPr>
        <p:txBody>
          <a:bodyPr/>
          <a:lstStyle/>
          <a:p>
            <a:r>
              <a:rPr b="1"/>
              <a:t>Explanation 1: The Neural Net</a:t>
            </a:r>
            <a:endParaRPr lang="en-US" b="1">
              <a:ea typeface="Calibri Light"/>
              <a:cs typeface="Calibri Light"/>
            </a:endParaRPr>
          </a:p>
        </p:txBody>
      </p:sp>
      <p:pic>
        <p:nvPicPr>
          <p:cNvPr id="156" name="Image" descr="Image"/>
          <p:cNvPicPr>
            <a:picLocks noChangeAspect="1"/>
          </p:cNvPicPr>
          <p:nvPr/>
        </p:nvPicPr>
        <p:blipFill>
          <a:blip r:embed="rId2"/>
          <a:stretch>
            <a:fillRect/>
          </a:stretch>
        </p:blipFill>
        <p:spPr>
          <a:xfrm>
            <a:off x="408347" y="1592494"/>
            <a:ext cx="5773718" cy="3254310"/>
          </a:xfrm>
          <a:prstGeom prst="rect">
            <a:avLst/>
          </a:prstGeom>
          <a:ln w="12700">
            <a:miter lim="400000"/>
          </a:ln>
        </p:spPr>
      </p:pic>
      <p:pic>
        <p:nvPicPr>
          <p:cNvPr id="157" name="Image" descr="Image"/>
          <p:cNvPicPr>
            <a:picLocks noChangeAspect="1"/>
          </p:cNvPicPr>
          <p:nvPr/>
        </p:nvPicPr>
        <p:blipFill>
          <a:blip r:embed="rId3"/>
          <a:stretch>
            <a:fillRect/>
          </a:stretch>
        </p:blipFill>
        <p:spPr>
          <a:xfrm>
            <a:off x="4436942" y="4524484"/>
            <a:ext cx="3634062" cy="2180438"/>
          </a:xfrm>
          <a:prstGeom prst="rect">
            <a:avLst/>
          </a:prstGeom>
          <a:ln w="12700">
            <a:miter lim="400000"/>
          </a:ln>
        </p:spPr>
      </p:pic>
      <p:pic>
        <p:nvPicPr>
          <p:cNvPr id="158" name="Image" descr="Image"/>
          <p:cNvPicPr>
            <a:picLocks noChangeAspect="1"/>
          </p:cNvPicPr>
          <p:nvPr/>
        </p:nvPicPr>
        <p:blipFill>
          <a:blip r:embed="rId4"/>
          <a:stretch>
            <a:fillRect/>
          </a:stretch>
        </p:blipFill>
        <p:spPr>
          <a:xfrm>
            <a:off x="6096465" y="1428655"/>
            <a:ext cx="2524172" cy="2474678"/>
          </a:xfrm>
          <a:prstGeom prst="rect">
            <a:avLst/>
          </a:prstGeom>
          <a:ln w="12700">
            <a:miter lim="400000"/>
          </a:ln>
        </p:spPr>
      </p:pic>
      <p:pic>
        <p:nvPicPr>
          <p:cNvPr id="159" name="Image" descr="Image"/>
          <p:cNvPicPr>
            <a:picLocks noChangeAspect="1"/>
          </p:cNvPicPr>
          <p:nvPr/>
        </p:nvPicPr>
        <p:blipFill>
          <a:blip r:embed="rId5"/>
          <a:stretch>
            <a:fillRect/>
          </a:stretch>
        </p:blipFill>
        <p:spPr>
          <a:xfrm>
            <a:off x="8454436" y="112523"/>
            <a:ext cx="3519848" cy="5104031"/>
          </a:xfrm>
          <a:prstGeom prst="rect">
            <a:avLst/>
          </a:prstGeom>
          <a:ln w="12700">
            <a:miter lim="400000"/>
          </a:ln>
        </p:spPr>
      </p:pic>
      <p:pic>
        <p:nvPicPr>
          <p:cNvPr id="3" name="Picture 4" descr="A qr code on a blue background&#10;&#10;Description automatically generated">
            <a:extLst>
              <a:ext uri="{FF2B5EF4-FFF2-40B4-BE49-F238E27FC236}">
                <a16:creationId xmlns:a16="http://schemas.microsoft.com/office/drawing/2014/main" id="{2F43DDDC-9A86-FA5A-20F3-FADBED54DB24}"/>
              </a:ext>
            </a:extLst>
          </p:cNvPr>
          <p:cNvPicPr>
            <a:picLocks noChangeAspect="1"/>
          </p:cNvPicPr>
          <p:nvPr/>
        </p:nvPicPr>
        <p:blipFill>
          <a:blip r:embed="rId6"/>
          <a:stretch>
            <a:fillRect/>
          </a:stretch>
        </p:blipFill>
        <p:spPr>
          <a:xfrm>
            <a:off x="8732322" y="5398564"/>
            <a:ext cx="3455719" cy="1464145"/>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Explanation 2: “Input” / “Output”"/>
          <p:cNvSpPr txBox="1">
            <a:spLocks noGrp="1"/>
          </p:cNvSpPr>
          <p:nvPr>
            <p:ph type="title"/>
          </p:nvPr>
        </p:nvSpPr>
        <p:spPr>
          <a:prstGeom prst="rect">
            <a:avLst/>
          </a:prstGeom>
        </p:spPr>
        <p:txBody>
          <a:bodyPr/>
          <a:lstStyle/>
          <a:p>
            <a:r>
              <a:rPr b="1"/>
              <a:t>Explanation 2: “Input” / “Output”</a:t>
            </a:r>
            <a:endParaRPr lang="en-US" b="1">
              <a:ea typeface="Calibri Light"/>
              <a:cs typeface="Calibri Light"/>
            </a:endParaRPr>
          </a:p>
        </p:txBody>
      </p:sp>
      <p:pic>
        <p:nvPicPr>
          <p:cNvPr id="162" name="Image" descr="Image"/>
          <p:cNvPicPr>
            <a:picLocks noChangeAspect="1"/>
          </p:cNvPicPr>
          <p:nvPr/>
        </p:nvPicPr>
        <p:blipFill>
          <a:blip r:embed="rId2"/>
          <a:stretch>
            <a:fillRect/>
          </a:stretch>
        </p:blipFill>
        <p:spPr>
          <a:xfrm>
            <a:off x="2499730" y="1304161"/>
            <a:ext cx="7623646" cy="5226915"/>
          </a:xfrm>
          <a:prstGeom prst="rect">
            <a:avLst/>
          </a:prstGeom>
          <a:ln w="12700">
            <a:miter lim="400000"/>
          </a:ln>
        </p:spPr>
      </p:pic>
      <p:pic>
        <p:nvPicPr>
          <p:cNvPr id="3" name="Picture 4" descr="A qr code on a blue background&#10;&#10;Description automatically generated">
            <a:extLst>
              <a:ext uri="{FF2B5EF4-FFF2-40B4-BE49-F238E27FC236}">
                <a16:creationId xmlns:a16="http://schemas.microsoft.com/office/drawing/2014/main" id="{0BE37F8A-E129-DD78-51BE-182A65F2A1AF}"/>
              </a:ext>
            </a:extLst>
          </p:cNvPr>
          <p:cNvPicPr>
            <a:picLocks noChangeAspect="1"/>
          </p:cNvPicPr>
          <p:nvPr/>
        </p:nvPicPr>
        <p:blipFill>
          <a:blip r:embed="rId3"/>
          <a:stretch>
            <a:fillRect/>
          </a:stretch>
        </p:blipFill>
        <p:spPr>
          <a:xfrm>
            <a:off x="8732322" y="5398564"/>
            <a:ext cx="3455719" cy="1464145"/>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Explanation 3: Predictive Text"/>
          <p:cNvSpPr txBox="1">
            <a:spLocks noGrp="1"/>
          </p:cNvSpPr>
          <p:nvPr>
            <p:ph type="title"/>
          </p:nvPr>
        </p:nvSpPr>
        <p:spPr>
          <a:prstGeom prst="rect">
            <a:avLst/>
          </a:prstGeom>
        </p:spPr>
        <p:txBody>
          <a:bodyPr/>
          <a:lstStyle/>
          <a:p>
            <a:r>
              <a:rPr b="1"/>
              <a:t>Explanation 3: Predictive Text</a:t>
            </a:r>
            <a:endParaRPr lang="en-US" b="1">
              <a:ea typeface="Calibri Light"/>
              <a:cs typeface="Calibri Light"/>
            </a:endParaRPr>
          </a:p>
        </p:txBody>
      </p:sp>
      <p:pic>
        <p:nvPicPr>
          <p:cNvPr id="3" name="Picture 4" descr="A qr code on a blue background&#10;&#10;Description automatically generated">
            <a:extLst>
              <a:ext uri="{FF2B5EF4-FFF2-40B4-BE49-F238E27FC236}">
                <a16:creationId xmlns:a16="http://schemas.microsoft.com/office/drawing/2014/main" id="{84C54BCA-CD71-A97B-A1E3-904724D31BFE}"/>
              </a:ext>
            </a:extLst>
          </p:cNvPr>
          <p:cNvPicPr>
            <a:picLocks noChangeAspect="1"/>
          </p:cNvPicPr>
          <p:nvPr/>
        </p:nvPicPr>
        <p:blipFill>
          <a:blip r:embed="rId2"/>
          <a:stretch>
            <a:fillRect/>
          </a:stretch>
        </p:blipFill>
        <p:spPr>
          <a:xfrm>
            <a:off x="8732322" y="5398564"/>
            <a:ext cx="3455719" cy="1464145"/>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A new angle: Mind &amp; Machines"/>
          <p:cNvSpPr txBox="1">
            <a:spLocks noGrp="1"/>
          </p:cNvSpPr>
          <p:nvPr>
            <p:ph type="title"/>
          </p:nvPr>
        </p:nvSpPr>
        <p:spPr>
          <a:xfrm>
            <a:off x="494071" y="-89617"/>
            <a:ext cx="10515600" cy="1325563"/>
          </a:xfrm>
          <a:prstGeom prst="rect">
            <a:avLst/>
          </a:prstGeom>
        </p:spPr>
        <p:txBody>
          <a:bodyPr/>
          <a:lstStyle/>
          <a:p>
            <a:r>
              <a:rPr b="1"/>
              <a:t>A new angle: Mind &amp; Machines</a:t>
            </a:r>
            <a:endParaRPr lang="en-US" b="1">
              <a:ea typeface="Calibri Light"/>
              <a:cs typeface="Calibri Light"/>
            </a:endParaRPr>
          </a:p>
        </p:txBody>
      </p:sp>
      <p:pic>
        <p:nvPicPr>
          <p:cNvPr id="167" name="Image" descr="Image"/>
          <p:cNvPicPr>
            <a:picLocks noChangeAspect="1"/>
          </p:cNvPicPr>
          <p:nvPr/>
        </p:nvPicPr>
        <p:blipFill>
          <a:blip r:embed="rId2"/>
          <a:stretch>
            <a:fillRect/>
          </a:stretch>
        </p:blipFill>
        <p:spPr>
          <a:xfrm>
            <a:off x="494831" y="975224"/>
            <a:ext cx="11642364" cy="4037157"/>
          </a:xfrm>
          <a:prstGeom prst="rect">
            <a:avLst/>
          </a:prstGeom>
          <a:ln w="12700">
            <a:miter lim="400000"/>
          </a:ln>
        </p:spPr>
      </p:pic>
      <p:sp>
        <p:nvSpPr>
          <p:cNvPr id="168" name="Mechanical Turk"/>
          <p:cNvSpPr txBox="1"/>
          <p:nvPr/>
        </p:nvSpPr>
        <p:spPr>
          <a:xfrm>
            <a:off x="492278" y="5010841"/>
            <a:ext cx="2094291" cy="38369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lgn="l">
              <a:lnSpc>
                <a:spcPct val="90000"/>
              </a:lnSpc>
              <a:spcBef>
                <a:spcPts val="4500"/>
              </a:spcBef>
              <a:defRPr sz="4800">
                <a:solidFill>
                  <a:srgbClr val="000000"/>
                </a:solidFill>
              </a:defRPr>
            </a:lvl1pPr>
          </a:lstStyle>
          <a:p>
            <a:r>
              <a:rPr sz="2400"/>
              <a:t>Mechanical Turk</a:t>
            </a:r>
          </a:p>
        </p:txBody>
      </p:sp>
      <p:sp>
        <p:nvSpPr>
          <p:cNvPr id="169" name="The early calculator"/>
          <p:cNvSpPr txBox="1"/>
          <p:nvPr/>
        </p:nvSpPr>
        <p:spPr>
          <a:xfrm>
            <a:off x="6874845" y="5010841"/>
            <a:ext cx="2495427" cy="38369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lgn="l">
              <a:lnSpc>
                <a:spcPct val="90000"/>
              </a:lnSpc>
              <a:spcBef>
                <a:spcPts val="4500"/>
              </a:spcBef>
              <a:defRPr sz="4800">
                <a:solidFill>
                  <a:srgbClr val="000000"/>
                </a:solidFill>
              </a:defRPr>
            </a:lvl1pPr>
          </a:lstStyle>
          <a:p>
            <a:r>
              <a:rPr sz="2400"/>
              <a:t>The early calculator</a:t>
            </a:r>
          </a:p>
        </p:txBody>
      </p:sp>
      <p:pic>
        <p:nvPicPr>
          <p:cNvPr id="3" name="Picture 4" descr="A qr code on a blue background&#10;&#10;Description automatically generated">
            <a:extLst>
              <a:ext uri="{FF2B5EF4-FFF2-40B4-BE49-F238E27FC236}">
                <a16:creationId xmlns:a16="http://schemas.microsoft.com/office/drawing/2014/main" id="{29795208-5C76-9F37-B91E-80A898990B65}"/>
              </a:ext>
            </a:extLst>
          </p:cNvPr>
          <p:cNvPicPr>
            <a:picLocks noChangeAspect="1"/>
          </p:cNvPicPr>
          <p:nvPr/>
        </p:nvPicPr>
        <p:blipFill>
          <a:blip r:embed="rId3"/>
          <a:stretch>
            <a:fillRect/>
          </a:stretch>
        </p:blipFill>
        <p:spPr>
          <a:xfrm>
            <a:off x="8732322" y="5398564"/>
            <a:ext cx="3455719" cy="1464145"/>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Narrow vs General AI…"/>
          <p:cNvSpPr txBox="1">
            <a:spLocks noGrp="1"/>
          </p:cNvSpPr>
          <p:nvPr>
            <p:ph type="body" sz="half" idx="1"/>
          </p:nvPr>
        </p:nvSpPr>
        <p:spPr>
          <a:xfrm>
            <a:off x="6680815" y="1214453"/>
            <a:ext cx="4889500" cy="4792308"/>
          </a:xfrm>
          <a:prstGeom prst="rect">
            <a:avLst/>
          </a:prstGeom>
        </p:spPr>
        <p:txBody>
          <a:bodyPr/>
          <a:lstStyle/>
          <a:p>
            <a:r>
              <a:t>Narrow vs General AI</a:t>
            </a:r>
          </a:p>
          <a:p>
            <a:r>
              <a:rPr err="1"/>
              <a:t>Emphasising</a:t>
            </a:r>
            <a:r>
              <a:t> the unknown</a:t>
            </a:r>
          </a:p>
          <a:p>
            <a:r>
              <a:t>The key premise of Large Language Models (LLMs)</a:t>
            </a:r>
          </a:p>
          <a:p>
            <a:r>
              <a:t>Reinforcement Learning with Human Feedback (RLHF) a largely unsupervised training process with some human ‘tweaking’ at the end</a:t>
            </a:r>
          </a:p>
        </p:txBody>
      </p:sp>
      <p:sp>
        <p:nvSpPr>
          <p:cNvPr id="172" name="Key Explanation Points"/>
          <p:cNvSpPr txBox="1">
            <a:spLocks noGrp="1"/>
          </p:cNvSpPr>
          <p:nvPr>
            <p:ph type="title"/>
          </p:nvPr>
        </p:nvSpPr>
        <p:spPr>
          <a:xfrm>
            <a:off x="603250" y="539750"/>
            <a:ext cx="5788217" cy="717550"/>
          </a:xfrm>
          <a:prstGeom prst="rect">
            <a:avLst/>
          </a:prstGeom>
        </p:spPr>
        <p:txBody>
          <a:bodyPr/>
          <a:lstStyle/>
          <a:p>
            <a:r>
              <a:rPr b="1"/>
              <a:t>Key Explanation Points</a:t>
            </a:r>
            <a:endParaRPr lang="en-US" b="1">
              <a:ea typeface="Calibri Light"/>
              <a:cs typeface="Calibri Light"/>
            </a:endParaRPr>
          </a:p>
        </p:txBody>
      </p:sp>
      <p:pic>
        <p:nvPicPr>
          <p:cNvPr id="173" name="Image" descr="Image"/>
          <p:cNvPicPr>
            <a:picLocks noChangeAspect="1"/>
          </p:cNvPicPr>
          <p:nvPr/>
        </p:nvPicPr>
        <p:blipFill>
          <a:blip r:embed="rId2"/>
          <a:stretch>
            <a:fillRect/>
          </a:stretch>
        </p:blipFill>
        <p:spPr>
          <a:xfrm>
            <a:off x="736636" y="1382301"/>
            <a:ext cx="5319774" cy="5188431"/>
          </a:xfrm>
          <a:prstGeom prst="rect">
            <a:avLst/>
          </a:prstGeom>
          <a:ln w="12700">
            <a:miter lim="400000"/>
          </a:ln>
        </p:spPr>
      </p:pic>
      <p:pic>
        <p:nvPicPr>
          <p:cNvPr id="3" name="Picture 4" descr="A qr code on a blue background&#10;&#10;Description automatically generated">
            <a:extLst>
              <a:ext uri="{FF2B5EF4-FFF2-40B4-BE49-F238E27FC236}">
                <a16:creationId xmlns:a16="http://schemas.microsoft.com/office/drawing/2014/main" id="{0D9D8091-5946-6417-24F6-51EE6C8E1338}"/>
              </a:ext>
            </a:extLst>
          </p:cNvPr>
          <p:cNvPicPr>
            <a:picLocks noChangeAspect="1"/>
          </p:cNvPicPr>
          <p:nvPr/>
        </p:nvPicPr>
        <p:blipFill>
          <a:blip r:embed="rId3"/>
          <a:stretch>
            <a:fillRect/>
          </a:stretch>
        </p:blipFill>
        <p:spPr>
          <a:xfrm>
            <a:off x="8732322" y="5398564"/>
            <a:ext cx="3455719" cy="1464145"/>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lide bullet text"/>
          <p:cNvSpPr txBox="1">
            <a:spLocks noGrp="1"/>
          </p:cNvSpPr>
          <p:nvPr>
            <p:ph type="body" sz="half" idx="1"/>
          </p:nvPr>
        </p:nvSpPr>
        <p:spPr>
          <a:xfrm>
            <a:off x="603250" y="1890053"/>
            <a:ext cx="4513873" cy="4128315"/>
          </a:xfrm>
          <a:prstGeom prst="rect">
            <a:avLst/>
          </a:prstGeom>
        </p:spPr>
        <p:txBody>
          <a:bodyPr>
            <a:normAutofit lnSpcReduction="10000"/>
          </a:bodyPr>
          <a:lstStyle/>
          <a:p>
            <a:r>
              <a:rPr lang="en-GB"/>
              <a:t>Where possible, using discipline specific examples</a:t>
            </a:r>
          </a:p>
          <a:p>
            <a:r>
              <a:rPr lang="en-GB"/>
              <a:t>Can lead to ‘aha moments’ (i.e. ultimate futility of detection tools)</a:t>
            </a:r>
          </a:p>
          <a:p>
            <a:r>
              <a:rPr lang="en-GB"/>
              <a:t>Importance of staff having hands on experiences with the tool - encouraging staff to sign up for themselves &amp; ‘have a go’</a:t>
            </a:r>
          </a:p>
          <a:p>
            <a:endParaRPr/>
          </a:p>
        </p:txBody>
      </p:sp>
      <p:sp>
        <p:nvSpPr>
          <p:cNvPr id="177" name="Slide Title"/>
          <p:cNvSpPr txBox="1">
            <a:spLocks noGrp="1"/>
          </p:cNvSpPr>
          <p:nvPr>
            <p:ph type="title"/>
          </p:nvPr>
        </p:nvSpPr>
        <p:spPr>
          <a:xfrm>
            <a:off x="603250" y="630574"/>
            <a:ext cx="4889500" cy="1090246"/>
          </a:xfrm>
          <a:prstGeom prst="rect">
            <a:avLst/>
          </a:prstGeom>
        </p:spPr>
        <p:txBody>
          <a:bodyPr>
            <a:normAutofit/>
          </a:bodyPr>
          <a:lstStyle/>
          <a:p>
            <a:r>
              <a:rPr lang="en-GB" b="1"/>
              <a:t>‘The ChatGPT Demo’</a:t>
            </a:r>
            <a:endParaRPr lang="en-US" b="1">
              <a:ea typeface="Calibri Light"/>
              <a:cs typeface="Calibri Light"/>
            </a:endParaRPr>
          </a:p>
        </p:txBody>
      </p:sp>
      <p:pic>
        <p:nvPicPr>
          <p:cNvPr id="2" name="Picture 3" descr="Picture 3">
            <a:extLst>
              <a:ext uri="{FF2B5EF4-FFF2-40B4-BE49-F238E27FC236}">
                <a16:creationId xmlns:a16="http://schemas.microsoft.com/office/drawing/2014/main" id="{E39E1805-95EA-7E8F-F3A1-027ACB991A2C}"/>
              </a:ext>
            </a:extLst>
          </p:cNvPr>
          <p:cNvPicPr>
            <a:picLocks/>
          </p:cNvPicPr>
          <p:nvPr/>
        </p:nvPicPr>
        <p:blipFill>
          <a:blip r:embed="rId2"/>
          <a:stretch>
            <a:fillRect/>
          </a:stretch>
        </p:blipFill>
        <p:spPr>
          <a:xfrm>
            <a:off x="5536468" y="261987"/>
            <a:ext cx="6392960" cy="5178737"/>
          </a:xfrm>
          <a:prstGeom prst="rect">
            <a:avLst/>
          </a:prstGeom>
          <a:ln w="12700">
            <a:miter lim="400000"/>
          </a:ln>
        </p:spPr>
      </p:pic>
      <p:pic>
        <p:nvPicPr>
          <p:cNvPr id="4" name="Picture 4" descr="A qr code on a blue background&#10;&#10;Description automatically generated">
            <a:extLst>
              <a:ext uri="{FF2B5EF4-FFF2-40B4-BE49-F238E27FC236}">
                <a16:creationId xmlns:a16="http://schemas.microsoft.com/office/drawing/2014/main" id="{3C76D00D-2FA8-D94D-CA7A-94A80CC4216E}"/>
              </a:ext>
            </a:extLst>
          </p:cNvPr>
          <p:cNvPicPr>
            <a:picLocks noChangeAspect="1"/>
          </p:cNvPicPr>
          <p:nvPr/>
        </p:nvPicPr>
        <p:blipFill>
          <a:blip r:embed="rId3"/>
          <a:stretch>
            <a:fillRect/>
          </a:stretch>
        </p:blipFill>
        <p:spPr>
          <a:xfrm>
            <a:off x="8732322" y="5398564"/>
            <a:ext cx="3455719" cy="1464145"/>
          </a:xfrm>
          <a:prstGeom prst="rect">
            <a:avLst/>
          </a:prstGeom>
        </p:spPr>
      </p:pic>
    </p:spTree>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8E7E9F69EB8244B516F9670BACC503" ma:contentTypeVersion="9" ma:contentTypeDescription="Create a new document." ma:contentTypeScope="" ma:versionID="12a4720a6f5d2d32660841879922c89c">
  <xsd:schema xmlns:xsd="http://www.w3.org/2001/XMLSchema" xmlns:xs="http://www.w3.org/2001/XMLSchema" xmlns:p="http://schemas.microsoft.com/office/2006/metadata/properties" xmlns:ns2="a0743f13-200a-4634-834e-58ed8cf569fc" xmlns:ns3="57f774f7-053c-4c41-aefe-102bc1c49e4e" targetNamespace="http://schemas.microsoft.com/office/2006/metadata/properties" ma:root="true" ma:fieldsID="33bdef28050462f6129a4b82e422575c" ns2:_="" ns3:_="">
    <xsd:import namespace="a0743f13-200a-4634-834e-58ed8cf569fc"/>
    <xsd:import namespace="57f774f7-053c-4c41-aefe-102bc1c49e4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43f13-200a-4634-834e-58ed8cf569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d651d785-cc9b-461e-a4c9-c589c330ffeb"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f774f7-053c-4c41-aefe-102bc1c49e4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4b44b853-4285-4a19-8afa-c96aa741d314}" ma:internalName="TaxCatchAll" ma:showField="CatchAllData" ma:web="57f774f7-053c-4c41-aefe-102bc1c49e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030381-CA04-4DA9-ACF6-06EBAD1CF94A}"/>
</file>

<file path=customXml/itemProps2.xml><?xml version="1.0" encoding="utf-8"?>
<ds:datastoreItem xmlns:ds="http://schemas.openxmlformats.org/officeDocument/2006/customXml" ds:itemID="{20B91F3D-D70B-48C1-B823-38D83047973F}"/>
</file>

<file path=docProps/app.xml><?xml version="1.0" encoding="utf-8"?>
<Properties xmlns="http://schemas.openxmlformats.org/officeDocument/2006/extended-properties" xmlns:vt="http://schemas.openxmlformats.org/officeDocument/2006/docPropsVTypes">
  <TotalTime>0</TotalTime>
  <Words>662</Words>
  <Application>Microsoft Macintosh PowerPoint</Application>
  <PresentationFormat>Widescreen</PresentationFormat>
  <Paragraphs>116</Paragraphs>
  <Slides>22</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Calibri Light</vt:lpstr>
      <vt:lpstr>Helvetica</vt:lpstr>
      <vt:lpstr>Office Theme</vt:lpstr>
      <vt:lpstr>1_Office Theme</vt:lpstr>
      <vt:lpstr>ChatGPT in the Ivory Tower: Navigating Conversations with Academic Staff </vt:lpstr>
      <vt:lpstr>PowerPoint Presentation</vt:lpstr>
      <vt:lpstr>Explainable AI (XAI)</vt:lpstr>
      <vt:lpstr>Explanation 1: The Neural Net</vt:lpstr>
      <vt:lpstr>Explanation 2: “Input” / “Output”</vt:lpstr>
      <vt:lpstr>Explanation 3: Predictive Text</vt:lpstr>
      <vt:lpstr>A new angle: Mind &amp; Machines</vt:lpstr>
      <vt:lpstr>Key Explanation Points</vt:lpstr>
      <vt:lpstr>‘The ChatGPT Demo’</vt:lpstr>
      <vt:lpstr>My Personal Experience</vt:lpstr>
      <vt:lpstr>Hooks</vt:lpstr>
      <vt:lpstr>Where are we now</vt:lpstr>
      <vt:lpstr>GenAI and Assessment</vt:lpstr>
      <vt:lpstr>GenAI and Threshold Concepts</vt:lpstr>
      <vt:lpstr>PowerPoint Presentation</vt:lpstr>
      <vt:lpstr>GenAI and Threshold Concepts</vt:lpstr>
      <vt:lpstr>PowerPoint Presentation</vt:lpstr>
      <vt:lpstr>GenAI and Threshold Concepts</vt:lpstr>
      <vt:lpstr>GenAI and Threshold Concepts</vt:lpstr>
      <vt:lpstr>GenAI and Threshold Concepts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ChatGPT in the Ivory Tower: Navigating Conversations with Academic Staff </dc:title>
  <dc:creator>NOLAN-GRANT, CANDACE</dc:creator>
  <cp:lastModifiedBy>WOOD, MATTHEW J.</cp:lastModifiedBy>
  <cp:revision>34</cp:revision>
  <dcterms:created xsi:type="dcterms:W3CDTF">2023-06-22T09:54:29Z</dcterms:created>
  <dcterms:modified xsi:type="dcterms:W3CDTF">2023-06-29T14:17:18Z</dcterms:modified>
</cp:coreProperties>
</file>