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9"/>
  </p:notesMasterIdLst>
  <p:sldIdLst>
    <p:sldId id="300" r:id="rId5"/>
    <p:sldId id="356" r:id="rId6"/>
    <p:sldId id="357" r:id="rId7"/>
    <p:sldId id="367" r:id="rId8"/>
    <p:sldId id="362" r:id="rId9"/>
    <p:sldId id="378" r:id="rId10"/>
    <p:sldId id="358" r:id="rId11"/>
    <p:sldId id="371" r:id="rId12"/>
    <p:sldId id="359" r:id="rId13"/>
    <p:sldId id="361" r:id="rId14"/>
    <p:sldId id="375" r:id="rId15"/>
    <p:sldId id="372" r:id="rId16"/>
    <p:sldId id="373" r:id="rId17"/>
    <p:sldId id="366" r:id="rId18"/>
    <p:sldId id="380" r:id="rId19"/>
    <p:sldId id="379" r:id="rId20"/>
    <p:sldId id="370" r:id="rId21"/>
    <p:sldId id="363" r:id="rId22"/>
    <p:sldId id="364" r:id="rId23"/>
    <p:sldId id="374" r:id="rId24"/>
    <p:sldId id="369" r:id="rId25"/>
    <p:sldId id="272" r:id="rId26"/>
    <p:sldId id="377" r:id="rId27"/>
    <p:sldId id="35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60" userDrawn="1">
          <p15:clr>
            <a:srgbClr val="A4A3A4"/>
          </p15:clr>
        </p15:guide>
        <p15:guide id="4" orient="horz" pos="2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44"/>
    <a:srgbClr val="000544"/>
    <a:srgbClr val="CE57C1"/>
    <a:srgbClr val="0000FE"/>
    <a:srgbClr val="1AC3B9"/>
    <a:srgbClr val="18B4AB"/>
    <a:srgbClr val="1FD9CF"/>
    <a:srgbClr val="D200FE"/>
    <a:srgbClr val="FD7C08"/>
    <a:srgbClr val="023C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04" autoAdjust="0"/>
    <p:restoredTop sz="88228" autoAdjust="0"/>
  </p:normalViewPr>
  <p:slideViewPr>
    <p:cSldViewPr snapToGrid="0" snapToObjects="1">
      <p:cViewPr varScale="1">
        <p:scale>
          <a:sx n="100" d="100"/>
          <a:sy n="100" d="100"/>
        </p:scale>
        <p:origin x="1692" y="72"/>
      </p:cViewPr>
      <p:guideLst>
        <p:guide orient="horz" pos="2160"/>
        <p:guide pos="2880"/>
        <p:guide orient="horz" pos="2260"/>
        <p:guide orient="horz" pos="23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0BADF8-166D-464F-9CD6-EB1A92ACA0C7}" type="datetimeFigureOut">
              <a:rPr lang="en-US" smtClean="0"/>
              <a:t>6/27/2023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7EA8C-4442-2B43-BEFB-AB7F822E7733}" type="slidenum">
              <a:rPr lang="en-US" smtClean="0"/>
              <a:t>‹#›</a:t>
            </a:fld>
            <a:endParaRPr lang="en-US"/>
          </a:p>
        </p:txBody>
      </p:sp>
    </p:spTree>
    <p:extLst>
      <p:ext uri="{BB962C8B-B14F-4D97-AF65-F5344CB8AC3E}">
        <p14:creationId xmlns:p14="http://schemas.microsoft.com/office/powerpoint/2010/main" val="14276744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5CF7EA8C-4442-2B43-BEFB-AB7F822E7733}" type="slidenum">
              <a:rPr lang="en-US" smtClean="0"/>
              <a:t>1</a:t>
            </a:fld>
            <a:endParaRPr lang="en-US"/>
          </a:p>
        </p:txBody>
      </p:sp>
    </p:spTree>
    <p:extLst>
      <p:ext uri="{BB962C8B-B14F-4D97-AF65-F5344CB8AC3E}">
        <p14:creationId xmlns:p14="http://schemas.microsoft.com/office/powerpoint/2010/main" val="322478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https://xjtlu1.padlet.org/jinyangsong/baleap-pim-durham-university-12-15-12-45-jinyang-song-tn8rwj2k9zpcgyd8</a:t>
            </a:r>
          </a:p>
        </p:txBody>
      </p:sp>
      <p:sp>
        <p:nvSpPr>
          <p:cNvPr id="4" name="Slide Number Placeholder 3"/>
          <p:cNvSpPr>
            <a:spLocks noGrp="1"/>
          </p:cNvSpPr>
          <p:nvPr>
            <p:ph type="sldNum" sz="quarter" idx="5"/>
          </p:nvPr>
        </p:nvSpPr>
        <p:spPr/>
        <p:txBody>
          <a:bodyPr/>
          <a:lstStyle/>
          <a:p>
            <a:fld id="{5CF7EA8C-4442-2B43-BEFB-AB7F822E7733}" type="slidenum">
              <a:rPr lang="en-US" smtClean="0"/>
              <a:t>3</a:t>
            </a:fld>
            <a:endParaRPr lang="en-US"/>
          </a:p>
        </p:txBody>
      </p:sp>
    </p:spTree>
    <p:extLst>
      <p:ext uri="{BB962C8B-B14F-4D97-AF65-F5344CB8AC3E}">
        <p14:creationId xmlns:p14="http://schemas.microsoft.com/office/powerpoint/2010/main" val="2227919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https://xjtlu1.padlet.org/jinyangsong/baleap-pim-durham-university-12-15-12-45-jinyang-song-tn8rwj2k9zpcgyd8</a:t>
            </a:r>
          </a:p>
        </p:txBody>
      </p:sp>
      <p:sp>
        <p:nvSpPr>
          <p:cNvPr id="4" name="Slide Number Placeholder 3"/>
          <p:cNvSpPr>
            <a:spLocks noGrp="1"/>
          </p:cNvSpPr>
          <p:nvPr>
            <p:ph type="sldNum" sz="quarter" idx="5"/>
          </p:nvPr>
        </p:nvSpPr>
        <p:spPr/>
        <p:txBody>
          <a:bodyPr/>
          <a:lstStyle/>
          <a:p>
            <a:fld id="{5CF7EA8C-4442-2B43-BEFB-AB7F822E7733}" type="slidenum">
              <a:rPr lang="en-US" smtClean="0"/>
              <a:t>5</a:t>
            </a:fld>
            <a:endParaRPr lang="en-US"/>
          </a:p>
        </p:txBody>
      </p:sp>
    </p:spTree>
    <p:extLst>
      <p:ext uri="{BB962C8B-B14F-4D97-AF65-F5344CB8AC3E}">
        <p14:creationId xmlns:p14="http://schemas.microsoft.com/office/powerpoint/2010/main" val="2312437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https://twee.com/</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YouTube Sans"/>
              </a:rPr>
              <a:t>The Inside Story of </a:t>
            </a:r>
            <a:r>
              <a:rPr lang="en-GB" b="1" i="0" dirty="0" err="1">
                <a:solidFill>
                  <a:srgbClr val="0F0F0F"/>
                </a:solidFill>
                <a:effectLst/>
                <a:latin typeface="YouTube Sans"/>
              </a:rPr>
              <a:t>ChatGPT’s</a:t>
            </a:r>
            <a:r>
              <a:rPr lang="en-GB" b="1" i="0" dirty="0">
                <a:solidFill>
                  <a:srgbClr val="0F0F0F"/>
                </a:solidFill>
                <a:effectLst/>
                <a:latin typeface="YouTube Sans"/>
              </a:rPr>
              <a:t> Astonishing Potential | Greg Brockman | TED</a:t>
            </a:r>
          </a:p>
          <a:p>
            <a:r>
              <a:rPr lang="en-GB" dirty="0"/>
              <a:t>https://youtu.be/C_78DM8fG6E</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CF7EA8C-4442-2B43-BEFB-AB7F822E7733}" type="slidenum">
              <a:rPr lang="en-US" smtClean="0"/>
              <a:t>9</a:t>
            </a:fld>
            <a:endParaRPr lang="en-US"/>
          </a:p>
        </p:txBody>
      </p:sp>
    </p:spTree>
    <p:extLst>
      <p:ext uri="{BB962C8B-B14F-4D97-AF65-F5344CB8AC3E}">
        <p14:creationId xmlns:p14="http://schemas.microsoft.com/office/powerpoint/2010/main" val="3249852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https://teachfx.com/</a:t>
            </a:r>
          </a:p>
        </p:txBody>
      </p:sp>
      <p:sp>
        <p:nvSpPr>
          <p:cNvPr id="4" name="Slide Number Placeholder 3"/>
          <p:cNvSpPr>
            <a:spLocks noGrp="1"/>
          </p:cNvSpPr>
          <p:nvPr>
            <p:ph type="sldNum" sz="quarter" idx="5"/>
          </p:nvPr>
        </p:nvSpPr>
        <p:spPr/>
        <p:txBody>
          <a:bodyPr/>
          <a:lstStyle/>
          <a:p>
            <a:fld id="{5CF7EA8C-4442-2B43-BEFB-AB7F822E7733}" type="slidenum">
              <a:rPr lang="en-US" smtClean="0"/>
              <a:t>12</a:t>
            </a:fld>
            <a:endParaRPr lang="en-US"/>
          </a:p>
        </p:txBody>
      </p:sp>
    </p:spTree>
    <p:extLst>
      <p:ext uri="{BB962C8B-B14F-4D97-AF65-F5344CB8AC3E}">
        <p14:creationId xmlns:p14="http://schemas.microsoft.com/office/powerpoint/2010/main" val="3009627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https://xjtlu1.padlet.org/jinyangsong/baleap-pim-durham-university-12-15-12-45-jinyang-song-tn8rwj2k9zpcgyd8</a:t>
            </a:r>
          </a:p>
          <a:p>
            <a:endParaRPr lang="en-GB" dirty="0"/>
          </a:p>
        </p:txBody>
      </p:sp>
      <p:sp>
        <p:nvSpPr>
          <p:cNvPr id="4" name="Slide Number Placeholder 3"/>
          <p:cNvSpPr>
            <a:spLocks noGrp="1"/>
          </p:cNvSpPr>
          <p:nvPr>
            <p:ph type="sldNum" sz="quarter" idx="5"/>
          </p:nvPr>
        </p:nvSpPr>
        <p:spPr/>
        <p:txBody>
          <a:bodyPr/>
          <a:lstStyle/>
          <a:p>
            <a:fld id="{5CF7EA8C-4442-2B43-BEFB-AB7F822E7733}" type="slidenum">
              <a:rPr lang="en-US" smtClean="0"/>
              <a:t>14</a:t>
            </a:fld>
            <a:endParaRPr lang="en-US"/>
          </a:p>
        </p:txBody>
      </p:sp>
    </p:spTree>
    <p:extLst>
      <p:ext uri="{BB962C8B-B14F-4D97-AF65-F5344CB8AC3E}">
        <p14:creationId xmlns:p14="http://schemas.microsoft.com/office/powerpoint/2010/main" val="1395492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https://xjtlu1.padlet.org/jinyangsong/baleap-pim-durham-university-12-15-12-45-jinyang-song-tn8rwj2k9zpcgyd8</a:t>
            </a:r>
          </a:p>
          <a:p>
            <a:endParaRPr lang="en-GB" dirty="0"/>
          </a:p>
        </p:txBody>
      </p:sp>
      <p:sp>
        <p:nvSpPr>
          <p:cNvPr id="4" name="Slide Number Placeholder 3"/>
          <p:cNvSpPr>
            <a:spLocks noGrp="1"/>
          </p:cNvSpPr>
          <p:nvPr>
            <p:ph type="sldNum" sz="quarter" idx="5"/>
          </p:nvPr>
        </p:nvSpPr>
        <p:spPr/>
        <p:txBody>
          <a:bodyPr/>
          <a:lstStyle/>
          <a:p>
            <a:fld id="{5CF7EA8C-4442-2B43-BEFB-AB7F822E7733}" type="slidenum">
              <a:rPr lang="en-US" smtClean="0"/>
              <a:t>21</a:t>
            </a:fld>
            <a:endParaRPr lang="en-US"/>
          </a:p>
        </p:txBody>
      </p:sp>
    </p:spTree>
    <p:extLst>
      <p:ext uri="{BB962C8B-B14F-4D97-AF65-F5344CB8AC3E}">
        <p14:creationId xmlns:p14="http://schemas.microsoft.com/office/powerpoint/2010/main" val="4268940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5CF7EA8C-4442-2B43-BEFB-AB7F822E7733}" type="slidenum">
              <a:rPr lang="en-US" smtClean="0"/>
              <a:t>22</a:t>
            </a:fld>
            <a:endParaRPr lang="en-US"/>
          </a:p>
        </p:txBody>
      </p:sp>
    </p:spTree>
    <p:extLst>
      <p:ext uri="{BB962C8B-B14F-4D97-AF65-F5344CB8AC3E}">
        <p14:creationId xmlns:p14="http://schemas.microsoft.com/office/powerpoint/2010/main" val="2505774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5CF7EA8C-4442-2B43-BEFB-AB7F822E7733}" type="slidenum">
              <a:rPr lang="en-US" smtClean="0"/>
              <a:t>24</a:t>
            </a:fld>
            <a:endParaRPr lang="en-US"/>
          </a:p>
        </p:txBody>
      </p:sp>
    </p:spTree>
    <p:extLst>
      <p:ext uri="{BB962C8B-B14F-4D97-AF65-F5344CB8AC3E}">
        <p14:creationId xmlns:p14="http://schemas.microsoft.com/office/powerpoint/2010/main" val="3202298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50" y="665163"/>
            <a:ext cx="6858000" cy="2154848"/>
          </a:xfrm>
        </p:spPr>
        <p:txBody>
          <a:bodyPr anchor="b">
            <a:normAutofit/>
          </a:bodyPr>
          <a:lstStyle>
            <a:lvl1pPr algn="l">
              <a:defRPr sz="4800" b="1">
                <a:solidFill>
                  <a:srgbClr val="002060"/>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28650" y="2996708"/>
            <a:ext cx="6858000" cy="692760"/>
          </a:xfrm>
        </p:spPr>
        <p:txBody>
          <a:bodyPr>
            <a:normAutofit/>
          </a:bodyPr>
          <a:lstStyle>
            <a:lvl1pPr marL="0" indent="0" algn="l">
              <a:buNone/>
              <a:defRPr sz="3200">
                <a:solidFill>
                  <a:srgbClr val="002060"/>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7" name="TextBox 6"/>
          <p:cNvSpPr txBox="1"/>
          <p:nvPr/>
        </p:nvSpPr>
        <p:spPr>
          <a:xfrm>
            <a:off x="7100013" y="6273101"/>
            <a:ext cx="1633416" cy="307777"/>
          </a:xfrm>
          <a:prstGeom prst="rect">
            <a:avLst/>
          </a:prstGeom>
          <a:noFill/>
        </p:spPr>
        <p:txBody>
          <a:bodyPr wrap="square" rtlCol="0">
            <a:spAutoFit/>
          </a:bodyPr>
          <a:lstStyle/>
          <a:p>
            <a:pPr algn="r"/>
            <a:fld id="{485B5F92-075B-4129-B685-2F4B8F62A5A3}" type="datetime4">
              <a:rPr lang="en-GB" sz="1400" smtClean="0">
                <a:solidFill>
                  <a:schemeClr val="accent5">
                    <a:lumMod val="50000"/>
                  </a:schemeClr>
                </a:solidFill>
              </a:rPr>
              <a:pPr algn="r"/>
              <a:t>27 June 2023</a:t>
            </a:fld>
            <a:endParaRPr lang="en-GB" sz="1013">
              <a:solidFill>
                <a:schemeClr val="accent5">
                  <a:lumMod val="50000"/>
                </a:schemeClr>
              </a:solidFill>
            </a:endParaRPr>
          </a:p>
        </p:txBody>
      </p:sp>
      <p:sp>
        <p:nvSpPr>
          <p:cNvPr id="9" name="Text Placeholder 8"/>
          <p:cNvSpPr>
            <a:spLocks noGrp="1"/>
          </p:cNvSpPr>
          <p:nvPr>
            <p:ph type="body" sz="quarter" idx="12"/>
          </p:nvPr>
        </p:nvSpPr>
        <p:spPr>
          <a:xfrm>
            <a:off x="628650" y="3978278"/>
            <a:ext cx="2826544" cy="1211263"/>
          </a:xfrm>
        </p:spPr>
        <p:txBody>
          <a:bodyPr>
            <a:noAutofit/>
          </a:bodyPr>
          <a:lstStyle>
            <a:lvl1pPr marL="0" indent="0">
              <a:buNone/>
              <a:defRPr sz="1800"/>
            </a:lvl1pPr>
            <a:lvl2pPr>
              <a:defRPr sz="1013"/>
            </a:lvl2pPr>
            <a:lvl3pPr>
              <a:defRPr sz="900"/>
            </a:lvl3pPr>
            <a:lvl4pPr>
              <a:defRPr sz="788"/>
            </a:lvl4pPr>
            <a:lvl5pPr>
              <a:defRPr sz="788"/>
            </a:lvl5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8630" y="5767690"/>
            <a:ext cx="3793145" cy="805492"/>
          </a:xfrm>
          <a:prstGeom prst="rect">
            <a:avLst/>
          </a:prstGeom>
          <a:noFill/>
          <a:ln>
            <a:noFill/>
          </a:ln>
        </p:spPr>
      </p:pic>
    </p:spTree>
    <p:extLst>
      <p:ext uri="{BB962C8B-B14F-4D97-AF65-F5344CB8AC3E}">
        <p14:creationId xmlns:p14="http://schemas.microsoft.com/office/powerpoint/2010/main" val="385020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rgbClr val="002060"/>
                </a:solidFill>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7F1B10-1EBC-FD4C-9140-0291364A5810}"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766547" y="0"/>
            <a:ext cx="1365838" cy="6858000"/>
          </a:xfrm>
          <a:prstGeom prst="rect">
            <a:avLst/>
          </a:prstGeom>
        </p:spPr>
      </p:pic>
      <p:sp>
        <p:nvSpPr>
          <p:cNvPr id="10" name="Slide Number Placeholder 5"/>
          <p:cNvSpPr>
            <a:spLocks noGrp="1"/>
          </p:cNvSpPr>
          <p:nvPr>
            <p:ph type="sldNum" sz="quarter" idx="4"/>
          </p:nvPr>
        </p:nvSpPr>
        <p:spPr>
          <a:xfrm>
            <a:off x="6800850" y="6356353"/>
            <a:ext cx="2057400" cy="365125"/>
          </a:xfrm>
          <a:prstGeom prst="rect">
            <a:avLst/>
          </a:prstGeom>
        </p:spPr>
        <p:txBody>
          <a:bodyPr vert="horz" lIns="91440" tIns="45720" rIns="91440" bIns="45720" rtlCol="0" anchor="ctr"/>
          <a:lstStyle>
            <a:lvl1pPr algn="r">
              <a:defRPr sz="675">
                <a:solidFill>
                  <a:schemeClr val="accent5">
                    <a:lumMod val="50000"/>
                  </a:schemeClr>
                </a:solidFill>
              </a:defRPr>
            </a:lvl1pPr>
          </a:lstStyle>
          <a:p>
            <a:fld id="{E784AB98-1115-2D49-A18E-6B66BF9F60CB}" type="slidenum">
              <a:rPr lang="en-US" smtClean="0"/>
              <a:t>‹#›</a:t>
            </a:fld>
            <a:endParaRPr lang="en-US"/>
          </a:p>
        </p:txBody>
      </p:sp>
      <p:pic>
        <p:nvPicPr>
          <p:cNvPr id="9" name="Picture 8"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3767" y="6095748"/>
            <a:ext cx="413401" cy="521209"/>
          </a:xfrm>
          <a:prstGeom prst="rect">
            <a:avLst/>
          </a:prstGeom>
        </p:spPr>
      </p:pic>
    </p:spTree>
    <p:extLst>
      <p:ext uri="{BB962C8B-B14F-4D97-AF65-F5344CB8AC3E}">
        <p14:creationId xmlns:p14="http://schemas.microsoft.com/office/powerpoint/2010/main" val="1627441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normAutofit/>
          </a:bodyPr>
          <a:lstStyle>
            <a:lvl1pPr>
              <a:defRPr sz="3200" b="1">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7F1B10-1EBC-FD4C-9140-0291364A5810}"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766547" y="0"/>
            <a:ext cx="1365838" cy="6858000"/>
          </a:xfrm>
          <a:prstGeom prst="rect">
            <a:avLst/>
          </a:prstGeom>
        </p:spPr>
      </p:pic>
      <p:sp>
        <p:nvSpPr>
          <p:cNvPr id="10" name="Slide Number Placeholder 5"/>
          <p:cNvSpPr>
            <a:spLocks noGrp="1"/>
          </p:cNvSpPr>
          <p:nvPr>
            <p:ph type="sldNum" sz="quarter" idx="4"/>
          </p:nvPr>
        </p:nvSpPr>
        <p:spPr>
          <a:xfrm>
            <a:off x="6800850" y="6356353"/>
            <a:ext cx="2057400" cy="365125"/>
          </a:xfrm>
          <a:prstGeom prst="rect">
            <a:avLst/>
          </a:prstGeom>
        </p:spPr>
        <p:txBody>
          <a:bodyPr vert="horz" lIns="91440" tIns="45720" rIns="91440" bIns="45720" rtlCol="0" anchor="ctr"/>
          <a:lstStyle>
            <a:lvl1pPr algn="r">
              <a:defRPr sz="675">
                <a:solidFill>
                  <a:schemeClr val="accent5">
                    <a:lumMod val="50000"/>
                  </a:schemeClr>
                </a:solidFill>
              </a:defRPr>
            </a:lvl1pPr>
          </a:lstStyle>
          <a:p>
            <a:fld id="{E784AB98-1115-2D49-A18E-6B66BF9F60CB}" type="slidenum">
              <a:rPr lang="en-US" smtClean="0"/>
              <a:t>‹#›</a:t>
            </a:fld>
            <a:endParaRPr lang="en-US"/>
          </a:p>
        </p:txBody>
      </p:sp>
      <p:pic>
        <p:nvPicPr>
          <p:cNvPr id="9" name="Picture 8"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3767" y="6095748"/>
            <a:ext cx="413401" cy="521209"/>
          </a:xfrm>
          <a:prstGeom prst="rect">
            <a:avLst/>
          </a:prstGeom>
        </p:spPr>
      </p:pic>
    </p:spTree>
    <p:extLst>
      <p:ext uri="{BB962C8B-B14F-4D97-AF65-F5344CB8AC3E}">
        <p14:creationId xmlns:p14="http://schemas.microsoft.com/office/powerpoint/2010/main" val="627023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87F1B10-1EBC-FD4C-9140-0291364A5810}"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a:p>
        </p:txBody>
      </p:sp>
    </p:spTree>
    <p:extLst>
      <p:ext uri="{BB962C8B-B14F-4D97-AF65-F5344CB8AC3E}">
        <p14:creationId xmlns:p14="http://schemas.microsoft.com/office/powerpoint/2010/main" val="3553967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rgbClr val="002060"/>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7F1B10-1EBC-FD4C-9140-0291364A5810}"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766547" y="0"/>
            <a:ext cx="1365838" cy="6858000"/>
          </a:xfrm>
          <a:prstGeom prst="rect">
            <a:avLst/>
          </a:prstGeom>
        </p:spPr>
      </p:pic>
      <p:sp>
        <p:nvSpPr>
          <p:cNvPr id="10" name="Slide Number Placeholder 5"/>
          <p:cNvSpPr>
            <a:spLocks noGrp="1"/>
          </p:cNvSpPr>
          <p:nvPr>
            <p:ph type="sldNum" sz="quarter" idx="4"/>
          </p:nvPr>
        </p:nvSpPr>
        <p:spPr>
          <a:xfrm>
            <a:off x="6800850" y="6356353"/>
            <a:ext cx="2057400" cy="365125"/>
          </a:xfrm>
          <a:prstGeom prst="rect">
            <a:avLst/>
          </a:prstGeom>
        </p:spPr>
        <p:txBody>
          <a:bodyPr vert="horz" lIns="91440" tIns="45720" rIns="91440" bIns="45720" rtlCol="0" anchor="ctr"/>
          <a:lstStyle>
            <a:lvl1pPr algn="r">
              <a:defRPr sz="675">
                <a:solidFill>
                  <a:schemeClr val="tx1"/>
                </a:solidFill>
              </a:defRPr>
            </a:lvl1pPr>
          </a:lstStyle>
          <a:p>
            <a:fld id="{E784AB98-1115-2D49-A18E-6B66BF9F60CB}" type="slidenum">
              <a:rPr lang="en-US" smtClean="0"/>
              <a:t>‹#›</a:t>
            </a:fld>
            <a:endParaRPr lang="en-US"/>
          </a:p>
        </p:txBody>
      </p:sp>
      <p:pic>
        <p:nvPicPr>
          <p:cNvPr id="11" name="Picture 10"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3767" y="6095748"/>
            <a:ext cx="413401" cy="521209"/>
          </a:xfrm>
          <a:prstGeom prst="rect">
            <a:avLst/>
          </a:prstGeom>
        </p:spPr>
      </p:pic>
    </p:spTree>
    <p:extLst>
      <p:ext uri="{BB962C8B-B14F-4D97-AF65-F5344CB8AC3E}">
        <p14:creationId xmlns:p14="http://schemas.microsoft.com/office/powerpoint/2010/main" val="139734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7F1B10-1EBC-FD4C-9140-0291364A5810}"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766547" y="0"/>
            <a:ext cx="1365838" cy="6858000"/>
          </a:xfrm>
          <a:prstGeom prst="rect">
            <a:avLst/>
          </a:prstGeom>
        </p:spPr>
      </p:pic>
      <p:sp>
        <p:nvSpPr>
          <p:cNvPr id="10" name="Slide Number Placeholder 5"/>
          <p:cNvSpPr>
            <a:spLocks noGrp="1"/>
          </p:cNvSpPr>
          <p:nvPr>
            <p:ph type="sldNum" sz="quarter" idx="4"/>
          </p:nvPr>
        </p:nvSpPr>
        <p:spPr>
          <a:xfrm>
            <a:off x="6800850" y="6356353"/>
            <a:ext cx="2057400" cy="365125"/>
          </a:xfrm>
          <a:prstGeom prst="rect">
            <a:avLst/>
          </a:prstGeom>
        </p:spPr>
        <p:txBody>
          <a:bodyPr vert="horz" lIns="91440" tIns="45720" rIns="91440" bIns="45720" rtlCol="0" anchor="ctr"/>
          <a:lstStyle>
            <a:lvl1pPr algn="r">
              <a:defRPr sz="675">
                <a:solidFill>
                  <a:schemeClr val="accent5">
                    <a:lumMod val="50000"/>
                  </a:schemeClr>
                </a:solidFill>
              </a:defRPr>
            </a:lvl1pPr>
          </a:lstStyle>
          <a:p>
            <a:fld id="{E784AB98-1115-2D49-A18E-6B66BF9F60CB}" type="slidenum">
              <a:rPr lang="en-US" smtClean="0"/>
              <a:t>‹#›</a:t>
            </a:fld>
            <a:endParaRPr lang="en-US"/>
          </a:p>
        </p:txBody>
      </p:sp>
      <p:pic>
        <p:nvPicPr>
          <p:cNvPr id="9" name="Picture 8"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3767" y="6095748"/>
            <a:ext cx="413401" cy="521209"/>
          </a:xfrm>
          <a:prstGeom prst="rect">
            <a:avLst/>
          </a:prstGeom>
        </p:spPr>
      </p:pic>
    </p:spTree>
    <p:extLst>
      <p:ext uri="{BB962C8B-B14F-4D97-AF65-F5344CB8AC3E}">
        <p14:creationId xmlns:p14="http://schemas.microsoft.com/office/powerpoint/2010/main" val="357717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rgbClr val="002060"/>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7F1B10-1EBC-FD4C-9140-0291364A5810}" type="datetimeFigureOut">
              <a:rPr lang="en-US" smtClean="0"/>
              <a:t>6/27/2023</a:t>
            </a:fld>
            <a:endParaRPr lang="en-US"/>
          </a:p>
        </p:txBody>
      </p:sp>
      <p:sp>
        <p:nvSpPr>
          <p:cNvPr id="6" name="Footer Placeholder 5"/>
          <p:cNvSpPr>
            <a:spLocks noGrp="1"/>
          </p:cNvSpPr>
          <p:nvPr>
            <p:ph type="ftr" sz="quarter" idx="11"/>
          </p:nvPr>
        </p:nvSpPr>
        <p:spPr/>
        <p:txBody>
          <a:bodyPr/>
          <a:lstStyle/>
          <a:p>
            <a:endParaRPr lang="en-US"/>
          </a:p>
        </p:txBody>
      </p:sp>
      <p:pic>
        <p:nvPicPr>
          <p:cNvPr id="8" name="Picture 7"/>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766547" y="0"/>
            <a:ext cx="1365838" cy="6858000"/>
          </a:xfrm>
          <a:prstGeom prst="rect">
            <a:avLst/>
          </a:prstGeom>
        </p:spPr>
      </p:pic>
      <p:sp>
        <p:nvSpPr>
          <p:cNvPr id="11" name="Slide Number Placeholder 5"/>
          <p:cNvSpPr>
            <a:spLocks noGrp="1"/>
          </p:cNvSpPr>
          <p:nvPr>
            <p:ph type="sldNum" sz="quarter" idx="4"/>
          </p:nvPr>
        </p:nvSpPr>
        <p:spPr>
          <a:xfrm>
            <a:off x="6800850" y="6356353"/>
            <a:ext cx="2057400" cy="365125"/>
          </a:xfrm>
          <a:prstGeom prst="rect">
            <a:avLst/>
          </a:prstGeom>
        </p:spPr>
        <p:txBody>
          <a:bodyPr vert="horz" lIns="91440" tIns="45720" rIns="91440" bIns="45720" rtlCol="0" anchor="ctr"/>
          <a:lstStyle>
            <a:lvl1pPr algn="r">
              <a:defRPr sz="675">
                <a:solidFill>
                  <a:schemeClr val="accent5">
                    <a:lumMod val="50000"/>
                  </a:schemeClr>
                </a:solidFill>
              </a:defRPr>
            </a:lvl1pPr>
          </a:lstStyle>
          <a:p>
            <a:fld id="{E784AB98-1115-2D49-A18E-6B66BF9F60CB}" type="slidenum">
              <a:rPr lang="en-US" smtClean="0"/>
              <a:t>‹#›</a:t>
            </a:fld>
            <a:endParaRPr lang="en-US"/>
          </a:p>
        </p:txBody>
      </p:sp>
      <p:pic>
        <p:nvPicPr>
          <p:cNvPr id="10" name="Picture 9"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3767" y="6095748"/>
            <a:ext cx="413401" cy="521209"/>
          </a:xfrm>
          <a:prstGeom prst="rect">
            <a:avLst/>
          </a:prstGeom>
        </p:spPr>
      </p:pic>
    </p:spTree>
    <p:extLst>
      <p:ext uri="{BB962C8B-B14F-4D97-AF65-F5344CB8AC3E}">
        <p14:creationId xmlns:p14="http://schemas.microsoft.com/office/powerpoint/2010/main" val="379339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normAutofit/>
          </a:bodyPr>
          <a:lstStyle>
            <a:lvl1pPr>
              <a:defRPr sz="3200" b="1">
                <a:solidFill>
                  <a:srgbClr val="002060"/>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7F1B10-1EBC-FD4C-9140-0291364A5810}" type="datetimeFigureOut">
              <a:rPr lang="en-US" smtClean="0"/>
              <a:t>6/27/2023</a:t>
            </a:fld>
            <a:endParaRPr lang="en-US"/>
          </a:p>
        </p:txBody>
      </p:sp>
      <p:sp>
        <p:nvSpPr>
          <p:cNvPr id="8" name="Footer Placeholder 7"/>
          <p:cNvSpPr>
            <a:spLocks noGrp="1"/>
          </p:cNvSpPr>
          <p:nvPr>
            <p:ph type="ftr" sz="quarter" idx="11"/>
          </p:nvPr>
        </p:nvSpPr>
        <p:spPr/>
        <p:txBody>
          <a:bodyPr/>
          <a:lstStyle/>
          <a:p>
            <a:endParaRPr lang="en-US"/>
          </a:p>
        </p:txBody>
      </p:sp>
      <p:pic>
        <p:nvPicPr>
          <p:cNvPr id="10" name="Picture 9"/>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766547" y="0"/>
            <a:ext cx="1365838" cy="6858000"/>
          </a:xfrm>
          <a:prstGeom prst="rect">
            <a:avLst/>
          </a:prstGeom>
        </p:spPr>
      </p:pic>
      <p:sp>
        <p:nvSpPr>
          <p:cNvPr id="13" name="Slide Number Placeholder 5"/>
          <p:cNvSpPr>
            <a:spLocks noGrp="1"/>
          </p:cNvSpPr>
          <p:nvPr>
            <p:ph type="sldNum" sz="quarter" idx="12"/>
          </p:nvPr>
        </p:nvSpPr>
        <p:spPr>
          <a:xfrm>
            <a:off x="6800850" y="6356353"/>
            <a:ext cx="2057400" cy="365125"/>
          </a:xfrm>
          <a:prstGeom prst="rect">
            <a:avLst/>
          </a:prstGeom>
        </p:spPr>
        <p:txBody>
          <a:bodyPr vert="horz" lIns="91440" tIns="45720" rIns="91440" bIns="45720" rtlCol="0" anchor="ctr"/>
          <a:lstStyle>
            <a:lvl1pPr algn="r">
              <a:defRPr sz="675">
                <a:solidFill>
                  <a:schemeClr val="accent5">
                    <a:lumMod val="50000"/>
                  </a:schemeClr>
                </a:solidFill>
              </a:defRPr>
            </a:lvl1pPr>
          </a:lstStyle>
          <a:p>
            <a:fld id="{E784AB98-1115-2D49-A18E-6B66BF9F60CB}" type="slidenum">
              <a:rPr lang="en-US" smtClean="0"/>
              <a:t>‹#›</a:t>
            </a:fld>
            <a:endParaRPr lang="en-US"/>
          </a:p>
        </p:txBody>
      </p:sp>
      <p:pic>
        <p:nvPicPr>
          <p:cNvPr id="12" name="Picture 11"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3767" y="6095748"/>
            <a:ext cx="413401" cy="521209"/>
          </a:xfrm>
          <a:prstGeom prst="rect">
            <a:avLst/>
          </a:prstGeom>
        </p:spPr>
      </p:pic>
    </p:spTree>
    <p:extLst>
      <p:ext uri="{BB962C8B-B14F-4D97-AF65-F5344CB8AC3E}">
        <p14:creationId xmlns:p14="http://schemas.microsoft.com/office/powerpoint/2010/main" val="214652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rgbClr val="002060"/>
                </a:solidFill>
                <a:latin typeface="+mn-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7F1B10-1EBC-FD4C-9140-0291364A5810}" type="datetimeFigureOut">
              <a:rPr lang="en-US" smtClean="0"/>
              <a:t>6/27/2023</a:t>
            </a:fld>
            <a:endParaRPr lang="en-US"/>
          </a:p>
        </p:txBody>
      </p:sp>
      <p:sp>
        <p:nvSpPr>
          <p:cNvPr id="4" name="Footer Placeholder 3"/>
          <p:cNvSpPr>
            <a:spLocks noGrp="1"/>
          </p:cNvSpPr>
          <p:nvPr>
            <p:ph type="ftr" sz="quarter" idx="11"/>
          </p:nvPr>
        </p:nvSpPr>
        <p:spPr/>
        <p:txBody>
          <a:bodyPr/>
          <a:lstStyle/>
          <a:p>
            <a:endParaRPr lang="en-US"/>
          </a:p>
        </p:txBody>
      </p:sp>
      <p:pic>
        <p:nvPicPr>
          <p:cNvPr id="6" name="Picture 5"/>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766547" y="0"/>
            <a:ext cx="1365838" cy="6858000"/>
          </a:xfrm>
          <a:prstGeom prst="rect">
            <a:avLst/>
          </a:prstGeom>
        </p:spPr>
      </p:pic>
      <p:sp>
        <p:nvSpPr>
          <p:cNvPr id="9" name="Slide Number Placeholder 5"/>
          <p:cNvSpPr>
            <a:spLocks noGrp="1"/>
          </p:cNvSpPr>
          <p:nvPr>
            <p:ph type="sldNum" sz="quarter" idx="4"/>
          </p:nvPr>
        </p:nvSpPr>
        <p:spPr>
          <a:xfrm>
            <a:off x="6800850" y="6356353"/>
            <a:ext cx="2057400" cy="365125"/>
          </a:xfrm>
          <a:prstGeom prst="rect">
            <a:avLst/>
          </a:prstGeom>
        </p:spPr>
        <p:txBody>
          <a:bodyPr vert="horz" lIns="91440" tIns="45720" rIns="91440" bIns="45720" rtlCol="0" anchor="ctr"/>
          <a:lstStyle>
            <a:lvl1pPr algn="r">
              <a:defRPr sz="675">
                <a:solidFill>
                  <a:schemeClr val="accent5">
                    <a:lumMod val="50000"/>
                  </a:schemeClr>
                </a:solidFill>
              </a:defRPr>
            </a:lvl1pPr>
          </a:lstStyle>
          <a:p>
            <a:fld id="{E784AB98-1115-2D49-A18E-6B66BF9F60CB}" type="slidenum">
              <a:rPr lang="en-US" smtClean="0"/>
              <a:t>‹#›</a:t>
            </a:fld>
            <a:endParaRPr lang="en-US"/>
          </a:p>
        </p:txBody>
      </p:sp>
      <p:pic>
        <p:nvPicPr>
          <p:cNvPr id="8" name="Picture 7"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3767" y="6095748"/>
            <a:ext cx="413401" cy="521209"/>
          </a:xfrm>
          <a:prstGeom prst="rect">
            <a:avLst/>
          </a:prstGeom>
        </p:spPr>
      </p:pic>
    </p:spTree>
    <p:extLst>
      <p:ext uri="{BB962C8B-B14F-4D97-AF65-F5344CB8AC3E}">
        <p14:creationId xmlns:p14="http://schemas.microsoft.com/office/powerpoint/2010/main" val="2346891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F1B10-1EBC-FD4C-9140-0291364A5810}" type="datetimeFigureOut">
              <a:rPr lang="en-US" smtClean="0"/>
              <a:t>6/27/2023</a:t>
            </a:fld>
            <a:endParaRPr lang="en-US"/>
          </a:p>
        </p:txBody>
      </p:sp>
      <p:sp>
        <p:nvSpPr>
          <p:cNvPr id="3" name="Footer Placeholder 2"/>
          <p:cNvSpPr>
            <a:spLocks noGrp="1"/>
          </p:cNvSpPr>
          <p:nvPr>
            <p:ph type="ftr" sz="quarter" idx="11"/>
          </p:nvPr>
        </p:nvSpPr>
        <p:spPr/>
        <p:txBody>
          <a:bodyPr/>
          <a:lstStyle/>
          <a:p>
            <a:endParaRPr lang="en-US"/>
          </a:p>
        </p:txBody>
      </p:sp>
      <p:pic>
        <p:nvPicPr>
          <p:cNvPr id="5" name="Picture 4"/>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766547" y="0"/>
            <a:ext cx="1365838" cy="6858000"/>
          </a:xfrm>
          <a:prstGeom prst="rect">
            <a:avLst/>
          </a:prstGeom>
        </p:spPr>
      </p:pic>
      <p:sp>
        <p:nvSpPr>
          <p:cNvPr id="8" name="Slide Number Placeholder 5"/>
          <p:cNvSpPr>
            <a:spLocks noGrp="1"/>
          </p:cNvSpPr>
          <p:nvPr>
            <p:ph type="sldNum" sz="quarter" idx="4"/>
          </p:nvPr>
        </p:nvSpPr>
        <p:spPr>
          <a:xfrm>
            <a:off x="6800850" y="6356353"/>
            <a:ext cx="2057400" cy="365125"/>
          </a:xfrm>
          <a:prstGeom prst="rect">
            <a:avLst/>
          </a:prstGeom>
        </p:spPr>
        <p:txBody>
          <a:bodyPr vert="horz" lIns="91440" tIns="45720" rIns="91440" bIns="45720" rtlCol="0" anchor="ctr"/>
          <a:lstStyle>
            <a:lvl1pPr algn="r">
              <a:defRPr sz="675">
                <a:solidFill>
                  <a:schemeClr val="accent5">
                    <a:lumMod val="50000"/>
                  </a:schemeClr>
                </a:solidFill>
              </a:defRPr>
            </a:lvl1pPr>
          </a:lstStyle>
          <a:p>
            <a:fld id="{E784AB98-1115-2D49-A18E-6B66BF9F60CB}" type="slidenum">
              <a:rPr lang="en-US" smtClean="0"/>
              <a:t>‹#›</a:t>
            </a:fld>
            <a:endParaRPr lang="en-US"/>
          </a:p>
        </p:txBody>
      </p:sp>
      <p:pic>
        <p:nvPicPr>
          <p:cNvPr id="7" name="Picture 6"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3767" y="6095748"/>
            <a:ext cx="413401" cy="521209"/>
          </a:xfrm>
          <a:prstGeom prst="rect">
            <a:avLst/>
          </a:prstGeom>
        </p:spPr>
      </p:pic>
    </p:spTree>
    <p:extLst>
      <p:ext uri="{BB962C8B-B14F-4D97-AF65-F5344CB8AC3E}">
        <p14:creationId xmlns:p14="http://schemas.microsoft.com/office/powerpoint/2010/main" val="77690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1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087F1B10-1EBC-FD4C-9140-0291364A5810}" type="datetimeFigureOut">
              <a:rPr lang="en-US" smtClean="0"/>
              <a:t>6/27/2023</a:t>
            </a:fld>
            <a:endParaRPr lang="en-US"/>
          </a:p>
        </p:txBody>
      </p:sp>
      <p:sp>
        <p:nvSpPr>
          <p:cNvPr id="6" name="Footer Placeholder 5"/>
          <p:cNvSpPr>
            <a:spLocks noGrp="1"/>
          </p:cNvSpPr>
          <p:nvPr>
            <p:ph type="ftr" sz="quarter" idx="11"/>
          </p:nvPr>
        </p:nvSpPr>
        <p:spPr/>
        <p:txBody>
          <a:bodyPr/>
          <a:lstStyle/>
          <a:p>
            <a:endParaRPr lang="en-US"/>
          </a:p>
        </p:txBody>
      </p:sp>
      <p:pic>
        <p:nvPicPr>
          <p:cNvPr id="8" name="Picture 7"/>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766547" y="0"/>
            <a:ext cx="1365838" cy="6858000"/>
          </a:xfrm>
          <a:prstGeom prst="rect">
            <a:avLst/>
          </a:prstGeom>
        </p:spPr>
      </p:pic>
      <p:sp>
        <p:nvSpPr>
          <p:cNvPr id="11" name="Slide Number Placeholder 5"/>
          <p:cNvSpPr>
            <a:spLocks noGrp="1"/>
          </p:cNvSpPr>
          <p:nvPr>
            <p:ph type="sldNum" sz="quarter" idx="4"/>
          </p:nvPr>
        </p:nvSpPr>
        <p:spPr>
          <a:xfrm>
            <a:off x="6800850" y="6356353"/>
            <a:ext cx="2057400" cy="365125"/>
          </a:xfrm>
          <a:prstGeom prst="rect">
            <a:avLst/>
          </a:prstGeom>
        </p:spPr>
        <p:txBody>
          <a:bodyPr vert="horz" lIns="91440" tIns="45720" rIns="91440" bIns="45720" rtlCol="0" anchor="ctr"/>
          <a:lstStyle>
            <a:lvl1pPr algn="r">
              <a:defRPr sz="675">
                <a:solidFill>
                  <a:schemeClr val="accent5">
                    <a:lumMod val="50000"/>
                  </a:schemeClr>
                </a:solidFill>
              </a:defRPr>
            </a:lvl1pPr>
          </a:lstStyle>
          <a:p>
            <a:fld id="{E784AB98-1115-2D49-A18E-6B66BF9F60CB}" type="slidenum">
              <a:rPr lang="en-US" smtClean="0"/>
              <a:t>‹#›</a:t>
            </a:fld>
            <a:endParaRPr lang="en-US"/>
          </a:p>
        </p:txBody>
      </p:sp>
      <p:pic>
        <p:nvPicPr>
          <p:cNvPr id="10" name="Picture 9"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3767" y="6095748"/>
            <a:ext cx="413401" cy="521209"/>
          </a:xfrm>
          <a:prstGeom prst="rect">
            <a:avLst/>
          </a:prstGeom>
        </p:spPr>
      </p:pic>
    </p:spTree>
    <p:extLst>
      <p:ext uri="{BB962C8B-B14F-4D97-AF65-F5344CB8AC3E}">
        <p14:creationId xmlns:p14="http://schemas.microsoft.com/office/powerpoint/2010/main" val="76956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2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087F1B10-1EBC-FD4C-9140-0291364A5810}" type="datetimeFigureOut">
              <a:rPr lang="en-US" smtClean="0"/>
              <a:t>6/27/2023</a:t>
            </a:fld>
            <a:endParaRPr lang="en-US"/>
          </a:p>
        </p:txBody>
      </p:sp>
      <p:sp>
        <p:nvSpPr>
          <p:cNvPr id="6" name="Footer Placeholder 5"/>
          <p:cNvSpPr>
            <a:spLocks noGrp="1"/>
          </p:cNvSpPr>
          <p:nvPr>
            <p:ph type="ftr" sz="quarter" idx="11"/>
          </p:nvPr>
        </p:nvSpPr>
        <p:spPr/>
        <p:txBody>
          <a:bodyPr/>
          <a:lstStyle/>
          <a:p>
            <a:endParaRPr lang="en-US"/>
          </a:p>
        </p:txBody>
      </p:sp>
      <p:pic>
        <p:nvPicPr>
          <p:cNvPr id="8" name="Picture 7"/>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766547" y="0"/>
            <a:ext cx="1365838" cy="6858000"/>
          </a:xfrm>
          <a:prstGeom prst="rect">
            <a:avLst/>
          </a:prstGeom>
        </p:spPr>
      </p:pic>
      <p:sp>
        <p:nvSpPr>
          <p:cNvPr id="11" name="Slide Number Placeholder 5"/>
          <p:cNvSpPr>
            <a:spLocks noGrp="1"/>
          </p:cNvSpPr>
          <p:nvPr>
            <p:ph type="sldNum" sz="quarter" idx="4"/>
          </p:nvPr>
        </p:nvSpPr>
        <p:spPr>
          <a:xfrm>
            <a:off x="6800850" y="6356353"/>
            <a:ext cx="2057400" cy="365125"/>
          </a:xfrm>
          <a:prstGeom prst="rect">
            <a:avLst/>
          </a:prstGeom>
        </p:spPr>
        <p:txBody>
          <a:bodyPr vert="horz" lIns="91440" tIns="45720" rIns="91440" bIns="45720" rtlCol="0" anchor="ctr"/>
          <a:lstStyle>
            <a:lvl1pPr algn="r">
              <a:defRPr sz="675">
                <a:solidFill>
                  <a:schemeClr val="accent5">
                    <a:lumMod val="50000"/>
                  </a:schemeClr>
                </a:solidFill>
              </a:defRPr>
            </a:lvl1pPr>
          </a:lstStyle>
          <a:p>
            <a:fld id="{E784AB98-1115-2D49-A18E-6B66BF9F60CB}" type="slidenum">
              <a:rPr lang="en-US" smtClean="0"/>
              <a:t>‹#›</a:t>
            </a:fld>
            <a:endParaRPr lang="en-US"/>
          </a:p>
        </p:txBody>
      </p:sp>
      <p:pic>
        <p:nvPicPr>
          <p:cNvPr id="10" name="Picture 9"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3767" y="6095748"/>
            <a:ext cx="413401" cy="521209"/>
          </a:xfrm>
          <a:prstGeom prst="rect">
            <a:avLst/>
          </a:prstGeom>
        </p:spPr>
      </p:pic>
    </p:spTree>
    <p:extLst>
      <p:ext uri="{BB962C8B-B14F-4D97-AF65-F5344CB8AC3E}">
        <p14:creationId xmlns:p14="http://schemas.microsoft.com/office/powerpoint/2010/main" val="1743423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87F1B10-1EBC-FD4C-9140-0291364A5810}" type="datetimeFigureOut">
              <a:rPr lang="en-US" smtClean="0"/>
              <a:t>6/27/2023</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00850" y="6356353"/>
            <a:ext cx="2057400" cy="365125"/>
          </a:xfrm>
          <a:prstGeom prst="rect">
            <a:avLst/>
          </a:prstGeom>
        </p:spPr>
        <p:txBody>
          <a:bodyPr vert="horz" lIns="91440" tIns="45720" rIns="91440" bIns="45720" rtlCol="0" anchor="ctr"/>
          <a:lstStyle>
            <a:lvl1pPr algn="r">
              <a:defRPr sz="675">
                <a:solidFill>
                  <a:schemeClr val="accent5">
                    <a:lumMod val="50000"/>
                  </a:schemeClr>
                </a:solidFill>
              </a:defRPr>
            </a:lvl1pPr>
          </a:lstStyle>
          <a:p>
            <a:fld id="{E784AB98-1115-2D49-A18E-6B66BF9F60CB}" type="slidenum">
              <a:rPr lang="en-US" smtClean="0"/>
              <a:t>‹#›</a:t>
            </a:fld>
            <a:endParaRPr lang="en-US"/>
          </a:p>
        </p:txBody>
      </p:sp>
      <p:sp>
        <p:nvSpPr>
          <p:cNvPr id="9" name="Rectangle 8"/>
          <p:cNvSpPr/>
          <p:nvPr/>
        </p:nvSpPr>
        <p:spPr>
          <a:xfrm rot="10800000">
            <a:off x="-38100" y="6672415"/>
            <a:ext cx="9182099" cy="283957"/>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6449737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514350" rtl="0" eaLnBrk="1" latinLnBrk="0" hangingPunct="1">
        <a:lnSpc>
          <a:spcPct val="90000"/>
        </a:lnSpc>
        <a:spcBef>
          <a:spcPct val="0"/>
        </a:spcBef>
        <a:buNone/>
        <a:defRPr sz="3200" b="1" kern="1200">
          <a:solidFill>
            <a:srgbClr val="002060"/>
          </a:solidFill>
          <a:latin typeface="+mn-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4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4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4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twitter.com/sonyatweetybird/status/1582040028015837187"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cad.webspace.durham.ac.uk/2023/01/24/ai-the-future-of-assessment-in-higher-education/" TargetMode="External"/><Relationship Id="rId2" Type="http://schemas.openxmlformats.org/officeDocument/2006/relationships/hyperlink" Target="https://leonfurze.com/2023/06/19/teaching-ai-ethics-powe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mailto:Jinyang.Song@xjtlu.edu.c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507" y="298815"/>
            <a:ext cx="7772400" cy="2337443"/>
          </a:xfrm>
        </p:spPr>
        <p:txBody>
          <a:bodyPr>
            <a:noAutofit/>
          </a:bodyPr>
          <a:lstStyle/>
          <a:p>
            <a:pPr algn="l"/>
            <a:r>
              <a:rPr lang="en-US" sz="3600" dirty="0">
                <a:solidFill>
                  <a:srgbClr val="000044"/>
                </a:solidFill>
                <a:cs typeface="DIN-Regular"/>
              </a:rPr>
              <a:t>Integrating AI for Enhanced EAP Learning </a:t>
            </a:r>
            <a:br>
              <a:rPr lang="en-US" sz="3600" dirty="0">
                <a:solidFill>
                  <a:srgbClr val="000044"/>
                </a:solidFill>
                <a:cs typeface="DIN-Regular"/>
              </a:rPr>
            </a:br>
            <a:r>
              <a:rPr lang="en-US" sz="3600" dirty="0">
                <a:solidFill>
                  <a:srgbClr val="000044"/>
                </a:solidFill>
                <a:cs typeface="DIN-Regular"/>
              </a:rPr>
              <a:t>Strategies and Case Study from XJTLU</a:t>
            </a:r>
            <a:br>
              <a:rPr lang="en-US" sz="3600" dirty="0">
                <a:solidFill>
                  <a:srgbClr val="000044"/>
                </a:solidFill>
                <a:cs typeface="DIN-Regular"/>
              </a:rPr>
            </a:br>
            <a:endParaRPr lang="en-GB" sz="3600" dirty="0">
              <a:solidFill>
                <a:srgbClr val="000044"/>
              </a:solidFill>
              <a:cs typeface="DIN-Regular"/>
            </a:endParaRPr>
          </a:p>
        </p:txBody>
      </p:sp>
      <p:sp>
        <p:nvSpPr>
          <p:cNvPr id="3" name="Subtitle 2"/>
          <p:cNvSpPr>
            <a:spLocks noGrp="1"/>
          </p:cNvSpPr>
          <p:nvPr>
            <p:ph type="subTitle" idx="1"/>
          </p:nvPr>
        </p:nvSpPr>
        <p:spPr>
          <a:xfrm>
            <a:off x="196066" y="2430049"/>
            <a:ext cx="7948693" cy="1312848"/>
          </a:xfrm>
        </p:spPr>
        <p:txBody>
          <a:bodyPr>
            <a:noAutofit/>
          </a:bodyPr>
          <a:lstStyle/>
          <a:p>
            <a:pPr algn="l"/>
            <a:r>
              <a:rPr lang="en-US" sz="2800" dirty="0">
                <a:solidFill>
                  <a:srgbClr val="000044"/>
                </a:solidFill>
                <a:cs typeface="DIN-Regular"/>
              </a:rPr>
              <a:t>BALEAP PIM, Durham University</a:t>
            </a:r>
          </a:p>
          <a:p>
            <a:pPr algn="l"/>
            <a:r>
              <a:rPr lang="en-US" sz="2800" dirty="0">
                <a:solidFill>
                  <a:srgbClr val="000044"/>
                </a:solidFill>
                <a:cs typeface="DIN-Regular"/>
              </a:rPr>
              <a:t>30 June 2023</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909" y="5664869"/>
            <a:ext cx="4222886" cy="896750"/>
          </a:xfrm>
          <a:prstGeom prst="rect">
            <a:avLst/>
          </a:prstGeom>
          <a:noFill/>
          <a:ln>
            <a:noFill/>
          </a:ln>
        </p:spPr>
      </p:pic>
      <p:sp>
        <p:nvSpPr>
          <p:cNvPr id="79" name="Rectangle 78"/>
          <p:cNvSpPr/>
          <p:nvPr/>
        </p:nvSpPr>
        <p:spPr>
          <a:xfrm>
            <a:off x="242506" y="4096565"/>
            <a:ext cx="5840241" cy="646331"/>
          </a:xfrm>
          <a:prstGeom prst="rect">
            <a:avLst/>
          </a:prstGeom>
        </p:spPr>
        <p:txBody>
          <a:bodyPr wrap="square">
            <a:spAutoFit/>
          </a:bodyPr>
          <a:lstStyle/>
          <a:p>
            <a:r>
              <a:rPr lang="en-GB" b="1" dirty="0" err="1">
                <a:cs typeface="Arial"/>
              </a:rPr>
              <a:t>Jinyang</a:t>
            </a:r>
            <a:r>
              <a:rPr lang="en-GB" b="1">
                <a:cs typeface="Arial"/>
              </a:rPr>
              <a:t> (Sam) Song</a:t>
            </a:r>
          </a:p>
          <a:p>
            <a:r>
              <a:rPr lang="en-GB" b="1">
                <a:cs typeface="Arial"/>
              </a:rPr>
              <a:t>School of Languages, Xi’an </a:t>
            </a:r>
            <a:r>
              <a:rPr lang="en-GB" b="1" err="1">
                <a:cs typeface="Arial"/>
              </a:rPr>
              <a:t>Jiaotong</a:t>
            </a:r>
            <a:r>
              <a:rPr lang="en-GB" b="1">
                <a:cs typeface="Arial"/>
              </a:rPr>
              <a:t>-Liverpool University</a:t>
            </a:r>
            <a:endParaRPr lang="en-GB"/>
          </a:p>
        </p:txBody>
      </p:sp>
    </p:spTree>
    <p:extLst>
      <p:ext uri="{BB962C8B-B14F-4D97-AF65-F5344CB8AC3E}">
        <p14:creationId xmlns:p14="http://schemas.microsoft.com/office/powerpoint/2010/main" val="3192976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A3D90-1C02-7347-E30B-1708C004C812}"/>
              </a:ext>
            </a:extLst>
          </p:cNvPr>
          <p:cNvSpPr>
            <a:spLocks noGrp="1"/>
          </p:cNvSpPr>
          <p:nvPr>
            <p:ph type="title"/>
          </p:nvPr>
        </p:nvSpPr>
        <p:spPr/>
        <p:txBody>
          <a:bodyPr/>
          <a:lstStyle/>
          <a:p>
            <a:r>
              <a:rPr lang="en-GB" sz="3200" dirty="0"/>
              <a:t>Scenario 2: Automated writing feedback tools</a:t>
            </a:r>
            <a:endParaRPr lang="en-US" dirty="0"/>
          </a:p>
        </p:txBody>
      </p:sp>
      <p:sp>
        <p:nvSpPr>
          <p:cNvPr id="3" name="Content Placeholder 2">
            <a:extLst>
              <a:ext uri="{FF2B5EF4-FFF2-40B4-BE49-F238E27FC236}">
                <a16:creationId xmlns:a16="http://schemas.microsoft.com/office/drawing/2014/main" id="{22DE2C2F-6E3D-55EF-B951-265F6B7CF6D9}"/>
              </a:ext>
            </a:extLst>
          </p:cNvPr>
          <p:cNvSpPr>
            <a:spLocks noGrp="1"/>
          </p:cNvSpPr>
          <p:nvPr>
            <p:ph idx="1"/>
          </p:nvPr>
        </p:nvSpPr>
        <p:spPr/>
        <p:txBody>
          <a:bodyPr>
            <a:normAutofit/>
          </a:bodyPr>
          <a:lstStyle/>
          <a:p>
            <a:pPr marL="0" indent="0">
              <a:buNone/>
            </a:pPr>
            <a:r>
              <a:rPr lang="en-US" sz="2800" dirty="0"/>
              <a:t>EAP103TC Writing Coursework 2</a:t>
            </a:r>
          </a:p>
          <a:p>
            <a:pPr marL="0" indent="0">
              <a:buNone/>
            </a:pPr>
            <a:endParaRPr lang="en-US" sz="2800" dirty="0"/>
          </a:p>
          <a:p>
            <a:pPr marL="0" indent="0">
              <a:buNone/>
            </a:pPr>
            <a:r>
              <a:rPr lang="en-US" sz="2800" dirty="0"/>
              <a:t>Task: </a:t>
            </a:r>
            <a:r>
              <a:rPr lang="en-GB" sz="2800" dirty="0"/>
              <a:t>Write a Project Report about one of the practical projects you’ve been assigned in your ATE modules in Semester 2.</a:t>
            </a:r>
            <a:br>
              <a:rPr lang="en-GB" sz="2800" dirty="0"/>
            </a:br>
            <a:endParaRPr lang="en-GB" sz="2800" dirty="0"/>
          </a:p>
          <a:p>
            <a:pPr marL="0" indent="0">
              <a:buNone/>
            </a:pPr>
            <a:endParaRPr lang="en-GB" sz="2800" dirty="0"/>
          </a:p>
          <a:p>
            <a:pPr marL="0" indent="0">
              <a:buNone/>
            </a:pPr>
            <a:r>
              <a:rPr lang="en-GB" sz="2800" b="1" dirty="0"/>
              <a:t>Q: Can an AI Chatbot write your assignment?</a:t>
            </a:r>
          </a:p>
          <a:p>
            <a:pPr marL="0" indent="0">
              <a:buNone/>
            </a:pPr>
            <a:endParaRPr lang="en-US" sz="2800" dirty="0"/>
          </a:p>
        </p:txBody>
      </p:sp>
    </p:spTree>
    <p:extLst>
      <p:ext uri="{BB962C8B-B14F-4D97-AF65-F5344CB8AC3E}">
        <p14:creationId xmlns:p14="http://schemas.microsoft.com/office/powerpoint/2010/main" val="1169851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A3D90-1C02-7347-E30B-1708C004C812}"/>
              </a:ext>
            </a:extLst>
          </p:cNvPr>
          <p:cNvSpPr>
            <a:spLocks noGrp="1"/>
          </p:cNvSpPr>
          <p:nvPr>
            <p:ph type="title"/>
          </p:nvPr>
        </p:nvSpPr>
        <p:spPr/>
        <p:txBody>
          <a:bodyPr/>
          <a:lstStyle/>
          <a:p>
            <a:r>
              <a:rPr lang="en-GB" sz="3200" dirty="0"/>
              <a:t>Scenario 2: Automated writing feedback tools</a:t>
            </a:r>
            <a:endParaRPr lang="en-US" dirty="0"/>
          </a:p>
        </p:txBody>
      </p:sp>
      <p:sp>
        <p:nvSpPr>
          <p:cNvPr id="3" name="Content Placeholder 2">
            <a:extLst>
              <a:ext uri="{FF2B5EF4-FFF2-40B4-BE49-F238E27FC236}">
                <a16:creationId xmlns:a16="http://schemas.microsoft.com/office/drawing/2014/main" id="{22DE2C2F-6E3D-55EF-B951-265F6B7CF6D9}"/>
              </a:ext>
            </a:extLst>
          </p:cNvPr>
          <p:cNvSpPr>
            <a:spLocks noGrp="1"/>
          </p:cNvSpPr>
          <p:nvPr>
            <p:ph idx="1"/>
          </p:nvPr>
        </p:nvSpPr>
        <p:spPr/>
        <p:txBody>
          <a:bodyPr>
            <a:normAutofit/>
          </a:bodyPr>
          <a:lstStyle/>
          <a:p>
            <a:r>
              <a:rPr lang="en-GB" sz="2800" dirty="0"/>
              <a:t>Automated writing feedback: AI-powered tools can provide students with feedback on their writing, including grammar, style, and content.</a:t>
            </a:r>
          </a:p>
          <a:p>
            <a:endParaRPr lang="en-GB" sz="2800" dirty="0">
              <a:effectLst/>
            </a:endParaRPr>
          </a:p>
          <a:p>
            <a:endParaRPr lang="en-US" sz="2800" dirty="0"/>
          </a:p>
        </p:txBody>
      </p:sp>
    </p:spTree>
    <p:extLst>
      <p:ext uri="{BB962C8B-B14F-4D97-AF65-F5344CB8AC3E}">
        <p14:creationId xmlns:p14="http://schemas.microsoft.com/office/powerpoint/2010/main" val="3227119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A3D90-1C02-7347-E30B-1708C004C812}"/>
              </a:ext>
            </a:extLst>
          </p:cNvPr>
          <p:cNvSpPr>
            <a:spLocks noGrp="1"/>
          </p:cNvSpPr>
          <p:nvPr>
            <p:ph type="title"/>
          </p:nvPr>
        </p:nvSpPr>
        <p:spPr/>
        <p:txBody>
          <a:bodyPr/>
          <a:lstStyle/>
          <a:p>
            <a:r>
              <a:rPr lang="en-GB" sz="3200" dirty="0"/>
              <a:t>Scenario 2: Automated writing feedback tools</a:t>
            </a:r>
            <a:endParaRPr lang="en-US" dirty="0"/>
          </a:p>
        </p:txBody>
      </p:sp>
      <p:sp>
        <p:nvSpPr>
          <p:cNvPr id="3" name="Content Placeholder 2">
            <a:extLst>
              <a:ext uri="{FF2B5EF4-FFF2-40B4-BE49-F238E27FC236}">
                <a16:creationId xmlns:a16="http://schemas.microsoft.com/office/drawing/2014/main" id="{22DE2C2F-6E3D-55EF-B951-265F6B7CF6D9}"/>
              </a:ext>
            </a:extLst>
          </p:cNvPr>
          <p:cNvSpPr>
            <a:spLocks noGrp="1"/>
          </p:cNvSpPr>
          <p:nvPr>
            <p:ph idx="1"/>
          </p:nvPr>
        </p:nvSpPr>
        <p:spPr/>
        <p:txBody>
          <a:bodyPr>
            <a:normAutofit/>
          </a:bodyPr>
          <a:lstStyle/>
          <a:p>
            <a:pPr marL="0" indent="0">
              <a:buNone/>
            </a:pPr>
            <a:endParaRPr lang="en-GB" sz="2800" dirty="0">
              <a:effectLst/>
            </a:endParaRPr>
          </a:p>
          <a:p>
            <a:endParaRPr lang="en-US" sz="2800" dirty="0"/>
          </a:p>
        </p:txBody>
      </p:sp>
      <p:pic>
        <p:nvPicPr>
          <p:cNvPr id="4" name="Picture 9" descr="Graphical user interface, application&#10;&#10;Description automatically generated">
            <a:extLst>
              <a:ext uri="{FF2B5EF4-FFF2-40B4-BE49-F238E27FC236}">
                <a16:creationId xmlns:a16="http://schemas.microsoft.com/office/drawing/2014/main" id="{B874CDC7-AC32-EE0B-969D-20056BD6D38D}"/>
              </a:ext>
            </a:extLst>
          </p:cNvPr>
          <p:cNvPicPr>
            <a:picLocks noChangeAspect="1"/>
          </p:cNvPicPr>
          <p:nvPr/>
        </p:nvPicPr>
        <p:blipFill>
          <a:blip r:embed="rId3"/>
          <a:stretch>
            <a:fillRect/>
          </a:stretch>
        </p:blipFill>
        <p:spPr>
          <a:xfrm>
            <a:off x="628650" y="1690691"/>
            <a:ext cx="868984" cy="840115"/>
          </a:xfrm>
          <a:prstGeom prst="rect">
            <a:avLst/>
          </a:prstGeom>
        </p:spPr>
      </p:pic>
      <p:pic>
        <p:nvPicPr>
          <p:cNvPr id="6" name="Picture 5">
            <a:extLst>
              <a:ext uri="{FF2B5EF4-FFF2-40B4-BE49-F238E27FC236}">
                <a16:creationId xmlns:a16="http://schemas.microsoft.com/office/drawing/2014/main" id="{87866923-9E34-9912-1A28-B7C8DDDF0BCA}"/>
              </a:ext>
            </a:extLst>
          </p:cNvPr>
          <p:cNvPicPr>
            <a:picLocks noChangeAspect="1"/>
          </p:cNvPicPr>
          <p:nvPr/>
        </p:nvPicPr>
        <p:blipFill>
          <a:blip r:embed="rId4"/>
          <a:stretch>
            <a:fillRect/>
          </a:stretch>
        </p:blipFill>
        <p:spPr>
          <a:xfrm>
            <a:off x="566924" y="2702507"/>
            <a:ext cx="2489749" cy="3790365"/>
          </a:xfrm>
          <a:prstGeom prst="rect">
            <a:avLst/>
          </a:prstGeom>
        </p:spPr>
      </p:pic>
      <p:pic>
        <p:nvPicPr>
          <p:cNvPr id="8" name="Picture 7">
            <a:extLst>
              <a:ext uri="{FF2B5EF4-FFF2-40B4-BE49-F238E27FC236}">
                <a16:creationId xmlns:a16="http://schemas.microsoft.com/office/drawing/2014/main" id="{83CE1718-5415-2E82-38DF-C9D192137E11}"/>
              </a:ext>
            </a:extLst>
          </p:cNvPr>
          <p:cNvPicPr>
            <a:picLocks noChangeAspect="1"/>
          </p:cNvPicPr>
          <p:nvPr/>
        </p:nvPicPr>
        <p:blipFill>
          <a:blip r:embed="rId5"/>
          <a:stretch>
            <a:fillRect/>
          </a:stretch>
        </p:blipFill>
        <p:spPr>
          <a:xfrm>
            <a:off x="3303577" y="1690691"/>
            <a:ext cx="5273499" cy="3183392"/>
          </a:xfrm>
          <a:prstGeom prst="rect">
            <a:avLst/>
          </a:prstGeom>
        </p:spPr>
      </p:pic>
    </p:spTree>
    <p:extLst>
      <p:ext uri="{BB962C8B-B14F-4D97-AF65-F5344CB8AC3E}">
        <p14:creationId xmlns:p14="http://schemas.microsoft.com/office/powerpoint/2010/main" val="3965646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A3D90-1C02-7347-E30B-1708C004C812}"/>
              </a:ext>
            </a:extLst>
          </p:cNvPr>
          <p:cNvSpPr>
            <a:spLocks noGrp="1"/>
          </p:cNvSpPr>
          <p:nvPr>
            <p:ph type="title"/>
          </p:nvPr>
        </p:nvSpPr>
        <p:spPr/>
        <p:txBody>
          <a:bodyPr/>
          <a:lstStyle/>
          <a:p>
            <a:r>
              <a:rPr lang="en-GB" sz="3200" dirty="0"/>
              <a:t>Scenario 2: Automated writing feedback tools</a:t>
            </a:r>
            <a:endParaRPr lang="en-US" dirty="0"/>
          </a:p>
        </p:txBody>
      </p:sp>
      <p:sp>
        <p:nvSpPr>
          <p:cNvPr id="3" name="Content Placeholder 2">
            <a:extLst>
              <a:ext uri="{FF2B5EF4-FFF2-40B4-BE49-F238E27FC236}">
                <a16:creationId xmlns:a16="http://schemas.microsoft.com/office/drawing/2014/main" id="{22DE2C2F-6E3D-55EF-B951-265F6B7CF6D9}"/>
              </a:ext>
            </a:extLst>
          </p:cNvPr>
          <p:cNvSpPr>
            <a:spLocks noGrp="1"/>
          </p:cNvSpPr>
          <p:nvPr>
            <p:ph idx="1"/>
          </p:nvPr>
        </p:nvSpPr>
        <p:spPr/>
        <p:txBody>
          <a:bodyPr>
            <a:normAutofit/>
          </a:bodyPr>
          <a:lstStyle/>
          <a:p>
            <a:pPr marL="0" indent="0">
              <a:buNone/>
            </a:pPr>
            <a:endParaRPr lang="en-GB" sz="2800" dirty="0">
              <a:effectLst/>
            </a:endParaRPr>
          </a:p>
          <a:p>
            <a:endParaRPr lang="en-US" sz="2800" dirty="0"/>
          </a:p>
        </p:txBody>
      </p:sp>
      <p:pic>
        <p:nvPicPr>
          <p:cNvPr id="5" name="Picture 7" descr="A picture containing bar chart&#10;&#10;Description automatically generated">
            <a:extLst>
              <a:ext uri="{FF2B5EF4-FFF2-40B4-BE49-F238E27FC236}">
                <a16:creationId xmlns:a16="http://schemas.microsoft.com/office/drawing/2014/main" id="{258BB338-8CF0-7A5E-CE0C-30CBDA07DC22}"/>
              </a:ext>
            </a:extLst>
          </p:cNvPr>
          <p:cNvPicPr>
            <a:picLocks noChangeAspect="1"/>
          </p:cNvPicPr>
          <p:nvPr/>
        </p:nvPicPr>
        <p:blipFill>
          <a:blip r:embed="rId2"/>
          <a:stretch>
            <a:fillRect/>
          </a:stretch>
        </p:blipFill>
        <p:spPr>
          <a:xfrm>
            <a:off x="566924" y="1690691"/>
            <a:ext cx="820707" cy="840114"/>
          </a:xfrm>
          <a:prstGeom prst="rect">
            <a:avLst/>
          </a:prstGeom>
        </p:spPr>
      </p:pic>
      <p:pic>
        <p:nvPicPr>
          <p:cNvPr id="9" name="Picture 8">
            <a:extLst>
              <a:ext uri="{FF2B5EF4-FFF2-40B4-BE49-F238E27FC236}">
                <a16:creationId xmlns:a16="http://schemas.microsoft.com/office/drawing/2014/main" id="{E4CECCAF-69F7-42DD-3DFB-11E0AE2EB3A2}"/>
              </a:ext>
            </a:extLst>
          </p:cNvPr>
          <p:cNvPicPr>
            <a:picLocks noChangeAspect="1"/>
          </p:cNvPicPr>
          <p:nvPr/>
        </p:nvPicPr>
        <p:blipFill>
          <a:blip r:embed="rId3"/>
          <a:stretch>
            <a:fillRect/>
          </a:stretch>
        </p:blipFill>
        <p:spPr>
          <a:xfrm>
            <a:off x="1572926" y="1690691"/>
            <a:ext cx="6216588" cy="4228194"/>
          </a:xfrm>
          <a:prstGeom prst="rect">
            <a:avLst/>
          </a:prstGeom>
        </p:spPr>
      </p:pic>
    </p:spTree>
    <p:extLst>
      <p:ext uri="{BB962C8B-B14F-4D97-AF65-F5344CB8AC3E}">
        <p14:creationId xmlns:p14="http://schemas.microsoft.com/office/powerpoint/2010/main" val="4185582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237F-FE8B-7ADD-1302-ED39C6C63ACE}"/>
              </a:ext>
            </a:extLst>
          </p:cNvPr>
          <p:cNvSpPr>
            <a:spLocks noGrp="1"/>
          </p:cNvSpPr>
          <p:nvPr>
            <p:ph type="title"/>
          </p:nvPr>
        </p:nvSpPr>
        <p:spPr/>
        <p:txBody>
          <a:bodyPr/>
          <a:lstStyle/>
          <a:p>
            <a:r>
              <a:rPr lang="en-GB" sz="3200" dirty="0"/>
              <a:t>Scenario 3: Personalized learning</a:t>
            </a:r>
            <a:endParaRPr lang="en-US" dirty="0"/>
          </a:p>
        </p:txBody>
      </p:sp>
      <p:sp>
        <p:nvSpPr>
          <p:cNvPr id="6" name="Content Placeholder 5">
            <a:extLst>
              <a:ext uri="{FF2B5EF4-FFF2-40B4-BE49-F238E27FC236}">
                <a16:creationId xmlns:a16="http://schemas.microsoft.com/office/drawing/2014/main" id="{1D4CE1D2-3A97-7F29-D3EF-D83529F13A2C}"/>
              </a:ext>
            </a:extLst>
          </p:cNvPr>
          <p:cNvSpPr>
            <a:spLocks noGrp="1"/>
          </p:cNvSpPr>
          <p:nvPr>
            <p:ph idx="1"/>
          </p:nvPr>
        </p:nvSpPr>
        <p:spPr/>
        <p:txBody>
          <a:bodyPr/>
          <a:lstStyle/>
          <a:p>
            <a:r>
              <a:rPr lang="en-GB" dirty="0"/>
              <a:t>Q: Are there any tools or platforms that you or your students use?</a:t>
            </a:r>
          </a:p>
        </p:txBody>
      </p:sp>
      <p:pic>
        <p:nvPicPr>
          <p:cNvPr id="7" name="Picture 2">
            <a:extLst>
              <a:ext uri="{FF2B5EF4-FFF2-40B4-BE49-F238E27FC236}">
                <a16:creationId xmlns:a16="http://schemas.microsoft.com/office/drawing/2014/main" id="{7923A285-12CB-9043-9797-81A4F9E82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3639049"/>
            <a:ext cx="2536153" cy="25379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pattern, square, pixel, design&#10;&#10;Description automatically generated">
            <a:extLst>
              <a:ext uri="{FF2B5EF4-FFF2-40B4-BE49-F238E27FC236}">
                <a16:creationId xmlns:a16="http://schemas.microsoft.com/office/drawing/2014/main" id="{4018B777-FF57-647D-2D8D-79851C7E32C1}"/>
              </a:ext>
            </a:extLst>
          </p:cNvPr>
          <p:cNvPicPr>
            <a:picLocks noChangeAspect="1"/>
          </p:cNvPicPr>
          <p:nvPr/>
        </p:nvPicPr>
        <p:blipFill>
          <a:blip r:embed="rId4"/>
          <a:stretch>
            <a:fillRect/>
          </a:stretch>
        </p:blipFill>
        <p:spPr>
          <a:xfrm>
            <a:off x="3075906" y="3576638"/>
            <a:ext cx="2600325" cy="2600325"/>
          </a:xfrm>
          <a:prstGeom prst="rect">
            <a:avLst/>
          </a:prstGeom>
        </p:spPr>
      </p:pic>
    </p:spTree>
    <p:extLst>
      <p:ext uri="{BB962C8B-B14F-4D97-AF65-F5344CB8AC3E}">
        <p14:creationId xmlns:p14="http://schemas.microsoft.com/office/powerpoint/2010/main" val="447639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237F-FE8B-7ADD-1302-ED39C6C63ACE}"/>
              </a:ext>
            </a:extLst>
          </p:cNvPr>
          <p:cNvSpPr>
            <a:spLocks noGrp="1"/>
          </p:cNvSpPr>
          <p:nvPr>
            <p:ph type="title"/>
          </p:nvPr>
        </p:nvSpPr>
        <p:spPr/>
        <p:txBody>
          <a:bodyPr/>
          <a:lstStyle/>
          <a:p>
            <a:r>
              <a:rPr lang="en-GB" sz="3200" dirty="0"/>
              <a:t>Scenario 3: Personalized learning</a:t>
            </a:r>
            <a:endParaRPr lang="en-US" dirty="0"/>
          </a:p>
        </p:txBody>
      </p:sp>
      <p:pic>
        <p:nvPicPr>
          <p:cNvPr id="4" name="Picture 19" descr="Icon&#10;&#10;Description automatically generated">
            <a:extLst>
              <a:ext uri="{FF2B5EF4-FFF2-40B4-BE49-F238E27FC236}">
                <a16:creationId xmlns:a16="http://schemas.microsoft.com/office/drawing/2014/main" id="{F923AD7A-913E-EEAA-293C-9F990029256E}"/>
              </a:ext>
            </a:extLst>
          </p:cNvPr>
          <p:cNvPicPr>
            <a:picLocks noChangeAspect="1"/>
          </p:cNvPicPr>
          <p:nvPr/>
        </p:nvPicPr>
        <p:blipFill>
          <a:blip r:embed="rId2"/>
          <a:stretch>
            <a:fillRect/>
          </a:stretch>
        </p:blipFill>
        <p:spPr>
          <a:xfrm>
            <a:off x="628650" y="2381048"/>
            <a:ext cx="924644" cy="965997"/>
          </a:xfrm>
          <a:prstGeom prst="rect">
            <a:avLst/>
          </a:prstGeom>
        </p:spPr>
      </p:pic>
      <p:pic>
        <p:nvPicPr>
          <p:cNvPr id="5" name="Picture 23" descr="Graphical user interface, text&#10;&#10;Description automatically generated">
            <a:extLst>
              <a:ext uri="{FF2B5EF4-FFF2-40B4-BE49-F238E27FC236}">
                <a16:creationId xmlns:a16="http://schemas.microsoft.com/office/drawing/2014/main" id="{6F897BA5-1D88-ACAD-4B94-510484AEFDDB}"/>
              </a:ext>
            </a:extLst>
          </p:cNvPr>
          <p:cNvPicPr>
            <a:picLocks noChangeAspect="1"/>
          </p:cNvPicPr>
          <p:nvPr/>
        </p:nvPicPr>
        <p:blipFill>
          <a:blip r:embed="rId3"/>
          <a:stretch>
            <a:fillRect/>
          </a:stretch>
        </p:blipFill>
        <p:spPr>
          <a:xfrm>
            <a:off x="1950823" y="2381048"/>
            <a:ext cx="1983261" cy="965997"/>
          </a:xfrm>
          <a:prstGeom prst="rect">
            <a:avLst/>
          </a:prstGeom>
        </p:spPr>
      </p:pic>
      <p:pic>
        <p:nvPicPr>
          <p:cNvPr id="13" name="Picture 12">
            <a:extLst>
              <a:ext uri="{FF2B5EF4-FFF2-40B4-BE49-F238E27FC236}">
                <a16:creationId xmlns:a16="http://schemas.microsoft.com/office/drawing/2014/main" id="{5F134D3A-F601-4B4B-69BB-054F46D65A3E}"/>
              </a:ext>
            </a:extLst>
          </p:cNvPr>
          <p:cNvPicPr>
            <a:picLocks noChangeAspect="1"/>
          </p:cNvPicPr>
          <p:nvPr/>
        </p:nvPicPr>
        <p:blipFill>
          <a:blip r:embed="rId4"/>
          <a:stretch>
            <a:fillRect/>
          </a:stretch>
        </p:blipFill>
        <p:spPr>
          <a:xfrm>
            <a:off x="4331613" y="2460022"/>
            <a:ext cx="2356378" cy="968978"/>
          </a:xfrm>
          <a:prstGeom prst="rect">
            <a:avLst/>
          </a:prstGeom>
        </p:spPr>
      </p:pic>
      <p:pic>
        <p:nvPicPr>
          <p:cNvPr id="18" name="Content Placeholder 21">
            <a:extLst>
              <a:ext uri="{FF2B5EF4-FFF2-40B4-BE49-F238E27FC236}">
                <a16:creationId xmlns:a16="http://schemas.microsoft.com/office/drawing/2014/main" id="{EE49A31F-C06E-0E64-7051-F80257F8C925}"/>
              </a:ext>
            </a:extLst>
          </p:cNvPr>
          <p:cNvPicPr>
            <a:picLocks noGrp="1" noChangeAspect="1"/>
          </p:cNvPicPr>
          <p:nvPr>
            <p:ph idx="1"/>
          </p:nvPr>
        </p:nvPicPr>
        <p:blipFill rotWithShape="1">
          <a:blip r:embed="rId5"/>
          <a:srcRect l="49898" t="45034" r="1134" b="13307"/>
          <a:stretch/>
        </p:blipFill>
        <p:spPr>
          <a:xfrm>
            <a:off x="628650" y="3669956"/>
            <a:ext cx="5080172" cy="2451273"/>
          </a:xfrm>
        </p:spPr>
      </p:pic>
      <p:sp>
        <p:nvSpPr>
          <p:cNvPr id="19" name="TextBox 18">
            <a:extLst>
              <a:ext uri="{FF2B5EF4-FFF2-40B4-BE49-F238E27FC236}">
                <a16:creationId xmlns:a16="http://schemas.microsoft.com/office/drawing/2014/main" id="{D00B61F3-5668-BE49-B3A7-14FF3280964F}"/>
              </a:ext>
            </a:extLst>
          </p:cNvPr>
          <p:cNvSpPr txBox="1"/>
          <p:nvPr/>
        </p:nvSpPr>
        <p:spPr>
          <a:xfrm>
            <a:off x="220876" y="6123540"/>
            <a:ext cx="8008723" cy="369332"/>
          </a:xfrm>
          <a:prstGeom prst="rect">
            <a:avLst/>
          </a:prstGeom>
          <a:noFill/>
        </p:spPr>
        <p:txBody>
          <a:bodyPr wrap="square">
            <a:spAutoFit/>
          </a:bodyPr>
          <a:lstStyle/>
          <a:p>
            <a:r>
              <a:rPr lang="en-US" dirty="0">
                <a:hlinkClick r:id="rId6"/>
              </a:rPr>
              <a:t>https://twitter.com/sonyatweetybird/status/1582040028015837187</a:t>
            </a:r>
            <a:r>
              <a:rPr lang="en-US" dirty="0"/>
              <a:t>, 18 Oct 2022</a:t>
            </a:r>
          </a:p>
        </p:txBody>
      </p:sp>
      <p:pic>
        <p:nvPicPr>
          <p:cNvPr id="3" name="Picture 2" descr="Duolingo logo and symbol, meaning, history, PNG">
            <a:extLst>
              <a:ext uri="{FF2B5EF4-FFF2-40B4-BE49-F238E27FC236}">
                <a16:creationId xmlns:a16="http://schemas.microsoft.com/office/drawing/2014/main" id="{E8BF1FC6-1E17-93AD-A762-4FA840D2CE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7991" y="2019262"/>
            <a:ext cx="1428749" cy="1428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636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237F-FE8B-7ADD-1302-ED39C6C63ACE}"/>
              </a:ext>
            </a:extLst>
          </p:cNvPr>
          <p:cNvSpPr>
            <a:spLocks noGrp="1"/>
          </p:cNvSpPr>
          <p:nvPr>
            <p:ph type="title"/>
          </p:nvPr>
        </p:nvSpPr>
        <p:spPr/>
        <p:txBody>
          <a:bodyPr/>
          <a:lstStyle/>
          <a:p>
            <a:r>
              <a:rPr lang="en-GB" sz="3200" dirty="0"/>
              <a:t>Scenario 3: Personalized learning</a:t>
            </a:r>
            <a:endParaRPr lang="en-US" dirty="0"/>
          </a:p>
        </p:txBody>
      </p:sp>
      <p:pic>
        <p:nvPicPr>
          <p:cNvPr id="8" name="Content Placeholder 7" descr="A screenshot of a chat&#10;&#10;Description automatically generated with medium confidence">
            <a:extLst>
              <a:ext uri="{FF2B5EF4-FFF2-40B4-BE49-F238E27FC236}">
                <a16:creationId xmlns:a16="http://schemas.microsoft.com/office/drawing/2014/main" id="{D641B461-F3DA-2788-C1F4-9A4BEA11358F}"/>
              </a:ext>
            </a:extLst>
          </p:cNvPr>
          <p:cNvPicPr>
            <a:picLocks noGrp="1" noChangeAspect="1"/>
          </p:cNvPicPr>
          <p:nvPr>
            <p:ph idx="1"/>
          </p:nvPr>
        </p:nvPicPr>
        <p:blipFill rotWithShape="1">
          <a:blip r:embed="rId2"/>
          <a:srcRect b="43537"/>
          <a:stretch/>
        </p:blipFill>
        <p:spPr>
          <a:xfrm>
            <a:off x="628651" y="1690691"/>
            <a:ext cx="3943350" cy="4818798"/>
          </a:xfrm>
        </p:spPr>
      </p:pic>
      <p:pic>
        <p:nvPicPr>
          <p:cNvPr id="2050" name="Picture 2" descr="Duolingo logo and symbol, meaning, history, PNG">
            <a:extLst>
              <a:ext uri="{FF2B5EF4-FFF2-40B4-BE49-F238E27FC236}">
                <a16:creationId xmlns:a16="http://schemas.microsoft.com/office/drawing/2014/main" id="{EB2A6A52-463D-B50D-1A03-1F35002DB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776" y="2414586"/>
            <a:ext cx="2962275"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61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B13E8-C159-A472-327E-6812DA64B3EA}"/>
              </a:ext>
            </a:extLst>
          </p:cNvPr>
          <p:cNvSpPr>
            <a:spLocks noGrp="1"/>
          </p:cNvSpPr>
          <p:nvPr>
            <p:ph type="title"/>
          </p:nvPr>
        </p:nvSpPr>
        <p:spPr/>
        <p:txBody>
          <a:bodyPr/>
          <a:lstStyle/>
          <a:p>
            <a:r>
              <a:rPr lang="en-GB" sz="3200" dirty="0"/>
              <a:t>Target audience for AI integration</a:t>
            </a:r>
            <a:endParaRPr lang="en-US" dirty="0"/>
          </a:p>
        </p:txBody>
      </p:sp>
      <p:sp>
        <p:nvSpPr>
          <p:cNvPr id="3" name="Content Placeholder 2">
            <a:extLst>
              <a:ext uri="{FF2B5EF4-FFF2-40B4-BE49-F238E27FC236}">
                <a16:creationId xmlns:a16="http://schemas.microsoft.com/office/drawing/2014/main" id="{E91DC4A8-E0E6-27E8-4AEE-F2A8FF8DB76F}"/>
              </a:ext>
            </a:extLst>
          </p:cNvPr>
          <p:cNvSpPr>
            <a:spLocks noGrp="1"/>
          </p:cNvSpPr>
          <p:nvPr>
            <p:ph idx="1"/>
          </p:nvPr>
        </p:nvSpPr>
        <p:spPr/>
        <p:txBody>
          <a:bodyPr/>
          <a:lstStyle/>
          <a:p>
            <a:r>
              <a:rPr lang="en-GB" sz="2800" dirty="0"/>
              <a:t>AI can be a valuable tool for all EAP learners, but it may be particularly beneficial for learners who:</a:t>
            </a:r>
          </a:p>
          <a:p>
            <a:pPr marL="385763" lvl="2">
              <a:spcBef>
                <a:spcPts val="563"/>
              </a:spcBef>
            </a:pPr>
            <a:r>
              <a:rPr lang="en-GB" sz="2600" dirty="0"/>
              <a:t>Are struggling with a particular skill or concept.</a:t>
            </a:r>
          </a:p>
          <a:p>
            <a:pPr marL="385763" lvl="2">
              <a:spcBef>
                <a:spcPts val="563"/>
              </a:spcBef>
            </a:pPr>
            <a:r>
              <a:rPr lang="en-GB" sz="2600" dirty="0"/>
              <a:t>Have learning disabilities.</a:t>
            </a:r>
          </a:p>
          <a:p>
            <a:r>
              <a:rPr lang="en-GB" sz="2800" dirty="0"/>
              <a:t>It is important to adapt AI tools and technologies to the specific needs of the learners</a:t>
            </a:r>
            <a:r>
              <a:rPr lang="en-GB" dirty="0">
                <a:effectLst/>
                <a:latin typeface="Helvetica Neue" panose="02000503000000020004" pitchFamily="2" charset="0"/>
              </a:rPr>
              <a:t>.</a:t>
            </a:r>
          </a:p>
          <a:p>
            <a:endParaRPr lang="en-US" dirty="0"/>
          </a:p>
        </p:txBody>
      </p:sp>
    </p:spTree>
    <p:extLst>
      <p:ext uri="{BB962C8B-B14F-4D97-AF65-F5344CB8AC3E}">
        <p14:creationId xmlns:p14="http://schemas.microsoft.com/office/powerpoint/2010/main" val="3748272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2B66-E543-6BE2-5A12-036F7572D6FB}"/>
              </a:ext>
            </a:extLst>
          </p:cNvPr>
          <p:cNvSpPr>
            <a:spLocks noGrp="1"/>
          </p:cNvSpPr>
          <p:nvPr>
            <p:ph type="title"/>
          </p:nvPr>
        </p:nvSpPr>
        <p:spPr/>
        <p:txBody>
          <a:bodyPr/>
          <a:lstStyle/>
          <a:p>
            <a:r>
              <a:rPr lang="en-GB" sz="3200" dirty="0"/>
              <a:t>Ethical Considerations</a:t>
            </a:r>
            <a:endParaRPr lang="en-US" dirty="0"/>
          </a:p>
        </p:txBody>
      </p:sp>
      <p:sp>
        <p:nvSpPr>
          <p:cNvPr id="3" name="Content Placeholder 2">
            <a:extLst>
              <a:ext uri="{FF2B5EF4-FFF2-40B4-BE49-F238E27FC236}">
                <a16:creationId xmlns:a16="http://schemas.microsoft.com/office/drawing/2014/main" id="{E4D63AB6-3CB6-A69D-2C90-52DCB947145E}"/>
              </a:ext>
            </a:extLst>
          </p:cNvPr>
          <p:cNvSpPr>
            <a:spLocks noGrp="1"/>
          </p:cNvSpPr>
          <p:nvPr>
            <p:ph idx="1"/>
          </p:nvPr>
        </p:nvSpPr>
        <p:spPr/>
        <p:txBody>
          <a:bodyPr/>
          <a:lstStyle/>
          <a:p>
            <a:r>
              <a:rPr lang="en-GB" sz="2800" dirty="0"/>
              <a:t>The use of AI in the EAP classroom raises a number of ethical considerations, including:</a:t>
            </a:r>
          </a:p>
          <a:p>
            <a:pPr marL="957262" lvl="1">
              <a:spcBef>
                <a:spcPts val="563"/>
              </a:spcBef>
            </a:pPr>
            <a:r>
              <a:rPr lang="en-GB" sz="2800" dirty="0"/>
              <a:t>Privacy: How will AI-powered tools collect and use students' data?</a:t>
            </a:r>
          </a:p>
          <a:p>
            <a:pPr marL="957262" lvl="1">
              <a:spcBef>
                <a:spcPts val="563"/>
              </a:spcBef>
            </a:pPr>
            <a:r>
              <a:rPr lang="en-GB" sz="2800" dirty="0"/>
              <a:t>Bias: How can we ensure that AI tools are not biased against certain groups of students?</a:t>
            </a:r>
          </a:p>
          <a:p>
            <a:pPr marL="957262" lvl="1">
              <a:spcBef>
                <a:spcPts val="563"/>
              </a:spcBef>
            </a:pPr>
            <a:r>
              <a:rPr lang="en-GB" sz="2800" dirty="0"/>
              <a:t>Accountability: Who is responsible for the decisions made by AI-powered tools?</a:t>
            </a:r>
          </a:p>
          <a:p>
            <a:r>
              <a:rPr lang="en-GB" sz="2800" dirty="0"/>
              <a:t>It is important to be aware of these ethical considerations and to take steps to mitigate them.</a:t>
            </a:r>
          </a:p>
          <a:p>
            <a:endParaRPr lang="en-US" dirty="0"/>
          </a:p>
        </p:txBody>
      </p:sp>
      <p:sp>
        <p:nvSpPr>
          <p:cNvPr id="4" name="TextBox 3">
            <a:extLst>
              <a:ext uri="{FF2B5EF4-FFF2-40B4-BE49-F238E27FC236}">
                <a16:creationId xmlns:a16="http://schemas.microsoft.com/office/drawing/2014/main" id="{42053268-6921-2B75-CF66-92F5F215AD1A}"/>
              </a:ext>
            </a:extLst>
          </p:cNvPr>
          <p:cNvSpPr txBox="1"/>
          <p:nvPr/>
        </p:nvSpPr>
        <p:spPr>
          <a:xfrm>
            <a:off x="506628" y="6123540"/>
            <a:ext cx="4596712" cy="369332"/>
          </a:xfrm>
          <a:prstGeom prst="rect">
            <a:avLst/>
          </a:prstGeom>
          <a:noFill/>
        </p:spPr>
        <p:txBody>
          <a:bodyPr wrap="square">
            <a:spAutoFit/>
          </a:bodyPr>
          <a:lstStyle/>
          <a:p>
            <a:r>
              <a:rPr lang="en-US" dirty="0"/>
              <a:t>(Furze, 2023)</a:t>
            </a:r>
          </a:p>
        </p:txBody>
      </p:sp>
    </p:spTree>
    <p:extLst>
      <p:ext uri="{BB962C8B-B14F-4D97-AF65-F5344CB8AC3E}">
        <p14:creationId xmlns:p14="http://schemas.microsoft.com/office/powerpoint/2010/main" val="3586081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E272B-760F-1343-9F9B-9E293C3C9C43}"/>
              </a:ext>
            </a:extLst>
          </p:cNvPr>
          <p:cNvSpPr>
            <a:spLocks noGrp="1"/>
          </p:cNvSpPr>
          <p:nvPr>
            <p:ph type="title"/>
          </p:nvPr>
        </p:nvSpPr>
        <p:spPr/>
        <p:txBody>
          <a:bodyPr/>
          <a:lstStyle/>
          <a:p>
            <a:r>
              <a:rPr lang="en-GB" sz="3200" dirty="0"/>
              <a:t>Summary and Recommendations</a:t>
            </a:r>
            <a:endParaRPr lang="en-US" dirty="0"/>
          </a:p>
        </p:txBody>
      </p:sp>
      <p:pic>
        <p:nvPicPr>
          <p:cNvPr id="7" name="Content Placeholder 6">
            <a:extLst>
              <a:ext uri="{FF2B5EF4-FFF2-40B4-BE49-F238E27FC236}">
                <a16:creationId xmlns:a16="http://schemas.microsoft.com/office/drawing/2014/main" id="{0E131E26-38B8-6DAF-1F01-854C7747E073}"/>
              </a:ext>
            </a:extLst>
          </p:cNvPr>
          <p:cNvPicPr>
            <a:picLocks noGrp="1" noChangeAspect="1"/>
          </p:cNvPicPr>
          <p:nvPr>
            <p:ph idx="1"/>
          </p:nvPr>
        </p:nvPicPr>
        <p:blipFill>
          <a:blip r:embed="rId2"/>
          <a:stretch>
            <a:fillRect/>
          </a:stretch>
        </p:blipFill>
        <p:spPr>
          <a:xfrm>
            <a:off x="304857" y="2122712"/>
            <a:ext cx="4259472" cy="3440343"/>
          </a:xfrm>
        </p:spPr>
      </p:pic>
      <p:pic>
        <p:nvPicPr>
          <p:cNvPr id="9" name="Picture 8">
            <a:extLst>
              <a:ext uri="{FF2B5EF4-FFF2-40B4-BE49-F238E27FC236}">
                <a16:creationId xmlns:a16="http://schemas.microsoft.com/office/drawing/2014/main" id="{1CADC69A-658F-F5FF-4F85-79E63DC55357}"/>
              </a:ext>
            </a:extLst>
          </p:cNvPr>
          <p:cNvPicPr>
            <a:picLocks noChangeAspect="1"/>
          </p:cNvPicPr>
          <p:nvPr/>
        </p:nvPicPr>
        <p:blipFill>
          <a:blip r:embed="rId3"/>
          <a:stretch>
            <a:fillRect/>
          </a:stretch>
        </p:blipFill>
        <p:spPr>
          <a:xfrm>
            <a:off x="4802357" y="2053343"/>
            <a:ext cx="4036786" cy="3579083"/>
          </a:xfrm>
          <a:prstGeom prst="rect">
            <a:avLst/>
          </a:prstGeom>
        </p:spPr>
      </p:pic>
      <p:sp>
        <p:nvSpPr>
          <p:cNvPr id="13" name="TextBox 12">
            <a:extLst>
              <a:ext uri="{FF2B5EF4-FFF2-40B4-BE49-F238E27FC236}">
                <a16:creationId xmlns:a16="http://schemas.microsoft.com/office/drawing/2014/main" id="{940AA458-8B56-40AC-9B2F-7048C224DE1F}"/>
              </a:ext>
            </a:extLst>
          </p:cNvPr>
          <p:cNvSpPr txBox="1"/>
          <p:nvPr/>
        </p:nvSpPr>
        <p:spPr>
          <a:xfrm>
            <a:off x="494271" y="5632426"/>
            <a:ext cx="4596712" cy="369332"/>
          </a:xfrm>
          <a:prstGeom prst="rect">
            <a:avLst/>
          </a:prstGeom>
          <a:noFill/>
        </p:spPr>
        <p:txBody>
          <a:bodyPr wrap="square">
            <a:spAutoFit/>
          </a:bodyPr>
          <a:lstStyle/>
          <a:p>
            <a:r>
              <a:rPr lang="en-US" dirty="0"/>
              <a:t>(Wood, 2023)</a:t>
            </a:r>
          </a:p>
        </p:txBody>
      </p:sp>
    </p:spTree>
    <p:extLst>
      <p:ext uri="{BB962C8B-B14F-4D97-AF65-F5344CB8AC3E}">
        <p14:creationId xmlns:p14="http://schemas.microsoft.com/office/powerpoint/2010/main" val="1939151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1076-E0B5-E633-AEE3-9690FE8D891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414ADE2-2641-192B-6251-AD927FC25ED6}"/>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GB" sz="2800" dirty="0"/>
              <a:t>Pre-workshop Discussion</a:t>
            </a:r>
          </a:p>
          <a:p>
            <a:pPr marL="457200" indent="-457200">
              <a:buFont typeface="Arial" panose="020B0604020202020204" pitchFamily="34" charset="0"/>
              <a:buChar char="•"/>
            </a:pPr>
            <a:r>
              <a:rPr lang="en-GB" sz="2800" dirty="0"/>
              <a:t>The timing of integrating AI in the EAP classroom</a:t>
            </a:r>
          </a:p>
          <a:p>
            <a:pPr marL="457200" indent="-457200">
              <a:buFont typeface="Arial" panose="020B0604020202020204" pitchFamily="34" charset="0"/>
              <a:buChar char="•"/>
            </a:pPr>
            <a:r>
              <a:rPr lang="en-GB" sz="2800" dirty="0"/>
              <a:t>Implementing AI in the classroom</a:t>
            </a:r>
          </a:p>
          <a:p>
            <a:pPr marL="914400" lvl="1" indent="-457200">
              <a:buFont typeface="Arial" panose="020B0604020202020204" pitchFamily="34" charset="0"/>
              <a:buChar char="•"/>
            </a:pPr>
            <a:r>
              <a:rPr lang="en-GB" sz="2800" dirty="0"/>
              <a:t>Scenario 1: EAP103TC SCW2</a:t>
            </a:r>
          </a:p>
          <a:p>
            <a:pPr marL="914400" lvl="1" indent="-457200">
              <a:buFont typeface="Arial" panose="020B0604020202020204" pitchFamily="34" charset="0"/>
              <a:buChar char="•"/>
            </a:pPr>
            <a:r>
              <a:rPr lang="en-GB" sz="2800" dirty="0"/>
              <a:t>Scenario 2: Automated writing feedback tools</a:t>
            </a:r>
          </a:p>
          <a:p>
            <a:pPr marL="914400" lvl="1" indent="-457200">
              <a:buFont typeface="Arial" panose="020B0604020202020204" pitchFamily="34" charset="0"/>
              <a:buChar char="•"/>
            </a:pPr>
            <a:r>
              <a:rPr lang="en-GB" sz="2800" dirty="0"/>
              <a:t>Scenario 3: Personalized learning</a:t>
            </a:r>
          </a:p>
          <a:p>
            <a:pPr marL="457200" indent="-457200">
              <a:buFont typeface="Arial" panose="020B0604020202020204" pitchFamily="34" charset="0"/>
              <a:buChar char="•"/>
            </a:pPr>
            <a:r>
              <a:rPr lang="en-GB" sz="2800" dirty="0"/>
              <a:t>Target audience for AI integration</a:t>
            </a:r>
          </a:p>
          <a:p>
            <a:pPr marL="457200" indent="-457200">
              <a:buFont typeface="Arial" panose="020B0604020202020204" pitchFamily="34" charset="0"/>
              <a:buChar char="•"/>
            </a:pPr>
            <a:r>
              <a:rPr lang="en-GB" sz="2800" dirty="0"/>
              <a:t>Ethical Considerations</a:t>
            </a:r>
          </a:p>
          <a:p>
            <a:pPr marL="457200" indent="-457200">
              <a:buFont typeface="Arial" panose="020B0604020202020204" pitchFamily="34" charset="0"/>
              <a:buChar char="•"/>
            </a:pPr>
            <a:r>
              <a:rPr lang="en-GB" sz="2800" dirty="0"/>
              <a:t>Summary and Recommendations</a:t>
            </a:r>
          </a:p>
          <a:p>
            <a:pPr marL="457200" indent="-457200">
              <a:buFont typeface="Arial" panose="020B0604020202020204" pitchFamily="34" charset="0"/>
              <a:buChar char="•"/>
            </a:pPr>
            <a:r>
              <a:rPr lang="en-GB" sz="2800" dirty="0"/>
              <a:t>Reflection and Feedback</a:t>
            </a:r>
          </a:p>
          <a:p>
            <a:pPr marL="914400" lvl="1"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endParaRPr lang="en-US" dirty="0"/>
          </a:p>
        </p:txBody>
      </p:sp>
    </p:spTree>
    <p:extLst>
      <p:ext uri="{BB962C8B-B14F-4D97-AF65-F5344CB8AC3E}">
        <p14:creationId xmlns:p14="http://schemas.microsoft.com/office/powerpoint/2010/main" val="2092579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E272B-760F-1343-9F9B-9E293C3C9C43}"/>
              </a:ext>
            </a:extLst>
          </p:cNvPr>
          <p:cNvSpPr>
            <a:spLocks noGrp="1"/>
          </p:cNvSpPr>
          <p:nvPr>
            <p:ph type="title"/>
          </p:nvPr>
        </p:nvSpPr>
        <p:spPr/>
        <p:txBody>
          <a:bodyPr/>
          <a:lstStyle/>
          <a:p>
            <a:r>
              <a:rPr lang="en-GB" sz="3200" dirty="0"/>
              <a:t>Summary and Recommendations</a:t>
            </a:r>
            <a:endParaRPr lang="en-US" dirty="0"/>
          </a:p>
        </p:txBody>
      </p:sp>
      <p:sp>
        <p:nvSpPr>
          <p:cNvPr id="3" name="Content Placeholder 2">
            <a:extLst>
              <a:ext uri="{FF2B5EF4-FFF2-40B4-BE49-F238E27FC236}">
                <a16:creationId xmlns:a16="http://schemas.microsoft.com/office/drawing/2014/main" id="{F9C17055-94B3-FFF2-9EBF-7B4AFBB22497}"/>
              </a:ext>
            </a:extLst>
          </p:cNvPr>
          <p:cNvSpPr>
            <a:spLocks noGrp="1"/>
          </p:cNvSpPr>
          <p:nvPr>
            <p:ph idx="1"/>
          </p:nvPr>
        </p:nvSpPr>
        <p:spPr/>
        <p:txBody>
          <a:bodyPr/>
          <a:lstStyle/>
          <a:p>
            <a:r>
              <a:rPr lang="en-GB" sz="2800" dirty="0"/>
              <a:t>AI has the potential to revolutionise EAP learning by providing personalised instruction, timely feedback and access to a wealth of resources.</a:t>
            </a:r>
          </a:p>
          <a:p>
            <a:endParaRPr lang="en-GB" sz="2800" dirty="0"/>
          </a:p>
          <a:p>
            <a:r>
              <a:rPr lang="en-GB" sz="2800" dirty="0"/>
              <a:t>Explore the potential of AI tools in your own EAP classroom and guide students.</a:t>
            </a:r>
          </a:p>
          <a:p>
            <a:endParaRPr lang="en-GB" sz="2800" dirty="0"/>
          </a:p>
          <a:p>
            <a:r>
              <a:rPr lang="en-GB" sz="2800" dirty="0"/>
              <a:t>Be patient with the policy.</a:t>
            </a:r>
            <a:endParaRPr lang="en-US" dirty="0"/>
          </a:p>
        </p:txBody>
      </p:sp>
    </p:spTree>
    <p:extLst>
      <p:ext uri="{BB962C8B-B14F-4D97-AF65-F5344CB8AC3E}">
        <p14:creationId xmlns:p14="http://schemas.microsoft.com/office/powerpoint/2010/main" val="3787762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2E3AE-7317-CB47-FFF3-B20AC9EA9103}"/>
              </a:ext>
            </a:extLst>
          </p:cNvPr>
          <p:cNvSpPr>
            <a:spLocks noGrp="1"/>
          </p:cNvSpPr>
          <p:nvPr>
            <p:ph type="title"/>
          </p:nvPr>
        </p:nvSpPr>
        <p:spPr/>
        <p:txBody>
          <a:bodyPr/>
          <a:lstStyle/>
          <a:p>
            <a:r>
              <a:rPr lang="en-GB" sz="3200" dirty="0"/>
              <a:t>Reflection and Feedback</a:t>
            </a:r>
            <a:endParaRPr lang="en-US" dirty="0"/>
          </a:p>
        </p:txBody>
      </p:sp>
      <p:sp>
        <p:nvSpPr>
          <p:cNvPr id="3" name="Content Placeholder 2">
            <a:extLst>
              <a:ext uri="{FF2B5EF4-FFF2-40B4-BE49-F238E27FC236}">
                <a16:creationId xmlns:a16="http://schemas.microsoft.com/office/drawing/2014/main" id="{3375DC47-12C4-9CB2-F8FF-5FF017941A4E}"/>
              </a:ext>
            </a:extLst>
          </p:cNvPr>
          <p:cNvSpPr>
            <a:spLocks noGrp="1"/>
          </p:cNvSpPr>
          <p:nvPr>
            <p:ph idx="1"/>
          </p:nvPr>
        </p:nvSpPr>
        <p:spPr/>
        <p:txBody>
          <a:bodyPr/>
          <a:lstStyle/>
          <a:p>
            <a:endParaRPr lang="en-US" dirty="0"/>
          </a:p>
        </p:txBody>
      </p:sp>
      <p:graphicFrame>
        <p:nvGraphicFramePr>
          <p:cNvPr id="5" name="Table 2">
            <a:extLst>
              <a:ext uri="{FF2B5EF4-FFF2-40B4-BE49-F238E27FC236}">
                <a16:creationId xmlns:a16="http://schemas.microsoft.com/office/drawing/2014/main" id="{FF701EA7-28FC-7E7D-0C76-D9B7DAAC95B0}"/>
              </a:ext>
            </a:extLst>
          </p:cNvPr>
          <p:cNvGraphicFramePr>
            <a:graphicFrameLocks noGrp="1"/>
          </p:cNvGraphicFramePr>
          <p:nvPr>
            <p:extLst>
              <p:ext uri="{D42A27DB-BD31-4B8C-83A1-F6EECF244321}">
                <p14:modId xmlns:p14="http://schemas.microsoft.com/office/powerpoint/2010/main" val="567583984"/>
              </p:ext>
            </p:extLst>
          </p:nvPr>
        </p:nvGraphicFramePr>
        <p:xfrm>
          <a:off x="457198" y="1617003"/>
          <a:ext cx="8229600" cy="352931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758937944"/>
                    </a:ext>
                  </a:extLst>
                </a:gridCol>
                <a:gridCol w="2743200">
                  <a:extLst>
                    <a:ext uri="{9D8B030D-6E8A-4147-A177-3AD203B41FA5}">
                      <a16:colId xmlns:a16="http://schemas.microsoft.com/office/drawing/2014/main" val="298787631"/>
                    </a:ext>
                  </a:extLst>
                </a:gridCol>
                <a:gridCol w="2743200">
                  <a:extLst>
                    <a:ext uri="{9D8B030D-6E8A-4147-A177-3AD203B41FA5}">
                      <a16:colId xmlns:a16="http://schemas.microsoft.com/office/drawing/2014/main" val="1786494295"/>
                    </a:ext>
                  </a:extLst>
                </a:gridCol>
              </a:tblGrid>
              <a:tr h="845103">
                <a:tc>
                  <a:txBody>
                    <a:bodyPr/>
                    <a:lstStyle/>
                    <a:p>
                      <a:pPr algn="l"/>
                      <a:r>
                        <a:rPr lang="en-MM" sz="3200" dirty="0">
                          <a:solidFill>
                            <a:schemeClr val="tx1"/>
                          </a:solidFill>
                        </a:rPr>
                        <a:t>K</a:t>
                      </a:r>
                    </a:p>
                  </a:txBody>
                  <a:tcPr/>
                </a:tc>
                <a:tc>
                  <a:txBody>
                    <a:bodyPr/>
                    <a:lstStyle/>
                    <a:p>
                      <a:pPr algn="l"/>
                      <a:r>
                        <a:rPr lang="en-MM" sz="3200" dirty="0">
                          <a:solidFill>
                            <a:schemeClr val="tx1"/>
                          </a:solidFill>
                        </a:rPr>
                        <a:t>W</a:t>
                      </a:r>
                    </a:p>
                  </a:txBody>
                  <a:tcPr/>
                </a:tc>
                <a:tc>
                  <a:txBody>
                    <a:bodyPr/>
                    <a:lstStyle/>
                    <a:p>
                      <a:pPr algn="l"/>
                      <a:r>
                        <a:rPr lang="en-MM" sz="3200" dirty="0">
                          <a:solidFill>
                            <a:schemeClr val="tx1"/>
                          </a:solidFill>
                        </a:rPr>
                        <a:t>L</a:t>
                      </a:r>
                    </a:p>
                  </a:txBody>
                  <a:tcPr/>
                </a:tc>
                <a:extLst>
                  <a:ext uri="{0D108BD9-81ED-4DB2-BD59-A6C34878D82A}">
                    <a16:rowId xmlns:a16="http://schemas.microsoft.com/office/drawing/2014/main" val="104889234"/>
                  </a:ext>
                </a:extLst>
              </a:tr>
              <a:tr h="2429225">
                <a:tc>
                  <a:txBody>
                    <a:bodyPr/>
                    <a:lstStyle/>
                    <a:p>
                      <a:r>
                        <a:rPr lang="en-US" sz="3200" dirty="0"/>
                        <a:t>What do you </a:t>
                      </a:r>
                      <a:r>
                        <a:rPr lang="en-US" sz="3200" b="1" dirty="0">
                          <a:solidFill>
                            <a:srgbClr val="FF0000"/>
                          </a:solidFill>
                        </a:rPr>
                        <a:t>know</a:t>
                      </a:r>
                      <a:r>
                        <a:rPr lang="en-US" sz="3200" dirty="0"/>
                        <a:t> about AIGC tools now?</a:t>
                      </a:r>
                    </a:p>
                    <a:p>
                      <a:endParaRPr lang="en-MM" dirty="0"/>
                    </a:p>
                  </a:txBody>
                  <a:tcPr/>
                </a:tc>
                <a:tc>
                  <a:txBody>
                    <a:bodyPr/>
                    <a:lstStyle/>
                    <a:p>
                      <a:r>
                        <a:rPr lang="en-US" sz="3200" dirty="0"/>
                        <a:t>What do you </a:t>
                      </a:r>
                      <a:r>
                        <a:rPr lang="en-US" sz="3200" b="1" dirty="0">
                          <a:solidFill>
                            <a:srgbClr val="FF0000"/>
                          </a:solidFill>
                        </a:rPr>
                        <a:t>want</a:t>
                      </a:r>
                      <a:r>
                        <a:rPr lang="en-US" sz="3200" dirty="0"/>
                        <a:t> to know about AIGC tools in the future?</a:t>
                      </a:r>
                    </a:p>
                    <a:p>
                      <a:endParaRPr lang="en-MM" dirty="0"/>
                    </a:p>
                  </a:txBody>
                  <a:tcPr/>
                </a:tc>
                <a:tc>
                  <a:txBody>
                    <a:bodyPr/>
                    <a:lstStyle/>
                    <a:p>
                      <a:r>
                        <a:rPr lang="en-US" sz="3200" dirty="0"/>
                        <a:t>What have you </a:t>
                      </a:r>
                      <a:r>
                        <a:rPr lang="en-US" sz="3200" b="1" dirty="0">
                          <a:solidFill>
                            <a:srgbClr val="FF0000"/>
                          </a:solidFill>
                        </a:rPr>
                        <a:t>learned</a:t>
                      </a:r>
                      <a:r>
                        <a:rPr lang="en-US" sz="3200" dirty="0"/>
                        <a:t> about AIGC tools?</a:t>
                      </a:r>
                    </a:p>
                    <a:p>
                      <a:endParaRPr lang="en-MM" dirty="0"/>
                    </a:p>
                  </a:txBody>
                  <a:tcPr/>
                </a:tc>
                <a:extLst>
                  <a:ext uri="{0D108BD9-81ED-4DB2-BD59-A6C34878D82A}">
                    <a16:rowId xmlns:a16="http://schemas.microsoft.com/office/drawing/2014/main" val="2872734660"/>
                  </a:ext>
                </a:extLst>
              </a:tr>
            </a:tbl>
          </a:graphicData>
        </a:graphic>
      </p:graphicFrame>
    </p:spTree>
    <p:extLst>
      <p:ext uri="{BB962C8B-B14F-4D97-AF65-F5344CB8AC3E}">
        <p14:creationId xmlns:p14="http://schemas.microsoft.com/office/powerpoint/2010/main" val="1079422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2336209"/>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6000" spc="300" dirty="0">
                <a:solidFill>
                  <a:srgbClr val="000044"/>
                </a:solidFill>
                <a:latin typeface="Calibri"/>
                <a:cs typeface="Calibri"/>
              </a:rPr>
              <a:t>Thank you </a:t>
            </a:r>
          </a:p>
          <a:p>
            <a:r>
              <a:rPr lang="en-GB" sz="6000" spc="300" dirty="0">
                <a:solidFill>
                  <a:srgbClr val="000044"/>
                </a:solidFill>
                <a:latin typeface="Calibri"/>
                <a:cs typeface="Calibri"/>
              </a:rPr>
              <a:t>and any questions?</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03628" y="5296887"/>
            <a:ext cx="4736744" cy="1005870"/>
          </a:xfrm>
          <a:prstGeom prst="rect">
            <a:avLst/>
          </a:prstGeom>
          <a:noFill/>
          <a:ln>
            <a:noFill/>
          </a:ln>
        </p:spPr>
      </p:pic>
      <p:sp>
        <p:nvSpPr>
          <p:cNvPr id="7" name="TextBox 6"/>
          <p:cNvSpPr txBox="1"/>
          <p:nvPr/>
        </p:nvSpPr>
        <p:spPr>
          <a:xfrm>
            <a:off x="8749913" y="6302757"/>
            <a:ext cx="398286" cy="276999"/>
          </a:xfrm>
          <a:prstGeom prst="rect">
            <a:avLst/>
          </a:prstGeom>
          <a:noFill/>
        </p:spPr>
        <p:txBody>
          <a:bodyPr wrap="square" rtlCol="0">
            <a:spAutoFit/>
          </a:bodyPr>
          <a:lstStyle/>
          <a:p>
            <a:pPr algn="r"/>
            <a:fld id="{91477CC8-A8B9-4B4A-B74A-F461560BB8C0}" type="slidenum">
              <a:rPr lang="en-GB" sz="1200" smtClean="0">
                <a:solidFill>
                  <a:schemeClr val="bg2">
                    <a:lumMod val="50000"/>
                  </a:schemeClr>
                </a:solidFill>
              </a:rPr>
              <a:pPr algn="r"/>
              <a:t>22</a:t>
            </a:fld>
            <a:endParaRPr lang="en-GB" sz="1200">
              <a:solidFill>
                <a:schemeClr val="bg2">
                  <a:lumMod val="50000"/>
                </a:schemeClr>
              </a:solidFill>
            </a:endParaRPr>
          </a:p>
        </p:txBody>
      </p:sp>
    </p:spTree>
    <p:extLst>
      <p:ext uri="{BB962C8B-B14F-4D97-AF65-F5344CB8AC3E}">
        <p14:creationId xmlns:p14="http://schemas.microsoft.com/office/powerpoint/2010/main" val="2169550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0E48-678D-7F24-300D-3457B7A9627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6E0BA6C-8463-4573-49F3-9C01334E7E16}"/>
              </a:ext>
            </a:extLst>
          </p:cNvPr>
          <p:cNvSpPr>
            <a:spLocks noGrp="1"/>
          </p:cNvSpPr>
          <p:nvPr>
            <p:ph idx="1"/>
          </p:nvPr>
        </p:nvSpPr>
        <p:spPr/>
        <p:txBody>
          <a:bodyPr/>
          <a:lstStyle/>
          <a:p>
            <a:pPr marL="0" indent="0">
              <a:buNone/>
            </a:pPr>
            <a:r>
              <a:rPr lang="en-US" dirty="0"/>
              <a:t>Furze, L, 2023. </a:t>
            </a:r>
            <a:r>
              <a:rPr lang="en-GB" i="1" dirty="0"/>
              <a:t>Teaching AI Ethics: Power. </a:t>
            </a:r>
            <a:r>
              <a:rPr lang="en-US" sz="2400" i="1" dirty="0"/>
              <a:t>Available online: </a:t>
            </a:r>
            <a:r>
              <a:rPr lang="en-US" sz="2400" i="1" dirty="0">
                <a:hlinkClick r:id="rId2"/>
              </a:rPr>
              <a:t>https://leonfurze.com/2023/06/19/teaching-ai-ethics-power/</a:t>
            </a:r>
            <a:endParaRPr lang="en-US" sz="2400" i="1" dirty="0"/>
          </a:p>
          <a:p>
            <a:pPr marL="0" indent="0">
              <a:buNone/>
            </a:pPr>
            <a:r>
              <a:rPr lang="en-US" sz="2400" dirty="0"/>
              <a:t>(Accessed: 20 June 2023)</a:t>
            </a:r>
          </a:p>
          <a:p>
            <a:pPr marL="0" indent="0">
              <a:buNone/>
            </a:pPr>
            <a:endParaRPr lang="en-US" dirty="0"/>
          </a:p>
          <a:p>
            <a:pPr marL="0" indent="0">
              <a:buNone/>
            </a:pPr>
            <a:r>
              <a:rPr lang="en-US" dirty="0"/>
              <a:t>Wood, M, 2023. </a:t>
            </a:r>
            <a:r>
              <a:rPr lang="en-US" i="1" dirty="0"/>
              <a:t>AI &amp; the Future of Assessment in Higher Education. </a:t>
            </a:r>
            <a:r>
              <a:rPr lang="en-US" sz="2400" i="1" dirty="0"/>
              <a:t>Available online: </a:t>
            </a:r>
            <a:r>
              <a:rPr lang="en-US" sz="2400" i="1" dirty="0">
                <a:hlinkClick r:id="rId3"/>
              </a:rPr>
              <a:t>https://dcad.webspace.durham.ac.uk/2023/01/24/ai-the-future-of-assessment-in-higher-education/</a:t>
            </a:r>
            <a:r>
              <a:rPr lang="en-US" i="1" dirty="0"/>
              <a:t> </a:t>
            </a:r>
            <a:r>
              <a:rPr lang="en-US" sz="2400" dirty="0"/>
              <a:t>(Accessed: 15 June 2023)</a:t>
            </a:r>
          </a:p>
          <a:p>
            <a:pPr marL="0" indent="0">
              <a:buNone/>
            </a:pPr>
            <a:endParaRPr lang="en-US" i="1" dirty="0"/>
          </a:p>
          <a:p>
            <a:pPr marL="0" indent="0">
              <a:buNone/>
            </a:pPr>
            <a:endParaRPr lang="en-US" i="1" dirty="0"/>
          </a:p>
        </p:txBody>
      </p:sp>
    </p:spTree>
    <p:extLst>
      <p:ext uri="{BB962C8B-B14F-4D97-AF65-F5344CB8AC3E}">
        <p14:creationId xmlns:p14="http://schemas.microsoft.com/office/powerpoint/2010/main" val="3396102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507" y="298815"/>
            <a:ext cx="7772400" cy="2337443"/>
          </a:xfrm>
        </p:spPr>
        <p:txBody>
          <a:bodyPr>
            <a:noAutofit/>
          </a:bodyPr>
          <a:lstStyle/>
          <a:p>
            <a:pPr algn="l"/>
            <a:r>
              <a:rPr lang="en-US" sz="3600">
                <a:solidFill>
                  <a:srgbClr val="000044"/>
                </a:solidFill>
                <a:cs typeface="DIN-Regular"/>
              </a:rPr>
              <a:t>Integrating AI for Enhanced EAP Learning </a:t>
            </a:r>
            <a:br>
              <a:rPr lang="en-US" sz="3600">
                <a:solidFill>
                  <a:srgbClr val="000044"/>
                </a:solidFill>
                <a:cs typeface="DIN-Regular"/>
              </a:rPr>
            </a:br>
            <a:r>
              <a:rPr lang="en-US" sz="3600">
                <a:solidFill>
                  <a:srgbClr val="000044"/>
                </a:solidFill>
                <a:cs typeface="DIN-Regular"/>
              </a:rPr>
              <a:t>Strategies and Case Study from XJTLU</a:t>
            </a:r>
            <a:br>
              <a:rPr lang="en-US" sz="3600">
                <a:solidFill>
                  <a:srgbClr val="000044"/>
                </a:solidFill>
                <a:cs typeface="DIN-Regular"/>
              </a:rPr>
            </a:br>
            <a:endParaRPr lang="en-GB" sz="3600">
              <a:solidFill>
                <a:srgbClr val="000044"/>
              </a:solidFill>
              <a:cs typeface="DIN-Regular"/>
            </a:endParaRPr>
          </a:p>
        </p:txBody>
      </p:sp>
      <p:sp>
        <p:nvSpPr>
          <p:cNvPr id="3" name="Subtitle 2"/>
          <p:cNvSpPr>
            <a:spLocks noGrp="1"/>
          </p:cNvSpPr>
          <p:nvPr>
            <p:ph type="subTitle" idx="1"/>
          </p:nvPr>
        </p:nvSpPr>
        <p:spPr>
          <a:xfrm>
            <a:off x="196066" y="2430049"/>
            <a:ext cx="7948693" cy="1312848"/>
          </a:xfrm>
        </p:spPr>
        <p:txBody>
          <a:bodyPr>
            <a:noAutofit/>
          </a:bodyPr>
          <a:lstStyle/>
          <a:p>
            <a:pPr algn="l"/>
            <a:r>
              <a:rPr lang="en-US" sz="2800">
                <a:solidFill>
                  <a:srgbClr val="000044"/>
                </a:solidFill>
                <a:cs typeface="DIN-Regular"/>
              </a:rPr>
              <a:t>BALEAP PIM, Durham University</a:t>
            </a:r>
          </a:p>
          <a:p>
            <a:pPr algn="l"/>
            <a:r>
              <a:rPr lang="en-US" sz="2800">
                <a:solidFill>
                  <a:srgbClr val="000044"/>
                </a:solidFill>
                <a:cs typeface="DIN-Regular"/>
              </a:rPr>
              <a:t>30 June 2023</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909" y="5664869"/>
            <a:ext cx="4222886" cy="896750"/>
          </a:xfrm>
          <a:prstGeom prst="rect">
            <a:avLst/>
          </a:prstGeom>
          <a:noFill/>
          <a:ln>
            <a:noFill/>
          </a:ln>
        </p:spPr>
      </p:pic>
      <p:sp>
        <p:nvSpPr>
          <p:cNvPr id="79" name="Rectangle 78"/>
          <p:cNvSpPr/>
          <p:nvPr/>
        </p:nvSpPr>
        <p:spPr>
          <a:xfrm>
            <a:off x="242506" y="4096565"/>
            <a:ext cx="5840241" cy="1200329"/>
          </a:xfrm>
          <a:prstGeom prst="rect">
            <a:avLst/>
          </a:prstGeom>
        </p:spPr>
        <p:txBody>
          <a:bodyPr wrap="square">
            <a:spAutoFit/>
          </a:bodyPr>
          <a:lstStyle/>
          <a:p>
            <a:r>
              <a:rPr lang="en-GB" b="1" err="1">
                <a:cs typeface="Arial"/>
              </a:rPr>
              <a:t>Jinyang</a:t>
            </a:r>
            <a:r>
              <a:rPr lang="en-GB" b="1">
                <a:cs typeface="Arial"/>
              </a:rPr>
              <a:t> (Sam) Song</a:t>
            </a:r>
          </a:p>
          <a:p>
            <a:r>
              <a:rPr lang="en-GB" b="1">
                <a:cs typeface="Arial"/>
              </a:rPr>
              <a:t>School of Languages, Xi’an </a:t>
            </a:r>
            <a:r>
              <a:rPr lang="en-GB" b="1" err="1">
                <a:cs typeface="Arial"/>
              </a:rPr>
              <a:t>Jiaotong</a:t>
            </a:r>
            <a:r>
              <a:rPr lang="en-GB" b="1">
                <a:cs typeface="Arial"/>
              </a:rPr>
              <a:t>-Liverpool University</a:t>
            </a:r>
          </a:p>
          <a:p>
            <a:r>
              <a:rPr lang="en-GB" b="1">
                <a:cs typeface="Arial"/>
                <a:hlinkClick r:id="rId4"/>
              </a:rPr>
              <a:t>Jinyang.Song@xjtlu.edu.cn</a:t>
            </a:r>
            <a:endParaRPr lang="en-GB"/>
          </a:p>
          <a:p>
            <a:endParaRPr lang="en-GB" b="1">
              <a:cs typeface="Arial"/>
            </a:endParaRPr>
          </a:p>
        </p:txBody>
      </p:sp>
    </p:spTree>
    <p:extLst>
      <p:ext uri="{BB962C8B-B14F-4D97-AF65-F5344CB8AC3E}">
        <p14:creationId xmlns:p14="http://schemas.microsoft.com/office/powerpoint/2010/main" val="3378059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1076-E0B5-E633-AEE3-9690FE8D8918}"/>
              </a:ext>
            </a:extLst>
          </p:cNvPr>
          <p:cNvSpPr>
            <a:spLocks noGrp="1"/>
          </p:cNvSpPr>
          <p:nvPr>
            <p:ph type="title"/>
          </p:nvPr>
        </p:nvSpPr>
        <p:spPr/>
        <p:txBody>
          <a:bodyPr/>
          <a:lstStyle/>
          <a:p>
            <a:r>
              <a:rPr lang="en-US" dirty="0"/>
              <a:t>Pre-workshop Discussion</a:t>
            </a:r>
          </a:p>
        </p:txBody>
      </p:sp>
      <p:sp>
        <p:nvSpPr>
          <p:cNvPr id="3" name="Content Placeholder 2">
            <a:extLst>
              <a:ext uri="{FF2B5EF4-FFF2-40B4-BE49-F238E27FC236}">
                <a16:creationId xmlns:a16="http://schemas.microsoft.com/office/drawing/2014/main" id="{E414ADE2-2641-192B-6251-AD927FC25ED6}"/>
              </a:ext>
            </a:extLst>
          </p:cNvPr>
          <p:cNvSpPr>
            <a:spLocks noGrp="1"/>
          </p:cNvSpPr>
          <p:nvPr>
            <p:ph idx="1"/>
          </p:nvPr>
        </p:nvSpPr>
        <p:spPr/>
        <p:txBody>
          <a:bodyPr/>
          <a:lstStyle/>
          <a:p>
            <a:pPr>
              <a:lnSpc>
                <a:spcPct val="80000"/>
              </a:lnSpc>
            </a:pPr>
            <a:r>
              <a:rPr lang="en-GB" sz="2600" dirty="0"/>
              <a:t>What are your thoughts on the use of AIGC tools in education?</a:t>
            </a:r>
          </a:p>
          <a:p>
            <a:pPr>
              <a:lnSpc>
                <a:spcPct val="80000"/>
              </a:lnSpc>
            </a:pPr>
            <a:endParaRPr lang="en-GB" sz="2600" dirty="0"/>
          </a:p>
          <a:p>
            <a:pPr>
              <a:lnSpc>
                <a:spcPct val="80000"/>
              </a:lnSpc>
            </a:pPr>
            <a:r>
              <a:rPr lang="en-GB" sz="2600" dirty="0"/>
              <a:t>Do you think it has the potential to transform the way we teach and learn, or do you have concerns about its impact?</a:t>
            </a:r>
          </a:p>
          <a:p>
            <a:endParaRPr lang="en-US" dirty="0"/>
          </a:p>
        </p:txBody>
      </p:sp>
      <p:grpSp>
        <p:nvGrpSpPr>
          <p:cNvPr id="7" name="Group 6">
            <a:extLst>
              <a:ext uri="{FF2B5EF4-FFF2-40B4-BE49-F238E27FC236}">
                <a16:creationId xmlns:a16="http://schemas.microsoft.com/office/drawing/2014/main" id="{316FA488-0AB1-D468-9931-95B0A5FD3886}"/>
              </a:ext>
            </a:extLst>
          </p:cNvPr>
          <p:cNvGrpSpPr/>
          <p:nvPr/>
        </p:nvGrpSpPr>
        <p:grpSpPr>
          <a:xfrm>
            <a:off x="628650" y="4150743"/>
            <a:ext cx="1527076" cy="2370582"/>
            <a:chOff x="616049" y="4150743"/>
            <a:chExt cx="1527076" cy="2370582"/>
          </a:xfrm>
        </p:grpSpPr>
        <p:pic>
          <p:nvPicPr>
            <p:cNvPr id="4" name="Picture 3">
              <a:extLst>
                <a:ext uri="{FF2B5EF4-FFF2-40B4-BE49-F238E27FC236}">
                  <a16:creationId xmlns:a16="http://schemas.microsoft.com/office/drawing/2014/main" id="{5C691CE5-F8ED-50B4-4AB7-312C150D6B29}"/>
                </a:ext>
              </a:extLst>
            </p:cNvPr>
            <p:cNvPicPr>
              <a:picLocks noChangeAspect="1"/>
            </p:cNvPicPr>
            <p:nvPr/>
          </p:nvPicPr>
          <p:blipFill>
            <a:blip r:embed="rId3"/>
            <a:stretch>
              <a:fillRect/>
            </a:stretch>
          </p:blipFill>
          <p:spPr>
            <a:xfrm>
              <a:off x="628650" y="4150743"/>
              <a:ext cx="1514475" cy="686744"/>
            </a:xfrm>
            <a:prstGeom prst="rect">
              <a:avLst/>
            </a:prstGeom>
          </p:spPr>
        </p:pic>
        <p:pic>
          <p:nvPicPr>
            <p:cNvPr id="5" name="Picture 4">
              <a:extLst>
                <a:ext uri="{FF2B5EF4-FFF2-40B4-BE49-F238E27FC236}">
                  <a16:creationId xmlns:a16="http://schemas.microsoft.com/office/drawing/2014/main" id="{1A3A0274-5D3B-DD6E-FF94-4AEC7A5711CB}"/>
                </a:ext>
              </a:extLst>
            </p:cNvPr>
            <p:cNvPicPr>
              <a:picLocks noChangeAspect="1"/>
            </p:cNvPicPr>
            <p:nvPr/>
          </p:nvPicPr>
          <p:blipFill>
            <a:blip r:embed="rId4"/>
            <a:stretch>
              <a:fillRect/>
            </a:stretch>
          </p:blipFill>
          <p:spPr>
            <a:xfrm>
              <a:off x="616050" y="4829175"/>
              <a:ext cx="1514475" cy="851892"/>
            </a:xfrm>
            <a:prstGeom prst="rect">
              <a:avLst/>
            </a:prstGeom>
          </p:spPr>
        </p:pic>
        <p:pic>
          <p:nvPicPr>
            <p:cNvPr id="6" name="Picture 5">
              <a:extLst>
                <a:ext uri="{FF2B5EF4-FFF2-40B4-BE49-F238E27FC236}">
                  <a16:creationId xmlns:a16="http://schemas.microsoft.com/office/drawing/2014/main" id="{1CB269DE-E7AE-61B3-E277-B59AA20D149E}"/>
                </a:ext>
              </a:extLst>
            </p:cNvPr>
            <p:cNvPicPr>
              <a:picLocks noChangeAspect="1"/>
            </p:cNvPicPr>
            <p:nvPr/>
          </p:nvPicPr>
          <p:blipFill>
            <a:blip r:embed="rId5"/>
            <a:stretch>
              <a:fillRect/>
            </a:stretch>
          </p:blipFill>
          <p:spPr>
            <a:xfrm>
              <a:off x="616049" y="5681067"/>
              <a:ext cx="1514476" cy="840258"/>
            </a:xfrm>
            <a:prstGeom prst="rect">
              <a:avLst/>
            </a:prstGeom>
          </p:spPr>
        </p:pic>
      </p:grpSp>
      <p:pic>
        <p:nvPicPr>
          <p:cNvPr id="1026" name="Picture 2">
            <a:extLst>
              <a:ext uri="{FF2B5EF4-FFF2-40B4-BE49-F238E27FC236}">
                <a16:creationId xmlns:a16="http://schemas.microsoft.com/office/drawing/2014/main" id="{929AAA70-B4AC-854B-1E50-785C9F7C74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3" y="4017369"/>
            <a:ext cx="2536153" cy="25379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pattern, square, pixel, design&#10;&#10;Description automatically generated">
            <a:extLst>
              <a:ext uri="{FF2B5EF4-FFF2-40B4-BE49-F238E27FC236}">
                <a16:creationId xmlns:a16="http://schemas.microsoft.com/office/drawing/2014/main" id="{C51512D6-BAD3-C2D7-40A5-7687B3355C63}"/>
              </a:ext>
            </a:extLst>
          </p:cNvPr>
          <p:cNvPicPr>
            <a:picLocks noChangeAspect="1"/>
          </p:cNvPicPr>
          <p:nvPr/>
        </p:nvPicPr>
        <p:blipFill>
          <a:blip r:embed="rId7"/>
          <a:stretch>
            <a:fillRect/>
          </a:stretch>
        </p:blipFill>
        <p:spPr>
          <a:xfrm>
            <a:off x="5085681" y="3954958"/>
            <a:ext cx="2600325" cy="2600325"/>
          </a:xfrm>
          <a:prstGeom prst="rect">
            <a:avLst/>
          </a:prstGeom>
        </p:spPr>
      </p:pic>
    </p:spTree>
    <p:extLst>
      <p:ext uri="{BB962C8B-B14F-4D97-AF65-F5344CB8AC3E}">
        <p14:creationId xmlns:p14="http://schemas.microsoft.com/office/powerpoint/2010/main" val="3940532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F843D-556C-0D74-8DBF-704908B1AC5C}"/>
              </a:ext>
            </a:extLst>
          </p:cNvPr>
          <p:cNvSpPr>
            <a:spLocks noGrp="1"/>
          </p:cNvSpPr>
          <p:nvPr>
            <p:ph type="title"/>
          </p:nvPr>
        </p:nvSpPr>
        <p:spPr/>
        <p:txBody>
          <a:bodyPr>
            <a:normAutofit/>
          </a:bodyPr>
          <a:lstStyle/>
          <a:p>
            <a:r>
              <a:rPr lang="en-GB" sz="3200" dirty="0"/>
              <a:t>The timing of integrating AI in the EAP classroom</a:t>
            </a:r>
            <a:endParaRPr lang="en-US" dirty="0"/>
          </a:p>
        </p:txBody>
      </p:sp>
      <p:sp>
        <p:nvSpPr>
          <p:cNvPr id="3" name="Content Placeholder 2">
            <a:extLst>
              <a:ext uri="{FF2B5EF4-FFF2-40B4-BE49-F238E27FC236}">
                <a16:creationId xmlns:a16="http://schemas.microsoft.com/office/drawing/2014/main" id="{FDD79E66-9AC7-36AF-8BB0-489FFF21D793}"/>
              </a:ext>
            </a:extLst>
          </p:cNvPr>
          <p:cNvSpPr>
            <a:spLocks noGrp="1"/>
          </p:cNvSpPr>
          <p:nvPr>
            <p:ph idx="1"/>
          </p:nvPr>
        </p:nvSpPr>
        <p:spPr/>
        <p:txBody>
          <a:bodyPr/>
          <a:lstStyle/>
          <a:p>
            <a:r>
              <a:rPr lang="en-GB" sz="2800" dirty="0"/>
              <a:t>There is no one-size-fits-all answer to the question of when is the right time to integrate AI into the EAP classroom. However, there are a few factors to consider:</a:t>
            </a:r>
          </a:p>
          <a:p>
            <a:pPr marL="914400" lvl="1" indent="-457200">
              <a:buFont typeface="Wingdings" pitchFamily="2" charset="2"/>
              <a:buChar char="ü"/>
            </a:pPr>
            <a:r>
              <a:rPr lang="en-GB" sz="2800" dirty="0"/>
              <a:t>The level of maturity of AI technology.</a:t>
            </a:r>
          </a:p>
          <a:p>
            <a:pPr marL="914400" lvl="1" indent="-457200">
              <a:buFont typeface="Wingdings" pitchFamily="2" charset="2"/>
              <a:buChar char="ü"/>
            </a:pPr>
            <a:r>
              <a:rPr lang="en-GB" sz="2800" dirty="0"/>
              <a:t>The availability of AI tools and resources.</a:t>
            </a:r>
          </a:p>
          <a:p>
            <a:pPr marL="914400" lvl="1" indent="-457200">
              <a:buFont typeface="Wingdings" pitchFamily="2" charset="2"/>
              <a:buChar char="ü"/>
            </a:pPr>
            <a:r>
              <a:rPr lang="en-GB" sz="2800" dirty="0"/>
              <a:t>The needs and interests of the students.</a:t>
            </a:r>
          </a:p>
        </p:txBody>
      </p:sp>
    </p:spTree>
    <p:extLst>
      <p:ext uri="{BB962C8B-B14F-4D97-AF65-F5344CB8AC3E}">
        <p14:creationId xmlns:p14="http://schemas.microsoft.com/office/powerpoint/2010/main" val="71510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64DA-12CE-D40B-F266-B66950CB8195}"/>
              </a:ext>
            </a:extLst>
          </p:cNvPr>
          <p:cNvSpPr>
            <a:spLocks noGrp="1"/>
          </p:cNvSpPr>
          <p:nvPr>
            <p:ph type="title"/>
          </p:nvPr>
        </p:nvSpPr>
        <p:spPr/>
        <p:txBody>
          <a:bodyPr/>
          <a:lstStyle/>
          <a:p>
            <a:r>
              <a:rPr lang="en-GB" sz="3200" dirty="0"/>
              <a:t>Implementing AI in the classroom</a:t>
            </a:r>
            <a:endParaRPr lang="en-US" dirty="0"/>
          </a:p>
        </p:txBody>
      </p:sp>
      <p:sp>
        <p:nvSpPr>
          <p:cNvPr id="3" name="Content Placeholder 2">
            <a:extLst>
              <a:ext uri="{FF2B5EF4-FFF2-40B4-BE49-F238E27FC236}">
                <a16:creationId xmlns:a16="http://schemas.microsoft.com/office/drawing/2014/main" id="{BAC39B42-270F-F335-EA54-47A37B2354EA}"/>
              </a:ext>
            </a:extLst>
          </p:cNvPr>
          <p:cNvSpPr>
            <a:spLocks noGrp="1"/>
          </p:cNvSpPr>
          <p:nvPr>
            <p:ph idx="1"/>
          </p:nvPr>
        </p:nvSpPr>
        <p:spPr/>
        <p:txBody>
          <a:bodyPr/>
          <a:lstStyle/>
          <a:p>
            <a:pPr marL="0" indent="0">
              <a:buNone/>
            </a:pPr>
            <a:r>
              <a:rPr lang="en-US" dirty="0"/>
              <a:t>Discussion Question:</a:t>
            </a:r>
          </a:p>
          <a:p>
            <a:pPr marL="0" indent="0">
              <a:buNone/>
            </a:pPr>
            <a:endParaRPr lang="en-US" dirty="0"/>
          </a:p>
          <a:p>
            <a:pPr marL="0" indent="0">
              <a:buNone/>
            </a:pPr>
            <a:r>
              <a:rPr lang="en-GB" dirty="0"/>
              <a:t>How would you implement AI/AIGC tools in your classroom?</a:t>
            </a:r>
            <a:endParaRPr lang="en-US" dirty="0"/>
          </a:p>
        </p:txBody>
      </p:sp>
      <p:pic>
        <p:nvPicPr>
          <p:cNvPr id="4" name="Picture 2">
            <a:extLst>
              <a:ext uri="{FF2B5EF4-FFF2-40B4-BE49-F238E27FC236}">
                <a16:creationId xmlns:a16="http://schemas.microsoft.com/office/drawing/2014/main" id="{3ED87E5D-38BA-F766-5E8A-FFF4FD09B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3639049"/>
            <a:ext cx="2536153" cy="25379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pattern, square, pixel, design&#10;&#10;Description automatically generated">
            <a:extLst>
              <a:ext uri="{FF2B5EF4-FFF2-40B4-BE49-F238E27FC236}">
                <a16:creationId xmlns:a16="http://schemas.microsoft.com/office/drawing/2014/main" id="{AE9E121B-504C-DB5D-FF92-EE0D6BCE8E92}"/>
              </a:ext>
            </a:extLst>
          </p:cNvPr>
          <p:cNvPicPr>
            <a:picLocks noChangeAspect="1"/>
          </p:cNvPicPr>
          <p:nvPr/>
        </p:nvPicPr>
        <p:blipFill>
          <a:blip r:embed="rId4"/>
          <a:stretch>
            <a:fillRect/>
          </a:stretch>
        </p:blipFill>
        <p:spPr>
          <a:xfrm>
            <a:off x="3075906" y="3576638"/>
            <a:ext cx="2600325" cy="2600325"/>
          </a:xfrm>
          <a:prstGeom prst="rect">
            <a:avLst/>
          </a:prstGeom>
        </p:spPr>
      </p:pic>
    </p:spTree>
    <p:extLst>
      <p:ext uri="{BB962C8B-B14F-4D97-AF65-F5344CB8AC3E}">
        <p14:creationId xmlns:p14="http://schemas.microsoft.com/office/powerpoint/2010/main" val="1709744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64DA-12CE-D40B-F266-B66950CB8195}"/>
              </a:ext>
            </a:extLst>
          </p:cNvPr>
          <p:cNvSpPr>
            <a:spLocks noGrp="1"/>
          </p:cNvSpPr>
          <p:nvPr>
            <p:ph type="title"/>
          </p:nvPr>
        </p:nvSpPr>
        <p:spPr/>
        <p:txBody>
          <a:bodyPr/>
          <a:lstStyle/>
          <a:p>
            <a:r>
              <a:rPr lang="en-GB" sz="3200" dirty="0"/>
              <a:t>Implementing AI in the classroom</a:t>
            </a:r>
            <a:endParaRPr lang="en-US" dirty="0"/>
          </a:p>
        </p:txBody>
      </p:sp>
      <p:sp>
        <p:nvSpPr>
          <p:cNvPr id="3" name="Content Placeholder 2">
            <a:extLst>
              <a:ext uri="{FF2B5EF4-FFF2-40B4-BE49-F238E27FC236}">
                <a16:creationId xmlns:a16="http://schemas.microsoft.com/office/drawing/2014/main" id="{BAC39B42-270F-F335-EA54-47A37B2354EA}"/>
              </a:ext>
            </a:extLst>
          </p:cNvPr>
          <p:cNvSpPr>
            <a:spLocks noGrp="1"/>
          </p:cNvSpPr>
          <p:nvPr>
            <p:ph idx="1"/>
          </p:nvPr>
        </p:nvSpPr>
        <p:spPr/>
        <p:txBody>
          <a:bodyPr/>
          <a:lstStyle/>
          <a:p>
            <a:r>
              <a:rPr lang="en-GB" sz="2800" dirty="0"/>
              <a:t>Some common approaches include:</a:t>
            </a:r>
          </a:p>
          <a:p>
            <a:pPr marL="714375" lvl="2" indent="-457200">
              <a:spcBef>
                <a:spcPts val="563"/>
              </a:spcBef>
              <a:buFont typeface="Wingdings" pitchFamily="2" charset="2"/>
              <a:buChar char="ü"/>
            </a:pPr>
            <a:r>
              <a:rPr lang="en-GB" sz="2600" dirty="0"/>
              <a:t>Using AI tools and resources alongside traditional teaching methods.</a:t>
            </a:r>
          </a:p>
          <a:p>
            <a:pPr marL="714375" lvl="2" indent="-457200">
              <a:spcBef>
                <a:spcPts val="563"/>
              </a:spcBef>
              <a:buFont typeface="Wingdings" pitchFamily="2" charset="2"/>
              <a:buChar char="ü"/>
            </a:pPr>
            <a:r>
              <a:rPr lang="en-GB" sz="2600" dirty="0"/>
              <a:t>Creating blended learning environments that combine AI-powered instruction with face-to-face instruction.</a:t>
            </a:r>
          </a:p>
          <a:p>
            <a:pPr marL="714375" lvl="2" indent="-457200">
              <a:spcBef>
                <a:spcPts val="563"/>
              </a:spcBef>
              <a:buFont typeface="Wingdings" pitchFamily="2" charset="2"/>
              <a:buChar char="ü"/>
            </a:pPr>
            <a:r>
              <a:rPr lang="en-GB" sz="2600" dirty="0"/>
              <a:t>Developing new AI-powered teaching methods.</a:t>
            </a:r>
          </a:p>
          <a:p>
            <a:r>
              <a:rPr lang="en-GB" sz="2800" dirty="0"/>
              <a:t>The best approach for you will depend on the specific needs and interests of your students.</a:t>
            </a:r>
          </a:p>
          <a:p>
            <a:endParaRPr lang="en-US" dirty="0"/>
          </a:p>
        </p:txBody>
      </p:sp>
    </p:spTree>
    <p:extLst>
      <p:ext uri="{BB962C8B-B14F-4D97-AF65-F5344CB8AC3E}">
        <p14:creationId xmlns:p14="http://schemas.microsoft.com/office/powerpoint/2010/main" val="2879534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F843D-556C-0D74-8DBF-704908B1AC5C}"/>
              </a:ext>
            </a:extLst>
          </p:cNvPr>
          <p:cNvSpPr>
            <a:spLocks noGrp="1"/>
          </p:cNvSpPr>
          <p:nvPr>
            <p:ph type="title"/>
          </p:nvPr>
        </p:nvSpPr>
        <p:spPr/>
        <p:txBody>
          <a:bodyPr>
            <a:normAutofit/>
          </a:bodyPr>
          <a:lstStyle/>
          <a:p>
            <a:r>
              <a:rPr lang="en-GB" sz="3200" dirty="0"/>
              <a:t>EAP1013TC at XJTLU</a:t>
            </a:r>
            <a:endParaRPr lang="en-US" dirty="0"/>
          </a:p>
        </p:txBody>
      </p:sp>
      <p:sp>
        <p:nvSpPr>
          <p:cNvPr id="3" name="Content Placeholder 2">
            <a:extLst>
              <a:ext uri="{FF2B5EF4-FFF2-40B4-BE49-F238E27FC236}">
                <a16:creationId xmlns:a16="http://schemas.microsoft.com/office/drawing/2014/main" id="{FDD79E66-9AC7-36AF-8BB0-489FFF21D793}"/>
              </a:ext>
            </a:extLst>
          </p:cNvPr>
          <p:cNvSpPr>
            <a:spLocks noGrp="1"/>
          </p:cNvSpPr>
          <p:nvPr>
            <p:ph idx="1"/>
          </p:nvPr>
        </p:nvSpPr>
        <p:spPr/>
        <p:txBody>
          <a:bodyPr>
            <a:normAutofit fontScale="92500"/>
          </a:bodyPr>
          <a:lstStyle/>
          <a:p>
            <a:pPr marL="0" indent="0">
              <a:buNone/>
            </a:pPr>
            <a:r>
              <a:rPr lang="en-GB" sz="2800" dirty="0"/>
              <a:t>Context:</a:t>
            </a:r>
          </a:p>
          <a:p>
            <a:r>
              <a:rPr lang="en-GB" sz="2800" dirty="0"/>
              <a:t>English Language And Academic Skills For B.A. Arts, Technology And Entertainment </a:t>
            </a:r>
          </a:p>
          <a:p>
            <a:r>
              <a:rPr lang="en-GB" sz="2800" dirty="0"/>
              <a:t>10 credits, year-long</a:t>
            </a:r>
          </a:p>
          <a:p>
            <a:endParaRPr lang="en-US" sz="2800" dirty="0"/>
          </a:p>
          <a:p>
            <a:r>
              <a:rPr lang="en-GB" sz="2800" dirty="0"/>
              <a:t>The module aims to support students in the development of English language and academic skills specific for the BA Arts, Technology and Entertainment. The main emphasis is for students to utilise English language skills to reflect on and produce work relevant to Arts, Technology and Entertainment forms.</a:t>
            </a:r>
          </a:p>
        </p:txBody>
      </p:sp>
    </p:spTree>
    <p:extLst>
      <p:ext uri="{BB962C8B-B14F-4D97-AF65-F5344CB8AC3E}">
        <p14:creationId xmlns:p14="http://schemas.microsoft.com/office/powerpoint/2010/main" val="3137569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6E71-F551-57F8-9CC7-F9B239EB77E8}"/>
              </a:ext>
            </a:extLst>
          </p:cNvPr>
          <p:cNvSpPr>
            <a:spLocks noGrp="1"/>
          </p:cNvSpPr>
          <p:nvPr>
            <p:ph type="title"/>
          </p:nvPr>
        </p:nvSpPr>
        <p:spPr/>
        <p:txBody>
          <a:bodyPr/>
          <a:lstStyle/>
          <a:p>
            <a:r>
              <a:rPr lang="en-GB" sz="3200" dirty="0"/>
              <a:t>Scenario 1: EAP103TC Speaking Coursework 2</a:t>
            </a:r>
            <a:endParaRPr lang="en-US" dirty="0"/>
          </a:p>
        </p:txBody>
      </p:sp>
      <p:sp>
        <p:nvSpPr>
          <p:cNvPr id="3" name="Content Placeholder 2">
            <a:extLst>
              <a:ext uri="{FF2B5EF4-FFF2-40B4-BE49-F238E27FC236}">
                <a16:creationId xmlns:a16="http://schemas.microsoft.com/office/drawing/2014/main" id="{1FCFFBB7-9151-4D22-F17D-F743E806445E}"/>
              </a:ext>
            </a:extLst>
          </p:cNvPr>
          <p:cNvSpPr>
            <a:spLocks noGrp="1"/>
          </p:cNvSpPr>
          <p:nvPr>
            <p:ph idx="1"/>
          </p:nvPr>
        </p:nvSpPr>
        <p:spPr/>
        <p:txBody>
          <a:bodyPr/>
          <a:lstStyle/>
          <a:p>
            <a:r>
              <a:rPr lang="en-US" dirty="0"/>
              <a:t>Task: Group discussion, 4 students – 16 minutes and 3 students – 12 minutes</a:t>
            </a:r>
          </a:p>
          <a:p>
            <a:r>
              <a:rPr lang="en-US" dirty="0"/>
              <a:t>Topics: </a:t>
            </a:r>
            <a:r>
              <a:rPr lang="en-GB" dirty="0"/>
              <a:t>Pop Culture and storytelling, Pop Culture and technology, and Pop Culture in the media, which are related to their study in Semester 2 of EAP103TC and other BA ATE content modules. </a:t>
            </a:r>
          </a:p>
          <a:p>
            <a:r>
              <a:rPr lang="en-GB" dirty="0"/>
              <a:t>Discussion prompt: will be provided</a:t>
            </a:r>
          </a:p>
          <a:p>
            <a:endParaRPr lang="en-US" dirty="0"/>
          </a:p>
        </p:txBody>
      </p:sp>
      <p:pic>
        <p:nvPicPr>
          <p:cNvPr id="5" name="Picture 4">
            <a:extLst>
              <a:ext uri="{FF2B5EF4-FFF2-40B4-BE49-F238E27FC236}">
                <a16:creationId xmlns:a16="http://schemas.microsoft.com/office/drawing/2014/main" id="{6356D05D-460F-CCF2-B6E8-E66DC6AAE540}"/>
              </a:ext>
            </a:extLst>
          </p:cNvPr>
          <p:cNvPicPr>
            <a:picLocks noChangeAspect="1"/>
          </p:cNvPicPr>
          <p:nvPr/>
        </p:nvPicPr>
        <p:blipFill>
          <a:blip r:embed="rId2"/>
          <a:stretch>
            <a:fillRect/>
          </a:stretch>
        </p:blipFill>
        <p:spPr>
          <a:xfrm>
            <a:off x="628650" y="4460532"/>
            <a:ext cx="6599464" cy="2184739"/>
          </a:xfrm>
          <a:prstGeom prst="rect">
            <a:avLst/>
          </a:prstGeom>
        </p:spPr>
      </p:pic>
    </p:spTree>
    <p:extLst>
      <p:ext uri="{BB962C8B-B14F-4D97-AF65-F5344CB8AC3E}">
        <p14:creationId xmlns:p14="http://schemas.microsoft.com/office/powerpoint/2010/main" val="3629592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6E71-F551-57F8-9CC7-F9B239EB77E8}"/>
              </a:ext>
            </a:extLst>
          </p:cNvPr>
          <p:cNvSpPr>
            <a:spLocks noGrp="1"/>
          </p:cNvSpPr>
          <p:nvPr>
            <p:ph type="title"/>
          </p:nvPr>
        </p:nvSpPr>
        <p:spPr/>
        <p:txBody>
          <a:bodyPr/>
          <a:lstStyle/>
          <a:p>
            <a:r>
              <a:rPr lang="en-GB" sz="3200" dirty="0"/>
              <a:t>Scenario 1: EAP103TC SCW2</a:t>
            </a:r>
            <a:endParaRPr lang="en-US" dirty="0"/>
          </a:p>
        </p:txBody>
      </p:sp>
      <p:pic>
        <p:nvPicPr>
          <p:cNvPr id="5" name="Content Placeholder 4">
            <a:extLst>
              <a:ext uri="{FF2B5EF4-FFF2-40B4-BE49-F238E27FC236}">
                <a16:creationId xmlns:a16="http://schemas.microsoft.com/office/drawing/2014/main" id="{B41B35F8-DEB3-1C73-534A-B943943FDECA}"/>
              </a:ext>
            </a:extLst>
          </p:cNvPr>
          <p:cNvPicPr>
            <a:picLocks noGrp="1" noChangeAspect="1"/>
          </p:cNvPicPr>
          <p:nvPr>
            <p:ph idx="1"/>
          </p:nvPr>
        </p:nvPicPr>
        <p:blipFill>
          <a:blip r:embed="rId3"/>
          <a:stretch>
            <a:fillRect/>
          </a:stretch>
        </p:blipFill>
        <p:spPr>
          <a:xfrm>
            <a:off x="628650" y="2061893"/>
            <a:ext cx="7886700" cy="3878801"/>
          </a:xfrm>
        </p:spPr>
      </p:pic>
    </p:spTree>
    <p:extLst>
      <p:ext uri="{BB962C8B-B14F-4D97-AF65-F5344CB8AC3E}">
        <p14:creationId xmlns:p14="http://schemas.microsoft.com/office/powerpoint/2010/main" val="323966305"/>
      </p:ext>
    </p:extLst>
  </p:cSld>
  <p:clrMapOvr>
    <a:masterClrMapping/>
  </p:clrMapOvr>
</p:sld>
</file>

<file path=ppt/theme/theme1.xml><?xml version="1.0" encoding="utf-8"?>
<a:theme xmlns:a="http://schemas.openxmlformats.org/drawingml/2006/main" name="XJTLU Theme 4-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JTLU Theme 4-3" id="{79F73D67-B2B0-4A4C-A22A-D000994F298D}" vid="{3880F598-AC92-4EE1-AFD9-D044563E92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7f774f7-053c-4c41-aefe-102bc1c49e4e" xsi:nil="true"/>
    <lcf76f155ced4ddcb4097134ff3c332f xmlns="a0743f13-200a-4634-834e-58ed8cf569f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8E7E9F69EB8244B516F9670BACC503" ma:contentTypeVersion="9" ma:contentTypeDescription="Create a new document." ma:contentTypeScope="" ma:versionID="12a4720a6f5d2d32660841879922c89c">
  <xsd:schema xmlns:xsd="http://www.w3.org/2001/XMLSchema" xmlns:xs="http://www.w3.org/2001/XMLSchema" xmlns:p="http://schemas.microsoft.com/office/2006/metadata/properties" xmlns:ns2="a0743f13-200a-4634-834e-58ed8cf569fc" xmlns:ns3="57f774f7-053c-4c41-aefe-102bc1c49e4e" targetNamespace="http://schemas.microsoft.com/office/2006/metadata/properties" ma:root="true" ma:fieldsID="33bdef28050462f6129a4b82e422575c" ns2:_="" ns3:_="">
    <xsd:import namespace="a0743f13-200a-4634-834e-58ed8cf569fc"/>
    <xsd:import namespace="57f774f7-053c-4c41-aefe-102bc1c49e4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43f13-200a-4634-834e-58ed8cf569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651d785-cc9b-461e-a4c9-c589c330ffe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f774f7-053c-4c41-aefe-102bc1c49e4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b44b853-4285-4a19-8afa-c96aa741d314}" ma:internalName="TaxCatchAll" ma:showField="CatchAllData" ma:web="57f774f7-053c-4c41-aefe-102bc1c49e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CF8A76-1436-47FC-9370-1D27FEBE2EE6}">
  <ds:schemaRefs>
    <ds:schemaRef ds:uri="http://schemas.microsoft.com/sharepoint/v3/contenttype/forms"/>
  </ds:schemaRefs>
</ds:datastoreItem>
</file>

<file path=customXml/itemProps2.xml><?xml version="1.0" encoding="utf-8"?>
<ds:datastoreItem xmlns:ds="http://schemas.openxmlformats.org/officeDocument/2006/customXml" ds:itemID="{64E0F55A-5ACE-4E81-A452-A8FF73E0354A}">
  <ds:schemaRefs>
    <ds:schemaRef ds:uri="http://purl.org/dc/dcmitype/"/>
    <ds:schemaRef ds:uri="http://schemas.microsoft.com/office/infopath/2007/PartnerControls"/>
    <ds:schemaRef ds:uri="http://www.w3.org/XML/1998/namespace"/>
    <ds:schemaRef ds:uri="http://schemas.microsoft.com/office/2006/documentManagement/types"/>
    <ds:schemaRef ds:uri="http://purl.org/dc/terms/"/>
    <ds:schemaRef ds:uri="http://schemas.openxmlformats.org/package/2006/metadata/core-properties"/>
    <ds:schemaRef ds:uri="http://schemas.microsoft.com/office/2006/metadata/properties"/>
    <ds:schemaRef ds:uri="b75c04a8-2a57-44a9-84ab-13f77da6060c"/>
    <ds:schemaRef ds:uri="http://purl.org/dc/elements/1.1/"/>
    <ds:schemaRef ds:uri="http://schemas.microsoft.com/sharepoint/v4"/>
    <ds:schemaRef ds:uri="e8331262-de25-436d-8f05-154a071bbe3b"/>
    <ds:schemaRef ds:uri="B75C04A8-2A57-44A9-84AB-13F77DA6060C"/>
  </ds:schemaRefs>
</ds:datastoreItem>
</file>

<file path=customXml/itemProps3.xml><?xml version="1.0" encoding="utf-8"?>
<ds:datastoreItem xmlns:ds="http://schemas.openxmlformats.org/officeDocument/2006/customXml" ds:itemID="{F774387D-DFF8-43DF-B2D9-D8479EE6AF26}"/>
</file>

<file path=docProps/app.xml><?xml version="1.0" encoding="utf-8"?>
<Properties xmlns="http://schemas.openxmlformats.org/officeDocument/2006/extended-properties" xmlns:vt="http://schemas.openxmlformats.org/officeDocument/2006/docPropsVTypes">
  <Template>XJTLU Theme 4-3</Template>
  <TotalTime>0</TotalTime>
  <Words>985</Words>
  <Application>Microsoft Office PowerPoint</Application>
  <PresentationFormat>On-screen Show (4:3)</PresentationFormat>
  <Paragraphs>123</Paragraphs>
  <Slides>24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Helvetica Neue</vt:lpstr>
      <vt:lpstr>YouTube Sans</vt:lpstr>
      <vt:lpstr>Arial</vt:lpstr>
      <vt:lpstr>Calibri</vt:lpstr>
      <vt:lpstr>Wingdings</vt:lpstr>
      <vt:lpstr>XJTLU Theme 4-3</vt:lpstr>
      <vt:lpstr>Integrating AI for Enhanced EAP Learning  Strategies and Case Study from XJTLU </vt:lpstr>
      <vt:lpstr>Outline</vt:lpstr>
      <vt:lpstr>Pre-workshop Discussion</vt:lpstr>
      <vt:lpstr>The timing of integrating AI in the EAP classroom</vt:lpstr>
      <vt:lpstr>Implementing AI in the classroom</vt:lpstr>
      <vt:lpstr>Implementing AI in the classroom</vt:lpstr>
      <vt:lpstr>EAP1013TC at XJTLU</vt:lpstr>
      <vt:lpstr>Scenario 1: EAP103TC Speaking Coursework 2</vt:lpstr>
      <vt:lpstr>Scenario 1: EAP103TC SCW2</vt:lpstr>
      <vt:lpstr>Scenario 2: Automated writing feedback tools</vt:lpstr>
      <vt:lpstr>Scenario 2: Automated writing feedback tools</vt:lpstr>
      <vt:lpstr>Scenario 2: Automated writing feedback tools</vt:lpstr>
      <vt:lpstr>Scenario 2: Automated writing feedback tools</vt:lpstr>
      <vt:lpstr>Scenario 3: Personalized learning</vt:lpstr>
      <vt:lpstr>Scenario 3: Personalized learning</vt:lpstr>
      <vt:lpstr>Scenario 3: Personalized learning</vt:lpstr>
      <vt:lpstr>Target audience for AI integration</vt:lpstr>
      <vt:lpstr>Ethical Considerations</vt:lpstr>
      <vt:lpstr>Summary and Recommendations</vt:lpstr>
      <vt:lpstr>Summary and Recommendations</vt:lpstr>
      <vt:lpstr>Reflection and Feedback</vt:lpstr>
      <vt:lpstr>PowerPoint Presentation</vt:lpstr>
      <vt:lpstr>References</vt:lpstr>
      <vt:lpstr>Integrating AI for Enhanced EAP Learning  Strategies and Case Study from XJTLU </vt:lpstr>
    </vt:vector>
  </TitlesOfParts>
  <Manager/>
  <Company>Xi'an Jiaotong-Liverpool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
  <dc:creator>XJTLU Language Centre</dc:creator>
  <cp:keywords/>
  <dc:description/>
  <cp:lastModifiedBy>Liu, Yuxin</cp:lastModifiedBy>
  <cp:revision>539</cp:revision>
  <cp:lastPrinted>2017-09-14T05:15:08Z</cp:lastPrinted>
  <dcterms:created xsi:type="dcterms:W3CDTF">2016-01-19T04:00:20Z</dcterms:created>
  <dcterms:modified xsi:type="dcterms:W3CDTF">2023-06-27T11:53:50Z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0x010100B68E7E9F69EB8244B516F9670BACC503</vt:lpwstr>
  </property>
  <property fmtid="{D5CDD505-2E9C-101B-9397-08002B2CF9AE}" pid="3" name="Category">
    <vt:lpwstr/>
  </property>
  <property fmtid="{D5CDD505-2E9C-101B-9397-08002B2CF9AE}" pid="4" name="_dlc_policyId">
    <vt:lpwstr/>
  </property>
  <property fmtid="{D5CDD505-2E9C-101B-9397-08002B2CF9AE}" pid="5" name="ItemRetentionFormula">
    <vt:lpwstr/>
  </property>
  <property fmtid="{D5CDD505-2E9C-101B-9397-08002B2CF9AE}" pid="6" name="TaxKeyword">
    <vt:lpwstr/>
  </property>
</Properties>
</file>