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6" r:id="rId2"/>
    <p:sldId id="621" r:id="rId3"/>
    <p:sldId id="639" r:id="rId4"/>
    <p:sldId id="622" r:id="rId5"/>
    <p:sldId id="623" r:id="rId6"/>
    <p:sldId id="624" r:id="rId7"/>
    <p:sldId id="625" r:id="rId8"/>
    <p:sldId id="640" r:id="rId9"/>
    <p:sldId id="642" r:id="rId10"/>
    <p:sldId id="626" r:id="rId11"/>
    <p:sldId id="627" r:id="rId12"/>
    <p:sldId id="628" r:id="rId13"/>
    <p:sldId id="629" r:id="rId14"/>
    <p:sldId id="631" r:id="rId15"/>
    <p:sldId id="632" r:id="rId16"/>
    <p:sldId id="641" r:id="rId17"/>
    <p:sldId id="630" r:id="rId18"/>
    <p:sldId id="633" r:id="rId19"/>
    <p:sldId id="634" r:id="rId20"/>
    <p:sldId id="635" r:id="rId21"/>
    <p:sldId id="636" r:id="rId22"/>
    <p:sldId id="643" r:id="rId23"/>
    <p:sldId id="637" r:id="rId24"/>
    <p:sldId id="6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3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2A0F-11BB-594E-9A22-960C1E68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98955-C3EE-FE43-BA41-FEB19BC0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8B832-99F9-2F4C-8834-BD29C24C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A9A7-594F-6F45-A02D-70A21E21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969E8-BC84-934F-94BB-7758505C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0EF1-FAAD-034E-8EDB-CFAE1083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CE4E8-65EC-BB49-A507-2AFC889F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E763E-F776-5B42-B845-76B2AA27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F215E-E744-5E45-9423-B476F56C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0000F-8468-5C47-8AA5-82D7981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7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A514D-DC79-5A4B-A2CB-6FB642210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003FB-854E-CE43-9708-FFE25F73A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F0384-A47E-3948-BB33-DAFEC123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8D9D4-740E-004E-AFCB-A4AB37FD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9CCE4-5920-4C47-9F9C-3F23641B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2A52-3EA8-1B47-B70C-A630077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132B-B872-294D-9FB7-3B848EC6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3D862-8913-D842-9174-98C5E8A9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4F073-0F6A-1D4E-BADD-07417E18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3E5EF-FC56-E643-94B0-954C7C19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063B-3749-B24B-A30E-7D799E8B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36DB3-1728-F74C-BAF9-0964F17DD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FB841-3330-894A-82AF-401DB499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647D-9130-1340-A554-35FBDBB6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BD3FE-8AE6-C747-A29A-333EF963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6252-506C-AD42-AE50-4E99AB5B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4450E-57F0-1644-A2A9-E04A2B1B4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E927B-2429-8B47-8D79-5E1344089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6B06F-D93A-DB4E-A7DF-F6B19080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E31D6-0D76-4D43-A6EA-7D0FE816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983C1-AF44-DF40-BE42-C21A1A75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3A43-5930-AE4C-9E36-E0586F1B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CC401-1B94-3942-8BF4-B8AB7778F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97C05-4FC8-894B-8BC3-CB289473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A6BCF-8174-9046-B8DB-459F36D70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3DC5B-E83D-FA48-8F23-5BFA15AE9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CEBA0-3132-A044-98AA-0EBAE9D3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7D4A6-590B-444D-8417-23FE34F1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21484-0DCC-D74F-88BD-9700142B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451A-9C61-7A4E-97BE-930A4FDB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61DE2-ADB0-664F-9EEF-3D601229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6D937-E68C-D34A-B40E-50ADA65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15266-C267-B64A-A84C-84F1D91C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2A64D-F09A-CC4E-AF52-A6E90F6D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43BE9-FB9B-A24F-BECC-BCEE74EF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75AD4-8202-1E42-BD08-7C1D120F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A55B-835B-0047-9730-7F75AA98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7147-FB8E-1A43-A742-E517B32EA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29DBE-5C6F-1744-848E-1361738B5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488F7-09FC-274C-A396-F26CFE27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D22F8-5D92-C64D-8D27-D6F5C472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C5B3D-2906-D444-86DD-05B10692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2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2B4D-81D5-C549-9BAF-3E4A789B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15F27-9D35-834B-9F9A-C1611E910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70EAC-39C9-C048-A78D-8B7A2D366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B6337-DF14-104E-A815-6C8D653C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E1B37-B93D-2C4B-A2E7-D08B285E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FD1E8-9F83-AB4B-922E-2BD98624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40000"/>
                <a:lumOff val="60000"/>
                <a:alpha val="49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22EF0-A8FC-8848-847C-7D4E67AA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8133E-D84D-FF4B-892C-CBC023A2D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DEDB6-7195-8847-982B-3E4E87428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EE206-B018-AB46-AB56-EE257D607227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9C168-5780-3D4E-8BC4-3EC7CB914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1C20F-0EC4-7F4E-B702-D5CCBB9E8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DC9E-21AE-7648-80EB-619491BF9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8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D6A27CC-4340-A14D-8599-3B3D98AE7A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706056"/>
            <a:ext cx="9144000" cy="3622876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 sz="3200" dirty="0">
                <a:ea typeface="ＭＳ Ｐゴシック" panose="020B0600070205080204" pitchFamily="34" charset="-128"/>
              </a:rPr>
            </a:br>
            <a:br>
              <a:rPr lang="en-GB" altLang="en-US" sz="3200" dirty="0">
                <a:ea typeface="ＭＳ Ｐゴシック" panose="020B0600070205080204" pitchFamily="34" charset="-128"/>
              </a:rPr>
            </a:br>
            <a:br>
              <a:rPr lang="en-GB" altLang="en-US" sz="3200" dirty="0">
                <a:ea typeface="ＭＳ Ｐゴシック" panose="020B0600070205080204" pitchFamily="34" charset="-128"/>
              </a:rPr>
            </a:br>
            <a:r>
              <a:rPr lang="en-GB" altLang="en-US" sz="4400" dirty="0">
                <a:ea typeface="ＭＳ Ｐゴシック" panose="020B0600070205080204" pitchFamily="34" charset="-128"/>
              </a:rPr>
              <a:t>Chat GPT/AI: a campus  wide response</a:t>
            </a:r>
            <a:br>
              <a:rPr lang="en-GB" altLang="en-US" sz="4400" dirty="0">
                <a:ea typeface="ＭＳ Ｐゴシック" panose="020B0600070205080204" pitchFamily="34" charset="-128"/>
              </a:rPr>
            </a:br>
            <a:br>
              <a:rPr lang="en-GB" altLang="en-US" sz="4400" dirty="0">
                <a:ea typeface="ＭＳ Ｐゴシック" panose="020B0600070205080204" pitchFamily="34" charset="-128"/>
              </a:rPr>
            </a:br>
            <a:r>
              <a:rPr lang="en-GB" altLang="en-US" sz="4400" dirty="0">
                <a:ea typeface="ＭＳ Ｐゴシック" panose="020B0600070205080204" pitchFamily="34" charset="-128"/>
              </a:rPr>
              <a:t>Or a tale of assessment review &amp; renewal told as a heist movie</a:t>
            </a:r>
            <a:br>
              <a:rPr lang="en-GB" altLang="en-US" sz="4400" dirty="0">
                <a:ea typeface="ＭＳ Ｐゴシック" panose="020B0600070205080204" pitchFamily="34" charset="-128"/>
              </a:rPr>
            </a:br>
            <a:endParaRPr lang="en-GB" altLang="en-US" sz="4400" b="1" dirty="0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488A8DF-98A5-094A-9DA3-EEA96F7284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72697" y="3778287"/>
            <a:ext cx="7854950" cy="1271239"/>
          </a:xfrm>
        </p:spPr>
        <p:txBody>
          <a:bodyPr>
            <a:normAutofit/>
          </a:bodyPr>
          <a:lstStyle/>
          <a:p>
            <a:pPr algn="ctr" eaLnBrk="1" hangingPunct="1"/>
            <a:endParaRPr lang="en-GB" altLang="en-US" sz="2800" dirty="0"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GB" altLang="en-US" sz="2800" dirty="0">
                <a:ea typeface="ＭＳ Ｐゴシック" panose="020B0600070205080204" pitchFamily="34" charset="-128"/>
              </a:rPr>
              <a:t>Chris Macallister</a:t>
            </a:r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3B850C4C-8A85-87B0-B5E7-878615EC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9416" y="5049526"/>
            <a:ext cx="3553168" cy="16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570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29" name="Rectangle 15628">
            <a:extLst>
              <a:ext uri="{FF2B5EF4-FFF2-40B4-BE49-F238E27FC236}">
                <a16:creationId xmlns:a16="http://schemas.microsoft.com/office/drawing/2014/main" id="{FAF68CB5-D519-4070-A998-B86F0FB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0B3515-C49B-0A75-5774-5ABA105D7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2481"/>
          <a:stretch/>
        </p:blipFill>
        <p:spPr>
          <a:xfrm>
            <a:off x="312678" y="501986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11A2FC75-E0BE-805E-867B-9B8E2E4D6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 r="5" b="16067"/>
          <a:stretch/>
        </p:blipFill>
        <p:spPr bwMode="auto">
          <a:xfrm>
            <a:off x="3276002" y="501987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CAD277A1-331C-30D9-76AB-EA58DE90C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312774" y="3429005"/>
            <a:ext cx="2769973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5A392-17DE-1D32-E411-9FE753BC28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750" r="3" b="9253"/>
          <a:stretch/>
        </p:blipFill>
        <p:spPr>
          <a:xfrm>
            <a:off x="3276003" y="3428994"/>
            <a:ext cx="2769973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</p:spPr>
      </p:pic>
      <p:sp>
        <p:nvSpPr>
          <p:cNvPr id="15631" name="Arc 15630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79498C-1B16-CD2A-A19B-B7EEE531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728" y="486184"/>
            <a:ext cx="5015804" cy="1325563"/>
          </a:xfrm>
        </p:spPr>
        <p:txBody>
          <a:bodyPr>
            <a:normAutofit/>
          </a:bodyPr>
          <a:lstStyle/>
          <a:p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63C31-0D50-2BC1-D292-DD44171E6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728" y="1946684"/>
            <a:ext cx="501580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Theo – assessment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Daniella – EAP &amp; thinking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Giuseppe - enterprise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Elisha - employability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Evi – digital Team leader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Chris – producer(?)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68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BD594-5408-4F36-6EC5-32894F13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800"/>
              <a:t>Act 4. The plan… PROJECT SPRINT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Real-Life Bank Robbery That Inspired Heat">
            <a:extLst>
              <a:ext uri="{FF2B5EF4-FFF2-40B4-BE49-F238E27FC236}">
                <a16:creationId xmlns:a16="http://schemas.microsoft.com/office/drawing/2014/main" id="{9BF8D0A1-60FD-A640-39EC-3C5A9CE3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r="3729" b="2"/>
          <a:stretch/>
        </p:blipFill>
        <p:spPr bwMode="auto">
          <a:xfrm>
            <a:off x="635295" y="252471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1C17E-8638-21BE-8865-C605502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Speed = a triage plan </a:t>
            </a:r>
          </a:p>
          <a:p>
            <a:r>
              <a:rPr lang="en-US" sz="2000"/>
              <a:t>“inflight changes”</a:t>
            </a:r>
          </a:p>
          <a:p>
            <a:r>
              <a:rPr lang="en-US" sz="2000"/>
              <a:t>Formative, chunking, or alternative assessments</a:t>
            </a:r>
          </a:p>
          <a:p>
            <a:r>
              <a:rPr lang="en-US" sz="2000"/>
              <a:t>Bypassing traditional bureaucratic processes</a:t>
            </a:r>
          </a:p>
          <a:p>
            <a:r>
              <a:rPr lang="en-US" sz="2000"/>
              <a:t>Buy in and collaboration from the Programme Managers</a:t>
            </a: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0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9" name="Rectangle 7199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806F3-1666-1F53-3046-6386102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US" sz="5000"/>
              <a:t>The pivot point: the SPRINT away day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73A9F90-4B28-6F91-3490-F971E2697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r="25877" b="4"/>
          <a:stretch/>
        </p:blipFill>
        <p:spPr bwMode="auto"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8B71140-65F8-A5FE-7502-8B285CB33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7" r="25144" b="3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7210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C7EB-D773-8EB4-CBF3-4465D11C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en-US" sz="2000"/>
              <a:t>Get programme teams into the same room</a:t>
            </a:r>
          </a:p>
          <a:p>
            <a:r>
              <a:rPr lang="en-US" sz="2000"/>
              <a:t>Present the context and theory</a:t>
            </a:r>
          </a:p>
          <a:p>
            <a:r>
              <a:rPr lang="en-US" sz="2000"/>
              <a:t>Present the opportunity</a:t>
            </a:r>
          </a:p>
          <a:p>
            <a:endParaRPr lang="en-US" sz="2000"/>
          </a:p>
          <a:p>
            <a:r>
              <a:rPr lang="en-US" sz="2000"/>
              <a:t>Begin the rewrite your assessment plans:</a:t>
            </a:r>
          </a:p>
          <a:p>
            <a:r>
              <a:rPr lang="en-US" sz="2000"/>
              <a:t>Formative work</a:t>
            </a:r>
          </a:p>
          <a:p>
            <a:r>
              <a:rPr lang="en-US" sz="2000"/>
              <a:t>Chunking</a:t>
            </a:r>
          </a:p>
          <a:p>
            <a:r>
              <a:rPr lang="en-US" sz="2000"/>
              <a:t>Alternative assessments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AB3C34B-C242-FB0B-427C-9DFFD8942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8" r="-2" b="-2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81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EA954-E20E-A392-2987-0A8E5DEA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dirty="0"/>
              <a:t>Another agenda… (every heist movie has more than one storyline)</a:t>
            </a: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904B-E534-2C3C-D391-7E8B57BF9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/>
              <a:t>Assessing to Learn</a:t>
            </a:r>
          </a:p>
          <a:p>
            <a:endParaRPr lang="en-US" sz="2200"/>
          </a:p>
          <a:p>
            <a:r>
              <a:rPr lang="en-US" sz="2200"/>
              <a:t>Assessment linked to employability</a:t>
            </a:r>
          </a:p>
          <a:p>
            <a:endParaRPr lang="en-US" sz="2200"/>
          </a:p>
          <a:p>
            <a:r>
              <a:rPr lang="en-US" sz="2200"/>
              <a:t>Assessment and Sustainable goals</a:t>
            </a:r>
          </a:p>
          <a:p>
            <a:endParaRPr lang="en-US" sz="2200"/>
          </a:p>
          <a:p>
            <a:r>
              <a:rPr lang="en-US" sz="2200"/>
              <a:t>Assessment that motivates, engages and develops combined skills</a:t>
            </a:r>
          </a:p>
        </p:txBody>
      </p:sp>
      <p:pic>
        <p:nvPicPr>
          <p:cNvPr id="8194" name="Picture 2" descr="Reviews From The Vault Vol. 9 — Thrillers | Flaw in the Iris">
            <a:extLst>
              <a:ext uri="{FF2B5EF4-FFF2-40B4-BE49-F238E27FC236}">
                <a16:creationId xmlns:a16="http://schemas.microsoft.com/office/drawing/2014/main" id="{92BBC255-7A58-0939-5016-C93F2721E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r="9883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ADF74C8D-DC6D-BEF3-C7F3-8EFA37208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1D963-A3AF-E8FD-A3C4-0CBBBE0D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3034147"/>
            <a:ext cx="10515600" cy="2985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Act 5. what happened in April – June 2023…</a:t>
            </a:r>
          </a:p>
        </p:txBody>
      </p:sp>
    </p:spTree>
    <p:extLst>
      <p:ext uri="{BB962C8B-B14F-4D97-AF65-F5344CB8AC3E}">
        <p14:creationId xmlns:p14="http://schemas.microsoft.com/office/powerpoint/2010/main" val="8740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32" name="Rectangle 164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B4692-FA45-8F3D-5D9C-40B0FD81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Did we succeed?</a:t>
            </a:r>
          </a:p>
        </p:txBody>
      </p:sp>
      <p:sp>
        <p:nvSpPr>
          <p:cNvPr id="164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84607-4E38-D5F0-5273-8B58B0E0B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All programme teams went through the away day process</a:t>
            </a:r>
          </a:p>
          <a:p>
            <a:r>
              <a:rPr lang="en-US" sz="1700" dirty="0"/>
              <a:t>All teams engaged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dirty="0"/>
              <a:t>All teams began to develop inflight changes 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dirty="0"/>
              <a:t>By June 6</a:t>
            </a:r>
            <a:r>
              <a:rPr lang="en-US" sz="1700" baseline="30000" dirty="0"/>
              <a:t>th</a:t>
            </a:r>
            <a:r>
              <a:rPr lang="en-US" sz="1700" dirty="0"/>
              <a:t> we had sprinted all the teams</a:t>
            </a:r>
            <a:endParaRPr lang="en-US" sz="1700" dirty="0">
              <a:ea typeface="Calibri"/>
              <a:cs typeface="Calibri"/>
            </a:endParaRPr>
          </a:p>
          <a:p>
            <a:r>
              <a:rPr lang="en-US" sz="1700" dirty="0"/>
              <a:t>Changes to be implemented from the fourth intake in August 2023</a:t>
            </a:r>
            <a:endParaRPr lang="en-US" sz="1700" dirty="0">
              <a:ea typeface="Calibri"/>
              <a:cs typeface="Calibri"/>
            </a:endParaRPr>
          </a:p>
          <a:p>
            <a:endParaRPr lang="en-US" sz="1700" dirty="0"/>
          </a:p>
          <a:p>
            <a:pPr marL="0" indent="0">
              <a:buNone/>
            </a:pPr>
            <a:endParaRPr lang="en-US" sz="1700" dirty="0">
              <a:ea typeface="Calibri"/>
              <a:cs typeface="Calibri"/>
            </a:endParaRPr>
          </a:p>
          <a:p>
            <a:endParaRPr lang="en-US" sz="1700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4933C15F-3EBB-B708-B14C-FE459B29F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6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E72E7-59DE-D8AB-53B6-C30272A8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Key factors in our success…</a:t>
            </a:r>
          </a:p>
        </p:txBody>
      </p:sp>
      <p:pic>
        <p:nvPicPr>
          <p:cNvPr id="3074" name="Picture 2" descr="Thoughts on Inception… | the m0vie blog">
            <a:extLst>
              <a:ext uri="{FF2B5EF4-FFF2-40B4-BE49-F238E27FC236}">
                <a16:creationId xmlns:a16="http://schemas.microsoft.com/office/drawing/2014/main" id="{333ED4BB-2453-F043-3B3C-A8D066CAA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5" r="3183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68A8-C90F-D9A1-52A0-7FBAB87A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Hard diplomacy</a:t>
            </a:r>
          </a:p>
          <a:p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Well worked out materials, well run sessions</a:t>
            </a:r>
          </a:p>
          <a:p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Giving the team freedom; an organic approach</a:t>
            </a:r>
          </a:p>
          <a:p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Working with very invested, curious, open minded, and courteous colleagues from the programme teams</a:t>
            </a:r>
          </a:p>
        </p:txBody>
      </p:sp>
      <p:grpSp>
        <p:nvGrpSpPr>
          <p:cNvPr id="308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8" name="Freeform: Shape 308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0" name="Freeform: Shape 308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72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3140E-98E6-15FD-2838-1E89B8AF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4200"/>
              <a:t>Known unknowns… challenges we knew were out there</a:t>
            </a:r>
          </a:p>
        </p:txBody>
      </p:sp>
      <p:sp>
        <p:nvSpPr>
          <p:cNvPr id="92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3EBAF-C1E8-BD7F-4A49-411302460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dirty="0"/>
              <a:t>Not fully grasping the risk (as Beck would tell us to expect)</a:t>
            </a:r>
          </a:p>
          <a:p>
            <a:r>
              <a:rPr lang="en-US" dirty="0"/>
              <a:t>Difficulties timetabling the away days</a:t>
            </a:r>
          </a:p>
          <a:p>
            <a:r>
              <a:rPr lang="en-US" dirty="0"/>
              <a:t>Programmes needed varying levels of intervention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9220" name="Picture 4" descr="Inception Reviews: Negative Ones Bring Critics' Score Down">
            <a:extLst>
              <a:ext uri="{FF2B5EF4-FFF2-40B4-BE49-F238E27FC236}">
                <a16:creationId xmlns:a16="http://schemas.microsoft.com/office/drawing/2014/main" id="{25B0D2D0-6C00-85FA-3E13-25F33471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657" y="329183"/>
            <a:ext cx="3782582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onald Rumsfeld, Former Defense Secretary and Accused War Criminal, Dead at  88 | Teen Vogue">
            <a:extLst>
              <a:ext uri="{FF2B5EF4-FFF2-40B4-BE49-F238E27FC236}">
                <a16:creationId xmlns:a16="http://schemas.microsoft.com/office/drawing/2014/main" id="{E0207A3D-7F01-4B6B-9CE2-8ABC8D20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704" y="4079193"/>
            <a:ext cx="3886200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09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025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600BE-3504-64F6-9C88-FC338F18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3800"/>
              <a:t>Unknown Unknowns… challenges we didn’t see coming</a:t>
            </a:r>
          </a:p>
        </p:txBody>
      </p:sp>
      <p:sp>
        <p:nvSpPr>
          <p:cNvPr id="1025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12EB5-D449-6CE4-9901-69C1E695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dirty="0"/>
              <a:t>The sheer scale of the challenge logistical</a:t>
            </a:r>
          </a:p>
          <a:p>
            <a:r>
              <a:rPr lang="en-US" dirty="0"/>
              <a:t>We couldn’t do it all on the day</a:t>
            </a:r>
          </a:p>
          <a:p>
            <a:r>
              <a:rPr lang="en-US" dirty="0"/>
              <a:t>An exponential crisis – work made more work</a:t>
            </a:r>
          </a:p>
          <a:p>
            <a:r>
              <a:rPr lang="en-US" dirty="0"/>
              <a:t>Team burn out – training fatigue</a:t>
            </a:r>
          </a:p>
          <a:p>
            <a:r>
              <a:rPr lang="en-US" dirty="0"/>
              <a:t>Resistance &amp; denial at higher levels</a:t>
            </a:r>
          </a:p>
          <a:p>
            <a:r>
              <a:rPr lang="en-US" dirty="0"/>
              <a:t>The follow up work 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42" name="Picture 2" descr="The Usual Suspects (1995) - IMDb">
            <a:extLst>
              <a:ext uri="{FF2B5EF4-FFF2-40B4-BE49-F238E27FC236}">
                <a16:creationId xmlns:a16="http://schemas.microsoft.com/office/drawing/2014/main" id="{219A1794-F42F-0696-6007-82DF60578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r="16364" b="1"/>
          <a:stretch/>
        </p:blipFill>
        <p:spPr bwMode="auto">
          <a:xfrm>
            <a:off x="8155958" y="329183"/>
            <a:ext cx="3429980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onald Rumsfeld, Former Defense Secretary and Accused War Criminal, Dead at  88 | Teen Vogue">
            <a:extLst>
              <a:ext uri="{FF2B5EF4-FFF2-40B4-BE49-F238E27FC236}">
                <a16:creationId xmlns:a16="http://schemas.microsoft.com/office/drawing/2014/main" id="{81443644-C557-6370-D28D-00191C34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676" y="4380461"/>
            <a:ext cx="3886200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33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2B192-E7B7-04CB-F21D-3C018A1E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Dogs that didn’t bark in the night…</a:t>
            </a:r>
          </a:p>
        </p:txBody>
      </p:sp>
      <p:sp>
        <p:nvSpPr>
          <p:cNvPr id="112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C3B7-079F-B5D2-4A1D-30C196BC5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dirty="0">
                <a:cs typeface="Calibri"/>
              </a:rPr>
              <a:t>Outright opposition to the project</a:t>
            </a:r>
          </a:p>
          <a:p>
            <a:r>
              <a:rPr lang="en-US" dirty="0">
                <a:cs typeface="Calibri"/>
              </a:rPr>
              <a:t>“how dare you guys tell us about our programme”</a:t>
            </a:r>
          </a:p>
          <a:p>
            <a:r>
              <a:rPr lang="en-US" dirty="0">
                <a:cs typeface="Calibri"/>
              </a:rPr>
              <a:t>Calls to simply ban AI</a:t>
            </a:r>
          </a:p>
          <a:p>
            <a:endParaRPr lang="en-US" sz="2200" dirty="0">
              <a:cs typeface="Calibri"/>
            </a:endParaRPr>
          </a:p>
          <a:p>
            <a:endParaRPr lang="en-US" sz="2200" dirty="0"/>
          </a:p>
        </p:txBody>
      </p:sp>
      <p:pic>
        <p:nvPicPr>
          <p:cNvPr id="11266" name="Picture 2" descr="The Private Life of Sherlock Holmes (1970) - IMDb">
            <a:extLst>
              <a:ext uri="{FF2B5EF4-FFF2-40B4-BE49-F238E27FC236}">
                <a16:creationId xmlns:a16="http://schemas.microsoft.com/office/drawing/2014/main" id="{C47762AF-C960-15D1-3CF2-CD923DEF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174" y="640080"/>
            <a:ext cx="4466716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77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53405-D8C7-EDA6-2CA1-23477F08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Today’s presentation (a six-act heist movie)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F288-8601-16B2-7D8D-293CD4D1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900"/>
              <a:t>The challenge – AI/Chat GPT &amp; Sunderland London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/>
              <a:t>The theory – AI and Ulrich Beck’s risk society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/>
              <a:t>Creating the team to effect change  ‘combined talents’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/>
              <a:t>The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/>
              <a:t>What happened: known unknowns, unknown unknowns, and dogs that didn’t bark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00"/>
              <a:t>What we learnt from the liminal philosophy of EAP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eat | 1995 | UK Quad » The Poster Collector">
            <a:extLst>
              <a:ext uri="{FF2B5EF4-FFF2-40B4-BE49-F238E27FC236}">
                <a16:creationId xmlns:a16="http://schemas.microsoft.com/office/drawing/2014/main" id="{4FC6E878-1C14-AD0C-C5F1-D167FE35D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3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5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1" name="Rectangle 12300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276B-2F0C-3488-1A02-D4BD6996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18302"/>
            <a:ext cx="4333814" cy="1454051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What next? Part 2. a stronger sequel</a:t>
            </a:r>
          </a:p>
        </p:txBody>
      </p:sp>
      <p:pic>
        <p:nvPicPr>
          <p:cNvPr id="12294" name="Picture 6" descr="The Godfather Part II Review | Movie - Empire">
            <a:extLst>
              <a:ext uri="{FF2B5EF4-FFF2-40B4-BE49-F238E27FC236}">
                <a16:creationId xmlns:a16="http://schemas.microsoft.com/office/drawing/2014/main" id="{6A596E99-11A7-7744-5CAE-E40D0A9DD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7" r="8583" b="2"/>
          <a:stretch/>
        </p:blipFill>
        <p:spPr bwMode="auto"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he Godfather Part II (1974) - IMDb">
            <a:extLst>
              <a:ext uri="{FF2B5EF4-FFF2-40B4-BE49-F238E27FC236}">
                <a16:creationId xmlns:a16="http://schemas.microsoft.com/office/drawing/2014/main" id="{168514FC-A5DC-6516-085C-3966E2102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r="13471" b="-3"/>
          <a:stretch/>
        </p:blipFill>
        <p:spPr bwMode="auto">
          <a:xfrm>
            <a:off x="8578" y="3917279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3" name="Group 12302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12304" name="Freeform: Shape 12303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05" name="Freeform: Shape 12304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06" name="Freeform: Shape 12305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2307" name="Freeform: Shape 12306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6" name="Picture 8" descr="Hyman Roth - Wikipedia">
            <a:extLst>
              <a:ext uri="{FF2B5EF4-FFF2-40B4-BE49-F238E27FC236}">
                <a16:creationId xmlns:a16="http://schemas.microsoft.com/office/drawing/2014/main" id="{70C04BFC-8959-9EB4-280F-209D03073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r="18011" b="-2"/>
          <a:stretch/>
        </p:blipFill>
        <p:spPr bwMode="auto">
          <a:xfrm>
            <a:off x="3125968" y="2564970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9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12310" name="Freeform: Shape 12309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11" name="Freeform: Shape 12310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2312" name="Freeform: Shape 12311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14" name="Group 12313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12315" name="Freeform: Shape 12314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16" name="Freeform: Shape 12315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2317" name="Freeform: Shape 12316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77A46-799C-179F-5862-EFC80AE9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37029"/>
            <a:ext cx="4333468" cy="363928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From SPRINT to marathon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SPRINT part 2. longer, deeper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Students Union engagement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We’ve secured VC award funding to this!</a:t>
            </a:r>
          </a:p>
        </p:txBody>
      </p:sp>
    </p:spTree>
    <p:extLst>
      <p:ext uri="{BB962C8B-B14F-4D97-AF65-F5344CB8AC3E}">
        <p14:creationId xmlns:p14="http://schemas.microsoft.com/office/powerpoint/2010/main" val="325232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B3D53-723F-8C7B-A2A3-17EF7546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What would Beck have to say?</a:t>
            </a:r>
          </a:p>
        </p:txBody>
      </p:sp>
      <p:pic>
        <p:nvPicPr>
          <p:cNvPr id="4" name="Picture 2" descr="Ulrich Beck - Wikipedia">
            <a:extLst>
              <a:ext uri="{FF2B5EF4-FFF2-40B4-BE49-F238E27FC236}">
                <a16:creationId xmlns:a16="http://schemas.microsoft.com/office/drawing/2014/main" id="{AE1348FE-2C40-75A1-60FF-8FE3FF00D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893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13A1-1487-5A79-208F-6D79C3F5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B+ for our solutions…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Collaboration; a trans borders approach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We recognise the hazard can’t be wished away or simply banned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But… will our solutions generate more problems?</a:t>
            </a:r>
          </a:p>
        </p:txBody>
      </p:sp>
    </p:spTree>
    <p:extLst>
      <p:ext uri="{BB962C8B-B14F-4D97-AF65-F5344CB8AC3E}">
        <p14:creationId xmlns:p14="http://schemas.microsoft.com/office/powerpoint/2010/main" val="214656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AF980-C3A0-BDD6-4FA1-E54D620F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>
                <a:solidFill>
                  <a:schemeClr val="bg1"/>
                </a:solidFill>
              </a:rPr>
              <a:t>Act 6. Liminality, EAP &amp; HE; the twist at the end of the movie…</a:t>
            </a: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Keyser Söze | Villains Wiki | Fandom">
            <a:extLst>
              <a:ext uri="{FF2B5EF4-FFF2-40B4-BE49-F238E27FC236}">
                <a16:creationId xmlns:a16="http://schemas.microsoft.com/office/drawing/2014/main" id="{814AF84B-AFB7-C856-AD8B-D2839E1121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9805" y="2849369"/>
            <a:ext cx="3408121" cy="303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bayashi | Villains Wiki | Fandom">
            <a:extLst>
              <a:ext uri="{FF2B5EF4-FFF2-40B4-BE49-F238E27FC236}">
                <a16:creationId xmlns:a16="http://schemas.microsoft.com/office/drawing/2014/main" id="{3DF5364A-A809-207B-D05F-B49F2FE6E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6393" y="930333"/>
            <a:ext cx="3105975" cy="21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2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78" name="Rectangle 14348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FFD09-1757-474C-4C16-D9FF251D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50" y="365125"/>
            <a:ext cx="4802249" cy="1257935"/>
          </a:xfrm>
        </p:spPr>
        <p:txBody>
          <a:bodyPr anchor="b">
            <a:normAutofit/>
          </a:bodyPr>
          <a:lstStyle/>
          <a:p>
            <a:r>
              <a:rPr lang="en-US" sz="4000" dirty="0"/>
              <a:t>The liminality of EAP, the liminality of HE…</a:t>
            </a:r>
          </a:p>
        </p:txBody>
      </p:sp>
      <p:pic>
        <p:nvPicPr>
          <p:cNvPr id="14340" name="Picture 4" descr="The English for Academic Purposes Practitioner: Operating on the Edge of  Academia: Amazon.co.uk: Ding, Alex, Bruce, Ian: 9783319597362: Books">
            <a:extLst>
              <a:ext uri="{FF2B5EF4-FFF2-40B4-BE49-F238E27FC236}">
                <a16:creationId xmlns:a16="http://schemas.microsoft.com/office/drawing/2014/main" id="{6C3B6051-898A-76BD-C826-3BAE46EA2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" r="3" b="9722"/>
          <a:stretch/>
        </p:blipFill>
        <p:spPr bwMode="auto">
          <a:xfrm>
            <a:off x="-1" y="10"/>
            <a:ext cx="3003123" cy="38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Making Language Visible in the University: English for Academic Purposes  and Internationalisation (New Perspectives on Language and Education): 82:  Amazon.co.uk: Bee Bond: 9781788929288: Books">
            <a:extLst>
              <a:ext uri="{FF2B5EF4-FFF2-40B4-BE49-F238E27FC236}">
                <a16:creationId xmlns:a16="http://schemas.microsoft.com/office/drawing/2014/main" id="{01231465-7947-BE66-7F06-2A5644925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" b="33520"/>
          <a:stretch/>
        </p:blipFill>
        <p:spPr bwMode="auto">
          <a:xfrm>
            <a:off x="3180257" y="10"/>
            <a:ext cx="3016307" cy="27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The Wind and the Lion">
            <a:extLst>
              <a:ext uri="{FF2B5EF4-FFF2-40B4-BE49-F238E27FC236}">
                <a16:creationId xmlns:a16="http://schemas.microsoft.com/office/drawing/2014/main" id="{171EAD0E-1933-CEE3-CD5D-7522DDC40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r="5269" b="2"/>
          <a:stretch/>
        </p:blipFill>
        <p:spPr bwMode="auto">
          <a:xfrm>
            <a:off x="-1" y="4079988"/>
            <a:ext cx="3003123" cy="27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ranklin D. Roosevelt | Accomplishments, New Deal, Great Depression, World  War II, &amp; Death | Britannica">
            <a:extLst>
              <a:ext uri="{FF2B5EF4-FFF2-40B4-BE49-F238E27FC236}">
                <a16:creationId xmlns:a16="http://schemas.microsoft.com/office/drawing/2014/main" id="{2064C091-316F-51C5-7370-E04BDF0C2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/>
          <a:stretch/>
        </p:blipFill>
        <p:spPr bwMode="auto">
          <a:xfrm>
            <a:off x="3180257" y="2957665"/>
            <a:ext cx="3016307" cy="39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A1D5-478E-7963-0F7E-7F0AB097A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550" y="1828800"/>
            <a:ext cx="4802249" cy="4307427"/>
          </a:xfrm>
        </p:spPr>
        <p:txBody>
          <a:bodyPr>
            <a:noAutofit/>
          </a:bodyPr>
          <a:lstStyle/>
          <a:p>
            <a:r>
              <a:rPr lang="en-US" sz="2000" dirty="0"/>
              <a:t>EAP has traditionally been a liminal precarious space</a:t>
            </a:r>
          </a:p>
          <a:p>
            <a:endParaRPr lang="en-US" sz="2000" dirty="0"/>
          </a:p>
          <a:p>
            <a:r>
              <a:rPr lang="en-US" sz="2000" dirty="0"/>
              <a:t>As much of HE is… the high risk, high stakes London satellite campus sector</a:t>
            </a:r>
          </a:p>
          <a:p>
            <a:endParaRPr lang="en-US" sz="2000" dirty="0"/>
          </a:p>
          <a:p>
            <a:r>
              <a:rPr lang="en-US" sz="2000" dirty="0"/>
              <a:t>This may well be changing; for good  or ill?</a:t>
            </a:r>
          </a:p>
          <a:p>
            <a:endParaRPr lang="en-US" sz="2000" dirty="0"/>
          </a:p>
          <a:p>
            <a:r>
              <a:rPr lang="en-US" sz="2000" dirty="0"/>
              <a:t>However, this acceptance and experience of the opportunity and hazard of the liminal may have equipped some of us to adapt</a:t>
            </a:r>
          </a:p>
        </p:txBody>
      </p:sp>
    </p:spTree>
    <p:extLst>
      <p:ext uri="{BB962C8B-B14F-4D97-AF65-F5344CB8AC3E}">
        <p14:creationId xmlns:p14="http://schemas.microsoft.com/office/powerpoint/2010/main" val="1498453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A81C-24EC-F470-798C-43B392B1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64B3-B120-6E9D-F924-A313F4FB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>
                <a:latin typeface="Calibri Light"/>
                <a:ea typeface="Calibri Light"/>
                <a:cs typeface="Calibri Light"/>
              </a:rPr>
              <a:t>Questions…</a:t>
            </a:r>
            <a:endParaRPr lang="en-US" sz="4400" dirty="0">
              <a:latin typeface="Calibri Light"/>
              <a:ea typeface="Calibri Light"/>
              <a:cs typeface="Calibri Light"/>
            </a:endParaRPr>
          </a:p>
          <a:p>
            <a:pPr marL="0" indent="0" algn="ctr">
              <a:buNone/>
            </a:pPr>
            <a:endParaRPr lang="en-US" sz="4400" dirty="0">
              <a:latin typeface="Calibri Light"/>
              <a:ea typeface="Calibri Light"/>
              <a:cs typeface="Calibri Light"/>
            </a:endParaRP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And if you are in London on 18</a:t>
            </a:r>
            <a:r>
              <a:rPr lang="en-US" baseline="30000" dirty="0">
                <a:ea typeface="Calibri"/>
                <a:cs typeface="Calibri"/>
              </a:rPr>
              <a:t>th</a:t>
            </a:r>
            <a:r>
              <a:rPr lang="en-US" dirty="0">
                <a:ea typeface="Calibri"/>
                <a:cs typeface="Calibri"/>
              </a:rPr>
              <a:t> or 19</a:t>
            </a:r>
            <a:r>
              <a:rPr lang="en-US" baseline="30000" dirty="0">
                <a:ea typeface="Calibri"/>
                <a:cs typeface="Calibri"/>
              </a:rPr>
              <a:t>th</a:t>
            </a:r>
            <a:r>
              <a:rPr lang="en-US" dirty="0">
                <a:ea typeface="Calibri"/>
                <a:cs typeface="Calibri"/>
              </a:rPr>
              <a:t> July come to our learning and teaching symposium in Canary Wharf!</a:t>
            </a: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B9ECAAF4-C67C-CCF8-FD4D-74C39D24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9416" y="4177988"/>
            <a:ext cx="3553168" cy="16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2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0FA68-562A-8651-7730-82E9FD63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Why the heist movie metaphor?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6C9C8-78D9-F8B1-EB57-697354A1A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Reflection on how a learning development centre team goes about having an impact on it environment</a:t>
            </a: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What was our process?</a:t>
            </a: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The practice of "</a:t>
            </a:r>
            <a:r>
              <a:rPr lang="en-GB" dirty="0" err="1">
                <a:ea typeface="Calibri"/>
                <a:cs typeface="Calibri"/>
              </a:rPr>
              <a:t>projectising</a:t>
            </a:r>
            <a:r>
              <a:rPr lang="en-GB" dirty="0">
                <a:ea typeface="Calibri"/>
                <a:cs typeface="Calibri"/>
              </a:rPr>
              <a:t>" (A Moriarty Pro VC) what we do</a:t>
            </a: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The Heist movie is also about assembling a complimentary team of specialists</a:t>
            </a:r>
          </a:p>
        </p:txBody>
      </p:sp>
    </p:spTree>
    <p:extLst>
      <p:ext uri="{BB962C8B-B14F-4D97-AF65-F5344CB8AC3E}">
        <p14:creationId xmlns:p14="http://schemas.microsoft.com/office/powerpoint/2010/main" val="100038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27148-7001-A274-1866-5E9DCB45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Act 1.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4A541-B8C7-04A0-7979-F0660B762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US" sz="2000"/>
              <a:t>Many of our programmes use ‘classic’ written assessments</a:t>
            </a:r>
          </a:p>
          <a:p>
            <a:endParaRPr lang="en-US" sz="2000"/>
          </a:p>
          <a:p>
            <a:r>
              <a:rPr lang="en-US" sz="2000"/>
              <a:t>Read, assimilate, write</a:t>
            </a:r>
          </a:p>
          <a:p>
            <a:endParaRPr lang="en-US" sz="2000"/>
          </a:p>
          <a:p>
            <a:r>
              <a:rPr lang="en-US" sz="2000"/>
              <a:t>ChatGPT can do this in minutes…</a:t>
            </a:r>
          </a:p>
          <a:p>
            <a:endParaRPr lang="en-US" sz="2000"/>
          </a:p>
          <a:p>
            <a:r>
              <a:rPr lang="en-US" sz="2000"/>
              <a:t>Will some of our programmes be rendered meaningless?</a:t>
            </a:r>
          </a:p>
        </p:txBody>
      </p:sp>
      <p:pic>
        <p:nvPicPr>
          <p:cNvPr id="2050" name="Picture 2" descr="Inside Man | Film Review | Spirituality &amp; Practice">
            <a:extLst>
              <a:ext uri="{FF2B5EF4-FFF2-40B4-BE49-F238E27FC236}">
                <a16:creationId xmlns:a16="http://schemas.microsoft.com/office/drawing/2014/main" id="{AAB67BEA-5821-F58D-A4A7-D5DB5A805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4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" name="Rectangle 413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89DFC-235D-8940-1B19-8006503D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The Sunderland London Context</a:t>
            </a:r>
          </a:p>
        </p:txBody>
      </p:sp>
      <p:cxnSp>
        <p:nvCxnSpPr>
          <p:cNvPr id="4138" name="Straight Connector 413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38212-0C39-B068-D4CC-2EA432B5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Time is of the essence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We have four intakes each year: October, January, April, August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So limited time and resources to make changes happen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And as a satellite campus our sovereignty has its limits…</a:t>
            </a:r>
          </a:p>
        </p:txBody>
      </p:sp>
      <p:pic>
        <p:nvPicPr>
          <p:cNvPr id="4100" name="Picture 4" descr="HSBC to leave Canary Wharf tower for new world headquarters - BBC News">
            <a:extLst>
              <a:ext uri="{FF2B5EF4-FFF2-40B4-BE49-F238E27FC236}">
                <a16:creationId xmlns:a16="http://schemas.microsoft.com/office/drawing/2014/main" id="{A39B2896-64E6-28CA-1528-08CA23357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r="5274" b="-2"/>
          <a:stretch/>
        </p:blipFill>
        <p:spPr bwMode="auto">
          <a:xfrm>
            <a:off x="6525453" y="1"/>
            <a:ext cx="5666547" cy="33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40" name="Straight Connector 4139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2" name="Straight Connector 414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>
            <a:extLst>
              <a:ext uri="{FF2B5EF4-FFF2-40B4-BE49-F238E27FC236}">
                <a16:creationId xmlns:a16="http://schemas.microsoft.com/office/drawing/2014/main" id="{99F83FB8-462D-D46A-59CD-7134B0507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6" r="-2" b="3471"/>
          <a:stretch/>
        </p:blipFill>
        <p:spPr bwMode="auto">
          <a:xfrm>
            <a:off x="6522277" y="3398024"/>
            <a:ext cx="5669723" cy="34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5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BEED0-4EEA-AD49-1831-51A6CDAB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200"/>
              <a:t>Act 2. AI: the latest iteration of Beck’s Risk Society</a:t>
            </a:r>
          </a:p>
        </p:txBody>
      </p:sp>
      <p:pic>
        <p:nvPicPr>
          <p:cNvPr id="4098" name="Picture 2" descr="Ulrich Beck - Wikipedia">
            <a:extLst>
              <a:ext uri="{FF2B5EF4-FFF2-40B4-BE49-F238E27FC236}">
                <a16:creationId xmlns:a16="http://schemas.microsoft.com/office/drawing/2014/main" id="{C0B46A2F-2388-7FBB-24AA-23B1B07B6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893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7AB0-91CB-26B0-20D2-D4B1057F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 human created risk – we caused this problem!</a:t>
            </a:r>
          </a:p>
          <a:p>
            <a:endParaRPr lang="en-US" sz="2200" dirty="0"/>
          </a:p>
          <a:p>
            <a:r>
              <a:rPr lang="en-US" sz="2200" dirty="0"/>
              <a:t>An unknowable risk not visible to our senses – experts needed</a:t>
            </a:r>
          </a:p>
          <a:p>
            <a:endParaRPr lang="en-US" sz="2200" dirty="0"/>
          </a:p>
          <a:p>
            <a:r>
              <a:rPr lang="en-US" sz="2200" dirty="0"/>
              <a:t>A risk that defies and cuts through boundaries</a:t>
            </a:r>
          </a:p>
          <a:p>
            <a:endParaRPr lang="en-US" sz="2200" dirty="0"/>
          </a:p>
          <a:p>
            <a:r>
              <a:rPr lang="en-US" sz="2200" dirty="0"/>
              <a:t>A risk that defies containment and traditional ‘hard border’ responses</a:t>
            </a:r>
          </a:p>
        </p:txBody>
      </p:sp>
    </p:spTree>
    <p:extLst>
      <p:ext uri="{BB962C8B-B14F-4D97-AF65-F5344CB8AC3E}">
        <p14:creationId xmlns:p14="http://schemas.microsoft.com/office/powerpoint/2010/main" val="392335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EF52C-C932-F698-1E8D-BAAE18DF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Beck’s and our response to the risks of late modernity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0E04C-5A4A-7920-553F-21FE1BA62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 dirty="0"/>
              <a:t>Cross border, trans institutional responses</a:t>
            </a:r>
          </a:p>
          <a:p>
            <a:endParaRPr lang="en-US" sz="2000" dirty="0"/>
          </a:p>
          <a:p>
            <a:r>
              <a:rPr lang="en-US" sz="2000" dirty="0"/>
              <a:t>Collaboration – across disciplines, between teams</a:t>
            </a:r>
          </a:p>
          <a:p>
            <a:endParaRPr lang="en-US" sz="2000" dirty="0"/>
          </a:p>
          <a:p>
            <a:r>
              <a:rPr lang="en-US" sz="2000" dirty="0"/>
              <a:t>‘hard border’ solutions are bound to fail</a:t>
            </a:r>
          </a:p>
          <a:p>
            <a:endParaRPr lang="en-US" sz="2000" dirty="0"/>
          </a:p>
          <a:p>
            <a:r>
              <a:rPr lang="en-US" sz="2000" dirty="0"/>
              <a:t>“Make it difficult for students to fail” (Pro-VC A. Moriarty) – make it difficult to succeed by relying purely on ChatGPT</a:t>
            </a:r>
          </a:p>
        </p:txBody>
      </p:sp>
      <p:pic>
        <p:nvPicPr>
          <p:cNvPr id="5122" name="Picture 2" descr="Risk Society by Ulrich Beck | Waterstones">
            <a:extLst>
              <a:ext uri="{FF2B5EF4-FFF2-40B4-BE49-F238E27FC236}">
                <a16:creationId xmlns:a16="http://schemas.microsoft.com/office/drawing/2014/main" id="{68AC78B5-6603-52DF-9C2C-FE915658F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59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1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OCEAN'S 8: Final Scene &amp; End Credits - Holy Moly &amp; The Crackers -  WipeOutMusic.com">
            <a:extLst>
              <a:ext uri="{FF2B5EF4-FFF2-40B4-BE49-F238E27FC236}">
                <a16:creationId xmlns:a16="http://schemas.microsoft.com/office/drawing/2014/main" id="{E43B423C-2ACD-C865-D514-F60CAE7A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8" r="25166"/>
          <a:stretch/>
        </p:blipFill>
        <p:spPr bwMode="auto">
          <a:xfrm>
            <a:off x="1" y="1"/>
            <a:ext cx="4038603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yan Singer remembers 'The Usual Suspects' on its 20th anniversary | EW.com">
            <a:extLst>
              <a:ext uri="{FF2B5EF4-FFF2-40B4-BE49-F238E27FC236}">
                <a16:creationId xmlns:a16="http://schemas.microsoft.com/office/drawing/2014/main" id="{C52FF50D-0918-F1D2-B790-5D87E48C9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5" r="21860"/>
          <a:stretch/>
        </p:blipFill>
        <p:spPr bwMode="auto">
          <a:xfrm>
            <a:off x="4038600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ception (2010) - Posters — The Movie Database (TMDB)">
            <a:extLst>
              <a:ext uri="{FF2B5EF4-FFF2-40B4-BE49-F238E27FC236}">
                <a16:creationId xmlns:a16="http://schemas.microsoft.com/office/drawing/2014/main" id="{CFDDB01E-9AF4-350C-AB94-52B5CA1AB9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4"/>
          <a:stretch/>
        </p:blipFill>
        <p:spPr bwMode="auto">
          <a:xfrm>
            <a:off x="8115292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Rectangle 2065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6" name="Rectangle 2075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6E59E-C82A-67AB-2170-4983253F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5588000"/>
            <a:ext cx="6867277" cy="92059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 3. Creating the team of 'combined talents'</a:t>
            </a:r>
          </a:p>
        </p:txBody>
      </p:sp>
    </p:spTree>
    <p:extLst>
      <p:ext uri="{BB962C8B-B14F-4D97-AF65-F5344CB8AC3E}">
        <p14:creationId xmlns:p14="http://schemas.microsoft.com/office/powerpoint/2010/main" val="402592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FC3E-3032-E01F-54B3-B440DD79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Sunderland London Academic Development Centre (6 months old):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3B472-AA0F-BA9E-9885-E9CDFFEBA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‘career’ personal academic tutors</a:t>
            </a:r>
          </a:p>
          <a:p>
            <a:r>
              <a:rPr lang="en-US" dirty="0"/>
              <a:t>5 EAP lecturers</a:t>
            </a:r>
          </a:p>
          <a:p>
            <a:r>
              <a:rPr lang="en-US" dirty="0"/>
              <a:t>3 in the library team</a:t>
            </a:r>
          </a:p>
          <a:p>
            <a:r>
              <a:rPr lang="en-US" dirty="0"/>
              <a:t>2 digital learning technology leads</a:t>
            </a:r>
          </a:p>
          <a:p>
            <a:r>
              <a:rPr lang="en-US" dirty="0"/>
              <a:t>2 ACEES – employability advocates</a:t>
            </a:r>
          </a:p>
          <a:p>
            <a:r>
              <a:rPr lang="en-US" dirty="0"/>
              <a:t>5 senior lecturer – ‘consultant advocates’ – specialists in assessment, student voice and the NSS, learning design, employability, enterprise</a:t>
            </a:r>
          </a:p>
        </p:txBody>
      </p:sp>
    </p:spTree>
    <p:extLst>
      <p:ext uri="{BB962C8B-B14F-4D97-AF65-F5344CB8AC3E}">
        <p14:creationId xmlns:p14="http://schemas.microsoft.com/office/powerpoint/2010/main" val="414238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8E7E9F69EB8244B516F9670BACC503" ma:contentTypeVersion="9" ma:contentTypeDescription="Create a new document." ma:contentTypeScope="" ma:versionID="12a4720a6f5d2d32660841879922c89c">
  <xsd:schema xmlns:xsd="http://www.w3.org/2001/XMLSchema" xmlns:xs="http://www.w3.org/2001/XMLSchema" xmlns:p="http://schemas.microsoft.com/office/2006/metadata/properties" xmlns:ns2="a0743f13-200a-4634-834e-58ed8cf569fc" xmlns:ns3="57f774f7-053c-4c41-aefe-102bc1c49e4e" targetNamespace="http://schemas.microsoft.com/office/2006/metadata/properties" ma:root="true" ma:fieldsID="33bdef28050462f6129a4b82e422575c" ns2:_="" ns3:_="">
    <xsd:import namespace="a0743f13-200a-4634-834e-58ed8cf569fc"/>
    <xsd:import namespace="57f774f7-053c-4c41-aefe-102bc1c49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3f13-200a-4634-834e-58ed8cf56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651d785-cc9b-461e-a4c9-c589c330ff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774f7-053c-4c41-aefe-102bc1c49e4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b44b853-4285-4a19-8afa-c96aa741d314}" ma:internalName="TaxCatchAll" ma:showField="CatchAllData" ma:web="57f774f7-053c-4c41-aefe-102bc1c49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f774f7-053c-4c41-aefe-102bc1c49e4e" xsi:nil="true"/>
    <lcf76f155ced4ddcb4097134ff3c332f xmlns="a0743f13-200a-4634-834e-58ed8cf569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30953B-8ED7-41ED-8514-7C21BD622BC4}"/>
</file>

<file path=customXml/itemProps2.xml><?xml version="1.0" encoding="utf-8"?>
<ds:datastoreItem xmlns:ds="http://schemas.openxmlformats.org/officeDocument/2006/customXml" ds:itemID="{BC1F576B-A6B2-403D-8636-ABE8A5E1C2F5}"/>
</file>

<file path=customXml/itemProps3.xml><?xml version="1.0" encoding="utf-8"?>
<ds:datastoreItem xmlns:ds="http://schemas.openxmlformats.org/officeDocument/2006/customXml" ds:itemID="{91CD32E3-4280-4544-9B20-136F797C5374}"/>
</file>

<file path=docProps/app.xml><?xml version="1.0" encoding="utf-8"?>
<Properties xmlns="http://schemas.openxmlformats.org/officeDocument/2006/extended-properties" xmlns:vt="http://schemas.openxmlformats.org/officeDocument/2006/docPropsVTypes">
  <TotalTime>17325</TotalTime>
  <Words>918</Words>
  <Application>Microsoft Macintosh PowerPoint</Application>
  <PresentationFormat>Widescreen</PresentationFormat>
  <Paragraphs>148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   Chat GPT/AI: a campus  wide response  Or a tale of assessment review &amp; renewal told as a heist movie </vt:lpstr>
      <vt:lpstr>Today’s presentation (a six-act heist movie)</vt:lpstr>
      <vt:lpstr>Why the heist movie metaphor? </vt:lpstr>
      <vt:lpstr>Act 1. The Challenge</vt:lpstr>
      <vt:lpstr>The Sunderland London Context</vt:lpstr>
      <vt:lpstr>Act 2. AI: the latest iteration of Beck’s Risk Society</vt:lpstr>
      <vt:lpstr>Beck’s and our response to the risks of late modernity</vt:lpstr>
      <vt:lpstr> Act 3. Creating the team of 'combined talents'</vt:lpstr>
      <vt:lpstr>The Sunderland London Academic Development Centre (6 months old):</vt:lpstr>
      <vt:lpstr>PowerPoint Presentation</vt:lpstr>
      <vt:lpstr>Act 4. The plan… PROJECT SPRINT</vt:lpstr>
      <vt:lpstr>The pivot point: the SPRINT away day</vt:lpstr>
      <vt:lpstr>Another agenda… (every heist movie has more than one storyline)</vt:lpstr>
      <vt:lpstr>Act 5. what happened in April – June 2023…</vt:lpstr>
      <vt:lpstr>Did we succeed?</vt:lpstr>
      <vt:lpstr>Key factors in our success…</vt:lpstr>
      <vt:lpstr>Known unknowns… challenges we knew were out there</vt:lpstr>
      <vt:lpstr>Unknown Unknowns… challenges we didn’t see coming</vt:lpstr>
      <vt:lpstr>Dogs that didn’t bark in the night…</vt:lpstr>
      <vt:lpstr>What next? Part 2. a stronger sequel</vt:lpstr>
      <vt:lpstr>What would Beck have to say?</vt:lpstr>
      <vt:lpstr>Act 6. Liminality, EAP &amp; HE; the twist at the end of the movie…</vt:lpstr>
      <vt:lpstr>The liminality of EAP, the liminality of HE…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Tackling Social Issues Week 4  Fear &amp; Risk:   from the ‘welfare state’ to the ‘safety state’</dc:title>
  <dc:creator>Christopher Macallister</dc:creator>
  <cp:lastModifiedBy>Christopher Macallister (Staff)</cp:lastModifiedBy>
  <cp:revision>76</cp:revision>
  <dcterms:created xsi:type="dcterms:W3CDTF">2020-10-20T16:54:55Z</dcterms:created>
  <dcterms:modified xsi:type="dcterms:W3CDTF">2023-06-28T21:51:09Z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0x010100B68E7E9F69EB8244B516F9670BACC503</vt:lpwstr>
  </property>
</Properties>
</file>