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4" r:id="rId14"/>
    <p:sldId id="265" r:id="rId15"/>
    <p:sldId id="270" r:id="rId16"/>
    <p:sldId id="271" r:id="rId17"/>
    <p:sldId id="273" r:id="rId18"/>
    <p:sldId id="267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43DC5E-80ED-4422-AD11-B1358656ECEC}" v="92" dt="2023-04-16T18:36:25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Donnelly" userId="98e5513a-2587-42a6-bea5-a484645186f2" providerId="ADAL" clId="{9843DC5E-80ED-4422-AD11-B1358656ECEC}"/>
    <pc:docChg chg="undo custSel addSld delSld modSld">
      <pc:chgData name="Adam Donnelly" userId="98e5513a-2587-42a6-bea5-a484645186f2" providerId="ADAL" clId="{9843DC5E-80ED-4422-AD11-B1358656ECEC}" dt="2023-04-16T18:36:25.467" v="2990" actId="313"/>
      <pc:docMkLst>
        <pc:docMk/>
      </pc:docMkLst>
      <pc:sldChg chg="del">
        <pc:chgData name="Adam Donnelly" userId="98e5513a-2587-42a6-bea5-a484645186f2" providerId="ADAL" clId="{9843DC5E-80ED-4422-AD11-B1358656ECEC}" dt="2023-04-16T15:06:34.981" v="1378" actId="47"/>
        <pc:sldMkLst>
          <pc:docMk/>
          <pc:sldMk cId="3808240044" sldId="256"/>
        </pc:sldMkLst>
      </pc:sldChg>
      <pc:sldChg chg="modAnim">
        <pc:chgData name="Adam Donnelly" userId="98e5513a-2587-42a6-bea5-a484645186f2" providerId="ADAL" clId="{9843DC5E-80ED-4422-AD11-B1358656ECEC}" dt="2023-04-16T16:06:19.130" v="2900"/>
        <pc:sldMkLst>
          <pc:docMk/>
          <pc:sldMk cId="3817942894" sldId="257"/>
        </pc:sldMkLst>
      </pc:sldChg>
      <pc:sldChg chg="modSp modAnim">
        <pc:chgData name="Adam Donnelly" userId="98e5513a-2587-42a6-bea5-a484645186f2" providerId="ADAL" clId="{9843DC5E-80ED-4422-AD11-B1358656ECEC}" dt="2023-04-16T18:30:00.865" v="2977" actId="114"/>
        <pc:sldMkLst>
          <pc:docMk/>
          <pc:sldMk cId="2013084284" sldId="258"/>
        </pc:sldMkLst>
        <pc:spChg chg="mod">
          <ac:chgData name="Adam Donnelly" userId="98e5513a-2587-42a6-bea5-a484645186f2" providerId="ADAL" clId="{9843DC5E-80ED-4422-AD11-B1358656ECEC}" dt="2023-04-16T18:30:00.865" v="2977" actId="114"/>
          <ac:spMkLst>
            <pc:docMk/>
            <pc:sldMk cId="2013084284" sldId="258"/>
            <ac:spMk id="3" creationId="{823A4080-1D61-DA66-9868-AABF66AE4811}"/>
          </ac:spMkLst>
        </pc:spChg>
      </pc:sldChg>
      <pc:sldChg chg="modAnim">
        <pc:chgData name="Adam Donnelly" userId="98e5513a-2587-42a6-bea5-a484645186f2" providerId="ADAL" clId="{9843DC5E-80ED-4422-AD11-B1358656ECEC}" dt="2023-04-16T18:30:38.392" v="2978"/>
        <pc:sldMkLst>
          <pc:docMk/>
          <pc:sldMk cId="3428116257" sldId="259"/>
        </pc:sldMkLst>
      </pc:sldChg>
      <pc:sldChg chg="modAnim">
        <pc:chgData name="Adam Donnelly" userId="98e5513a-2587-42a6-bea5-a484645186f2" providerId="ADAL" clId="{9843DC5E-80ED-4422-AD11-B1358656ECEC}" dt="2023-04-16T16:07:40.092" v="2919"/>
        <pc:sldMkLst>
          <pc:docMk/>
          <pc:sldMk cId="1433048223" sldId="260"/>
        </pc:sldMkLst>
      </pc:sldChg>
      <pc:sldChg chg="modAnim">
        <pc:chgData name="Adam Donnelly" userId="98e5513a-2587-42a6-bea5-a484645186f2" providerId="ADAL" clId="{9843DC5E-80ED-4422-AD11-B1358656ECEC}" dt="2023-04-16T16:07:59.143" v="2923"/>
        <pc:sldMkLst>
          <pc:docMk/>
          <pc:sldMk cId="3883988050" sldId="261"/>
        </pc:sldMkLst>
      </pc:sldChg>
      <pc:sldChg chg="modAnim">
        <pc:chgData name="Adam Donnelly" userId="98e5513a-2587-42a6-bea5-a484645186f2" providerId="ADAL" clId="{9843DC5E-80ED-4422-AD11-B1358656ECEC}" dt="2023-04-16T16:08:04.374" v="2924"/>
        <pc:sldMkLst>
          <pc:docMk/>
          <pc:sldMk cId="1030808468" sldId="262"/>
        </pc:sldMkLst>
      </pc:sldChg>
      <pc:sldChg chg="modSp mod modAnim">
        <pc:chgData name="Adam Donnelly" userId="98e5513a-2587-42a6-bea5-a484645186f2" providerId="ADAL" clId="{9843DC5E-80ED-4422-AD11-B1358656ECEC}" dt="2023-04-16T16:08:43.812" v="2929"/>
        <pc:sldMkLst>
          <pc:docMk/>
          <pc:sldMk cId="3924507850" sldId="263"/>
        </pc:sldMkLst>
        <pc:spChg chg="mod">
          <ac:chgData name="Adam Donnelly" userId="98e5513a-2587-42a6-bea5-a484645186f2" providerId="ADAL" clId="{9843DC5E-80ED-4422-AD11-B1358656ECEC}" dt="2023-04-16T15:33:18.585" v="1998" actId="113"/>
          <ac:spMkLst>
            <pc:docMk/>
            <pc:sldMk cId="3924507850" sldId="263"/>
            <ac:spMk id="2" creationId="{C9882425-B1B8-3747-B556-2BD566E21B19}"/>
          </ac:spMkLst>
        </pc:spChg>
        <pc:spChg chg="mod">
          <ac:chgData name="Adam Donnelly" userId="98e5513a-2587-42a6-bea5-a484645186f2" providerId="ADAL" clId="{9843DC5E-80ED-4422-AD11-B1358656ECEC}" dt="2023-04-16T13:01:49.643" v="87" actId="20577"/>
          <ac:spMkLst>
            <pc:docMk/>
            <pc:sldMk cId="3924507850" sldId="263"/>
            <ac:spMk id="3" creationId="{823A4080-1D61-DA66-9868-AABF66AE4811}"/>
          </ac:spMkLst>
        </pc:spChg>
      </pc:sldChg>
      <pc:sldChg chg="modSp mod modAnim">
        <pc:chgData name="Adam Donnelly" userId="98e5513a-2587-42a6-bea5-a484645186f2" providerId="ADAL" clId="{9843DC5E-80ED-4422-AD11-B1358656ECEC}" dt="2023-04-16T16:09:12.795" v="2936"/>
        <pc:sldMkLst>
          <pc:docMk/>
          <pc:sldMk cId="759362442" sldId="264"/>
        </pc:sldMkLst>
        <pc:spChg chg="mod">
          <ac:chgData name="Adam Donnelly" userId="98e5513a-2587-42a6-bea5-a484645186f2" providerId="ADAL" clId="{9843DC5E-80ED-4422-AD11-B1358656ECEC}" dt="2023-04-16T15:33:15.790" v="1997" actId="113"/>
          <ac:spMkLst>
            <pc:docMk/>
            <pc:sldMk cId="759362442" sldId="264"/>
            <ac:spMk id="2" creationId="{C9882425-B1B8-3747-B556-2BD566E21B19}"/>
          </ac:spMkLst>
        </pc:spChg>
        <pc:spChg chg="mod">
          <ac:chgData name="Adam Donnelly" userId="98e5513a-2587-42a6-bea5-a484645186f2" providerId="ADAL" clId="{9843DC5E-80ED-4422-AD11-B1358656ECEC}" dt="2023-04-16T16:09:07.563" v="2935" actId="207"/>
          <ac:spMkLst>
            <pc:docMk/>
            <pc:sldMk cId="759362442" sldId="264"/>
            <ac:spMk id="3" creationId="{823A4080-1D61-DA66-9868-AABF66AE4811}"/>
          </ac:spMkLst>
        </pc:spChg>
        <pc:picChg chg="mod">
          <ac:chgData name="Adam Donnelly" userId="98e5513a-2587-42a6-bea5-a484645186f2" providerId="ADAL" clId="{9843DC5E-80ED-4422-AD11-B1358656ECEC}" dt="2023-04-16T13:02:23.768" v="92" actId="1076"/>
          <ac:picMkLst>
            <pc:docMk/>
            <pc:sldMk cId="759362442" sldId="264"/>
            <ac:picMk id="7170" creationId="{80B70B76-F432-D77E-3581-F232C45886AF}"/>
          </ac:picMkLst>
        </pc:picChg>
      </pc:sldChg>
      <pc:sldChg chg="addSp modSp mod modAnim">
        <pc:chgData name="Adam Donnelly" userId="98e5513a-2587-42a6-bea5-a484645186f2" providerId="ADAL" clId="{9843DC5E-80ED-4422-AD11-B1358656ECEC}" dt="2023-04-16T16:09:40.842" v="2942"/>
        <pc:sldMkLst>
          <pc:docMk/>
          <pc:sldMk cId="497300206" sldId="265"/>
        </pc:sldMkLst>
        <pc:spChg chg="mod">
          <ac:chgData name="Adam Donnelly" userId="98e5513a-2587-42a6-bea5-a484645186f2" providerId="ADAL" clId="{9843DC5E-80ED-4422-AD11-B1358656ECEC}" dt="2023-04-16T13:07:31.590" v="344" actId="14100"/>
          <ac:spMkLst>
            <pc:docMk/>
            <pc:sldMk cId="497300206" sldId="265"/>
            <ac:spMk id="2" creationId="{C9882425-B1B8-3747-B556-2BD566E21B19}"/>
          </ac:spMkLst>
        </pc:spChg>
        <pc:spChg chg="mod">
          <ac:chgData name="Adam Donnelly" userId="98e5513a-2587-42a6-bea5-a484645186f2" providerId="ADAL" clId="{9843DC5E-80ED-4422-AD11-B1358656ECEC}" dt="2023-04-16T15:56:48.768" v="2766" actId="20577"/>
          <ac:spMkLst>
            <pc:docMk/>
            <pc:sldMk cId="497300206" sldId="265"/>
            <ac:spMk id="3" creationId="{823A4080-1D61-DA66-9868-AABF66AE4811}"/>
          </ac:spMkLst>
        </pc:spChg>
        <pc:spChg chg="add mod">
          <ac:chgData name="Adam Donnelly" userId="98e5513a-2587-42a6-bea5-a484645186f2" providerId="ADAL" clId="{9843DC5E-80ED-4422-AD11-B1358656ECEC}" dt="2023-04-16T13:09:48.789" v="424" actId="1076"/>
          <ac:spMkLst>
            <pc:docMk/>
            <pc:sldMk cId="497300206" sldId="265"/>
            <ac:spMk id="5" creationId="{039B5422-72C9-246C-06B9-13765261DF55}"/>
          </ac:spMkLst>
        </pc:spChg>
        <pc:spChg chg="add mod">
          <ac:chgData name="Adam Donnelly" userId="98e5513a-2587-42a6-bea5-a484645186f2" providerId="ADAL" clId="{9843DC5E-80ED-4422-AD11-B1358656ECEC}" dt="2023-04-16T13:09:44.542" v="423" actId="1076"/>
          <ac:spMkLst>
            <pc:docMk/>
            <pc:sldMk cId="497300206" sldId="265"/>
            <ac:spMk id="6" creationId="{BEE6CC46-26D4-889C-33DE-909DFDC9F596}"/>
          </ac:spMkLst>
        </pc:spChg>
        <pc:picChg chg="add mod modCrop">
          <ac:chgData name="Adam Donnelly" userId="98e5513a-2587-42a6-bea5-a484645186f2" providerId="ADAL" clId="{9843DC5E-80ED-4422-AD11-B1358656ECEC}" dt="2023-04-16T14:13:00.410" v="771" actId="1076"/>
          <ac:picMkLst>
            <pc:docMk/>
            <pc:sldMk cId="497300206" sldId="265"/>
            <ac:picMk id="4" creationId="{E2F8E483-BB82-ABDE-72E9-C833E5D2BF70}"/>
          </ac:picMkLst>
        </pc:picChg>
      </pc:sldChg>
      <pc:sldChg chg="modSp del mod">
        <pc:chgData name="Adam Donnelly" userId="98e5513a-2587-42a6-bea5-a484645186f2" providerId="ADAL" clId="{9843DC5E-80ED-4422-AD11-B1358656ECEC}" dt="2023-04-16T14:57:18.574" v="994" actId="47"/>
        <pc:sldMkLst>
          <pc:docMk/>
          <pc:sldMk cId="316785304" sldId="266"/>
        </pc:sldMkLst>
        <pc:spChg chg="mod">
          <ac:chgData name="Adam Donnelly" userId="98e5513a-2587-42a6-bea5-a484645186f2" providerId="ADAL" clId="{9843DC5E-80ED-4422-AD11-B1358656ECEC}" dt="2023-04-16T13:36:18.068" v="704" actId="20577"/>
          <ac:spMkLst>
            <pc:docMk/>
            <pc:sldMk cId="316785304" sldId="266"/>
            <ac:spMk id="2" creationId="{C9882425-B1B8-3747-B556-2BD566E21B19}"/>
          </ac:spMkLst>
        </pc:spChg>
        <pc:spChg chg="mod">
          <ac:chgData name="Adam Donnelly" userId="98e5513a-2587-42a6-bea5-a484645186f2" providerId="ADAL" clId="{9843DC5E-80ED-4422-AD11-B1358656ECEC}" dt="2023-04-16T14:56:00.512" v="993" actId="20577"/>
          <ac:spMkLst>
            <pc:docMk/>
            <pc:sldMk cId="316785304" sldId="266"/>
            <ac:spMk id="3" creationId="{823A4080-1D61-DA66-9868-AABF66AE4811}"/>
          </ac:spMkLst>
        </pc:spChg>
      </pc:sldChg>
      <pc:sldChg chg="modSp mod modAnim">
        <pc:chgData name="Adam Donnelly" userId="98e5513a-2587-42a6-bea5-a484645186f2" providerId="ADAL" clId="{9843DC5E-80ED-4422-AD11-B1358656ECEC}" dt="2023-04-16T18:34:36.506" v="2982" actId="207"/>
        <pc:sldMkLst>
          <pc:docMk/>
          <pc:sldMk cId="3204915429" sldId="267"/>
        </pc:sldMkLst>
        <pc:spChg chg="mod">
          <ac:chgData name="Adam Donnelly" userId="98e5513a-2587-42a6-bea5-a484645186f2" providerId="ADAL" clId="{9843DC5E-80ED-4422-AD11-B1358656ECEC}" dt="2023-04-16T18:34:36.506" v="2982" actId="207"/>
          <ac:spMkLst>
            <pc:docMk/>
            <pc:sldMk cId="3204915429" sldId="267"/>
            <ac:spMk id="2" creationId="{C9882425-B1B8-3747-B556-2BD566E21B19}"/>
          </ac:spMkLst>
        </pc:spChg>
        <pc:spChg chg="mod">
          <ac:chgData name="Adam Donnelly" userId="98e5513a-2587-42a6-bea5-a484645186f2" providerId="ADAL" clId="{9843DC5E-80ED-4422-AD11-B1358656ECEC}" dt="2023-04-16T18:34:34.089" v="2981" actId="207"/>
          <ac:spMkLst>
            <pc:docMk/>
            <pc:sldMk cId="3204915429" sldId="267"/>
            <ac:spMk id="3" creationId="{823A4080-1D61-DA66-9868-AABF66AE4811}"/>
          </ac:spMkLst>
        </pc:spChg>
      </pc:sldChg>
      <pc:sldChg chg="modSp mod modAnim">
        <pc:chgData name="Adam Donnelly" userId="98e5513a-2587-42a6-bea5-a484645186f2" providerId="ADAL" clId="{9843DC5E-80ED-4422-AD11-B1358656ECEC}" dt="2023-04-16T18:36:25.467" v="2990" actId="313"/>
        <pc:sldMkLst>
          <pc:docMk/>
          <pc:sldMk cId="3801665637" sldId="268"/>
        </pc:sldMkLst>
        <pc:spChg chg="mod">
          <ac:chgData name="Adam Donnelly" userId="98e5513a-2587-42a6-bea5-a484645186f2" providerId="ADAL" clId="{9843DC5E-80ED-4422-AD11-B1358656ECEC}" dt="2023-04-16T18:34:29.194" v="2980" actId="207"/>
          <ac:spMkLst>
            <pc:docMk/>
            <pc:sldMk cId="3801665637" sldId="268"/>
            <ac:spMk id="2" creationId="{C9882425-B1B8-3747-B556-2BD566E21B19}"/>
          </ac:spMkLst>
        </pc:spChg>
        <pc:spChg chg="mod">
          <ac:chgData name="Adam Donnelly" userId="98e5513a-2587-42a6-bea5-a484645186f2" providerId="ADAL" clId="{9843DC5E-80ED-4422-AD11-B1358656ECEC}" dt="2023-04-16T18:36:25.467" v="2990" actId="313"/>
          <ac:spMkLst>
            <pc:docMk/>
            <pc:sldMk cId="3801665637" sldId="268"/>
            <ac:spMk id="3" creationId="{823A4080-1D61-DA66-9868-AABF66AE4811}"/>
          </ac:spMkLst>
        </pc:spChg>
      </pc:sldChg>
      <pc:sldChg chg="modSp mod">
        <pc:chgData name="Adam Donnelly" userId="98e5513a-2587-42a6-bea5-a484645186f2" providerId="ADAL" clId="{9843DC5E-80ED-4422-AD11-B1358656ECEC}" dt="2023-04-16T16:15:39.789" v="2972" actId="14100"/>
        <pc:sldMkLst>
          <pc:docMk/>
          <pc:sldMk cId="1673843588" sldId="269"/>
        </pc:sldMkLst>
        <pc:spChg chg="mod">
          <ac:chgData name="Adam Donnelly" userId="98e5513a-2587-42a6-bea5-a484645186f2" providerId="ADAL" clId="{9843DC5E-80ED-4422-AD11-B1358656ECEC}" dt="2023-04-16T16:15:35.249" v="2971" actId="27636"/>
          <ac:spMkLst>
            <pc:docMk/>
            <pc:sldMk cId="1673843588" sldId="269"/>
            <ac:spMk id="2" creationId="{C9882425-B1B8-3747-B556-2BD566E21B19}"/>
          </ac:spMkLst>
        </pc:spChg>
        <pc:spChg chg="mod">
          <ac:chgData name="Adam Donnelly" userId="98e5513a-2587-42a6-bea5-a484645186f2" providerId="ADAL" clId="{9843DC5E-80ED-4422-AD11-B1358656ECEC}" dt="2023-04-16T16:15:39.789" v="2972" actId="14100"/>
          <ac:spMkLst>
            <pc:docMk/>
            <pc:sldMk cId="1673843588" sldId="269"/>
            <ac:spMk id="3" creationId="{823A4080-1D61-DA66-9868-AABF66AE4811}"/>
          </ac:spMkLst>
        </pc:spChg>
      </pc:sldChg>
      <pc:sldChg chg="modSp add mod">
        <pc:chgData name="Adam Donnelly" userId="98e5513a-2587-42a6-bea5-a484645186f2" providerId="ADAL" clId="{9843DC5E-80ED-4422-AD11-B1358656ECEC}" dt="2023-04-16T15:08:10.314" v="1383" actId="1076"/>
        <pc:sldMkLst>
          <pc:docMk/>
          <pc:sldMk cId="149594447" sldId="270"/>
        </pc:sldMkLst>
        <pc:spChg chg="mod">
          <ac:chgData name="Adam Donnelly" userId="98e5513a-2587-42a6-bea5-a484645186f2" providerId="ADAL" clId="{9843DC5E-80ED-4422-AD11-B1358656ECEC}" dt="2023-04-16T13:18:12.736" v="537" actId="27636"/>
          <ac:spMkLst>
            <pc:docMk/>
            <pc:sldMk cId="149594447" sldId="270"/>
            <ac:spMk id="3" creationId="{823A4080-1D61-DA66-9868-AABF66AE4811}"/>
          </ac:spMkLst>
        </pc:spChg>
        <pc:picChg chg="mod">
          <ac:chgData name="Adam Donnelly" userId="98e5513a-2587-42a6-bea5-a484645186f2" providerId="ADAL" clId="{9843DC5E-80ED-4422-AD11-B1358656ECEC}" dt="2023-04-16T15:08:10.314" v="1383" actId="1076"/>
          <ac:picMkLst>
            <pc:docMk/>
            <pc:sldMk cId="149594447" sldId="270"/>
            <ac:picMk id="4" creationId="{E2F8E483-BB82-ABDE-72E9-C833E5D2BF70}"/>
          </ac:picMkLst>
        </pc:picChg>
      </pc:sldChg>
      <pc:sldChg chg="modSp add mod">
        <pc:chgData name="Adam Donnelly" userId="98e5513a-2587-42a6-bea5-a484645186f2" providerId="ADAL" clId="{9843DC5E-80ED-4422-AD11-B1358656ECEC}" dt="2023-04-16T15:14:14.775" v="1442" actId="14100"/>
        <pc:sldMkLst>
          <pc:docMk/>
          <pc:sldMk cId="1374152752" sldId="271"/>
        </pc:sldMkLst>
        <pc:spChg chg="mod">
          <ac:chgData name="Adam Donnelly" userId="98e5513a-2587-42a6-bea5-a484645186f2" providerId="ADAL" clId="{9843DC5E-80ED-4422-AD11-B1358656ECEC}" dt="2023-04-16T15:07:45.066" v="1382" actId="114"/>
          <ac:spMkLst>
            <pc:docMk/>
            <pc:sldMk cId="1374152752" sldId="271"/>
            <ac:spMk id="3" creationId="{823A4080-1D61-DA66-9868-AABF66AE4811}"/>
          </ac:spMkLst>
        </pc:spChg>
        <pc:picChg chg="mod">
          <ac:chgData name="Adam Donnelly" userId="98e5513a-2587-42a6-bea5-a484645186f2" providerId="ADAL" clId="{9843DC5E-80ED-4422-AD11-B1358656ECEC}" dt="2023-04-16T15:14:14.775" v="1442" actId="14100"/>
          <ac:picMkLst>
            <pc:docMk/>
            <pc:sldMk cId="1374152752" sldId="271"/>
            <ac:picMk id="4" creationId="{E2F8E483-BB82-ABDE-72E9-C833E5D2BF70}"/>
          </ac:picMkLst>
        </pc:picChg>
      </pc:sldChg>
      <pc:sldChg chg="modSp new del mod">
        <pc:chgData name="Adam Donnelly" userId="98e5513a-2587-42a6-bea5-a484645186f2" providerId="ADAL" clId="{9843DC5E-80ED-4422-AD11-B1358656ECEC}" dt="2023-04-16T13:36:11.208" v="686" actId="47"/>
        <pc:sldMkLst>
          <pc:docMk/>
          <pc:sldMk cId="1408098096" sldId="272"/>
        </pc:sldMkLst>
        <pc:spChg chg="mod">
          <ac:chgData name="Adam Donnelly" userId="98e5513a-2587-42a6-bea5-a484645186f2" providerId="ADAL" clId="{9843DC5E-80ED-4422-AD11-B1358656ECEC}" dt="2023-04-16T13:36:07.069" v="685" actId="207"/>
          <ac:spMkLst>
            <pc:docMk/>
            <pc:sldMk cId="1408098096" sldId="272"/>
            <ac:spMk id="2" creationId="{EC199061-B5CE-D88B-2360-9BC8482568F7}"/>
          </ac:spMkLst>
        </pc:spChg>
      </pc:sldChg>
      <pc:sldChg chg="modSp add mod">
        <pc:chgData name="Adam Donnelly" userId="98e5513a-2587-42a6-bea5-a484645186f2" providerId="ADAL" clId="{9843DC5E-80ED-4422-AD11-B1358656ECEC}" dt="2023-04-16T18:29:13.824" v="2974" actId="114"/>
        <pc:sldMkLst>
          <pc:docMk/>
          <pc:sldMk cId="4244171547" sldId="272"/>
        </pc:sldMkLst>
        <pc:spChg chg="mod">
          <ac:chgData name="Adam Donnelly" userId="98e5513a-2587-42a6-bea5-a484645186f2" providerId="ADAL" clId="{9843DC5E-80ED-4422-AD11-B1358656ECEC}" dt="2023-04-16T18:29:13.824" v="2974" actId="114"/>
          <ac:spMkLst>
            <pc:docMk/>
            <pc:sldMk cId="4244171547" sldId="272"/>
            <ac:spMk id="2" creationId="{00000000-0000-0000-0000-000000000000}"/>
          </ac:spMkLst>
        </pc:spChg>
        <pc:spChg chg="mod">
          <ac:chgData name="Adam Donnelly" userId="98e5513a-2587-42a6-bea5-a484645186f2" providerId="ADAL" clId="{9843DC5E-80ED-4422-AD11-B1358656ECEC}" dt="2023-04-16T15:06:43.266" v="1381" actId="1076"/>
          <ac:spMkLst>
            <pc:docMk/>
            <pc:sldMk cId="4244171547" sldId="272"/>
            <ac:spMk id="3" creationId="{00000000-0000-0000-0000-000000000000}"/>
          </ac:spMkLst>
        </pc:spChg>
        <pc:picChg chg="mod">
          <ac:chgData name="Adam Donnelly" userId="98e5513a-2587-42a6-bea5-a484645186f2" providerId="ADAL" clId="{9843DC5E-80ED-4422-AD11-B1358656ECEC}" dt="2023-04-16T15:03:09.898" v="1360" actId="1076"/>
          <ac:picMkLst>
            <pc:docMk/>
            <pc:sldMk cId="4244171547" sldId="272"/>
            <ac:picMk id="6" creationId="{C0DA63FA-EF7B-52D2-012B-34BF57C13396}"/>
          </ac:picMkLst>
        </pc:picChg>
      </pc:sldChg>
      <pc:sldChg chg="modSp add mod">
        <pc:chgData name="Adam Donnelly" userId="98e5513a-2587-42a6-bea5-a484645186f2" providerId="ADAL" clId="{9843DC5E-80ED-4422-AD11-B1358656ECEC}" dt="2023-04-16T16:09:54.336" v="2943" actId="20577"/>
        <pc:sldMkLst>
          <pc:docMk/>
          <pc:sldMk cId="3022300981" sldId="273"/>
        </pc:sldMkLst>
        <pc:spChg chg="mod">
          <ac:chgData name="Adam Donnelly" userId="98e5513a-2587-42a6-bea5-a484645186f2" providerId="ADAL" clId="{9843DC5E-80ED-4422-AD11-B1358656ECEC}" dt="2023-04-16T16:09:54.336" v="2943" actId="20577"/>
          <ac:spMkLst>
            <pc:docMk/>
            <pc:sldMk cId="3022300981" sldId="273"/>
            <ac:spMk id="3" creationId="{823A4080-1D61-DA66-9868-AABF66AE4811}"/>
          </ac:spMkLst>
        </pc:spChg>
      </pc:sldChg>
      <pc:sldChg chg="modSp add mod">
        <pc:chgData name="Adam Donnelly" userId="98e5513a-2587-42a6-bea5-a484645186f2" providerId="ADAL" clId="{9843DC5E-80ED-4422-AD11-B1358656ECEC}" dt="2023-04-16T16:09:23.396" v="2937" actId="207"/>
        <pc:sldMkLst>
          <pc:docMk/>
          <pc:sldMk cId="1080427172" sldId="274"/>
        </pc:sldMkLst>
        <pc:spChg chg="mod">
          <ac:chgData name="Adam Donnelly" userId="98e5513a-2587-42a6-bea5-a484645186f2" providerId="ADAL" clId="{9843DC5E-80ED-4422-AD11-B1358656ECEC}" dt="2023-04-16T16:09:23.396" v="2937" actId="207"/>
          <ac:spMkLst>
            <pc:docMk/>
            <pc:sldMk cId="1080427172" sldId="274"/>
            <ac:spMk id="3" creationId="{823A4080-1D61-DA66-9868-AABF66AE481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dirty="0"/>
              <a:t>Summer Pre-sessional</a:t>
            </a:r>
          </a:p>
          <a:p>
            <a:pPr>
              <a:defRPr/>
            </a:pPr>
            <a:r>
              <a:rPr lang="en-GB" sz="2400" dirty="0"/>
              <a:t>Student Numbers</a:t>
            </a:r>
          </a:p>
        </c:rich>
      </c:tx>
      <c:layout>
        <c:manualLayout>
          <c:xMode val="edge"/>
          <c:yMode val="edge"/>
          <c:x val="0.28022222222222215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Sheet1!$A$1:$A$19</c:f>
              <c:strCache>
                <c:ptCount val="19"/>
                <c:pt idx="0">
                  <c:v>2004-2005</c:v>
                </c:pt>
                <c:pt idx="1">
                  <c:v>2005-2006</c:v>
                </c:pt>
                <c:pt idx="2">
                  <c:v>2006-2007</c:v>
                </c:pt>
                <c:pt idx="3">
                  <c:v>2007-2008</c:v>
                </c:pt>
                <c:pt idx="4">
                  <c:v>2008-2009</c:v>
                </c:pt>
                <c:pt idx="5">
                  <c:v>2009-2010</c:v>
                </c:pt>
                <c:pt idx="6">
                  <c:v>2010-2011</c:v>
                </c:pt>
                <c:pt idx="7">
                  <c:v>2011-2012</c:v>
                </c:pt>
                <c:pt idx="8">
                  <c:v>2012-2013</c:v>
                </c:pt>
                <c:pt idx="9">
                  <c:v>2013-2014</c:v>
                </c:pt>
                <c:pt idx="10">
                  <c:v>2014-2015</c:v>
                </c:pt>
                <c:pt idx="11">
                  <c:v>2015-2016</c:v>
                </c:pt>
                <c:pt idx="12">
                  <c:v>2016-2017</c:v>
                </c:pt>
                <c:pt idx="13">
                  <c:v>2017-18</c:v>
                </c:pt>
                <c:pt idx="14">
                  <c:v>2018-19</c:v>
                </c:pt>
                <c:pt idx="15">
                  <c:v>2019-20</c:v>
                </c:pt>
                <c:pt idx="16">
                  <c:v>2020-21</c:v>
                </c:pt>
                <c:pt idx="17">
                  <c:v>2021-22</c:v>
                </c:pt>
                <c:pt idx="18">
                  <c:v>2022-23</c:v>
                </c:pt>
              </c:strCache>
            </c:strRef>
          </c:cat>
          <c:val>
            <c:numRef>
              <c:f>Sheet1!$B$1:$B$19</c:f>
              <c:numCache>
                <c:formatCode>General</c:formatCode>
                <c:ptCount val="19"/>
                <c:pt idx="0">
                  <c:v>188</c:v>
                </c:pt>
                <c:pt idx="1">
                  <c:v>122</c:v>
                </c:pt>
                <c:pt idx="2">
                  <c:v>188</c:v>
                </c:pt>
                <c:pt idx="3">
                  <c:v>168</c:v>
                </c:pt>
                <c:pt idx="4">
                  <c:v>312</c:v>
                </c:pt>
                <c:pt idx="5">
                  <c:v>361</c:v>
                </c:pt>
                <c:pt idx="6">
                  <c:v>464</c:v>
                </c:pt>
                <c:pt idx="7">
                  <c:v>599</c:v>
                </c:pt>
                <c:pt idx="8">
                  <c:v>662</c:v>
                </c:pt>
                <c:pt idx="9">
                  <c:v>649</c:v>
                </c:pt>
                <c:pt idx="10">
                  <c:v>742</c:v>
                </c:pt>
                <c:pt idx="11">
                  <c:v>671</c:v>
                </c:pt>
                <c:pt idx="12">
                  <c:v>796</c:v>
                </c:pt>
                <c:pt idx="13">
                  <c:v>884</c:v>
                </c:pt>
                <c:pt idx="14">
                  <c:v>1093</c:v>
                </c:pt>
                <c:pt idx="15">
                  <c:v>977</c:v>
                </c:pt>
                <c:pt idx="16">
                  <c:v>1032</c:v>
                </c:pt>
                <c:pt idx="17">
                  <c:v>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6-44EE-99A5-5FC552F407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999462207"/>
        <c:axId val="1999450975"/>
      </c:barChart>
      <c:catAx>
        <c:axId val="19994622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9450975"/>
        <c:crosses val="autoZero"/>
        <c:auto val="1"/>
        <c:lblAlgn val="ctr"/>
        <c:lblOffset val="100"/>
        <c:noMultiLvlLbl val="0"/>
      </c:catAx>
      <c:valAx>
        <c:axId val="19994509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99462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FF68D-7163-362B-6EEE-05489ADE3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71381-1254-B673-28BE-C133FD7AD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917EC-2806-5188-06D4-DFE357C4F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3CC0-A104-4A1A-A785-E7F9809DD2CD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8CD7C-6A58-58A8-E506-CD24443AE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BF297-089F-E7DB-F3EF-D09E5A3EC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51E-FFA1-4D84-B023-2F32C79F2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41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8A29D-AF01-72F8-2B8D-DF53C65C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95F016-4896-395A-9250-401F5F4A7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607FC-1157-D8C1-BE0E-018FFACE4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3CC0-A104-4A1A-A785-E7F9809DD2CD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6A737-859F-5071-7939-739316F3C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4D8EF-430E-86D8-EB50-96E78688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51E-FFA1-4D84-B023-2F32C79F2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3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05D262-E95F-E733-C7FA-4E2FF2F83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25904-76EA-7143-BE41-3235A4261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815C0-2D0E-4055-1E77-B1DB73C50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3CC0-A104-4A1A-A785-E7F9809DD2CD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DF4C1-0DC2-0F4B-7A30-A2E0D236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B8A07-F932-C866-5CF0-23A457B8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51E-FFA1-4D84-B023-2F32C79F2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74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ADF6E-46E2-6FEE-5A5D-C826C3D4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70BBA-0468-B9CC-21A0-59B8BE94A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F936-3355-3430-E9BA-83BB579D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3CC0-A104-4A1A-A785-E7F9809DD2CD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E4A55-058D-3AEF-0245-0E4F1E725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02885-2068-C6CD-F4A1-27E58D263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51E-FFA1-4D84-B023-2F32C79F2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63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86CE1-98DE-AD70-628E-27141889A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47BC6-0C9E-7380-B1A3-BFE1702DD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69404-89DD-C172-0D21-E9582513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3CC0-A104-4A1A-A785-E7F9809DD2CD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E19A0-A5A1-A791-20B9-4B78D4BE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0E184-41CE-6F05-66E5-9CD199676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51E-FFA1-4D84-B023-2F32C79F2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17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AAA4E-5DFE-35A3-E690-D82D7C26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4DD12-3AB3-97E3-3007-EBA4989BE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54E2A-6133-4B43-2AC4-49B2EEC28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33AD6-D6F0-E8C5-2F89-11C48E3C6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3CC0-A104-4A1A-A785-E7F9809DD2CD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3E5F1-8BAB-378E-A7B7-EC2C81B9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562D8-278B-5DFB-E4FE-74E102EA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51E-FFA1-4D84-B023-2F32C79F2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74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FC577-5AC7-8853-EA06-BAF6FF7EF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05A56-DCB2-5191-0884-F9A4715DF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D311E-A9CC-85AC-E5E6-E38F60782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686DE9-7761-7FE3-EB88-723B575AA5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3AD635-68A8-D1D6-9D75-CCADF7942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D0664A-917C-51EE-17F4-EE3F3A1A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3CC0-A104-4A1A-A785-E7F9809DD2CD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816B1F-2A64-18A8-0322-42F91CEE6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5E2D9F-F853-DA56-6974-E76CF13B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51E-FFA1-4D84-B023-2F32C79F2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82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F8CBA-40F0-3267-D95A-2A87B7E3A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3589FA-F7A7-E14D-B7C1-94E68C50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3CC0-A104-4A1A-A785-E7F9809DD2CD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3547A-027D-6027-7812-64FD1CFB2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10416-1BCC-E69B-1E46-6A74FC05E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51E-FFA1-4D84-B023-2F32C79F2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67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684903-42DC-F5BC-8BED-606ABC2A2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3CC0-A104-4A1A-A785-E7F9809DD2CD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B1B6D-316B-CC43-A930-6CF979080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9D917-4325-30AF-D9C7-F29C045A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51E-FFA1-4D84-B023-2F32C79F2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33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EA90-AB79-386A-5A6B-4383548F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5DC57-73F6-81D4-7F6C-792EC2964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299B3-DEAB-8E0B-2EA5-F3E146061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793CC-64F4-49C2-E7DE-D31429EF0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3CC0-A104-4A1A-A785-E7F9809DD2CD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C9A40-704A-83C8-ABE4-E5CCFA73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684CE-FB2B-1026-A254-9ACC6E636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51E-FFA1-4D84-B023-2F32C79F2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1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2D63C-1BAD-FC6F-35B0-980A29405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7E19E6-93AD-18F8-0348-C0483602F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5DC01-B615-4646-B30C-E2621CE48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B13B7-42D4-976C-9AB2-0D5E9E13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3CC0-A104-4A1A-A785-E7F9809DD2CD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84CAD-54D4-1895-1506-381999C5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F821E-6754-9EC9-B2D8-698C0283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4C51E-FFA1-4D84-B023-2F32C79F2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04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CAB17A-9038-07E7-BFE1-E407DD3DA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93972-C66B-BA5C-0C98-F02849851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C6F74-2A2E-D19C-5ADF-570B6DF3A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53CC0-A104-4A1A-A785-E7F9809DD2CD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6220B-944C-FBA6-CF94-741B4BE2C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800D4-1626-010B-885E-AD4741BA4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4C51E-FFA1-4D84-B023-2F32C79F2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32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u.org.uk/media/12905/UCU-workload-survey-2021-data-report/pdf/WorkloadReportJune22.pdf" TargetMode="External"/><Relationship Id="rId2" Type="http://schemas.openxmlformats.org/officeDocument/2006/relationships/hyperlink" Target="https://www.ucu.org.uk/media/13636/JNCHES-contract-types-review-terms-of-reference-March-23/pdf/New_JNCHES_contract_types_review_terms_of_reference_-_14_March_202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 Gilbert Scott Building">
            <a:extLst>
              <a:ext uri="{FF2B5EF4-FFF2-40B4-BE49-F238E27FC236}">
                <a16:creationId xmlns:a16="http://schemas.microsoft.com/office/drawing/2014/main" id="{C0DA63FA-EF7B-52D2-012B-34BF57C13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485" y="1180439"/>
            <a:ext cx="8666970" cy="2851921"/>
          </a:xfrm>
        </p:spPr>
        <p:txBody>
          <a:bodyPr>
            <a:normAutofit/>
          </a:bodyPr>
          <a:lstStyle/>
          <a:p>
            <a:pPr algn="l"/>
            <a:r>
              <a:rPr lang="en-GB" sz="4000" b="1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“…like a cog in a wheel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br>
              <a:rPr lang="en-GB" sz="4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000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4000" b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‘four lenses’ critical reflection </a:t>
            </a:r>
            <a:br>
              <a:rPr lang="en-GB" sz="4000" b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000" b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</a:t>
            </a:r>
            <a:r>
              <a:rPr lang="en-GB" sz="4000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4000" b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ummer pre-sessional.</a:t>
            </a:r>
            <a:b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930545" y="173513"/>
            <a:ext cx="5857867" cy="10237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Adam Donnelly</a:t>
            </a:r>
          </a:p>
          <a:p>
            <a:pPr marL="0" indent="0">
              <a:buNone/>
            </a:pP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</a:rPr>
              <a:t>English for Academic Study, University of Glasgow</a:t>
            </a:r>
          </a:p>
        </p:txBody>
      </p:sp>
      <p:pic>
        <p:nvPicPr>
          <p:cNvPr id="1030" name="Picture 6" descr="Upcoming Events – BALEAP">
            <a:extLst>
              <a:ext uri="{FF2B5EF4-FFF2-40B4-BE49-F238E27FC236}">
                <a16:creationId xmlns:a16="http://schemas.microsoft.com/office/drawing/2014/main" id="{220E2C71-7D92-0B7C-AF2B-871164D00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496" y="344386"/>
            <a:ext cx="1912117" cy="191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17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2425-B1B8-3747-B556-2BD566E2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697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Precarity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A4080-1D61-DA66-9868-AABF66AE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010"/>
            <a:ext cx="10515600" cy="464995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“fixed-term”; (“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insecurely-contracted”; “precariously-employed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”)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March 2023, JNCHES Contract Types: 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</a:rPr>
              <a:t>‘…there will be specifically defined reasons in any organisation for offering indefinite or fixed term employment’.</a:t>
            </a:r>
          </a:p>
          <a:p>
            <a:endParaRPr lang="en-GB" sz="2400" i="1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Returning colleagues (80%, 2022) + new applicants.</a:t>
            </a:r>
          </a:p>
          <a:p>
            <a:endParaRPr lang="en-GB" sz="2400" i="1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6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2023: student applications &gt; 50% down</a:t>
            </a:r>
            <a:r>
              <a:rPr lang="en-GB" sz="2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!!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sz="2400" b="0" dirty="0">
                <a:solidFill>
                  <a:schemeClr val="accent1">
                    <a:lumMod val="75000"/>
                  </a:schemeClr>
                </a:solidFill>
                <a:effectLst/>
              </a:rPr>
              <a:t>How can the ideals of EAP praxis be realised if EAP is a commodity? If conditions of employment are precarious, if EAP is considered primarily as a profitmaking enterprise…no surprise if practitioners question their loyalty to the profession’ </a:t>
            </a:r>
            <a:r>
              <a:rPr lang="en-GB" sz="24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(Bruce and Ding, 2017)</a:t>
            </a:r>
            <a:endParaRPr lang="en-GB" sz="2400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University of Glasgow - MyGlasgow - MyGlasgow Staff - Brand Toolkit - Brand  elements - Logo">
            <a:extLst>
              <a:ext uri="{FF2B5EF4-FFF2-40B4-BE49-F238E27FC236}">
                <a16:creationId xmlns:a16="http://schemas.microsoft.com/office/drawing/2014/main" id="{3F8F1723-7AA4-E358-641C-F44852D68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091" y="144937"/>
            <a:ext cx="2196909" cy="9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hh Emoji [Free Download All Emojis] | Emoji Island">
            <a:extLst>
              <a:ext uri="{FF2B5EF4-FFF2-40B4-BE49-F238E27FC236}">
                <a16:creationId xmlns:a16="http://schemas.microsoft.com/office/drawing/2014/main" id="{80B70B76-F432-D77E-3581-F232C4588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04718" y="1086633"/>
            <a:ext cx="1012951" cy="105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427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2425-B1B8-3747-B556-2BD566E2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051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Wellbeing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A4080-1D61-DA66-9868-AABF66AE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310"/>
            <a:ext cx="10515600" cy="503256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HEIs – “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pressure vessels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”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Morrish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, 2019)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; “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anxiety machines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”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(Hall and Bowles, 2016)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70%     counselling referrals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60%     occupational health.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“fixed-term” – c.50% report poor mental health.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Pre-sessional = fourth term(!)</a:t>
            </a:r>
          </a:p>
          <a:p>
            <a:pPr marL="0" indent="0">
              <a:buNone/>
            </a:pPr>
            <a:r>
              <a:rPr lang="en-GB" sz="25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workload / mental load increases due to switching </a:t>
            </a:r>
          </a:p>
          <a:p>
            <a:pPr marL="0" indent="0">
              <a:buNone/>
            </a:pPr>
            <a:r>
              <a:rPr lang="en-GB" sz="25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 courses and because I’m tired, with another </a:t>
            </a:r>
          </a:p>
          <a:p>
            <a:pPr marL="0" indent="0">
              <a:buNone/>
            </a:pPr>
            <a:r>
              <a:rPr lang="en-GB" sz="25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½ weeks to go until I get a break.”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University of Glasgow - MyGlasgow - MyGlasgow Staff - Brand Toolkit - Brand  elements - Logo">
            <a:extLst>
              <a:ext uri="{FF2B5EF4-FFF2-40B4-BE49-F238E27FC236}">
                <a16:creationId xmlns:a16="http://schemas.microsoft.com/office/drawing/2014/main" id="{3F8F1723-7AA4-E358-641C-F44852D68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091" y="144937"/>
            <a:ext cx="2196909" cy="9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F8E483-BB82-ABDE-72E9-C833E5D2BF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31" t="20045" r="24053" b="14974"/>
          <a:stretch/>
        </p:blipFill>
        <p:spPr bwMode="auto">
          <a:xfrm>
            <a:off x="8848920" y="2142655"/>
            <a:ext cx="3002989" cy="404923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039B5422-72C9-246C-06B9-13765261DF55}"/>
              </a:ext>
            </a:extLst>
          </p:cNvPr>
          <p:cNvSpPr/>
          <p:nvPr/>
        </p:nvSpPr>
        <p:spPr>
          <a:xfrm>
            <a:off x="1841585" y="2365985"/>
            <a:ext cx="259307" cy="2593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BEE6CC46-26D4-889C-33DE-909DFDC9F596}"/>
              </a:ext>
            </a:extLst>
          </p:cNvPr>
          <p:cNvSpPr/>
          <p:nvPr/>
        </p:nvSpPr>
        <p:spPr>
          <a:xfrm>
            <a:off x="1841585" y="2856038"/>
            <a:ext cx="259307" cy="2593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30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2425-B1B8-3747-B556-2BD566E2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051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Wellbeing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A4080-1D61-DA66-9868-AABF66AE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310"/>
            <a:ext cx="10515600" cy="503256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HEIs – “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pressure vessels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”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Morrish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, 2020)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; “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anxiety machines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”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(Hall and Bowles, 2016)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70%     counselling referrals;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60%     occupational health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“fixed-term” – c.50% report poor mental health.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Pre-sessional = fourth term(!)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500" i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fairly constant battle to stay afloat – regular 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500" i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60-70hr weeks, lost weekends and sleep which has 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500" i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 impacts on home life and wellbeing.”</a:t>
            </a:r>
            <a:endParaRPr lang="en-GB" sz="25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University of Glasgow - MyGlasgow - MyGlasgow Staff - Brand Toolkit - Brand  elements - Logo">
            <a:extLst>
              <a:ext uri="{FF2B5EF4-FFF2-40B4-BE49-F238E27FC236}">
                <a16:creationId xmlns:a16="http://schemas.microsoft.com/office/drawing/2014/main" id="{3F8F1723-7AA4-E358-641C-F44852D68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091" y="144937"/>
            <a:ext cx="2196909" cy="9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F8E483-BB82-ABDE-72E9-C833E5D2BF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31" t="20045" r="24053" b="14974"/>
          <a:stretch/>
        </p:blipFill>
        <p:spPr bwMode="auto">
          <a:xfrm>
            <a:off x="8848920" y="2142654"/>
            <a:ext cx="3002989" cy="404923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039B5422-72C9-246C-06B9-13765261DF55}"/>
              </a:ext>
            </a:extLst>
          </p:cNvPr>
          <p:cNvSpPr/>
          <p:nvPr/>
        </p:nvSpPr>
        <p:spPr>
          <a:xfrm>
            <a:off x="1841585" y="2365985"/>
            <a:ext cx="259307" cy="2593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BEE6CC46-26D4-889C-33DE-909DFDC9F596}"/>
              </a:ext>
            </a:extLst>
          </p:cNvPr>
          <p:cNvSpPr/>
          <p:nvPr/>
        </p:nvSpPr>
        <p:spPr>
          <a:xfrm>
            <a:off x="1841585" y="2856038"/>
            <a:ext cx="259307" cy="2593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94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2425-B1B8-3747-B556-2BD566E2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051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Wellbeing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A4080-1D61-DA66-9868-AABF66AE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310"/>
            <a:ext cx="10515600" cy="503256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HEIs – “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pressure vessels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”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Morrish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, 2020)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; “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anxiety machines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”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(Hall and Bowles, 2016)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70%     counselling referrals;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60%     occupational health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“fixed-term” – c.50% report poor mental health.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‘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Staff in HE are working more than 2 unpaid days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(50.4 FTE hours) per week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’. 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(UCU Workload Survey, 2022)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University of Glasgow - MyGlasgow - MyGlasgow Staff - Brand Toolkit - Brand  elements - Logo">
            <a:extLst>
              <a:ext uri="{FF2B5EF4-FFF2-40B4-BE49-F238E27FC236}">
                <a16:creationId xmlns:a16="http://schemas.microsoft.com/office/drawing/2014/main" id="{3F8F1723-7AA4-E358-641C-F44852D68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091" y="144937"/>
            <a:ext cx="2196909" cy="9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F8E483-BB82-ABDE-72E9-C833E5D2BF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31" t="20045" r="24053" b="14974"/>
          <a:stretch/>
        </p:blipFill>
        <p:spPr bwMode="auto">
          <a:xfrm>
            <a:off x="8798011" y="2117942"/>
            <a:ext cx="3085686" cy="416074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039B5422-72C9-246C-06B9-13765261DF55}"/>
              </a:ext>
            </a:extLst>
          </p:cNvPr>
          <p:cNvSpPr/>
          <p:nvPr/>
        </p:nvSpPr>
        <p:spPr>
          <a:xfrm>
            <a:off x="1841585" y="2365985"/>
            <a:ext cx="259307" cy="2593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BEE6CC46-26D4-889C-33DE-909DFDC9F596}"/>
              </a:ext>
            </a:extLst>
          </p:cNvPr>
          <p:cNvSpPr/>
          <p:nvPr/>
        </p:nvSpPr>
        <p:spPr>
          <a:xfrm>
            <a:off x="1841585" y="2856038"/>
            <a:ext cx="259307" cy="2593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152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2425-B1B8-3747-B556-2BD566E2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051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Wellbeing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A4080-1D61-DA66-9868-AABF66AE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310"/>
            <a:ext cx="10515600" cy="503256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HEIs – “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pressure vessels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”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Morrish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, 2020)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; “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anxiety machines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”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(Hall and Bowles, 2016)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70%     counselling referrals;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60%     occupational health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“fixed-term” – c.50% report poor mental health.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Summer Pre-sessional a hotbed of unpaid labour.</a:t>
            </a:r>
          </a:p>
          <a:p>
            <a:pPr>
              <a:spcBef>
                <a:spcPts val="0"/>
              </a:spcBef>
            </a:pP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University of Glasgow - MyGlasgow - MyGlasgow Staff - Brand Toolkit - Brand  elements - Logo">
            <a:extLst>
              <a:ext uri="{FF2B5EF4-FFF2-40B4-BE49-F238E27FC236}">
                <a16:creationId xmlns:a16="http://schemas.microsoft.com/office/drawing/2014/main" id="{3F8F1723-7AA4-E358-641C-F44852D68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091" y="144937"/>
            <a:ext cx="2196909" cy="9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F8E483-BB82-ABDE-72E9-C833E5D2BF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31" t="20045" r="24053" b="14974"/>
          <a:stretch/>
        </p:blipFill>
        <p:spPr bwMode="auto">
          <a:xfrm>
            <a:off x="8817133" y="2117942"/>
            <a:ext cx="3066564" cy="413496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039B5422-72C9-246C-06B9-13765261DF55}"/>
              </a:ext>
            </a:extLst>
          </p:cNvPr>
          <p:cNvSpPr/>
          <p:nvPr/>
        </p:nvSpPr>
        <p:spPr>
          <a:xfrm>
            <a:off x="1841585" y="2365985"/>
            <a:ext cx="259307" cy="2593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BEE6CC46-26D4-889C-33DE-909DFDC9F596}"/>
              </a:ext>
            </a:extLst>
          </p:cNvPr>
          <p:cNvSpPr/>
          <p:nvPr/>
        </p:nvSpPr>
        <p:spPr>
          <a:xfrm>
            <a:off x="1841585" y="2856038"/>
            <a:ext cx="259307" cy="2593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30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2425-B1B8-3747-B556-2BD566E2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Autonomy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A4080-1D61-DA66-9868-AABF66AE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958"/>
            <a:ext cx="10515600" cy="4703005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Agency and activism in HE – performance management and standards surveillance culture (Sachs, 2016; Murphy, et. al, 2021)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Quality assurance &amp;/vs. professional development.</a:t>
            </a:r>
          </a:p>
          <a:p>
            <a:pPr marL="0" indent="0">
              <a:buNone/>
            </a:pP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Unrealistic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marking expectations”; “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too much 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admin and form-filling compared to teaching load”</a:t>
            </a:r>
          </a:p>
          <a:p>
            <a:pPr marL="0" indent="0">
              <a:buNone/>
            </a:pPr>
            <a:endParaRPr lang="en-GB" sz="24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Pursuit of TEAP CF accreditation / portfolio development.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erceptions of [compulsory] Observations of Teaching: 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intrusion, vulnerability, empowerment, development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Macdiarmid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2021).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Reduction in paperwork and expanded range of options.</a:t>
            </a:r>
          </a:p>
          <a:p>
            <a:endParaRPr lang="en-GB" dirty="0"/>
          </a:p>
        </p:txBody>
      </p:sp>
      <p:pic>
        <p:nvPicPr>
          <p:cNvPr id="1026" name="Picture 2" descr="University of Glasgow - MyGlasgow - MyGlasgow Staff - Brand Toolkit - Brand  elements - Logo">
            <a:extLst>
              <a:ext uri="{FF2B5EF4-FFF2-40B4-BE49-F238E27FC236}">
                <a16:creationId xmlns:a16="http://schemas.microsoft.com/office/drawing/2014/main" id="{3F8F1723-7AA4-E358-641C-F44852D68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091" y="144937"/>
            <a:ext cx="2196909" cy="9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91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2425-B1B8-3747-B556-2BD566E2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878"/>
          </a:xfrm>
        </p:spPr>
        <p:txBody>
          <a:bodyPr/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Conclusions?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A4080-1D61-DA66-9868-AABF66AE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1004"/>
            <a:ext cx="10515600" cy="4975959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Summer Pre-sessional is a difficult place to be. </a:t>
            </a: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‘Pressure vessels’ / ‘anxiety machines’.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 ‘dilemmatic space’ (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Fransson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Grannäs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2013); messy decision making –[teachers] ‘do the best they can under the circumstances’ (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Kemmis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and Smith, 2008).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Institutional interests + structural imperatives often incompatible with wellbeing.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Critical reflection via ‘four lenses’ offers way to step back and see; “to recover”.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University of Glasgow - MyGlasgow - MyGlasgow Staff - Brand Toolkit - Brand  elements - Logo">
            <a:extLst>
              <a:ext uri="{FF2B5EF4-FFF2-40B4-BE49-F238E27FC236}">
                <a16:creationId xmlns:a16="http://schemas.microsoft.com/office/drawing/2014/main" id="{3F8F1723-7AA4-E358-641C-F44852D68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091" y="144937"/>
            <a:ext cx="2196909" cy="9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66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2425-B1B8-3747-B556-2BD566E2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38"/>
            <a:ext cx="10515600" cy="578394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A4080-1D61-DA66-9868-AABF66AE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3332"/>
            <a:ext cx="10515600" cy="58821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300" b="0" i="0" dirty="0">
                <a:solidFill>
                  <a:srgbClr val="222222"/>
                </a:solidFill>
                <a:effectLst/>
              </a:rPr>
              <a:t>Brookfield, S.D., 2017. </a:t>
            </a:r>
            <a:r>
              <a:rPr lang="en-GB" sz="1300" b="0" i="1" dirty="0">
                <a:solidFill>
                  <a:srgbClr val="222222"/>
                </a:solidFill>
                <a:effectLst/>
              </a:rPr>
              <a:t>Becoming a critically reflective teacher</a:t>
            </a:r>
            <a:r>
              <a:rPr lang="en-GB" sz="1300" b="0" i="0" dirty="0">
                <a:solidFill>
                  <a:srgbClr val="222222"/>
                </a:solidFill>
                <a:effectLst/>
              </a:rPr>
              <a:t>. John Wiley &amp; Sons.</a:t>
            </a:r>
          </a:p>
          <a:p>
            <a:pPr>
              <a:lnSpc>
                <a:spcPct val="100000"/>
              </a:lnSpc>
            </a:pPr>
            <a:r>
              <a:rPr lang="en-GB" sz="1300" b="0" i="0" dirty="0">
                <a:solidFill>
                  <a:srgbClr val="222222"/>
                </a:solidFill>
                <a:effectLst/>
              </a:rPr>
              <a:t>Ding, A. and Bruce, I., 2017. The English for academic purposes practitioner. </a:t>
            </a:r>
            <a:r>
              <a:rPr lang="en-GB" sz="1300" b="0" i="1" dirty="0">
                <a:solidFill>
                  <a:srgbClr val="222222"/>
                </a:solidFill>
                <a:effectLst/>
              </a:rPr>
              <a:t>Cham, Switzerland: Palgrave Macmillan</a:t>
            </a:r>
            <a:r>
              <a:rPr lang="en-GB" sz="1300" b="0" i="0" dirty="0">
                <a:solidFill>
                  <a:srgbClr val="222222"/>
                </a:solidFill>
                <a:effectLst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GB" sz="1300" b="0" i="0" dirty="0" err="1">
                <a:solidFill>
                  <a:srgbClr val="222222"/>
                </a:solidFill>
                <a:effectLst/>
              </a:rPr>
              <a:t>Fransson</a:t>
            </a:r>
            <a:r>
              <a:rPr lang="en-GB" sz="1300" b="0" i="0" dirty="0">
                <a:solidFill>
                  <a:srgbClr val="222222"/>
                </a:solidFill>
                <a:effectLst/>
              </a:rPr>
              <a:t>, G. and </a:t>
            </a:r>
            <a:r>
              <a:rPr lang="en-GB" sz="1300" b="0" i="0" dirty="0" err="1">
                <a:solidFill>
                  <a:srgbClr val="222222"/>
                </a:solidFill>
                <a:effectLst/>
              </a:rPr>
              <a:t>Grannäs</a:t>
            </a:r>
            <a:r>
              <a:rPr lang="en-GB" sz="1300" b="0" i="0" dirty="0">
                <a:solidFill>
                  <a:srgbClr val="222222"/>
                </a:solidFill>
                <a:effectLst/>
              </a:rPr>
              <a:t>, J., 2013. Dilemmatic spaces in educational contexts–towards a conceptual framework for dilemmas in teachers work. </a:t>
            </a:r>
            <a:r>
              <a:rPr lang="en-GB" sz="1300" b="0" i="1" dirty="0">
                <a:solidFill>
                  <a:srgbClr val="222222"/>
                </a:solidFill>
                <a:effectLst/>
              </a:rPr>
              <a:t>Teachers and Teaching</a:t>
            </a:r>
            <a:r>
              <a:rPr lang="en-GB" sz="1300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GB" sz="1300" b="0" i="1" dirty="0">
                <a:solidFill>
                  <a:srgbClr val="222222"/>
                </a:solidFill>
                <a:effectLst/>
              </a:rPr>
              <a:t>19</a:t>
            </a:r>
            <a:r>
              <a:rPr lang="en-GB" sz="1300" b="0" i="0" dirty="0">
                <a:solidFill>
                  <a:srgbClr val="222222"/>
                </a:solidFill>
                <a:effectLst/>
              </a:rPr>
              <a:t>(1), pp.4-17.</a:t>
            </a:r>
          </a:p>
          <a:p>
            <a:pPr>
              <a:lnSpc>
                <a:spcPct val="100000"/>
              </a:lnSpc>
            </a:pPr>
            <a:r>
              <a:rPr lang="en-GB" sz="1300" b="0" i="0" dirty="0">
                <a:solidFill>
                  <a:srgbClr val="222222"/>
                </a:solidFill>
                <a:effectLst/>
              </a:rPr>
              <a:t>Fulcher, G., 2009. The commercialisation of language provision at university. </a:t>
            </a:r>
            <a:r>
              <a:rPr lang="en-GB" sz="1300" b="0" i="1" dirty="0">
                <a:solidFill>
                  <a:srgbClr val="222222"/>
                </a:solidFill>
                <a:effectLst/>
              </a:rPr>
              <a:t>The politics of language education: Individuals and institutions</a:t>
            </a:r>
            <a:r>
              <a:rPr lang="en-GB" sz="1300" b="0" i="0" dirty="0">
                <a:solidFill>
                  <a:srgbClr val="222222"/>
                </a:solidFill>
                <a:effectLst/>
              </a:rPr>
              <a:t>, pp.125-146.</a:t>
            </a:r>
          </a:p>
          <a:p>
            <a:pPr>
              <a:lnSpc>
                <a:spcPct val="100000"/>
              </a:lnSpc>
            </a:pPr>
            <a:r>
              <a:rPr lang="en-GB" sz="13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Hall, R. and Bowles, K., 2016. Re-engineering higher education: the subsumption of academic labour and the exploitation of anxiety. </a:t>
            </a:r>
            <a:r>
              <a:rPr lang="en-GB" sz="1300" i="1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Workplace: A Journal for Academic </a:t>
            </a:r>
            <a:r>
              <a:rPr lang="en-GB" sz="1300" i="1" dirty="0" err="1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Labor</a:t>
            </a:r>
            <a:r>
              <a:rPr lang="en-GB" sz="13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(28).</a:t>
            </a:r>
            <a:endParaRPr lang="en-GB" sz="1300" dirty="0">
              <a:solidFill>
                <a:srgbClr val="222222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300" b="0" i="0" dirty="0" err="1">
                <a:solidFill>
                  <a:srgbClr val="222222"/>
                </a:solidFill>
                <a:effectLst/>
              </a:rPr>
              <a:t>Kemmis</a:t>
            </a:r>
            <a:r>
              <a:rPr lang="en-GB" sz="1300" b="0" i="0" dirty="0">
                <a:solidFill>
                  <a:srgbClr val="222222"/>
                </a:solidFill>
                <a:effectLst/>
              </a:rPr>
              <a:t>, S. and Smith, T.J., 2008. Praxis and praxis development: About this book. In </a:t>
            </a:r>
            <a:r>
              <a:rPr lang="en-GB" sz="1300" b="0" i="1" dirty="0">
                <a:solidFill>
                  <a:srgbClr val="222222"/>
                </a:solidFill>
                <a:effectLst/>
              </a:rPr>
              <a:t>Enabling praxis</a:t>
            </a:r>
            <a:r>
              <a:rPr lang="en-GB" sz="1300" b="0" i="0" dirty="0">
                <a:solidFill>
                  <a:srgbClr val="222222"/>
                </a:solidFill>
                <a:effectLst/>
              </a:rPr>
              <a:t> (pp. 1-13). Brill.</a:t>
            </a:r>
          </a:p>
          <a:p>
            <a:pPr>
              <a:lnSpc>
                <a:spcPct val="100000"/>
              </a:lnSpc>
            </a:pPr>
            <a:r>
              <a:rPr lang="en-GB" sz="1300" b="0" i="0" dirty="0">
                <a:solidFill>
                  <a:srgbClr val="222222"/>
                </a:solidFill>
                <a:effectLst/>
              </a:rPr>
              <a:t>MacDiarmid, C., 2021. Exploring Approaches to Teacher Observation on an Intensive EAP Pre-Sessional Course.</a:t>
            </a:r>
          </a:p>
          <a:p>
            <a:pPr>
              <a:lnSpc>
                <a:spcPct val="100000"/>
              </a:lnSpc>
            </a:pPr>
            <a:r>
              <a:rPr lang="en-GB" sz="1300" b="0" i="0" dirty="0" err="1">
                <a:solidFill>
                  <a:srgbClr val="222222"/>
                </a:solidFill>
                <a:effectLst/>
              </a:rPr>
              <a:t>Morrish</a:t>
            </a:r>
            <a:r>
              <a:rPr lang="en-GB" sz="1300" b="0" i="0" dirty="0">
                <a:solidFill>
                  <a:srgbClr val="222222"/>
                </a:solidFill>
                <a:effectLst/>
              </a:rPr>
              <a:t>, L., 2019. </a:t>
            </a:r>
            <a:r>
              <a:rPr lang="en-GB" sz="1300" b="0" i="1" dirty="0">
                <a:solidFill>
                  <a:srgbClr val="222222"/>
                </a:solidFill>
                <a:effectLst/>
              </a:rPr>
              <a:t>Pressure vessels: The epidemic of poor mental health among higher education staff</a:t>
            </a:r>
            <a:r>
              <a:rPr lang="en-GB" sz="1300" b="0" i="0" dirty="0">
                <a:solidFill>
                  <a:srgbClr val="222222"/>
                </a:solidFill>
                <a:effectLst/>
              </a:rPr>
              <a:t>. Oxford: Higher Education Policy Institute.</a:t>
            </a:r>
            <a:endParaRPr lang="en-GB" sz="1300" dirty="0">
              <a:solidFill>
                <a:srgbClr val="222222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3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Murphy, M., Burke, C., Costa, C., &amp; </a:t>
            </a:r>
            <a:r>
              <a:rPr lang="en-GB" sz="13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Raaper</a:t>
            </a:r>
            <a:r>
              <a:rPr lang="en-GB" sz="13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R. (2021). Introduction: Theorising the University in an Age of Uncertainty. In M. Murphy, C. Burke, C. Costa &amp; R. </a:t>
            </a:r>
            <a:r>
              <a:rPr lang="en-GB" sz="13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Raaper</a:t>
            </a:r>
            <a:r>
              <a:rPr lang="en-GB" sz="13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(Eds.). </a:t>
            </a:r>
            <a:r>
              <a:rPr lang="en-GB" sz="13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Social Theory and the Politics of Higher Education: Critical Perspectives on Institutional Research.</a:t>
            </a:r>
            <a:r>
              <a:rPr lang="en-GB" sz="13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London: Bloomsbury Academic, pp.1–14</a:t>
            </a:r>
            <a:endParaRPr lang="en-GB" sz="1300" dirty="0">
              <a:solidFill>
                <a:srgbClr val="222222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300" b="0" i="0" dirty="0">
                <a:solidFill>
                  <a:srgbClr val="222222"/>
                </a:solidFill>
                <a:effectLst/>
              </a:rPr>
              <a:t>Pearson, W.S., 2020. The Effectiveness of Pre‐sessional EAP Programmes in UK Higher Education: A Review of the Evidence. </a:t>
            </a:r>
            <a:r>
              <a:rPr lang="en-GB" sz="1300" b="0" i="1" dirty="0">
                <a:solidFill>
                  <a:srgbClr val="222222"/>
                </a:solidFill>
                <a:effectLst/>
              </a:rPr>
              <a:t>Review of Education</a:t>
            </a:r>
            <a:r>
              <a:rPr lang="en-GB" sz="1300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GB" sz="1300" b="0" i="1" dirty="0">
                <a:solidFill>
                  <a:srgbClr val="222222"/>
                </a:solidFill>
                <a:effectLst/>
              </a:rPr>
              <a:t>8</a:t>
            </a:r>
            <a:r>
              <a:rPr lang="en-GB" sz="1300" b="0" i="0" dirty="0">
                <a:solidFill>
                  <a:srgbClr val="222222"/>
                </a:solidFill>
                <a:effectLst/>
              </a:rPr>
              <a:t>(2), pp.420-447.</a:t>
            </a:r>
            <a:endParaRPr lang="en-GB" sz="1300" dirty="0">
              <a:solidFill>
                <a:srgbClr val="222222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300" b="0" i="0" dirty="0">
                <a:solidFill>
                  <a:srgbClr val="222222"/>
                </a:solidFill>
                <a:effectLst/>
              </a:rPr>
              <a:t>Sachs, J., 2016. Teacher professionalism: Why are we still talking about it?. </a:t>
            </a:r>
            <a:r>
              <a:rPr lang="en-GB" sz="1300" b="0" i="1" dirty="0">
                <a:solidFill>
                  <a:srgbClr val="222222"/>
                </a:solidFill>
                <a:effectLst/>
              </a:rPr>
              <a:t>Teachers and teaching</a:t>
            </a:r>
            <a:r>
              <a:rPr lang="en-GB" sz="1300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GB" sz="1300" b="0" i="1" dirty="0">
                <a:solidFill>
                  <a:srgbClr val="222222"/>
                </a:solidFill>
                <a:effectLst/>
              </a:rPr>
              <a:t>22</a:t>
            </a:r>
            <a:r>
              <a:rPr lang="en-GB" sz="1300" b="0" i="0" dirty="0">
                <a:solidFill>
                  <a:srgbClr val="222222"/>
                </a:solidFill>
                <a:effectLst/>
              </a:rPr>
              <a:t>(4), pp.413-425.</a:t>
            </a:r>
            <a:endParaRPr lang="en-GB" sz="1300" dirty="0">
              <a:solidFill>
                <a:srgbClr val="222222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300" dirty="0">
                <a:solidFill>
                  <a:srgbClr val="222222"/>
                </a:solidFill>
              </a:rPr>
              <a:t>UCU, 2023. </a:t>
            </a:r>
            <a:r>
              <a:rPr lang="en-GB" sz="1300" dirty="0"/>
              <a:t>New JNCHES Contract Types negotiations: terms of reference. Available at: </a:t>
            </a:r>
            <a:r>
              <a:rPr lang="en-GB" sz="1300" dirty="0">
                <a:hlinkClick r:id="rId2"/>
              </a:rPr>
              <a:t>https://www.ucu.org.uk/media/13636/JNCHES-contract-types-review-terms-of-reference-March-23/pdf/New_JNCHES_contract_types_review_terms_of_reference_-_14_March_2023.pdf</a:t>
            </a:r>
            <a:endParaRPr lang="en-GB" sz="1300" dirty="0"/>
          </a:p>
          <a:p>
            <a:pPr>
              <a:lnSpc>
                <a:spcPct val="100000"/>
              </a:lnSpc>
            </a:pPr>
            <a:r>
              <a:rPr lang="en-GB" sz="1300" dirty="0"/>
              <a:t>UCU, 2022. Workload Survey: Data Report. Available at: </a:t>
            </a:r>
            <a:r>
              <a:rPr lang="en-GB" sz="1300" dirty="0">
                <a:hlinkClick r:id="rId3"/>
              </a:rPr>
              <a:t>https://www.ucu.org.uk/media/12905/UCU-workload-survey-2021-data-report/pdf/WorkloadReportJune22.pdf</a:t>
            </a:r>
            <a:r>
              <a:rPr lang="en-GB" sz="1300" dirty="0"/>
              <a:t>  </a:t>
            </a:r>
          </a:p>
        </p:txBody>
      </p:sp>
      <p:pic>
        <p:nvPicPr>
          <p:cNvPr id="1026" name="Picture 2" descr="University of Glasgow - MyGlasgow - MyGlasgow Staff - Brand Toolkit - Brand  elements - Logo">
            <a:extLst>
              <a:ext uri="{FF2B5EF4-FFF2-40B4-BE49-F238E27FC236}">
                <a16:creationId xmlns:a16="http://schemas.microsoft.com/office/drawing/2014/main" id="{3F8F1723-7AA4-E358-641C-F44852D68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091" y="144937"/>
            <a:ext cx="2196909" cy="9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84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2425-B1B8-3747-B556-2BD566E2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Introduction</a:t>
            </a:r>
            <a:r>
              <a:rPr lang="en-GB" sz="4000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A4080-1D61-DA66-9868-AABF66AE4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67"/>
              </a:spcAft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Brookfield (2017): ‘four lenses’ of critical reflection.</a:t>
            </a:r>
          </a:p>
          <a:p>
            <a:pPr marL="380990" indent="-380990">
              <a:spcAft>
                <a:spcPts val="667"/>
              </a:spcAft>
              <a:buFont typeface="Arial" charset="0"/>
              <a:buChar char="•"/>
            </a:pP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380990" indent="-380990">
              <a:spcAft>
                <a:spcPts val="667"/>
              </a:spcAft>
              <a:buFont typeface="Arial" charset="0"/>
              <a:buChar char="•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Solutions or alternative models. </a:t>
            </a:r>
          </a:p>
          <a:p>
            <a:pPr marL="380990" indent="-380990">
              <a:spcAft>
                <a:spcPts val="667"/>
              </a:spcAft>
              <a:buFont typeface="Arial" charset="0"/>
              <a:buChar char="•"/>
            </a:pP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380990" indent="-380990">
              <a:spcAft>
                <a:spcPts val="667"/>
              </a:spcAft>
              <a:buFont typeface="Arial" charset="0"/>
              <a:buChar char="•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A space for discussion: </a:t>
            </a:r>
            <a:r>
              <a:rPr lang="en-GB" sz="2800" i="1" dirty="0">
                <a:solidFill>
                  <a:schemeClr val="accent1">
                    <a:lumMod val="75000"/>
                  </a:schemeClr>
                </a:solidFill>
              </a:rPr>
              <a:t>shared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experiences; approaches / adjustments?</a:t>
            </a:r>
          </a:p>
          <a:p>
            <a:pPr marL="380990" indent="-380990">
              <a:spcAft>
                <a:spcPts val="667"/>
              </a:spcAft>
              <a:buFont typeface="Arial" charset="0"/>
              <a:buChar char="•"/>
            </a:pP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380990" indent="-380990">
              <a:spcAft>
                <a:spcPts val="667"/>
              </a:spcAft>
              <a:buFont typeface="Arial" charset="0"/>
              <a:buChar char="•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“Part rant”</a:t>
            </a:r>
          </a:p>
          <a:p>
            <a:endParaRPr lang="en-GB" dirty="0"/>
          </a:p>
        </p:txBody>
      </p:sp>
      <p:pic>
        <p:nvPicPr>
          <p:cNvPr id="1026" name="Picture 2" descr="University of Glasgow - MyGlasgow - MyGlasgow Staff - Brand Toolkit - Brand  elements - Logo">
            <a:extLst>
              <a:ext uri="{FF2B5EF4-FFF2-40B4-BE49-F238E27FC236}">
                <a16:creationId xmlns:a16="http://schemas.microsoft.com/office/drawing/2014/main" id="{3F8F1723-7AA4-E358-641C-F44852D68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091" y="144937"/>
            <a:ext cx="2196909" cy="9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❌ Cross Mark emoji Meaning | Dictionary.com">
            <a:extLst>
              <a:ext uri="{FF2B5EF4-FFF2-40B4-BE49-F238E27FC236}">
                <a16:creationId xmlns:a16="http://schemas.microsoft.com/office/drawing/2014/main" id="{56CBDEAB-1871-B540-D8A2-C9E79573C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37" y="271363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E180D9-E8DE-6772-BA65-CFE1EDC6C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159" y="3551830"/>
            <a:ext cx="1188009" cy="118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94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2425-B1B8-3747-B556-2BD566E2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What are we saying…?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A4080-1D61-DA66-9868-AABF66AE4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The Summer Pre-sessional: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“got through…”; “getting over…”</a:t>
            </a:r>
          </a:p>
          <a:p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“more time to recover from…”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“… 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Summer Pre-Sessional Anxiety Scale,…dropping  from Heart attack down past Palpitations to the relative tranquillity of Minor niggles”</a:t>
            </a:r>
            <a:endParaRPr lang="en-GB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1026" name="Picture 2" descr="University of Glasgow - MyGlasgow - MyGlasgow Staff - Brand Toolkit - Brand  elements - Logo">
            <a:extLst>
              <a:ext uri="{FF2B5EF4-FFF2-40B4-BE49-F238E27FC236}">
                <a16:creationId xmlns:a16="http://schemas.microsoft.com/office/drawing/2014/main" id="{3F8F1723-7AA4-E358-641C-F44852D68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091" y="144937"/>
            <a:ext cx="2196909" cy="9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08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2425-B1B8-3747-B556-2BD566E2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25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Brookfield (2017)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A4080-1D61-DA66-9868-AABF66AE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565"/>
            <a:ext cx="10515600" cy="4634398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to ‘hunt the assumptions’ that inform practice. 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 ‘stance of permanent enquiry’ &gt;&gt; ‘productively disturbing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insights’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‘Four lenses’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of critical reflection: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 Student eyes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 Colleagues’ perceptions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 Personal experience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 Theory/research</a:t>
            </a:r>
          </a:p>
        </p:txBody>
      </p:sp>
      <p:pic>
        <p:nvPicPr>
          <p:cNvPr id="1026" name="Picture 2" descr="University of Glasgow - MyGlasgow - MyGlasgow Staff - Brand Toolkit - Brand  elements - Logo">
            <a:extLst>
              <a:ext uri="{FF2B5EF4-FFF2-40B4-BE49-F238E27FC236}">
                <a16:creationId xmlns:a16="http://schemas.microsoft.com/office/drawing/2014/main" id="{3F8F1723-7AA4-E358-641C-F44852D68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091" y="144937"/>
            <a:ext cx="2196909" cy="9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Becoming a Critically Reflective Teacher : Brookfield, Stephen D.:  Amazon.co.uk: Books">
            <a:extLst>
              <a:ext uri="{FF2B5EF4-FFF2-40B4-BE49-F238E27FC236}">
                <a16:creationId xmlns:a16="http://schemas.microsoft.com/office/drawing/2014/main" id="{64579C7A-46A3-BF15-91AC-8613157A3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091" y="2061367"/>
            <a:ext cx="1843549" cy="273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11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2425-B1B8-3747-B556-2BD566E2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0720"/>
          </a:xfrm>
        </p:spPr>
        <p:txBody>
          <a:bodyPr>
            <a:normAutofit fontScale="90000"/>
          </a:bodyPr>
          <a:lstStyle/>
          <a:p>
            <a:br>
              <a:rPr lang="en-GB" sz="4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Interests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Wellbeing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Precarity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Autonomy</a:t>
            </a:r>
            <a:br>
              <a:rPr lang="en-GB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A4080-1D61-DA66-9868-AABF66AE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845"/>
            <a:ext cx="10515600" cy="4621118"/>
          </a:xfrm>
        </p:spPr>
        <p:txBody>
          <a:bodyPr>
            <a:normAutofit fontScale="85000" lnSpcReduction="20000"/>
          </a:bodyPr>
          <a:lstStyle/>
          <a:p>
            <a:pPr marL="514350" lvl="0" indent="-514350" algn="just">
              <a:lnSpc>
                <a:spcPct val="107000"/>
              </a:lnSpc>
              <a:buFont typeface="+mj-lt"/>
              <a:buAutoNum type="arabicPeriod"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Whose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interests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does this model serve: students, teachers, institutions? </a:t>
            </a:r>
          </a:p>
          <a:p>
            <a:pPr marL="514350" lvl="0" indent="-514350" algn="just">
              <a:lnSpc>
                <a:spcPct val="107000"/>
              </a:lnSpc>
              <a:buFont typeface="+mj-lt"/>
              <a:buAutoNum type="arabicPeriod"/>
            </a:pPr>
            <a:endParaRPr lang="en-GB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 algn="just">
              <a:lnSpc>
                <a:spcPct val="107000"/>
              </a:lnSpc>
              <a:buFont typeface="+mj-lt"/>
              <a:buAutoNum type="arabicPeriod"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impact does such intensive periods of work have on the mental and physical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wellbeing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staff and students?    </a:t>
            </a:r>
          </a:p>
          <a:p>
            <a:pPr marL="514350" lvl="0" indent="-514350" algn="just">
              <a:lnSpc>
                <a:spcPct val="107000"/>
              </a:lnSpc>
              <a:buFont typeface="+mj-lt"/>
              <a:buAutoNum type="arabicPeriod"/>
            </a:pPr>
            <a:endParaRPr lang="en-GB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 algn="just">
              <a:lnSpc>
                <a:spcPct val="107000"/>
              </a:lnSpc>
              <a:buFont typeface="+mj-lt"/>
              <a:buAutoNum type="arabicPeriod"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summer Pre-</a:t>
            </a:r>
            <a:r>
              <a:rPr lang="en-GB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sessionals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offer choice and reliable annual posts, or do they in fact reflect the worst forms of insecure,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precarious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employment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plague the wider sector? </a:t>
            </a:r>
          </a:p>
          <a:p>
            <a:pPr marL="514350" lvl="0" indent="-514350" algn="just">
              <a:lnSpc>
                <a:spcPct val="107000"/>
              </a:lnSpc>
              <a:buFont typeface="+mj-lt"/>
              <a:buAutoNum type="arabicPeriod"/>
            </a:pPr>
            <a:endParaRPr lang="en-GB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teacher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autonomy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 cornerstone of professional identity – really possible in such tightly-bound settings? </a:t>
            </a:r>
            <a:endParaRPr lang="en-GB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1026" name="Picture 2" descr="University of Glasgow - MyGlasgow - MyGlasgow Staff - Brand Toolkit - Brand  elements - Logo">
            <a:extLst>
              <a:ext uri="{FF2B5EF4-FFF2-40B4-BE49-F238E27FC236}">
                <a16:creationId xmlns:a16="http://schemas.microsoft.com/office/drawing/2014/main" id="{3F8F1723-7AA4-E358-641C-F44852D68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091" y="144937"/>
            <a:ext cx="2196909" cy="9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04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2425-B1B8-3747-B556-2BD566E2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Interests: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student, teacher, institution?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A4080-1D61-DA66-9868-AABF66AE4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Student: high satisfaction rates and feedback.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‘perceived value and reward in undertaking the (PS) programme’ (Pearson, 2020)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Open Sans" panose="020B0606030504020204" pitchFamily="34" charset="0"/>
            </a:endParaRP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Open Sans" panose="020B0606030504020204" pitchFamily="34" charset="0"/>
              </a:rPr>
              <a:t>Glasgow PS 2022 - &gt; 60 teachers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“Great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staff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and wonderful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colleagues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very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mutually supportive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; teaching teams provide excellent support. Solid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course design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”</a:t>
            </a:r>
            <a:endParaRPr lang="en-GB" sz="2400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“the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working environment 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and overall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professional approach 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 delivering the programme”</a:t>
            </a:r>
            <a:endParaRPr lang="en-GB" sz="2400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1026" name="Picture 2" descr="University of Glasgow - MyGlasgow - MyGlasgow Staff - Brand Toolkit - Brand  elements - Logo">
            <a:extLst>
              <a:ext uri="{FF2B5EF4-FFF2-40B4-BE49-F238E27FC236}">
                <a16:creationId xmlns:a16="http://schemas.microsoft.com/office/drawing/2014/main" id="{3F8F1723-7AA4-E358-641C-F44852D68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091" y="144937"/>
            <a:ext cx="2196909" cy="9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98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2425-B1B8-3747-B556-2BD566E2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697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In other news…</a:t>
            </a:r>
          </a:p>
        </p:txBody>
      </p:sp>
      <p:pic>
        <p:nvPicPr>
          <p:cNvPr id="1026" name="Picture 2" descr="University of Glasgow - MyGlasgow - MyGlasgow Staff - Brand Toolkit - Brand  elements - Logo">
            <a:extLst>
              <a:ext uri="{FF2B5EF4-FFF2-40B4-BE49-F238E27FC236}">
                <a16:creationId xmlns:a16="http://schemas.microsoft.com/office/drawing/2014/main" id="{3F8F1723-7AA4-E358-641C-F44852D68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091" y="144937"/>
            <a:ext cx="2196909" cy="9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264B8C9-7CBA-829F-35F1-2E35EE7681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1422998"/>
              </p:ext>
            </p:extLst>
          </p:nvPr>
        </p:nvGraphicFramePr>
        <p:xfrm>
          <a:off x="960896" y="1306821"/>
          <a:ext cx="9980908" cy="478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080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2425-B1B8-3747-B556-2BD566E2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696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What is success?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A4080-1D61-DA66-9868-AABF66AE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011"/>
            <a:ext cx="10515600" cy="4649952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changing role: less teaching, more convening + recruitment.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Considerable strain and anxiety.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“…you feel like a cog in a wheel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rather than a human…”.</a:t>
            </a:r>
          </a:p>
          <a:p>
            <a:pPr marL="0" indent="0">
              <a:buNone/>
            </a:pPr>
            <a:endParaRPr lang="en-GB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Who’s at the wheel?</a:t>
            </a:r>
          </a:p>
          <a:p>
            <a:endParaRPr lang="en-GB" i="1" dirty="0"/>
          </a:p>
          <a:p>
            <a:endParaRPr lang="en-GB" i="1" dirty="0"/>
          </a:p>
        </p:txBody>
      </p:sp>
      <p:pic>
        <p:nvPicPr>
          <p:cNvPr id="1026" name="Picture 2" descr="University of Glasgow - MyGlasgow - MyGlasgow Staff - Brand Toolkit - Brand  elements - Logo">
            <a:extLst>
              <a:ext uri="{FF2B5EF4-FFF2-40B4-BE49-F238E27FC236}">
                <a16:creationId xmlns:a16="http://schemas.microsoft.com/office/drawing/2014/main" id="{3F8F1723-7AA4-E358-641C-F44852D68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091" y="144937"/>
            <a:ext cx="2196909" cy="9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Top 30 Indiana Jones Boulder GIFs | Find the best GIF on Gfycat">
            <a:extLst>
              <a:ext uri="{FF2B5EF4-FFF2-40B4-BE49-F238E27FC236}">
                <a16:creationId xmlns:a16="http://schemas.microsoft.com/office/drawing/2014/main" id="{E7DFD7E1-E033-74BB-DDF5-17948FF05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238" y="2427619"/>
            <a:ext cx="4604632" cy="266299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50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2425-B1B8-3747-B556-2BD566E2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697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Precarity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A4080-1D61-DA66-9868-AABF66AE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010"/>
            <a:ext cx="10515600" cy="464995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“fixed-term”; (“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insecurely-contracted”; “precariously-employed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”)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March 2023, JNCHES Contract Types: 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</a:rPr>
              <a:t>‘…there will be specifically defined reasons in any organisation for offering indefinite or fixed term employment’.</a:t>
            </a:r>
          </a:p>
          <a:p>
            <a:endParaRPr lang="en-GB" sz="2400" i="1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Returning colleagues (80%, 2022) + new applicants.</a:t>
            </a:r>
          </a:p>
          <a:p>
            <a:endParaRPr lang="en-GB" sz="2400" i="1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6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2023: student applications &gt; 50% down</a:t>
            </a:r>
            <a:r>
              <a:rPr lang="en-GB" sz="2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!!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‘once they are “commercially successful”, EAP programmes are perceived as merely a “commercial” activity rather than an academic one and therefore may be vulnerable’ (Fulcher, 2009); </a:t>
            </a:r>
            <a:endParaRPr lang="en-GB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University of Glasgow - MyGlasgow - MyGlasgow Staff - Brand Toolkit - Brand  elements - Logo">
            <a:extLst>
              <a:ext uri="{FF2B5EF4-FFF2-40B4-BE49-F238E27FC236}">
                <a16:creationId xmlns:a16="http://schemas.microsoft.com/office/drawing/2014/main" id="{3F8F1723-7AA4-E358-641C-F44852D68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091" y="144937"/>
            <a:ext cx="2196909" cy="9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hh Emoji [Free Download All Emojis] | Emoji Island">
            <a:extLst>
              <a:ext uri="{FF2B5EF4-FFF2-40B4-BE49-F238E27FC236}">
                <a16:creationId xmlns:a16="http://schemas.microsoft.com/office/drawing/2014/main" id="{80B70B76-F432-D77E-3581-F232C4588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04718" y="1086633"/>
            <a:ext cx="1012951" cy="105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36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6D0858962CEA4CBBCFC1AB1099BD4C" ma:contentTypeVersion="14" ma:contentTypeDescription="Create a new document." ma:contentTypeScope="" ma:versionID="ecdd807fa273d01c9fc71fbc4ed109e1">
  <xsd:schema xmlns:xsd="http://www.w3.org/2001/XMLSchema" xmlns:xs="http://www.w3.org/2001/XMLSchema" xmlns:p="http://schemas.microsoft.com/office/2006/metadata/properties" xmlns:ns3="01f8c249-2c58-4e13-8ec2-45593a1d3135" xmlns:ns4="ee9513b1-20b0-46fb-8747-1a2c7cffda88" targetNamespace="http://schemas.microsoft.com/office/2006/metadata/properties" ma:root="true" ma:fieldsID="3c21f986102b8597035716bade4dbce9" ns3:_="" ns4:_="">
    <xsd:import namespace="01f8c249-2c58-4e13-8ec2-45593a1d3135"/>
    <xsd:import namespace="ee9513b1-20b0-46fb-8747-1a2c7cffda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8c249-2c58-4e13-8ec2-45593a1d3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9513b1-20b0-46fb-8747-1a2c7cffda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1f8c249-2c58-4e13-8ec2-45593a1d3135" xsi:nil="true"/>
  </documentManagement>
</p:properties>
</file>

<file path=customXml/itemProps1.xml><?xml version="1.0" encoding="utf-8"?>
<ds:datastoreItem xmlns:ds="http://schemas.openxmlformats.org/officeDocument/2006/customXml" ds:itemID="{1E3A73BD-3073-4316-A260-4D42200ACB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f8c249-2c58-4e13-8ec2-45593a1d3135"/>
    <ds:schemaRef ds:uri="ee9513b1-20b0-46fb-8747-1a2c7cffda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D4A051-D744-43D3-9355-156B56306B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42B8F5-8B7A-413D-B587-9437B3CC7C32}">
  <ds:schemaRefs>
    <ds:schemaRef ds:uri="ee9513b1-20b0-46fb-8747-1a2c7cffda88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01f8c249-2c58-4e13-8ec2-45593a1d3135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1479</Words>
  <Application>Microsoft Office PowerPoint</Application>
  <PresentationFormat>Widescreen</PresentationFormat>
  <Paragraphs>152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“…like a cog in a wheel”:  a ‘four lenses’ critical reflection  on the summer pre-sessional. </vt:lpstr>
      <vt:lpstr>Introduction </vt:lpstr>
      <vt:lpstr>What are we saying…?</vt:lpstr>
      <vt:lpstr>Brookfield (2017)</vt:lpstr>
      <vt:lpstr> Interests, Wellbeing, Precarity, Autonomy </vt:lpstr>
      <vt:lpstr>Interests: student, teacher, institution? </vt:lpstr>
      <vt:lpstr>In other news…</vt:lpstr>
      <vt:lpstr>What is success?</vt:lpstr>
      <vt:lpstr>Precarity</vt:lpstr>
      <vt:lpstr>Precarity</vt:lpstr>
      <vt:lpstr>Wellbeing</vt:lpstr>
      <vt:lpstr>Wellbeing</vt:lpstr>
      <vt:lpstr>Wellbeing</vt:lpstr>
      <vt:lpstr>Wellbeing</vt:lpstr>
      <vt:lpstr>Autonomy</vt:lpstr>
      <vt:lpstr>Conclusions?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Donnelly</dc:creator>
  <cp:lastModifiedBy>Adam Donnelly</cp:lastModifiedBy>
  <cp:revision>1</cp:revision>
  <dcterms:created xsi:type="dcterms:W3CDTF">2023-04-16T09:36:48Z</dcterms:created>
  <dcterms:modified xsi:type="dcterms:W3CDTF">2023-04-16T18:36:30Z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0x010100746D0858962CEA4CBBCFC1AB1099BD4C</vt:lpwstr>
  </property>
</Properties>
</file>