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90" r:id="rId4"/>
    <p:sldId id="292" r:id="rId5"/>
    <p:sldId id="293" r:id="rId6"/>
    <p:sldId id="295" r:id="rId7"/>
    <p:sldId id="314" r:id="rId8"/>
    <p:sldId id="275" r:id="rId9"/>
    <p:sldId id="306" r:id="rId10"/>
    <p:sldId id="276" r:id="rId11"/>
    <p:sldId id="279" r:id="rId12"/>
    <p:sldId id="318" r:id="rId13"/>
    <p:sldId id="296" r:id="rId14"/>
    <p:sldId id="298" r:id="rId15"/>
    <p:sldId id="297" r:id="rId16"/>
    <p:sldId id="309" r:id="rId17"/>
    <p:sldId id="319" r:id="rId18"/>
    <p:sldId id="321" r:id="rId19"/>
    <p:sldId id="320" r:id="rId20"/>
    <p:sldId id="299" r:id="rId21"/>
    <p:sldId id="281" r:id="rId22"/>
    <p:sldId id="301" r:id="rId23"/>
    <p:sldId id="304" r:id="rId24"/>
    <p:sldId id="316" r:id="rId25"/>
    <p:sldId id="317" r:id="rId26"/>
    <p:sldId id="302" r:id="rId27"/>
    <p:sldId id="307" r:id="rId28"/>
    <p:sldId id="305" r:id="rId29"/>
  </p:sldIdLst>
  <p:sldSz cx="10058400" cy="7772400"/>
  <p:notesSz cx="10058400" cy="7772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583"/>
    <p:restoredTop sz="94650"/>
  </p:normalViewPr>
  <p:slideViewPr>
    <p:cSldViewPr>
      <p:cViewPr varScale="1">
        <p:scale>
          <a:sx n="50" d="100"/>
          <a:sy n="50" d="100"/>
        </p:scale>
        <p:origin x="186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70038-78B6-4534-A611-06E9E66E6611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2163" y="971550"/>
            <a:ext cx="3394075" cy="2622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740150"/>
            <a:ext cx="8045450" cy="3060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3463"/>
            <a:ext cx="4359275" cy="388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E4B41-3CA0-4CBB-9798-A57E63B86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93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4550" y="955039"/>
            <a:ext cx="83693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00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631BFC-63BC-2DC7-91AE-A4EB12E91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52EFE35-C1CB-1793-C48F-456AB0A15B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368417-AE06-D30A-B4CA-E6DA8FAB88E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CE2DB80-0C69-EFE7-2385-E649F7EDA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CN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9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51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0043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3675" y="1869439"/>
            <a:ext cx="8131048" cy="2951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bo.org/news/news-about-the-ib/statement-from-the-ib-about-chatgpt-and-artificial-intelligence-in-assessment-and-education/" TargetMode="External"/><Relationship Id="rId5" Type="http://schemas.openxmlformats.org/officeDocument/2006/relationships/hyperlink" Target="https://inews.co.uk/news/oxford-cambridge-ban-chatgpt-plagiarism-universities-2178391" TargetMode="External"/><Relationship Id="rId4" Type="http://schemas.openxmlformats.org/officeDocument/2006/relationships/hyperlink" Target="https://www.redbrick.me/top-uk-universities-ban-chat-gp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perial.ac.uk/about/leadership-and-strategy/provost/vice-provost-education/conversational-ai-tools-guidance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hyperlink" Target="https://www.ucl.ac.uk/teaching-learning/assessment-resources/ai-education-and-assessment-staff-briefing-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ronicle.com/article/will-chatgpt-change-how-professors-assess-learning?cid2=gen_login_refresh&amp;cid=gen_sign_in" TargetMode="External"/><Relationship Id="rId2" Type="http://schemas.openxmlformats.org/officeDocument/2006/relationships/hyperlink" Target="https://www.insidehighered.com/views/2023/04/03/case-luddism-against-chatgpt-opinion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jp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8700" y="1600200"/>
            <a:ext cx="7830184" cy="3240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70"/>
              </a:lnSpc>
              <a:tabLst>
                <a:tab pos="2115185" algn="l"/>
              </a:tabLs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Will the next student essay you mark </a:t>
            </a:r>
          </a:p>
          <a:p>
            <a:pPr algn="ctr">
              <a:lnSpc>
                <a:spcPts val="4270"/>
              </a:lnSpc>
              <a:tabLst>
                <a:tab pos="2115185" algn="l"/>
              </a:tabLst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 written by A.I.? </a:t>
            </a:r>
          </a:p>
          <a:p>
            <a:pPr algn="ctr">
              <a:lnSpc>
                <a:spcPts val="4270"/>
              </a:lnSpc>
              <a:tabLst>
                <a:tab pos="2115185" algn="l"/>
              </a:tabLs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4270"/>
              </a:lnSpc>
              <a:tabLst>
                <a:tab pos="2115185" algn="l"/>
              </a:tabLs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Implications of the recent A.I. technology development on the future of the teaching of EAP writing skills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6181937"/>
            <a:ext cx="2599531" cy="549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22827" y="6403678"/>
            <a:ext cx="297180" cy="302895"/>
          </a:xfrm>
          <a:custGeom>
            <a:avLst/>
            <a:gdLst/>
            <a:ahLst/>
            <a:cxnLst/>
            <a:rect l="l" t="t" r="r" b="b"/>
            <a:pathLst>
              <a:path w="297179" h="302895">
                <a:moveTo>
                  <a:pt x="7620" y="278683"/>
                </a:moveTo>
                <a:lnTo>
                  <a:pt x="7620" y="256794"/>
                </a:lnTo>
                <a:lnTo>
                  <a:pt x="3810" y="256794"/>
                </a:lnTo>
                <a:lnTo>
                  <a:pt x="0" y="258318"/>
                </a:lnTo>
                <a:lnTo>
                  <a:pt x="0" y="260604"/>
                </a:lnTo>
                <a:lnTo>
                  <a:pt x="3810" y="265176"/>
                </a:lnTo>
                <a:lnTo>
                  <a:pt x="3810" y="275608"/>
                </a:lnTo>
                <a:lnTo>
                  <a:pt x="7620" y="278683"/>
                </a:lnTo>
                <a:close/>
              </a:path>
              <a:path w="297179" h="302895">
                <a:moveTo>
                  <a:pt x="3810" y="275608"/>
                </a:moveTo>
                <a:lnTo>
                  <a:pt x="3810" y="265176"/>
                </a:lnTo>
                <a:lnTo>
                  <a:pt x="0" y="265176"/>
                </a:lnTo>
                <a:lnTo>
                  <a:pt x="0" y="273558"/>
                </a:lnTo>
                <a:lnTo>
                  <a:pt x="1270" y="273558"/>
                </a:lnTo>
                <a:lnTo>
                  <a:pt x="3810" y="275608"/>
                </a:lnTo>
                <a:close/>
              </a:path>
              <a:path w="297179" h="302895">
                <a:moveTo>
                  <a:pt x="107950" y="264681"/>
                </a:moveTo>
                <a:lnTo>
                  <a:pt x="107950" y="209550"/>
                </a:lnTo>
                <a:lnTo>
                  <a:pt x="102870" y="212598"/>
                </a:lnTo>
                <a:lnTo>
                  <a:pt x="100330" y="220980"/>
                </a:lnTo>
                <a:lnTo>
                  <a:pt x="93980" y="223266"/>
                </a:lnTo>
                <a:lnTo>
                  <a:pt x="93980" y="226314"/>
                </a:lnTo>
                <a:lnTo>
                  <a:pt x="87630" y="227838"/>
                </a:lnTo>
                <a:lnTo>
                  <a:pt x="80010" y="236220"/>
                </a:lnTo>
                <a:lnTo>
                  <a:pt x="73660" y="236982"/>
                </a:lnTo>
                <a:lnTo>
                  <a:pt x="73660" y="240030"/>
                </a:lnTo>
                <a:lnTo>
                  <a:pt x="71120" y="240030"/>
                </a:lnTo>
                <a:lnTo>
                  <a:pt x="69850" y="241554"/>
                </a:lnTo>
                <a:lnTo>
                  <a:pt x="68580" y="241554"/>
                </a:lnTo>
                <a:lnTo>
                  <a:pt x="60960" y="246661"/>
                </a:lnTo>
                <a:lnTo>
                  <a:pt x="50800" y="248697"/>
                </a:lnTo>
                <a:lnTo>
                  <a:pt x="40640" y="250019"/>
                </a:lnTo>
                <a:lnTo>
                  <a:pt x="35560" y="252984"/>
                </a:lnTo>
                <a:lnTo>
                  <a:pt x="33020" y="253746"/>
                </a:lnTo>
                <a:lnTo>
                  <a:pt x="27940" y="253746"/>
                </a:lnTo>
                <a:lnTo>
                  <a:pt x="27940" y="255270"/>
                </a:lnTo>
                <a:lnTo>
                  <a:pt x="12700" y="255270"/>
                </a:lnTo>
                <a:lnTo>
                  <a:pt x="12700" y="253746"/>
                </a:lnTo>
                <a:lnTo>
                  <a:pt x="8890" y="252984"/>
                </a:lnTo>
                <a:lnTo>
                  <a:pt x="8890" y="251460"/>
                </a:lnTo>
                <a:lnTo>
                  <a:pt x="5080" y="251460"/>
                </a:lnTo>
                <a:lnTo>
                  <a:pt x="5080" y="253746"/>
                </a:lnTo>
                <a:lnTo>
                  <a:pt x="7620" y="256794"/>
                </a:lnTo>
                <a:lnTo>
                  <a:pt x="7620" y="278683"/>
                </a:lnTo>
                <a:lnTo>
                  <a:pt x="15240" y="284833"/>
                </a:lnTo>
                <a:lnTo>
                  <a:pt x="39370" y="286607"/>
                </a:lnTo>
                <a:lnTo>
                  <a:pt x="81280" y="281940"/>
                </a:lnTo>
                <a:lnTo>
                  <a:pt x="81280" y="280416"/>
                </a:lnTo>
                <a:lnTo>
                  <a:pt x="83820" y="280416"/>
                </a:lnTo>
                <a:lnTo>
                  <a:pt x="87630" y="277368"/>
                </a:lnTo>
                <a:lnTo>
                  <a:pt x="92710" y="275844"/>
                </a:lnTo>
                <a:lnTo>
                  <a:pt x="95250" y="273558"/>
                </a:lnTo>
                <a:lnTo>
                  <a:pt x="95250" y="270510"/>
                </a:lnTo>
                <a:lnTo>
                  <a:pt x="97790" y="270510"/>
                </a:lnTo>
                <a:lnTo>
                  <a:pt x="102870" y="268224"/>
                </a:lnTo>
                <a:lnTo>
                  <a:pt x="102870" y="266700"/>
                </a:lnTo>
                <a:lnTo>
                  <a:pt x="104140" y="266700"/>
                </a:lnTo>
                <a:lnTo>
                  <a:pt x="107950" y="264681"/>
                </a:lnTo>
                <a:close/>
              </a:path>
              <a:path w="297179" h="302895">
                <a:moveTo>
                  <a:pt x="69850" y="162306"/>
                </a:moveTo>
                <a:lnTo>
                  <a:pt x="69850" y="111252"/>
                </a:lnTo>
                <a:lnTo>
                  <a:pt x="67310" y="115062"/>
                </a:lnTo>
                <a:lnTo>
                  <a:pt x="66040" y="122682"/>
                </a:lnTo>
                <a:lnTo>
                  <a:pt x="60960" y="125420"/>
                </a:lnTo>
                <a:lnTo>
                  <a:pt x="53340" y="130873"/>
                </a:lnTo>
                <a:lnTo>
                  <a:pt x="44450" y="136612"/>
                </a:lnTo>
                <a:lnTo>
                  <a:pt x="39370" y="140208"/>
                </a:lnTo>
                <a:lnTo>
                  <a:pt x="39370" y="143256"/>
                </a:lnTo>
                <a:lnTo>
                  <a:pt x="34290" y="143256"/>
                </a:lnTo>
                <a:lnTo>
                  <a:pt x="29210" y="145542"/>
                </a:lnTo>
                <a:lnTo>
                  <a:pt x="24130" y="145542"/>
                </a:lnTo>
                <a:lnTo>
                  <a:pt x="19050" y="153924"/>
                </a:lnTo>
                <a:lnTo>
                  <a:pt x="16510" y="155448"/>
                </a:lnTo>
                <a:lnTo>
                  <a:pt x="12700" y="165354"/>
                </a:lnTo>
                <a:lnTo>
                  <a:pt x="11430" y="165354"/>
                </a:lnTo>
                <a:lnTo>
                  <a:pt x="10160" y="169164"/>
                </a:lnTo>
                <a:lnTo>
                  <a:pt x="7620" y="176022"/>
                </a:lnTo>
                <a:lnTo>
                  <a:pt x="10160" y="182118"/>
                </a:lnTo>
                <a:lnTo>
                  <a:pt x="16510" y="182118"/>
                </a:lnTo>
                <a:lnTo>
                  <a:pt x="16510" y="184556"/>
                </a:lnTo>
                <a:lnTo>
                  <a:pt x="20320" y="185928"/>
                </a:lnTo>
                <a:lnTo>
                  <a:pt x="20320" y="184404"/>
                </a:lnTo>
                <a:lnTo>
                  <a:pt x="22860" y="183642"/>
                </a:lnTo>
                <a:lnTo>
                  <a:pt x="27940" y="173736"/>
                </a:lnTo>
                <a:lnTo>
                  <a:pt x="38100" y="173736"/>
                </a:lnTo>
                <a:lnTo>
                  <a:pt x="45720" y="169485"/>
                </a:lnTo>
                <a:lnTo>
                  <a:pt x="53340" y="166592"/>
                </a:lnTo>
                <a:lnTo>
                  <a:pt x="60960" y="164413"/>
                </a:lnTo>
                <a:lnTo>
                  <a:pt x="69850" y="162306"/>
                </a:lnTo>
                <a:close/>
              </a:path>
              <a:path w="297179" h="302895">
                <a:moveTo>
                  <a:pt x="16510" y="184556"/>
                </a:moveTo>
                <a:lnTo>
                  <a:pt x="16510" y="182118"/>
                </a:lnTo>
                <a:lnTo>
                  <a:pt x="13970" y="183642"/>
                </a:lnTo>
                <a:lnTo>
                  <a:pt x="16510" y="184556"/>
                </a:lnTo>
                <a:close/>
              </a:path>
              <a:path w="297179" h="302895">
                <a:moveTo>
                  <a:pt x="133350" y="80391"/>
                </a:moveTo>
                <a:lnTo>
                  <a:pt x="133350" y="41910"/>
                </a:lnTo>
                <a:lnTo>
                  <a:pt x="114300" y="45720"/>
                </a:lnTo>
                <a:lnTo>
                  <a:pt x="113030" y="47244"/>
                </a:lnTo>
                <a:lnTo>
                  <a:pt x="102870" y="47244"/>
                </a:lnTo>
                <a:lnTo>
                  <a:pt x="95250" y="48768"/>
                </a:lnTo>
                <a:lnTo>
                  <a:pt x="95250" y="51816"/>
                </a:lnTo>
                <a:lnTo>
                  <a:pt x="91440" y="51816"/>
                </a:lnTo>
                <a:lnTo>
                  <a:pt x="88900" y="50292"/>
                </a:lnTo>
                <a:lnTo>
                  <a:pt x="85090" y="53340"/>
                </a:lnTo>
                <a:lnTo>
                  <a:pt x="71120" y="55304"/>
                </a:lnTo>
                <a:lnTo>
                  <a:pt x="60960" y="55746"/>
                </a:lnTo>
                <a:lnTo>
                  <a:pt x="50800" y="55863"/>
                </a:lnTo>
                <a:lnTo>
                  <a:pt x="38100" y="55739"/>
                </a:lnTo>
                <a:lnTo>
                  <a:pt x="29210" y="55626"/>
                </a:lnTo>
                <a:lnTo>
                  <a:pt x="25400" y="63519"/>
                </a:lnTo>
                <a:lnTo>
                  <a:pt x="22860" y="70770"/>
                </a:lnTo>
                <a:lnTo>
                  <a:pt x="21590" y="78450"/>
                </a:lnTo>
                <a:lnTo>
                  <a:pt x="24130" y="87630"/>
                </a:lnTo>
                <a:lnTo>
                  <a:pt x="27940" y="87630"/>
                </a:lnTo>
                <a:lnTo>
                  <a:pt x="27940" y="92202"/>
                </a:lnTo>
                <a:lnTo>
                  <a:pt x="33020" y="92964"/>
                </a:lnTo>
                <a:lnTo>
                  <a:pt x="36830" y="94488"/>
                </a:lnTo>
                <a:lnTo>
                  <a:pt x="57150" y="94380"/>
                </a:lnTo>
                <a:lnTo>
                  <a:pt x="60960" y="94297"/>
                </a:lnTo>
                <a:lnTo>
                  <a:pt x="67310" y="93845"/>
                </a:lnTo>
                <a:lnTo>
                  <a:pt x="77470" y="92964"/>
                </a:lnTo>
                <a:lnTo>
                  <a:pt x="77470" y="92202"/>
                </a:lnTo>
                <a:lnTo>
                  <a:pt x="81280" y="92329"/>
                </a:lnTo>
                <a:lnTo>
                  <a:pt x="87630" y="92964"/>
                </a:lnTo>
                <a:lnTo>
                  <a:pt x="87630" y="92202"/>
                </a:lnTo>
                <a:lnTo>
                  <a:pt x="91440" y="90678"/>
                </a:lnTo>
                <a:lnTo>
                  <a:pt x="93980" y="90678"/>
                </a:lnTo>
                <a:lnTo>
                  <a:pt x="96520" y="89154"/>
                </a:lnTo>
                <a:lnTo>
                  <a:pt x="96520" y="87630"/>
                </a:lnTo>
                <a:lnTo>
                  <a:pt x="115570" y="84367"/>
                </a:lnTo>
                <a:lnTo>
                  <a:pt x="133350" y="80391"/>
                </a:lnTo>
                <a:close/>
              </a:path>
              <a:path w="297179" h="302895">
                <a:moveTo>
                  <a:pt x="96520" y="138684"/>
                </a:moveTo>
                <a:lnTo>
                  <a:pt x="96520" y="99060"/>
                </a:lnTo>
                <a:lnTo>
                  <a:pt x="93980" y="97536"/>
                </a:lnTo>
                <a:lnTo>
                  <a:pt x="87630" y="97536"/>
                </a:lnTo>
                <a:lnTo>
                  <a:pt x="87630" y="96012"/>
                </a:lnTo>
                <a:lnTo>
                  <a:pt x="80010" y="97536"/>
                </a:lnTo>
                <a:lnTo>
                  <a:pt x="76200" y="101346"/>
                </a:lnTo>
                <a:lnTo>
                  <a:pt x="69850" y="105918"/>
                </a:lnTo>
                <a:lnTo>
                  <a:pt x="69850" y="160020"/>
                </a:lnTo>
                <a:lnTo>
                  <a:pt x="72390" y="160020"/>
                </a:lnTo>
                <a:lnTo>
                  <a:pt x="76200" y="165354"/>
                </a:lnTo>
                <a:lnTo>
                  <a:pt x="77470" y="168402"/>
                </a:lnTo>
                <a:lnTo>
                  <a:pt x="77470" y="174879"/>
                </a:lnTo>
                <a:lnTo>
                  <a:pt x="81280" y="173736"/>
                </a:lnTo>
                <a:lnTo>
                  <a:pt x="85090" y="175260"/>
                </a:lnTo>
                <a:lnTo>
                  <a:pt x="85090" y="179070"/>
                </a:lnTo>
                <a:lnTo>
                  <a:pt x="87630" y="183642"/>
                </a:lnTo>
                <a:lnTo>
                  <a:pt x="92710" y="184404"/>
                </a:lnTo>
                <a:lnTo>
                  <a:pt x="92710" y="145542"/>
                </a:lnTo>
                <a:lnTo>
                  <a:pt x="95250" y="140208"/>
                </a:lnTo>
                <a:lnTo>
                  <a:pt x="96520" y="138684"/>
                </a:lnTo>
                <a:close/>
              </a:path>
              <a:path w="297179" h="302895">
                <a:moveTo>
                  <a:pt x="77470" y="174879"/>
                </a:moveTo>
                <a:lnTo>
                  <a:pt x="77470" y="168402"/>
                </a:lnTo>
                <a:lnTo>
                  <a:pt x="76200" y="175260"/>
                </a:lnTo>
                <a:lnTo>
                  <a:pt x="77470" y="174879"/>
                </a:lnTo>
                <a:close/>
              </a:path>
              <a:path w="297179" h="302895">
                <a:moveTo>
                  <a:pt x="190500" y="150114"/>
                </a:moveTo>
                <a:lnTo>
                  <a:pt x="190500" y="122682"/>
                </a:lnTo>
                <a:lnTo>
                  <a:pt x="187960" y="121158"/>
                </a:lnTo>
                <a:lnTo>
                  <a:pt x="179070" y="111252"/>
                </a:lnTo>
                <a:lnTo>
                  <a:pt x="176530" y="109728"/>
                </a:lnTo>
                <a:lnTo>
                  <a:pt x="173990" y="109728"/>
                </a:lnTo>
                <a:lnTo>
                  <a:pt x="170180" y="114300"/>
                </a:lnTo>
                <a:lnTo>
                  <a:pt x="167640" y="112776"/>
                </a:lnTo>
                <a:lnTo>
                  <a:pt x="161290" y="114300"/>
                </a:lnTo>
                <a:lnTo>
                  <a:pt x="158750" y="122205"/>
                </a:lnTo>
                <a:lnTo>
                  <a:pt x="157480" y="130111"/>
                </a:lnTo>
                <a:lnTo>
                  <a:pt x="154940" y="138303"/>
                </a:lnTo>
                <a:lnTo>
                  <a:pt x="153670" y="147066"/>
                </a:lnTo>
                <a:lnTo>
                  <a:pt x="149860" y="153162"/>
                </a:lnTo>
                <a:lnTo>
                  <a:pt x="148590" y="153162"/>
                </a:lnTo>
                <a:lnTo>
                  <a:pt x="148590" y="158496"/>
                </a:lnTo>
                <a:lnTo>
                  <a:pt x="146050" y="158496"/>
                </a:lnTo>
                <a:lnTo>
                  <a:pt x="146050" y="163830"/>
                </a:lnTo>
                <a:lnTo>
                  <a:pt x="142240" y="166878"/>
                </a:lnTo>
                <a:lnTo>
                  <a:pt x="140970" y="166878"/>
                </a:lnTo>
                <a:lnTo>
                  <a:pt x="140970" y="169164"/>
                </a:lnTo>
                <a:lnTo>
                  <a:pt x="133350" y="169080"/>
                </a:lnTo>
                <a:lnTo>
                  <a:pt x="124460" y="165639"/>
                </a:lnTo>
                <a:lnTo>
                  <a:pt x="116840" y="160912"/>
                </a:lnTo>
                <a:lnTo>
                  <a:pt x="113030" y="156972"/>
                </a:lnTo>
                <a:lnTo>
                  <a:pt x="109220" y="155448"/>
                </a:lnTo>
                <a:lnTo>
                  <a:pt x="106680" y="153162"/>
                </a:lnTo>
                <a:lnTo>
                  <a:pt x="92710" y="145542"/>
                </a:lnTo>
                <a:lnTo>
                  <a:pt x="92710" y="187452"/>
                </a:lnTo>
                <a:lnTo>
                  <a:pt x="93980" y="187452"/>
                </a:lnTo>
                <a:lnTo>
                  <a:pt x="93980" y="191262"/>
                </a:lnTo>
                <a:lnTo>
                  <a:pt x="97790" y="194310"/>
                </a:lnTo>
                <a:lnTo>
                  <a:pt x="107950" y="202692"/>
                </a:lnTo>
                <a:lnTo>
                  <a:pt x="107950" y="264681"/>
                </a:lnTo>
                <a:lnTo>
                  <a:pt x="111760" y="262663"/>
                </a:lnTo>
                <a:lnTo>
                  <a:pt x="120650" y="256127"/>
                </a:lnTo>
                <a:lnTo>
                  <a:pt x="128270" y="248590"/>
                </a:lnTo>
                <a:lnTo>
                  <a:pt x="134620" y="241554"/>
                </a:lnTo>
                <a:lnTo>
                  <a:pt x="138430" y="241554"/>
                </a:lnTo>
                <a:lnTo>
                  <a:pt x="148590" y="245364"/>
                </a:lnTo>
                <a:lnTo>
                  <a:pt x="149860" y="251460"/>
                </a:lnTo>
                <a:lnTo>
                  <a:pt x="153670" y="251460"/>
                </a:lnTo>
                <a:lnTo>
                  <a:pt x="160020" y="255270"/>
                </a:lnTo>
                <a:lnTo>
                  <a:pt x="161290" y="259842"/>
                </a:lnTo>
                <a:lnTo>
                  <a:pt x="163830" y="259842"/>
                </a:lnTo>
                <a:lnTo>
                  <a:pt x="175260" y="266700"/>
                </a:lnTo>
                <a:lnTo>
                  <a:pt x="175260" y="188976"/>
                </a:lnTo>
                <a:lnTo>
                  <a:pt x="176530" y="179474"/>
                </a:lnTo>
                <a:lnTo>
                  <a:pt x="180340" y="168973"/>
                </a:lnTo>
                <a:lnTo>
                  <a:pt x="185420" y="158757"/>
                </a:lnTo>
                <a:lnTo>
                  <a:pt x="189230" y="150114"/>
                </a:lnTo>
                <a:lnTo>
                  <a:pt x="190500" y="150114"/>
                </a:lnTo>
                <a:close/>
              </a:path>
              <a:path w="297179" h="302895">
                <a:moveTo>
                  <a:pt x="106680" y="102870"/>
                </a:moveTo>
                <a:lnTo>
                  <a:pt x="97790" y="102870"/>
                </a:lnTo>
                <a:lnTo>
                  <a:pt x="97790" y="101346"/>
                </a:lnTo>
                <a:lnTo>
                  <a:pt x="96520" y="99822"/>
                </a:lnTo>
                <a:lnTo>
                  <a:pt x="96520" y="133350"/>
                </a:lnTo>
                <a:lnTo>
                  <a:pt x="99060" y="133350"/>
                </a:lnTo>
                <a:lnTo>
                  <a:pt x="100330" y="131826"/>
                </a:lnTo>
                <a:lnTo>
                  <a:pt x="100330" y="129540"/>
                </a:lnTo>
                <a:lnTo>
                  <a:pt x="102870" y="129540"/>
                </a:lnTo>
                <a:lnTo>
                  <a:pt x="102870" y="119634"/>
                </a:lnTo>
                <a:lnTo>
                  <a:pt x="104140" y="119634"/>
                </a:lnTo>
                <a:lnTo>
                  <a:pt x="104140" y="112776"/>
                </a:lnTo>
                <a:lnTo>
                  <a:pt x="106680" y="102870"/>
                </a:lnTo>
                <a:close/>
              </a:path>
              <a:path w="297179" h="302895">
                <a:moveTo>
                  <a:pt x="156210" y="23967"/>
                </a:moveTo>
                <a:lnTo>
                  <a:pt x="156210" y="16859"/>
                </a:lnTo>
                <a:lnTo>
                  <a:pt x="154940" y="9894"/>
                </a:lnTo>
                <a:lnTo>
                  <a:pt x="152400" y="4572"/>
                </a:lnTo>
                <a:lnTo>
                  <a:pt x="151130" y="3048"/>
                </a:lnTo>
                <a:lnTo>
                  <a:pt x="148590" y="3048"/>
                </a:lnTo>
                <a:lnTo>
                  <a:pt x="148590" y="0"/>
                </a:lnTo>
                <a:lnTo>
                  <a:pt x="134620" y="35"/>
                </a:lnTo>
                <a:lnTo>
                  <a:pt x="125730" y="2000"/>
                </a:lnTo>
                <a:lnTo>
                  <a:pt x="121920" y="8679"/>
                </a:lnTo>
                <a:lnTo>
                  <a:pt x="119380" y="22860"/>
                </a:lnTo>
                <a:lnTo>
                  <a:pt x="123190" y="25146"/>
                </a:lnTo>
                <a:lnTo>
                  <a:pt x="123190" y="28194"/>
                </a:lnTo>
                <a:lnTo>
                  <a:pt x="125730" y="33528"/>
                </a:lnTo>
                <a:lnTo>
                  <a:pt x="128270" y="35052"/>
                </a:lnTo>
                <a:lnTo>
                  <a:pt x="130810" y="38100"/>
                </a:lnTo>
                <a:lnTo>
                  <a:pt x="133350" y="41910"/>
                </a:lnTo>
                <a:lnTo>
                  <a:pt x="133350" y="80391"/>
                </a:lnTo>
                <a:lnTo>
                  <a:pt x="149860" y="76449"/>
                </a:lnTo>
                <a:lnTo>
                  <a:pt x="149860" y="38100"/>
                </a:lnTo>
                <a:lnTo>
                  <a:pt x="151130" y="35052"/>
                </a:lnTo>
                <a:lnTo>
                  <a:pt x="151130" y="32004"/>
                </a:lnTo>
                <a:lnTo>
                  <a:pt x="152400" y="29718"/>
                </a:lnTo>
                <a:lnTo>
                  <a:pt x="156210" y="23967"/>
                </a:lnTo>
                <a:close/>
              </a:path>
              <a:path w="297179" h="302895">
                <a:moveTo>
                  <a:pt x="262890" y="35052"/>
                </a:moveTo>
                <a:lnTo>
                  <a:pt x="259080" y="30480"/>
                </a:lnTo>
                <a:lnTo>
                  <a:pt x="257810" y="30480"/>
                </a:lnTo>
                <a:lnTo>
                  <a:pt x="256540" y="29718"/>
                </a:lnTo>
                <a:lnTo>
                  <a:pt x="255270" y="26670"/>
                </a:lnTo>
                <a:lnTo>
                  <a:pt x="252730" y="25146"/>
                </a:lnTo>
                <a:lnTo>
                  <a:pt x="250190" y="19061"/>
                </a:lnTo>
                <a:lnTo>
                  <a:pt x="247650" y="17049"/>
                </a:lnTo>
                <a:lnTo>
                  <a:pt x="243840" y="16037"/>
                </a:lnTo>
                <a:lnTo>
                  <a:pt x="240030" y="12954"/>
                </a:lnTo>
                <a:lnTo>
                  <a:pt x="199390" y="16811"/>
                </a:lnTo>
                <a:lnTo>
                  <a:pt x="195580" y="19812"/>
                </a:lnTo>
                <a:lnTo>
                  <a:pt x="194310" y="19812"/>
                </a:lnTo>
                <a:lnTo>
                  <a:pt x="191770" y="21336"/>
                </a:lnTo>
                <a:lnTo>
                  <a:pt x="190500" y="21336"/>
                </a:lnTo>
                <a:lnTo>
                  <a:pt x="190500" y="22860"/>
                </a:lnTo>
                <a:lnTo>
                  <a:pt x="186690" y="23622"/>
                </a:lnTo>
                <a:lnTo>
                  <a:pt x="179070" y="23622"/>
                </a:lnTo>
                <a:lnTo>
                  <a:pt x="177800" y="29718"/>
                </a:lnTo>
                <a:lnTo>
                  <a:pt x="170180" y="31349"/>
                </a:lnTo>
                <a:lnTo>
                  <a:pt x="163830" y="33051"/>
                </a:lnTo>
                <a:lnTo>
                  <a:pt x="156210" y="35182"/>
                </a:lnTo>
                <a:lnTo>
                  <a:pt x="149860" y="38100"/>
                </a:lnTo>
                <a:lnTo>
                  <a:pt x="149860" y="76449"/>
                </a:lnTo>
                <a:lnTo>
                  <a:pt x="152400" y="75842"/>
                </a:lnTo>
                <a:lnTo>
                  <a:pt x="171450" y="70866"/>
                </a:lnTo>
                <a:lnTo>
                  <a:pt x="181610" y="66008"/>
                </a:lnTo>
                <a:lnTo>
                  <a:pt x="196850" y="63436"/>
                </a:lnTo>
                <a:lnTo>
                  <a:pt x="210820" y="62293"/>
                </a:lnTo>
                <a:lnTo>
                  <a:pt x="224790" y="61722"/>
                </a:lnTo>
                <a:lnTo>
                  <a:pt x="226060" y="61722"/>
                </a:lnTo>
                <a:lnTo>
                  <a:pt x="226060" y="60198"/>
                </a:lnTo>
                <a:lnTo>
                  <a:pt x="229870" y="60198"/>
                </a:lnTo>
                <a:lnTo>
                  <a:pt x="236220" y="58435"/>
                </a:lnTo>
                <a:lnTo>
                  <a:pt x="242570" y="56388"/>
                </a:lnTo>
                <a:lnTo>
                  <a:pt x="247650" y="52054"/>
                </a:lnTo>
                <a:lnTo>
                  <a:pt x="250190" y="43434"/>
                </a:lnTo>
                <a:lnTo>
                  <a:pt x="252730" y="43434"/>
                </a:lnTo>
                <a:lnTo>
                  <a:pt x="260350" y="44958"/>
                </a:lnTo>
                <a:lnTo>
                  <a:pt x="260350" y="38862"/>
                </a:lnTo>
                <a:lnTo>
                  <a:pt x="262890" y="35052"/>
                </a:lnTo>
                <a:close/>
              </a:path>
              <a:path w="297179" h="302895">
                <a:moveTo>
                  <a:pt x="295910" y="251460"/>
                </a:moveTo>
                <a:lnTo>
                  <a:pt x="295910" y="244602"/>
                </a:lnTo>
                <a:lnTo>
                  <a:pt x="290830" y="240911"/>
                </a:lnTo>
                <a:lnTo>
                  <a:pt x="287020" y="237363"/>
                </a:lnTo>
                <a:lnTo>
                  <a:pt x="284480" y="234957"/>
                </a:lnTo>
                <a:lnTo>
                  <a:pt x="278130" y="234696"/>
                </a:lnTo>
                <a:lnTo>
                  <a:pt x="278130" y="231648"/>
                </a:lnTo>
                <a:lnTo>
                  <a:pt x="270510" y="229564"/>
                </a:lnTo>
                <a:lnTo>
                  <a:pt x="265430" y="226980"/>
                </a:lnTo>
                <a:lnTo>
                  <a:pt x="257810" y="224254"/>
                </a:lnTo>
                <a:lnTo>
                  <a:pt x="250190" y="221742"/>
                </a:lnTo>
                <a:lnTo>
                  <a:pt x="247650" y="218408"/>
                </a:lnTo>
                <a:lnTo>
                  <a:pt x="242570" y="216217"/>
                </a:lnTo>
                <a:lnTo>
                  <a:pt x="234950" y="214884"/>
                </a:lnTo>
                <a:lnTo>
                  <a:pt x="226060" y="214122"/>
                </a:lnTo>
                <a:lnTo>
                  <a:pt x="220980" y="214122"/>
                </a:lnTo>
                <a:lnTo>
                  <a:pt x="220980" y="211074"/>
                </a:lnTo>
                <a:lnTo>
                  <a:pt x="212090" y="209550"/>
                </a:lnTo>
                <a:lnTo>
                  <a:pt x="212090" y="204216"/>
                </a:lnTo>
                <a:lnTo>
                  <a:pt x="203200" y="204216"/>
                </a:lnTo>
                <a:lnTo>
                  <a:pt x="203200" y="205740"/>
                </a:lnTo>
                <a:lnTo>
                  <a:pt x="198120" y="205740"/>
                </a:lnTo>
                <a:lnTo>
                  <a:pt x="198120" y="201168"/>
                </a:lnTo>
                <a:lnTo>
                  <a:pt x="194310" y="198882"/>
                </a:lnTo>
                <a:lnTo>
                  <a:pt x="190500" y="198882"/>
                </a:lnTo>
                <a:lnTo>
                  <a:pt x="189230" y="197358"/>
                </a:lnTo>
                <a:lnTo>
                  <a:pt x="189230" y="195834"/>
                </a:lnTo>
                <a:lnTo>
                  <a:pt x="182880" y="194310"/>
                </a:lnTo>
                <a:lnTo>
                  <a:pt x="179070" y="191262"/>
                </a:lnTo>
                <a:lnTo>
                  <a:pt x="175260" y="188976"/>
                </a:lnTo>
                <a:lnTo>
                  <a:pt x="175260" y="268986"/>
                </a:lnTo>
                <a:lnTo>
                  <a:pt x="176530" y="268986"/>
                </a:lnTo>
                <a:lnTo>
                  <a:pt x="179070" y="270510"/>
                </a:lnTo>
                <a:lnTo>
                  <a:pt x="180340" y="270510"/>
                </a:lnTo>
                <a:lnTo>
                  <a:pt x="180340" y="275082"/>
                </a:lnTo>
                <a:lnTo>
                  <a:pt x="182880" y="275082"/>
                </a:lnTo>
                <a:lnTo>
                  <a:pt x="186690" y="278892"/>
                </a:lnTo>
                <a:lnTo>
                  <a:pt x="190500" y="280416"/>
                </a:lnTo>
                <a:lnTo>
                  <a:pt x="194310" y="284226"/>
                </a:lnTo>
                <a:lnTo>
                  <a:pt x="199390" y="285750"/>
                </a:lnTo>
                <a:lnTo>
                  <a:pt x="207010" y="287274"/>
                </a:lnTo>
                <a:lnTo>
                  <a:pt x="207010" y="290322"/>
                </a:lnTo>
                <a:lnTo>
                  <a:pt x="210820" y="292608"/>
                </a:lnTo>
                <a:lnTo>
                  <a:pt x="214630" y="294132"/>
                </a:lnTo>
                <a:lnTo>
                  <a:pt x="219710" y="294132"/>
                </a:lnTo>
                <a:lnTo>
                  <a:pt x="219710" y="297180"/>
                </a:lnTo>
                <a:lnTo>
                  <a:pt x="226060" y="297180"/>
                </a:lnTo>
                <a:lnTo>
                  <a:pt x="226060" y="299466"/>
                </a:lnTo>
                <a:lnTo>
                  <a:pt x="228600" y="300990"/>
                </a:lnTo>
                <a:lnTo>
                  <a:pt x="231140" y="300990"/>
                </a:lnTo>
                <a:lnTo>
                  <a:pt x="233680" y="299466"/>
                </a:lnTo>
                <a:lnTo>
                  <a:pt x="237490" y="302514"/>
                </a:lnTo>
                <a:lnTo>
                  <a:pt x="243840" y="300990"/>
                </a:lnTo>
                <a:lnTo>
                  <a:pt x="250190" y="298704"/>
                </a:lnTo>
                <a:lnTo>
                  <a:pt x="256540" y="300990"/>
                </a:lnTo>
                <a:lnTo>
                  <a:pt x="262890" y="299466"/>
                </a:lnTo>
                <a:lnTo>
                  <a:pt x="267970" y="298704"/>
                </a:lnTo>
                <a:lnTo>
                  <a:pt x="269240" y="292608"/>
                </a:lnTo>
                <a:lnTo>
                  <a:pt x="273050" y="291084"/>
                </a:lnTo>
                <a:lnTo>
                  <a:pt x="275590" y="291084"/>
                </a:lnTo>
                <a:lnTo>
                  <a:pt x="275590" y="290322"/>
                </a:lnTo>
                <a:lnTo>
                  <a:pt x="276860" y="290322"/>
                </a:lnTo>
                <a:lnTo>
                  <a:pt x="276860" y="288798"/>
                </a:lnTo>
                <a:lnTo>
                  <a:pt x="278130" y="288798"/>
                </a:lnTo>
                <a:lnTo>
                  <a:pt x="280670" y="282916"/>
                </a:lnTo>
                <a:lnTo>
                  <a:pt x="285750" y="274320"/>
                </a:lnTo>
                <a:lnTo>
                  <a:pt x="292100" y="266295"/>
                </a:lnTo>
                <a:lnTo>
                  <a:pt x="294640" y="263449"/>
                </a:lnTo>
                <a:lnTo>
                  <a:pt x="294640" y="256794"/>
                </a:lnTo>
                <a:lnTo>
                  <a:pt x="295910" y="251460"/>
                </a:lnTo>
                <a:close/>
              </a:path>
              <a:path w="297179" h="302895">
                <a:moveTo>
                  <a:pt x="274320" y="115062"/>
                </a:moveTo>
                <a:lnTo>
                  <a:pt x="274320" y="101346"/>
                </a:lnTo>
                <a:lnTo>
                  <a:pt x="267970" y="99822"/>
                </a:lnTo>
                <a:lnTo>
                  <a:pt x="267970" y="96012"/>
                </a:lnTo>
                <a:lnTo>
                  <a:pt x="266700" y="92964"/>
                </a:lnTo>
                <a:lnTo>
                  <a:pt x="260350" y="92964"/>
                </a:lnTo>
                <a:lnTo>
                  <a:pt x="257810" y="92202"/>
                </a:lnTo>
                <a:lnTo>
                  <a:pt x="257810" y="90678"/>
                </a:lnTo>
                <a:lnTo>
                  <a:pt x="250190" y="89154"/>
                </a:lnTo>
                <a:lnTo>
                  <a:pt x="250190" y="87630"/>
                </a:lnTo>
                <a:lnTo>
                  <a:pt x="203200" y="90201"/>
                </a:lnTo>
                <a:lnTo>
                  <a:pt x="187960" y="99060"/>
                </a:lnTo>
                <a:lnTo>
                  <a:pt x="180340" y="101346"/>
                </a:lnTo>
                <a:lnTo>
                  <a:pt x="182880" y="101346"/>
                </a:lnTo>
                <a:lnTo>
                  <a:pt x="182880" y="108204"/>
                </a:lnTo>
                <a:lnTo>
                  <a:pt x="186690" y="109728"/>
                </a:lnTo>
                <a:lnTo>
                  <a:pt x="186690" y="112776"/>
                </a:lnTo>
                <a:lnTo>
                  <a:pt x="190500" y="115062"/>
                </a:lnTo>
                <a:lnTo>
                  <a:pt x="198120" y="122932"/>
                </a:lnTo>
                <a:lnTo>
                  <a:pt x="207010" y="127730"/>
                </a:lnTo>
                <a:lnTo>
                  <a:pt x="217170" y="130385"/>
                </a:lnTo>
                <a:lnTo>
                  <a:pt x="228600" y="131826"/>
                </a:lnTo>
                <a:lnTo>
                  <a:pt x="231140" y="131826"/>
                </a:lnTo>
                <a:lnTo>
                  <a:pt x="234950" y="133350"/>
                </a:lnTo>
                <a:lnTo>
                  <a:pt x="267970" y="118110"/>
                </a:lnTo>
                <a:lnTo>
                  <a:pt x="271780" y="118110"/>
                </a:lnTo>
                <a:lnTo>
                  <a:pt x="274320" y="115062"/>
                </a:lnTo>
                <a:close/>
              </a:path>
              <a:path w="297179" h="302895">
                <a:moveTo>
                  <a:pt x="297180" y="260604"/>
                </a:moveTo>
                <a:lnTo>
                  <a:pt x="295910" y="258318"/>
                </a:lnTo>
                <a:lnTo>
                  <a:pt x="295910" y="256794"/>
                </a:lnTo>
                <a:lnTo>
                  <a:pt x="294640" y="256794"/>
                </a:lnTo>
                <a:lnTo>
                  <a:pt x="294640" y="263449"/>
                </a:lnTo>
                <a:lnTo>
                  <a:pt x="297180" y="260604"/>
                </a:lnTo>
                <a:close/>
              </a:path>
            </a:pathLst>
          </a:custGeom>
          <a:solidFill>
            <a:srgbClr val="000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6054" y="6419300"/>
            <a:ext cx="297180" cy="293370"/>
          </a:xfrm>
          <a:custGeom>
            <a:avLst/>
            <a:gdLst/>
            <a:ahLst/>
            <a:cxnLst/>
            <a:rect l="l" t="t" r="r" b="b"/>
            <a:pathLst>
              <a:path w="297179" h="293370">
                <a:moveTo>
                  <a:pt x="76199" y="77342"/>
                </a:moveTo>
                <a:lnTo>
                  <a:pt x="76199" y="56768"/>
                </a:lnTo>
                <a:lnTo>
                  <a:pt x="73659" y="58292"/>
                </a:lnTo>
                <a:lnTo>
                  <a:pt x="66039" y="63626"/>
                </a:lnTo>
                <a:lnTo>
                  <a:pt x="66039" y="65150"/>
                </a:lnTo>
                <a:lnTo>
                  <a:pt x="63499" y="68198"/>
                </a:lnTo>
                <a:lnTo>
                  <a:pt x="59689" y="70484"/>
                </a:lnTo>
                <a:lnTo>
                  <a:pt x="53339" y="75056"/>
                </a:lnTo>
                <a:lnTo>
                  <a:pt x="50799" y="78866"/>
                </a:lnTo>
                <a:lnTo>
                  <a:pt x="45719" y="84677"/>
                </a:lnTo>
                <a:lnTo>
                  <a:pt x="36829" y="94487"/>
                </a:lnTo>
                <a:lnTo>
                  <a:pt x="29209" y="103727"/>
                </a:lnTo>
                <a:lnTo>
                  <a:pt x="25399" y="107822"/>
                </a:lnTo>
                <a:lnTo>
                  <a:pt x="22859" y="116204"/>
                </a:lnTo>
                <a:lnTo>
                  <a:pt x="21589" y="116204"/>
                </a:lnTo>
                <a:lnTo>
                  <a:pt x="19049" y="123062"/>
                </a:lnTo>
                <a:lnTo>
                  <a:pt x="15239" y="139195"/>
                </a:lnTo>
                <a:lnTo>
                  <a:pt x="8889" y="160686"/>
                </a:lnTo>
                <a:lnTo>
                  <a:pt x="3809" y="181463"/>
                </a:lnTo>
                <a:lnTo>
                  <a:pt x="3809" y="195452"/>
                </a:lnTo>
                <a:lnTo>
                  <a:pt x="2539" y="207275"/>
                </a:lnTo>
                <a:lnTo>
                  <a:pt x="0" y="242923"/>
                </a:lnTo>
                <a:lnTo>
                  <a:pt x="0" y="259246"/>
                </a:lnTo>
                <a:lnTo>
                  <a:pt x="1269" y="269176"/>
                </a:lnTo>
                <a:lnTo>
                  <a:pt x="3809" y="279392"/>
                </a:lnTo>
                <a:lnTo>
                  <a:pt x="6349" y="286892"/>
                </a:lnTo>
                <a:lnTo>
                  <a:pt x="12699" y="292310"/>
                </a:lnTo>
                <a:lnTo>
                  <a:pt x="17779" y="293084"/>
                </a:lnTo>
                <a:lnTo>
                  <a:pt x="22859" y="291715"/>
                </a:lnTo>
                <a:lnTo>
                  <a:pt x="27939" y="290702"/>
                </a:lnTo>
                <a:lnTo>
                  <a:pt x="27939" y="187070"/>
                </a:lnTo>
                <a:lnTo>
                  <a:pt x="29209" y="174402"/>
                </a:lnTo>
                <a:lnTo>
                  <a:pt x="34289" y="149351"/>
                </a:lnTo>
                <a:lnTo>
                  <a:pt x="35559" y="137540"/>
                </a:lnTo>
                <a:lnTo>
                  <a:pt x="35559" y="131444"/>
                </a:lnTo>
                <a:lnTo>
                  <a:pt x="39369" y="127634"/>
                </a:lnTo>
                <a:lnTo>
                  <a:pt x="39369" y="123062"/>
                </a:lnTo>
                <a:lnTo>
                  <a:pt x="43179" y="117193"/>
                </a:lnTo>
                <a:lnTo>
                  <a:pt x="49529" y="108680"/>
                </a:lnTo>
                <a:lnTo>
                  <a:pt x="55879" y="99167"/>
                </a:lnTo>
                <a:lnTo>
                  <a:pt x="63499" y="90296"/>
                </a:lnTo>
                <a:lnTo>
                  <a:pt x="68579" y="83438"/>
                </a:lnTo>
                <a:lnTo>
                  <a:pt x="76199" y="77342"/>
                </a:lnTo>
                <a:close/>
              </a:path>
              <a:path w="297179" h="293370">
                <a:moveTo>
                  <a:pt x="264159" y="11048"/>
                </a:moveTo>
                <a:lnTo>
                  <a:pt x="256539" y="2024"/>
                </a:lnTo>
                <a:lnTo>
                  <a:pt x="245109" y="0"/>
                </a:lnTo>
                <a:lnTo>
                  <a:pt x="220979" y="2666"/>
                </a:lnTo>
                <a:lnTo>
                  <a:pt x="214629" y="4190"/>
                </a:lnTo>
                <a:lnTo>
                  <a:pt x="200659" y="4190"/>
                </a:lnTo>
                <a:lnTo>
                  <a:pt x="199389" y="5714"/>
                </a:lnTo>
                <a:lnTo>
                  <a:pt x="195579" y="5714"/>
                </a:lnTo>
                <a:lnTo>
                  <a:pt x="186689" y="6738"/>
                </a:lnTo>
                <a:lnTo>
                  <a:pt x="162559" y="8728"/>
                </a:lnTo>
                <a:lnTo>
                  <a:pt x="153669" y="9524"/>
                </a:lnTo>
                <a:lnTo>
                  <a:pt x="148589" y="9524"/>
                </a:lnTo>
                <a:lnTo>
                  <a:pt x="146049" y="11048"/>
                </a:lnTo>
                <a:lnTo>
                  <a:pt x="130809" y="13215"/>
                </a:lnTo>
                <a:lnTo>
                  <a:pt x="114299" y="15239"/>
                </a:lnTo>
                <a:lnTo>
                  <a:pt x="100329" y="17264"/>
                </a:lnTo>
                <a:lnTo>
                  <a:pt x="91439" y="19430"/>
                </a:lnTo>
                <a:lnTo>
                  <a:pt x="83819" y="20954"/>
                </a:lnTo>
                <a:lnTo>
                  <a:pt x="82549" y="22478"/>
                </a:lnTo>
                <a:lnTo>
                  <a:pt x="77469" y="22478"/>
                </a:lnTo>
                <a:lnTo>
                  <a:pt x="73659" y="23240"/>
                </a:lnTo>
                <a:lnTo>
                  <a:pt x="69849" y="24764"/>
                </a:lnTo>
                <a:lnTo>
                  <a:pt x="63499" y="24764"/>
                </a:lnTo>
                <a:lnTo>
                  <a:pt x="50799" y="26824"/>
                </a:lnTo>
                <a:lnTo>
                  <a:pt x="36829" y="28670"/>
                </a:lnTo>
                <a:lnTo>
                  <a:pt x="25399" y="30658"/>
                </a:lnTo>
                <a:lnTo>
                  <a:pt x="19049" y="33146"/>
                </a:lnTo>
                <a:lnTo>
                  <a:pt x="19049" y="42243"/>
                </a:lnTo>
                <a:lnTo>
                  <a:pt x="20319" y="49339"/>
                </a:lnTo>
                <a:lnTo>
                  <a:pt x="22859" y="55006"/>
                </a:lnTo>
                <a:lnTo>
                  <a:pt x="30479" y="59816"/>
                </a:lnTo>
                <a:lnTo>
                  <a:pt x="38099" y="59555"/>
                </a:lnTo>
                <a:lnTo>
                  <a:pt x="45719" y="58864"/>
                </a:lnTo>
                <a:lnTo>
                  <a:pt x="54609" y="57888"/>
                </a:lnTo>
                <a:lnTo>
                  <a:pt x="63499" y="56768"/>
                </a:lnTo>
                <a:lnTo>
                  <a:pt x="76199" y="56768"/>
                </a:lnTo>
                <a:lnTo>
                  <a:pt x="76199" y="77342"/>
                </a:lnTo>
                <a:lnTo>
                  <a:pt x="78739" y="77342"/>
                </a:lnTo>
                <a:lnTo>
                  <a:pt x="85089" y="107632"/>
                </a:lnTo>
                <a:lnTo>
                  <a:pt x="85089" y="254619"/>
                </a:lnTo>
                <a:lnTo>
                  <a:pt x="88899" y="253543"/>
                </a:lnTo>
                <a:lnTo>
                  <a:pt x="100329" y="252317"/>
                </a:lnTo>
                <a:lnTo>
                  <a:pt x="111759" y="251805"/>
                </a:lnTo>
                <a:lnTo>
                  <a:pt x="115569" y="251563"/>
                </a:lnTo>
                <a:lnTo>
                  <a:pt x="115569" y="55244"/>
                </a:lnTo>
                <a:lnTo>
                  <a:pt x="121919" y="52292"/>
                </a:lnTo>
                <a:lnTo>
                  <a:pt x="160019" y="41338"/>
                </a:lnTo>
                <a:lnTo>
                  <a:pt x="168909" y="41018"/>
                </a:lnTo>
                <a:lnTo>
                  <a:pt x="176529" y="41528"/>
                </a:lnTo>
                <a:lnTo>
                  <a:pt x="176529" y="196923"/>
                </a:lnTo>
                <a:lnTo>
                  <a:pt x="177799" y="195345"/>
                </a:lnTo>
                <a:lnTo>
                  <a:pt x="180339" y="188118"/>
                </a:lnTo>
                <a:lnTo>
                  <a:pt x="184149" y="180177"/>
                </a:lnTo>
                <a:lnTo>
                  <a:pt x="185419" y="174878"/>
                </a:lnTo>
                <a:lnTo>
                  <a:pt x="186689" y="174878"/>
                </a:lnTo>
                <a:lnTo>
                  <a:pt x="186689" y="41528"/>
                </a:lnTo>
                <a:lnTo>
                  <a:pt x="189229" y="41528"/>
                </a:lnTo>
                <a:lnTo>
                  <a:pt x="191769" y="40004"/>
                </a:lnTo>
                <a:lnTo>
                  <a:pt x="200659" y="39896"/>
                </a:lnTo>
                <a:lnTo>
                  <a:pt x="209549" y="39705"/>
                </a:lnTo>
                <a:lnTo>
                  <a:pt x="215899" y="39750"/>
                </a:lnTo>
                <a:lnTo>
                  <a:pt x="220979" y="40004"/>
                </a:lnTo>
                <a:lnTo>
                  <a:pt x="228599" y="41528"/>
                </a:lnTo>
                <a:lnTo>
                  <a:pt x="243839" y="41528"/>
                </a:lnTo>
                <a:lnTo>
                  <a:pt x="250189" y="40004"/>
                </a:lnTo>
                <a:lnTo>
                  <a:pt x="251459" y="40004"/>
                </a:lnTo>
                <a:lnTo>
                  <a:pt x="260349" y="37718"/>
                </a:lnTo>
                <a:lnTo>
                  <a:pt x="262889" y="24383"/>
                </a:lnTo>
                <a:lnTo>
                  <a:pt x="262889" y="17573"/>
                </a:lnTo>
                <a:lnTo>
                  <a:pt x="264159" y="11048"/>
                </a:lnTo>
                <a:close/>
              </a:path>
              <a:path w="297179" h="293370">
                <a:moveTo>
                  <a:pt x="76199" y="184022"/>
                </a:moveTo>
                <a:lnTo>
                  <a:pt x="76199" y="136016"/>
                </a:lnTo>
                <a:lnTo>
                  <a:pt x="72389" y="136016"/>
                </a:lnTo>
                <a:lnTo>
                  <a:pt x="68579" y="141350"/>
                </a:lnTo>
                <a:lnTo>
                  <a:pt x="64769" y="142874"/>
                </a:lnTo>
                <a:lnTo>
                  <a:pt x="63499" y="144398"/>
                </a:lnTo>
                <a:lnTo>
                  <a:pt x="63499" y="145160"/>
                </a:lnTo>
                <a:lnTo>
                  <a:pt x="62229" y="145160"/>
                </a:lnTo>
                <a:lnTo>
                  <a:pt x="53339" y="155888"/>
                </a:lnTo>
                <a:lnTo>
                  <a:pt x="44449" y="166401"/>
                </a:lnTo>
                <a:lnTo>
                  <a:pt x="36829" y="176772"/>
                </a:lnTo>
                <a:lnTo>
                  <a:pt x="27939" y="187070"/>
                </a:lnTo>
                <a:lnTo>
                  <a:pt x="27939" y="290702"/>
                </a:lnTo>
                <a:lnTo>
                  <a:pt x="30479" y="288416"/>
                </a:lnTo>
                <a:lnTo>
                  <a:pt x="30479" y="285368"/>
                </a:lnTo>
                <a:lnTo>
                  <a:pt x="31749" y="285368"/>
                </a:lnTo>
                <a:lnTo>
                  <a:pt x="31749" y="278510"/>
                </a:lnTo>
                <a:lnTo>
                  <a:pt x="34289" y="275463"/>
                </a:lnTo>
                <a:lnTo>
                  <a:pt x="35559" y="275463"/>
                </a:lnTo>
                <a:lnTo>
                  <a:pt x="35559" y="267842"/>
                </a:lnTo>
                <a:lnTo>
                  <a:pt x="38099" y="267538"/>
                </a:lnTo>
                <a:lnTo>
                  <a:pt x="38099" y="238124"/>
                </a:lnTo>
                <a:lnTo>
                  <a:pt x="39369" y="235838"/>
                </a:lnTo>
                <a:lnTo>
                  <a:pt x="39369" y="231266"/>
                </a:lnTo>
                <a:lnTo>
                  <a:pt x="44449" y="227230"/>
                </a:lnTo>
                <a:lnTo>
                  <a:pt x="49529" y="218979"/>
                </a:lnTo>
                <a:lnTo>
                  <a:pt x="55879" y="208871"/>
                </a:lnTo>
                <a:lnTo>
                  <a:pt x="64769" y="195452"/>
                </a:lnTo>
                <a:lnTo>
                  <a:pt x="68579" y="190880"/>
                </a:lnTo>
                <a:lnTo>
                  <a:pt x="72389" y="187070"/>
                </a:lnTo>
                <a:lnTo>
                  <a:pt x="72389" y="185546"/>
                </a:lnTo>
                <a:lnTo>
                  <a:pt x="73659" y="184022"/>
                </a:lnTo>
                <a:lnTo>
                  <a:pt x="76199" y="184022"/>
                </a:lnTo>
                <a:close/>
              </a:path>
              <a:path w="297179" h="293370">
                <a:moveTo>
                  <a:pt x="85089" y="254619"/>
                </a:moveTo>
                <a:lnTo>
                  <a:pt x="85089" y="220598"/>
                </a:lnTo>
                <a:lnTo>
                  <a:pt x="83819" y="222884"/>
                </a:lnTo>
                <a:lnTo>
                  <a:pt x="76199" y="225932"/>
                </a:lnTo>
                <a:lnTo>
                  <a:pt x="68579" y="227456"/>
                </a:lnTo>
                <a:lnTo>
                  <a:pt x="60959" y="229742"/>
                </a:lnTo>
                <a:lnTo>
                  <a:pt x="58419" y="231266"/>
                </a:lnTo>
                <a:lnTo>
                  <a:pt x="54609" y="231266"/>
                </a:lnTo>
                <a:lnTo>
                  <a:pt x="50799" y="232790"/>
                </a:lnTo>
                <a:lnTo>
                  <a:pt x="50799" y="235838"/>
                </a:lnTo>
                <a:lnTo>
                  <a:pt x="45719" y="237362"/>
                </a:lnTo>
                <a:lnTo>
                  <a:pt x="44449" y="237362"/>
                </a:lnTo>
                <a:lnTo>
                  <a:pt x="38099" y="238124"/>
                </a:lnTo>
                <a:lnTo>
                  <a:pt x="38099" y="267538"/>
                </a:lnTo>
                <a:lnTo>
                  <a:pt x="41909" y="267080"/>
                </a:lnTo>
                <a:lnTo>
                  <a:pt x="48259" y="265175"/>
                </a:lnTo>
                <a:lnTo>
                  <a:pt x="60959" y="260222"/>
                </a:lnTo>
                <a:lnTo>
                  <a:pt x="66039" y="257936"/>
                </a:lnTo>
                <a:lnTo>
                  <a:pt x="72389" y="256412"/>
                </a:lnTo>
                <a:lnTo>
                  <a:pt x="78739" y="256412"/>
                </a:lnTo>
                <a:lnTo>
                  <a:pt x="85089" y="254619"/>
                </a:lnTo>
                <a:close/>
              </a:path>
              <a:path w="297179" h="293370">
                <a:moveTo>
                  <a:pt x="85089" y="220598"/>
                </a:moveTo>
                <a:lnTo>
                  <a:pt x="85089" y="107632"/>
                </a:lnTo>
                <a:lnTo>
                  <a:pt x="83819" y="124706"/>
                </a:lnTo>
                <a:lnTo>
                  <a:pt x="76199" y="134492"/>
                </a:lnTo>
                <a:lnTo>
                  <a:pt x="76199" y="180212"/>
                </a:lnTo>
                <a:lnTo>
                  <a:pt x="78739" y="178688"/>
                </a:lnTo>
                <a:lnTo>
                  <a:pt x="81279" y="175640"/>
                </a:lnTo>
                <a:lnTo>
                  <a:pt x="81279" y="185237"/>
                </a:lnTo>
                <a:lnTo>
                  <a:pt x="82549" y="204144"/>
                </a:lnTo>
                <a:lnTo>
                  <a:pt x="82549" y="213740"/>
                </a:lnTo>
                <a:lnTo>
                  <a:pt x="83819" y="214502"/>
                </a:lnTo>
                <a:lnTo>
                  <a:pt x="85089" y="220598"/>
                </a:lnTo>
                <a:close/>
              </a:path>
              <a:path w="297179" h="293370">
                <a:moveTo>
                  <a:pt x="121919" y="81914"/>
                </a:moveTo>
                <a:lnTo>
                  <a:pt x="119379" y="71961"/>
                </a:lnTo>
                <a:lnTo>
                  <a:pt x="116839" y="64579"/>
                </a:lnTo>
                <a:lnTo>
                  <a:pt x="115569" y="59197"/>
                </a:lnTo>
                <a:lnTo>
                  <a:pt x="115569" y="251563"/>
                </a:lnTo>
                <a:lnTo>
                  <a:pt x="120649" y="251240"/>
                </a:lnTo>
                <a:lnTo>
                  <a:pt x="120649" y="100964"/>
                </a:lnTo>
                <a:lnTo>
                  <a:pt x="121919" y="81914"/>
                </a:lnTo>
                <a:close/>
              </a:path>
              <a:path w="297179" h="293370">
                <a:moveTo>
                  <a:pt x="168909" y="239648"/>
                </a:moveTo>
                <a:lnTo>
                  <a:pt x="168909" y="71985"/>
                </a:lnTo>
                <a:lnTo>
                  <a:pt x="167639" y="80390"/>
                </a:lnTo>
                <a:lnTo>
                  <a:pt x="162559" y="83605"/>
                </a:lnTo>
                <a:lnTo>
                  <a:pt x="157479" y="87248"/>
                </a:lnTo>
                <a:lnTo>
                  <a:pt x="151129" y="90892"/>
                </a:lnTo>
                <a:lnTo>
                  <a:pt x="144779" y="94106"/>
                </a:lnTo>
                <a:lnTo>
                  <a:pt x="138429" y="97714"/>
                </a:lnTo>
                <a:lnTo>
                  <a:pt x="133349" y="100679"/>
                </a:lnTo>
                <a:lnTo>
                  <a:pt x="126999" y="103215"/>
                </a:lnTo>
                <a:lnTo>
                  <a:pt x="121919" y="105536"/>
                </a:lnTo>
                <a:lnTo>
                  <a:pt x="120649" y="100964"/>
                </a:lnTo>
                <a:lnTo>
                  <a:pt x="120649" y="251240"/>
                </a:lnTo>
                <a:lnTo>
                  <a:pt x="123189" y="251078"/>
                </a:lnTo>
                <a:lnTo>
                  <a:pt x="123189" y="164401"/>
                </a:lnTo>
                <a:lnTo>
                  <a:pt x="124459" y="153614"/>
                </a:lnTo>
                <a:lnTo>
                  <a:pt x="126999" y="144398"/>
                </a:lnTo>
                <a:lnTo>
                  <a:pt x="130809" y="141350"/>
                </a:lnTo>
                <a:lnTo>
                  <a:pt x="137159" y="139826"/>
                </a:lnTo>
                <a:lnTo>
                  <a:pt x="138429" y="136016"/>
                </a:lnTo>
                <a:lnTo>
                  <a:pt x="139699" y="134492"/>
                </a:lnTo>
                <a:lnTo>
                  <a:pt x="142239" y="134492"/>
                </a:lnTo>
                <a:lnTo>
                  <a:pt x="143509" y="132968"/>
                </a:lnTo>
                <a:lnTo>
                  <a:pt x="147319" y="131444"/>
                </a:lnTo>
                <a:lnTo>
                  <a:pt x="152399" y="129920"/>
                </a:lnTo>
                <a:lnTo>
                  <a:pt x="157479" y="129158"/>
                </a:lnTo>
                <a:lnTo>
                  <a:pt x="157479" y="127634"/>
                </a:lnTo>
                <a:lnTo>
                  <a:pt x="160019" y="127634"/>
                </a:lnTo>
                <a:lnTo>
                  <a:pt x="160019" y="124586"/>
                </a:lnTo>
                <a:lnTo>
                  <a:pt x="163829" y="126110"/>
                </a:lnTo>
                <a:lnTo>
                  <a:pt x="163829" y="240026"/>
                </a:lnTo>
                <a:lnTo>
                  <a:pt x="165099" y="239910"/>
                </a:lnTo>
                <a:lnTo>
                  <a:pt x="168909" y="239648"/>
                </a:lnTo>
                <a:close/>
              </a:path>
              <a:path w="297179" h="293370">
                <a:moveTo>
                  <a:pt x="125729" y="209168"/>
                </a:moveTo>
                <a:lnTo>
                  <a:pt x="125729" y="185546"/>
                </a:lnTo>
                <a:lnTo>
                  <a:pt x="124459" y="185546"/>
                </a:lnTo>
                <a:lnTo>
                  <a:pt x="123189" y="164401"/>
                </a:lnTo>
                <a:lnTo>
                  <a:pt x="123189" y="251078"/>
                </a:lnTo>
                <a:lnTo>
                  <a:pt x="124459" y="248030"/>
                </a:lnTo>
                <a:lnTo>
                  <a:pt x="124459" y="209168"/>
                </a:lnTo>
                <a:lnTo>
                  <a:pt x="125729" y="209168"/>
                </a:lnTo>
                <a:close/>
              </a:path>
              <a:path w="297179" h="293370">
                <a:moveTo>
                  <a:pt x="163829" y="240026"/>
                </a:moveTo>
                <a:lnTo>
                  <a:pt x="163829" y="126110"/>
                </a:lnTo>
                <a:lnTo>
                  <a:pt x="162559" y="137540"/>
                </a:lnTo>
                <a:lnTo>
                  <a:pt x="157479" y="160400"/>
                </a:lnTo>
                <a:lnTo>
                  <a:pt x="152399" y="171830"/>
                </a:lnTo>
                <a:lnTo>
                  <a:pt x="151129" y="180236"/>
                </a:lnTo>
                <a:lnTo>
                  <a:pt x="148589" y="188213"/>
                </a:lnTo>
                <a:lnTo>
                  <a:pt x="124459" y="216026"/>
                </a:lnTo>
                <a:lnTo>
                  <a:pt x="124459" y="248030"/>
                </a:lnTo>
                <a:lnTo>
                  <a:pt x="133349" y="244982"/>
                </a:lnTo>
                <a:lnTo>
                  <a:pt x="142239" y="242696"/>
                </a:lnTo>
                <a:lnTo>
                  <a:pt x="149859" y="241577"/>
                </a:lnTo>
                <a:lnTo>
                  <a:pt x="157479" y="240601"/>
                </a:lnTo>
                <a:lnTo>
                  <a:pt x="163829" y="240026"/>
                </a:lnTo>
                <a:close/>
              </a:path>
              <a:path w="297179" h="293370">
                <a:moveTo>
                  <a:pt x="176529" y="196923"/>
                </a:moveTo>
                <a:lnTo>
                  <a:pt x="176529" y="41528"/>
                </a:lnTo>
                <a:lnTo>
                  <a:pt x="172719" y="46862"/>
                </a:lnTo>
                <a:lnTo>
                  <a:pt x="168909" y="49910"/>
                </a:lnTo>
                <a:lnTo>
                  <a:pt x="167639" y="56602"/>
                </a:lnTo>
                <a:lnTo>
                  <a:pt x="167639" y="64007"/>
                </a:lnTo>
                <a:lnTo>
                  <a:pt x="168909" y="71985"/>
                </a:lnTo>
                <a:lnTo>
                  <a:pt x="168909" y="244982"/>
                </a:lnTo>
                <a:lnTo>
                  <a:pt x="171449" y="245998"/>
                </a:lnTo>
                <a:lnTo>
                  <a:pt x="171449" y="207644"/>
                </a:lnTo>
                <a:lnTo>
                  <a:pt x="172719" y="203834"/>
                </a:lnTo>
                <a:lnTo>
                  <a:pt x="175259" y="202310"/>
                </a:lnTo>
                <a:lnTo>
                  <a:pt x="175259" y="198500"/>
                </a:lnTo>
                <a:lnTo>
                  <a:pt x="176529" y="196923"/>
                </a:lnTo>
                <a:close/>
              </a:path>
              <a:path w="297179" h="293370">
                <a:moveTo>
                  <a:pt x="250189" y="270029"/>
                </a:moveTo>
                <a:lnTo>
                  <a:pt x="250189" y="209168"/>
                </a:lnTo>
                <a:lnTo>
                  <a:pt x="247649" y="209168"/>
                </a:lnTo>
                <a:lnTo>
                  <a:pt x="245109" y="212216"/>
                </a:lnTo>
                <a:lnTo>
                  <a:pt x="245109" y="216026"/>
                </a:lnTo>
                <a:lnTo>
                  <a:pt x="241299" y="216026"/>
                </a:lnTo>
                <a:lnTo>
                  <a:pt x="237489" y="222884"/>
                </a:lnTo>
                <a:lnTo>
                  <a:pt x="233679" y="225932"/>
                </a:lnTo>
                <a:lnTo>
                  <a:pt x="229869" y="227456"/>
                </a:lnTo>
                <a:lnTo>
                  <a:pt x="227329" y="228980"/>
                </a:lnTo>
                <a:lnTo>
                  <a:pt x="223519" y="229742"/>
                </a:lnTo>
                <a:lnTo>
                  <a:pt x="223519" y="207644"/>
                </a:lnTo>
                <a:lnTo>
                  <a:pt x="222249" y="207644"/>
                </a:lnTo>
                <a:lnTo>
                  <a:pt x="222249" y="200786"/>
                </a:lnTo>
                <a:lnTo>
                  <a:pt x="220979" y="199262"/>
                </a:lnTo>
                <a:lnTo>
                  <a:pt x="214629" y="199262"/>
                </a:lnTo>
                <a:lnTo>
                  <a:pt x="214629" y="196976"/>
                </a:lnTo>
                <a:lnTo>
                  <a:pt x="208279" y="196976"/>
                </a:lnTo>
                <a:lnTo>
                  <a:pt x="201929" y="199262"/>
                </a:lnTo>
                <a:lnTo>
                  <a:pt x="194309" y="202310"/>
                </a:lnTo>
                <a:lnTo>
                  <a:pt x="186689" y="203834"/>
                </a:lnTo>
                <a:lnTo>
                  <a:pt x="179069" y="206120"/>
                </a:lnTo>
                <a:lnTo>
                  <a:pt x="171449" y="207644"/>
                </a:lnTo>
                <a:lnTo>
                  <a:pt x="171449" y="245998"/>
                </a:lnTo>
                <a:lnTo>
                  <a:pt x="172719" y="246506"/>
                </a:lnTo>
                <a:lnTo>
                  <a:pt x="175259" y="246506"/>
                </a:lnTo>
                <a:lnTo>
                  <a:pt x="175259" y="239648"/>
                </a:lnTo>
                <a:lnTo>
                  <a:pt x="182879" y="237362"/>
                </a:lnTo>
                <a:lnTo>
                  <a:pt x="187959" y="234314"/>
                </a:lnTo>
                <a:lnTo>
                  <a:pt x="194309" y="232790"/>
                </a:lnTo>
                <a:lnTo>
                  <a:pt x="198119" y="231266"/>
                </a:lnTo>
                <a:lnTo>
                  <a:pt x="203199" y="231266"/>
                </a:lnTo>
                <a:lnTo>
                  <a:pt x="213359" y="234314"/>
                </a:lnTo>
                <a:lnTo>
                  <a:pt x="213359" y="261746"/>
                </a:lnTo>
                <a:lnTo>
                  <a:pt x="218439" y="261746"/>
                </a:lnTo>
                <a:lnTo>
                  <a:pt x="218439" y="264794"/>
                </a:lnTo>
                <a:lnTo>
                  <a:pt x="224789" y="264794"/>
                </a:lnTo>
                <a:lnTo>
                  <a:pt x="237489" y="269033"/>
                </a:lnTo>
                <a:lnTo>
                  <a:pt x="250189" y="270029"/>
                </a:lnTo>
                <a:close/>
              </a:path>
              <a:path w="297179" h="293370">
                <a:moveTo>
                  <a:pt x="213359" y="261746"/>
                </a:moveTo>
                <a:lnTo>
                  <a:pt x="213359" y="234314"/>
                </a:lnTo>
                <a:lnTo>
                  <a:pt x="209549" y="234314"/>
                </a:lnTo>
                <a:lnTo>
                  <a:pt x="194309" y="238124"/>
                </a:lnTo>
                <a:lnTo>
                  <a:pt x="189229" y="239648"/>
                </a:lnTo>
                <a:lnTo>
                  <a:pt x="184149" y="239648"/>
                </a:lnTo>
                <a:lnTo>
                  <a:pt x="179069" y="241172"/>
                </a:lnTo>
                <a:lnTo>
                  <a:pt x="176529" y="241172"/>
                </a:lnTo>
                <a:lnTo>
                  <a:pt x="176529" y="239648"/>
                </a:lnTo>
                <a:lnTo>
                  <a:pt x="175259" y="239648"/>
                </a:lnTo>
                <a:lnTo>
                  <a:pt x="175259" y="246506"/>
                </a:lnTo>
                <a:lnTo>
                  <a:pt x="176529" y="246506"/>
                </a:lnTo>
                <a:lnTo>
                  <a:pt x="181609" y="248030"/>
                </a:lnTo>
                <a:lnTo>
                  <a:pt x="181609" y="251078"/>
                </a:lnTo>
                <a:lnTo>
                  <a:pt x="182879" y="251078"/>
                </a:lnTo>
                <a:lnTo>
                  <a:pt x="182879" y="256412"/>
                </a:lnTo>
                <a:lnTo>
                  <a:pt x="184149" y="259460"/>
                </a:lnTo>
                <a:lnTo>
                  <a:pt x="186689" y="259460"/>
                </a:lnTo>
                <a:lnTo>
                  <a:pt x="187959" y="260222"/>
                </a:lnTo>
                <a:lnTo>
                  <a:pt x="200659" y="260222"/>
                </a:lnTo>
                <a:lnTo>
                  <a:pt x="207009" y="261746"/>
                </a:lnTo>
                <a:lnTo>
                  <a:pt x="213359" y="261746"/>
                </a:lnTo>
                <a:close/>
              </a:path>
              <a:path w="297179" h="293370">
                <a:moveTo>
                  <a:pt x="297179" y="156590"/>
                </a:moveTo>
                <a:lnTo>
                  <a:pt x="297179" y="145160"/>
                </a:lnTo>
                <a:lnTo>
                  <a:pt x="294639" y="135790"/>
                </a:lnTo>
                <a:lnTo>
                  <a:pt x="290829" y="126206"/>
                </a:lnTo>
                <a:lnTo>
                  <a:pt x="288289" y="107822"/>
                </a:lnTo>
                <a:lnTo>
                  <a:pt x="287019" y="107060"/>
                </a:lnTo>
                <a:lnTo>
                  <a:pt x="285749" y="107060"/>
                </a:lnTo>
                <a:lnTo>
                  <a:pt x="285749" y="104012"/>
                </a:lnTo>
                <a:lnTo>
                  <a:pt x="284479" y="100964"/>
                </a:lnTo>
                <a:lnTo>
                  <a:pt x="283209" y="98678"/>
                </a:lnTo>
                <a:lnTo>
                  <a:pt x="281939" y="98678"/>
                </a:lnTo>
                <a:lnTo>
                  <a:pt x="281939" y="97154"/>
                </a:lnTo>
                <a:lnTo>
                  <a:pt x="278129" y="94106"/>
                </a:lnTo>
                <a:lnTo>
                  <a:pt x="278129" y="92582"/>
                </a:lnTo>
                <a:lnTo>
                  <a:pt x="275589" y="91820"/>
                </a:lnTo>
                <a:lnTo>
                  <a:pt x="274319" y="91820"/>
                </a:lnTo>
                <a:lnTo>
                  <a:pt x="260349" y="80390"/>
                </a:lnTo>
                <a:lnTo>
                  <a:pt x="242569" y="74675"/>
                </a:lnTo>
                <a:lnTo>
                  <a:pt x="224789" y="73075"/>
                </a:lnTo>
                <a:lnTo>
                  <a:pt x="222249" y="73002"/>
                </a:lnTo>
                <a:lnTo>
                  <a:pt x="205739" y="73532"/>
                </a:lnTo>
                <a:lnTo>
                  <a:pt x="201929" y="70484"/>
                </a:lnTo>
                <a:lnTo>
                  <a:pt x="200659" y="68198"/>
                </a:lnTo>
                <a:lnTo>
                  <a:pt x="200659" y="63626"/>
                </a:lnTo>
                <a:lnTo>
                  <a:pt x="199389" y="62102"/>
                </a:lnTo>
                <a:lnTo>
                  <a:pt x="198119" y="59816"/>
                </a:lnTo>
                <a:lnTo>
                  <a:pt x="195579" y="58292"/>
                </a:lnTo>
                <a:lnTo>
                  <a:pt x="195579" y="52958"/>
                </a:lnTo>
                <a:lnTo>
                  <a:pt x="194309" y="52958"/>
                </a:lnTo>
                <a:lnTo>
                  <a:pt x="189229" y="51434"/>
                </a:lnTo>
                <a:lnTo>
                  <a:pt x="186689" y="44576"/>
                </a:lnTo>
                <a:lnTo>
                  <a:pt x="186689" y="174878"/>
                </a:lnTo>
                <a:lnTo>
                  <a:pt x="191769" y="162305"/>
                </a:lnTo>
                <a:lnTo>
                  <a:pt x="194309" y="149732"/>
                </a:lnTo>
                <a:lnTo>
                  <a:pt x="195579" y="140719"/>
                </a:lnTo>
                <a:lnTo>
                  <a:pt x="203199" y="114680"/>
                </a:lnTo>
                <a:lnTo>
                  <a:pt x="215899" y="110978"/>
                </a:lnTo>
                <a:lnTo>
                  <a:pt x="229869" y="110775"/>
                </a:lnTo>
                <a:lnTo>
                  <a:pt x="242569" y="115002"/>
                </a:lnTo>
                <a:lnTo>
                  <a:pt x="251459" y="124586"/>
                </a:lnTo>
                <a:lnTo>
                  <a:pt x="256539" y="126110"/>
                </a:lnTo>
                <a:lnTo>
                  <a:pt x="256539" y="268329"/>
                </a:lnTo>
                <a:lnTo>
                  <a:pt x="262889" y="266080"/>
                </a:lnTo>
                <a:lnTo>
                  <a:pt x="270509" y="254888"/>
                </a:lnTo>
                <a:lnTo>
                  <a:pt x="271779" y="254888"/>
                </a:lnTo>
                <a:lnTo>
                  <a:pt x="274319" y="251483"/>
                </a:lnTo>
                <a:lnTo>
                  <a:pt x="276859" y="246506"/>
                </a:lnTo>
                <a:lnTo>
                  <a:pt x="280669" y="239244"/>
                </a:lnTo>
                <a:lnTo>
                  <a:pt x="285749" y="228980"/>
                </a:lnTo>
                <a:lnTo>
                  <a:pt x="288289" y="222003"/>
                </a:lnTo>
                <a:lnTo>
                  <a:pt x="289559" y="214312"/>
                </a:lnTo>
                <a:lnTo>
                  <a:pt x="292099" y="206906"/>
                </a:lnTo>
                <a:lnTo>
                  <a:pt x="293369" y="200786"/>
                </a:lnTo>
                <a:lnTo>
                  <a:pt x="294639" y="200024"/>
                </a:lnTo>
                <a:lnTo>
                  <a:pt x="294639" y="190880"/>
                </a:lnTo>
                <a:lnTo>
                  <a:pt x="295909" y="179450"/>
                </a:lnTo>
                <a:lnTo>
                  <a:pt x="297179" y="156590"/>
                </a:lnTo>
                <a:close/>
              </a:path>
              <a:path w="297179" h="293370">
                <a:moveTo>
                  <a:pt x="255269" y="268779"/>
                </a:moveTo>
                <a:lnTo>
                  <a:pt x="255269" y="199262"/>
                </a:lnTo>
                <a:lnTo>
                  <a:pt x="250189" y="200786"/>
                </a:lnTo>
                <a:lnTo>
                  <a:pt x="247649" y="205358"/>
                </a:lnTo>
                <a:lnTo>
                  <a:pt x="250189" y="209168"/>
                </a:lnTo>
                <a:lnTo>
                  <a:pt x="250189" y="270029"/>
                </a:lnTo>
                <a:lnTo>
                  <a:pt x="251459" y="270128"/>
                </a:lnTo>
                <a:lnTo>
                  <a:pt x="255269" y="268779"/>
                </a:lnTo>
                <a:close/>
              </a:path>
              <a:path w="297179" h="293370">
                <a:moveTo>
                  <a:pt x="256539" y="268329"/>
                </a:moveTo>
                <a:lnTo>
                  <a:pt x="256539" y="173545"/>
                </a:lnTo>
                <a:lnTo>
                  <a:pt x="253999" y="185523"/>
                </a:lnTo>
                <a:lnTo>
                  <a:pt x="250189" y="198500"/>
                </a:lnTo>
                <a:lnTo>
                  <a:pt x="255269" y="198500"/>
                </a:lnTo>
                <a:lnTo>
                  <a:pt x="255269" y="268779"/>
                </a:lnTo>
                <a:lnTo>
                  <a:pt x="256539" y="268329"/>
                </a:lnTo>
                <a:close/>
              </a:path>
              <a:path w="297179" h="293370">
                <a:moveTo>
                  <a:pt x="297179" y="198500"/>
                </a:moveTo>
                <a:lnTo>
                  <a:pt x="294639" y="195452"/>
                </a:lnTo>
                <a:lnTo>
                  <a:pt x="294639" y="200024"/>
                </a:lnTo>
                <a:lnTo>
                  <a:pt x="297179" y="198500"/>
                </a:lnTo>
                <a:close/>
              </a:path>
            </a:pathLst>
          </a:custGeom>
          <a:solidFill>
            <a:srgbClr val="000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65754" y="6159839"/>
            <a:ext cx="466344" cy="5951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BBADA9C8-6F9B-D455-417B-F18FE9F30D40}"/>
              </a:ext>
            </a:extLst>
          </p:cNvPr>
          <p:cNvSpPr txBox="1"/>
          <p:nvPr/>
        </p:nvSpPr>
        <p:spPr>
          <a:xfrm>
            <a:off x="1132500" y="5210776"/>
            <a:ext cx="7982583" cy="66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660"/>
              </a:lnSpc>
            </a:pPr>
            <a:r>
              <a:rPr lang="en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Helen Beech &amp; Angela Xia</a:t>
            </a:r>
          </a:p>
          <a:p>
            <a:pPr marL="635" algn="ctr">
              <a:lnSpc>
                <a:spcPts val="2660"/>
              </a:lnSpc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April  20th , 2023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915399" cy="2092881"/>
          </a:xfrm>
        </p:spPr>
        <p:txBody>
          <a:bodyPr/>
          <a:lstStyle/>
          <a:p>
            <a:r>
              <a:rPr lang="en-US" sz="4000" dirty="0"/>
              <a:t>A</a:t>
            </a:r>
            <a:r>
              <a:rPr lang="en-US" dirty="0"/>
              <a:t>mid excitement and anxiety, the rest of the world is trying very hard to keep apace with the latest AIGC development , including education institutions… </a:t>
            </a: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00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šlîḋè">
            <a:extLst>
              <a:ext uri="{FF2B5EF4-FFF2-40B4-BE49-F238E27FC236}">
                <a16:creationId xmlns:a16="http://schemas.microsoft.com/office/drawing/2014/main" id="{8160B85F-C3FC-51FD-F4FC-70D7C306B93E}"/>
              </a:ext>
            </a:extLst>
          </p:cNvPr>
          <p:cNvSpPr>
            <a:spLocks noChangeAspect="1"/>
          </p:cNvSpPr>
          <p:nvPr/>
        </p:nvSpPr>
        <p:spPr>
          <a:xfrm>
            <a:off x="200526" y="3633874"/>
            <a:ext cx="2133600" cy="53497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508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Ban it?</a:t>
            </a:r>
          </a:p>
        </p:txBody>
      </p:sp>
      <p:sp>
        <p:nvSpPr>
          <p:cNvPr id="5" name="ïšlîḋè">
            <a:extLst>
              <a:ext uri="{FF2B5EF4-FFF2-40B4-BE49-F238E27FC236}">
                <a16:creationId xmlns:a16="http://schemas.microsoft.com/office/drawing/2014/main" id="{8160B85F-C3FC-51FD-F4FC-70D7C306B93E}"/>
              </a:ext>
            </a:extLst>
          </p:cNvPr>
          <p:cNvSpPr>
            <a:spLocks noChangeAspect="1"/>
          </p:cNvSpPr>
          <p:nvPr/>
        </p:nvSpPr>
        <p:spPr>
          <a:xfrm>
            <a:off x="7586561" y="3633874"/>
            <a:ext cx="2271313" cy="534972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 w="508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</a:rPr>
              <a:t>Embrace it?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3518263"/>
            <a:ext cx="960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bject 2"/>
          <p:cNvSpPr txBox="1">
            <a:spLocks noGrp="1"/>
          </p:cNvSpPr>
          <p:nvPr>
            <p:ph type="title"/>
          </p:nvPr>
        </p:nvSpPr>
        <p:spPr>
          <a:xfrm>
            <a:off x="301625" y="375666"/>
            <a:ext cx="7318375" cy="4373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side to take?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28600" y="163276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of March, 8 of the 24 Russell Group universities have officially announced a ban on the program in assessed work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450969"/>
            <a:ext cx="9419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>
                <a:hlinkClick r:id="rId4"/>
              </a:rPr>
              <a:t>https://www.redbrick.me/top-uk-universities-ban-chat-gpt</a:t>
            </a:r>
            <a:endParaRPr lang="en-US" sz="1200" dirty="0"/>
          </a:p>
          <a:p>
            <a:pPr marL="228600" indent="-228600">
              <a:buAutoNum type="arabicPeriod"/>
            </a:pPr>
            <a:r>
              <a:rPr lang="en-US" sz="1200" dirty="0"/>
              <a:t> </a:t>
            </a:r>
            <a:r>
              <a:rPr lang="en-US" sz="1200" dirty="0">
                <a:hlinkClick r:id="rId5"/>
              </a:rPr>
              <a:t>https://inews.co.uk/news/oxford-cambridge-ban-chatgpt-plagiarism-universities-2178391</a:t>
            </a:r>
            <a:r>
              <a:rPr lang="en-US" sz="1200" dirty="0"/>
              <a:t> </a:t>
            </a:r>
          </a:p>
          <a:p>
            <a:pPr marL="228600" indent="-228600">
              <a:buAutoNum type="arabicPeriod"/>
            </a:pPr>
            <a:r>
              <a:rPr lang="en-US" sz="1200" dirty="0">
                <a:hlinkClick r:id="rId6"/>
              </a:rPr>
              <a:t>https://www.ibo.org/news/news-about-the-ib/statement-from-the-ib-about-chatgpt-and-artificial-intelligence-in-assessment-and-education/</a:t>
            </a:r>
            <a:r>
              <a:rPr lang="en-US" sz="1200" dirty="0"/>
              <a:t> </a:t>
            </a:r>
          </a:p>
          <a:p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3960812" y="3668089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universities are in the process of updating guidance and assessment policies </a:t>
            </a:r>
            <a:r>
              <a:rPr lang="en-US" baseline="30000" dirty="0"/>
              <a:t>2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315200" y="1726640"/>
            <a:ext cx="2667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International Baccalaureate (IB) said that said schoolchildren will be allowed to use the </a:t>
            </a:r>
            <a:r>
              <a:rPr lang="en-US" dirty="0" err="1"/>
              <a:t>chatbot</a:t>
            </a:r>
            <a:r>
              <a:rPr lang="en-US" dirty="0"/>
              <a:t> in their essays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08013" y="370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/>
      <p:bldP spid="6" grpId="0"/>
      <p:bldP spid="37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173434" y="2185572"/>
            <a:ext cx="3541276" cy="3541275"/>
            <a:chOff x="1173434" y="2185572"/>
            <a:chExt cx="3541276" cy="3541275"/>
          </a:xfrm>
        </p:grpSpPr>
        <p:sp>
          <p:nvSpPr>
            <p:cNvPr id="19" name="ïṣ1iḑê">
              <a:extLst>
                <a:ext uri="{FF2B5EF4-FFF2-40B4-BE49-F238E27FC236}">
                  <a16:creationId xmlns:a16="http://schemas.microsoft.com/office/drawing/2014/main" id="{A0EEDB23-DCEE-39CC-654F-91AFCF0CFA71}"/>
                </a:ext>
              </a:extLst>
            </p:cNvPr>
            <p:cNvSpPr/>
            <p:nvPr/>
          </p:nvSpPr>
          <p:spPr>
            <a:xfrm>
              <a:off x="1173434" y="2185572"/>
              <a:ext cx="3541276" cy="3541275"/>
            </a:xfrm>
            <a:prstGeom prst="roundRect">
              <a:avLst>
                <a:gd name="adj" fmla="val 8635"/>
              </a:avLst>
            </a:prstGeom>
            <a:solidFill>
              <a:schemeClr val="tx2">
                <a:alpha val="15000"/>
              </a:schemeClr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7" name="íśļiḓé">
              <a:extLst>
                <a:ext uri="{FF2B5EF4-FFF2-40B4-BE49-F238E27FC236}">
                  <a16:creationId xmlns:a16="http://schemas.microsoft.com/office/drawing/2014/main" id="{4C50DFF1-DE24-FA75-36BB-419C15CF4E51}"/>
                </a:ext>
              </a:extLst>
            </p:cNvPr>
            <p:cNvSpPr/>
            <p:nvPr/>
          </p:nvSpPr>
          <p:spPr>
            <a:xfrm>
              <a:off x="1220439" y="2832822"/>
              <a:ext cx="3447268" cy="22467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b" anchorCtr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lang="en-US" sz="2000" dirty="0">
                  <a:solidFill>
                    <a:schemeClr val="dk1"/>
                  </a:solidFill>
                </a:rPr>
                <a:t>“</a:t>
              </a:r>
              <a:r>
                <a:rPr lang="en-US" sz="2000" i="1" dirty="0">
                  <a:solidFill>
                    <a:schemeClr val="dk1"/>
                  </a:solidFill>
                </a:rPr>
                <a:t>Submitting work and assessments created by someone or </a:t>
              </a:r>
              <a:r>
                <a:rPr lang="en-US" sz="2000" i="1" dirty="0">
                  <a:solidFill>
                    <a:srgbClr val="C00000"/>
                  </a:solidFill>
                </a:rPr>
                <a:t>something</a:t>
              </a:r>
              <a:r>
                <a:rPr lang="en-US" sz="2000" i="1" dirty="0">
                  <a:solidFill>
                    <a:schemeClr val="dk1"/>
                  </a:solidFill>
                </a:rPr>
                <a:t> else, as if it was your own</a:t>
              </a:r>
              <a:r>
                <a:rPr lang="en-US" sz="2000" i="1" dirty="0">
                  <a:solidFill>
                    <a:srgbClr val="C00000"/>
                  </a:solidFill>
                </a:rPr>
                <a:t>, is plagiarism and is a form of cheating, and this includes AI-generated content</a:t>
              </a:r>
              <a:r>
                <a:rPr lang="en-US" sz="2000" dirty="0">
                  <a:solidFill>
                    <a:srgbClr val="C00000"/>
                  </a:solidFill>
                </a:rPr>
                <a:t>.</a:t>
              </a:r>
              <a:r>
                <a:rPr lang="en-US" sz="2000" dirty="0">
                  <a:solidFill>
                    <a:schemeClr val="dk1"/>
                  </a:solidFill>
                </a:rPr>
                <a:t>”</a:t>
              </a:r>
              <a:r>
                <a:rPr lang="en-US" sz="2000" baseline="30000" dirty="0">
                  <a:solidFill>
                    <a:schemeClr val="dk1"/>
                  </a:solidFill>
                </a:rPr>
                <a:t>1</a:t>
              </a:r>
              <a:r>
                <a:rPr lang="en-US" sz="2000" dirty="0">
                  <a:solidFill>
                    <a:schemeClr val="dk1"/>
                  </a:solidFill>
                </a:rPr>
                <a:t> </a:t>
              </a:r>
            </a:p>
          </p:txBody>
        </p:sp>
      </p:grpSp>
      <p:sp>
        <p:nvSpPr>
          <p:cNvPr id="20" name="isliḓê">
            <a:extLst>
              <a:ext uri="{FF2B5EF4-FFF2-40B4-BE49-F238E27FC236}">
                <a16:creationId xmlns:a16="http://schemas.microsoft.com/office/drawing/2014/main" id="{951E19E2-D864-3A7E-70AB-8B65098779B4}"/>
              </a:ext>
            </a:extLst>
          </p:cNvPr>
          <p:cNvSpPr/>
          <p:nvPr/>
        </p:nvSpPr>
        <p:spPr>
          <a:xfrm>
            <a:off x="973937" y="1412756"/>
            <a:ext cx="2454031" cy="1007557"/>
          </a:xfrm>
          <a:prstGeom prst="roundRect">
            <a:avLst>
              <a:gd name="adj" fmla="val 20279"/>
            </a:avLst>
          </a:prstGeom>
          <a:solidFill>
            <a:schemeClr val="accent1"/>
          </a:solidFill>
          <a:ln w="25400" cap="flat" cmpd="sng" algn="ctr">
            <a:noFill/>
            <a:prstDash val="solid"/>
            <a:miter lim="800000"/>
          </a:ln>
          <a:effectLst>
            <a:outerShdw blurRad="254000" dist="127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/>
              <a:t>Imperial College London</a:t>
            </a:r>
            <a:endParaRPr lang="zh-CN" altLang="en-US" sz="2400" b="1" dirty="0"/>
          </a:p>
        </p:txBody>
      </p:sp>
      <p:sp>
        <p:nvSpPr>
          <p:cNvPr id="21" name="ïṣ1iḑê">
            <a:extLst>
              <a:ext uri="{FF2B5EF4-FFF2-40B4-BE49-F238E27FC236}">
                <a16:creationId xmlns:a16="http://schemas.microsoft.com/office/drawing/2014/main" id="{A0EEDB23-DCEE-39CC-654F-91AFCF0CFA71}"/>
              </a:ext>
            </a:extLst>
          </p:cNvPr>
          <p:cNvSpPr/>
          <p:nvPr/>
        </p:nvSpPr>
        <p:spPr>
          <a:xfrm>
            <a:off x="5322267" y="2185570"/>
            <a:ext cx="3541277" cy="3541275"/>
          </a:xfrm>
          <a:prstGeom prst="roundRect">
            <a:avLst>
              <a:gd name="adj" fmla="val 8635"/>
            </a:avLst>
          </a:prstGeom>
          <a:solidFill>
            <a:schemeClr val="tx2">
              <a:alpha val="1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i="1" dirty="0">
              <a:solidFill>
                <a:schemeClr val="dk1"/>
              </a:solidFill>
            </a:endParaRPr>
          </a:p>
          <a:p>
            <a:r>
              <a:rPr lang="en-US" sz="2000" i="1" dirty="0">
                <a:solidFill>
                  <a:schemeClr val="dk1"/>
                </a:solidFill>
              </a:rPr>
              <a:t>“We believe these tools are potentially transformative as well as disruptive, that they will feature in many academic and professional workplaces, and that </a:t>
            </a:r>
            <a:r>
              <a:rPr lang="en-US" sz="2000" i="1" dirty="0">
                <a:solidFill>
                  <a:schemeClr val="tx1"/>
                </a:solidFill>
              </a:rPr>
              <a:t>rather than seek to prohibit your use of them</a:t>
            </a:r>
            <a:r>
              <a:rPr lang="en-US" sz="2000" i="1" dirty="0">
                <a:solidFill>
                  <a:srgbClr val="C00000"/>
                </a:solidFill>
              </a:rPr>
              <a:t>, we will support you in using them effectively, ethically, and transparently.”</a:t>
            </a:r>
            <a:r>
              <a:rPr lang="en-US" sz="2000" i="1" baseline="30000" dirty="0">
                <a:solidFill>
                  <a:srgbClr val="C00000"/>
                </a:solidFill>
              </a:rPr>
              <a:t>2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14" name="ïşḷíḋè">
            <a:extLst>
              <a:ext uri="{FF2B5EF4-FFF2-40B4-BE49-F238E27FC236}">
                <a16:creationId xmlns:a16="http://schemas.microsoft.com/office/drawing/2014/main" id="{16D7EC11-C48D-6CD3-5824-5E01AB3A1B88}"/>
              </a:ext>
            </a:extLst>
          </p:cNvPr>
          <p:cNvSpPr/>
          <p:nvPr/>
        </p:nvSpPr>
        <p:spPr>
          <a:xfrm>
            <a:off x="4879163" y="1415383"/>
            <a:ext cx="2454031" cy="1007557"/>
          </a:xfrm>
          <a:prstGeom prst="roundRect">
            <a:avLst>
              <a:gd name="adj" fmla="val 20279"/>
            </a:avLst>
          </a:prstGeom>
          <a:solidFill>
            <a:schemeClr val="accent5"/>
          </a:solidFill>
          <a:ln w="25400" cap="flat" cmpd="sng" algn="ctr">
            <a:noFill/>
            <a:prstDash val="solid"/>
            <a:miter lim="800000"/>
          </a:ln>
          <a:effectLst>
            <a:outerShdw blurRad="254000" dist="127000" algn="tl" rotWithShape="0">
              <a:schemeClr val="accent5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400" b="1" dirty="0"/>
              <a:t>University College London</a:t>
            </a:r>
            <a:endParaRPr lang="zh-CN" alt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1197082" y="6259663"/>
            <a:ext cx="8251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aseline="30000" dirty="0">
                <a:hlinkClick r:id="rId3"/>
              </a:rPr>
              <a:t>1 </a:t>
            </a:r>
            <a:r>
              <a:rPr lang="en-US" sz="1400" dirty="0">
                <a:hlinkClick r:id="rId3"/>
              </a:rPr>
              <a:t>https://www.imperial.ac.uk/about/leadership-and-strategy/provost/vice-provost-education/conversational-ai-tools-guidance/</a:t>
            </a:r>
            <a:endParaRPr lang="en-US" sz="1400" dirty="0"/>
          </a:p>
          <a:p>
            <a:r>
              <a:rPr lang="en-US" sz="1400" i="1" baseline="30000" dirty="0">
                <a:hlinkClick r:id="rId4"/>
              </a:rPr>
              <a:t>2 </a:t>
            </a:r>
            <a:r>
              <a:rPr lang="en-US" sz="1400" i="1" dirty="0">
                <a:hlinkClick r:id="rId4"/>
              </a:rPr>
              <a:t>https://www.ucl.ac.uk/teaching-learning/assessment-resources/ai-education-and-assessment-staff-briefing-1</a:t>
            </a:r>
            <a:endParaRPr lang="en-US" sz="1400" i="1" dirty="0"/>
          </a:p>
          <a:p>
            <a:endParaRPr lang="en-US" sz="1400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03402" y="427951"/>
            <a:ext cx="8070595" cy="423193"/>
          </a:xfr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Which side to take?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84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2667000"/>
            <a:ext cx="73183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Plagiarism and cheating in a post-AIGC world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3600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ages.cubox.pro/tyobmw/file/2023040912043436503/%E6%88%AA%E5%B1%8F2023-04-09%2012.04.1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" b="24555"/>
          <a:stretch/>
        </p:blipFill>
        <p:spPr bwMode="auto">
          <a:xfrm>
            <a:off x="25878" y="152400"/>
            <a:ext cx="6347759" cy="655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905000"/>
            <a:ext cx="419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Q1: Which of these would you consider “cheating”?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Q2: Which of these is relevant to our students’ future?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Q3: Which of these would you use in your work as a teacher?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4201" y="1905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201" y="256540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9967" y="334667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6753" y="4127364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2008" y="4816675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82008" y="5505986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7077046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Source</a:t>
            </a:r>
            <a:r>
              <a:rPr lang="zh-CN" altLang="en-US" dirty="0"/>
              <a:t>：</a:t>
            </a:r>
            <a:r>
              <a:rPr lang="en-US" altLang="zh-CN" dirty="0"/>
              <a:t>https://ditchthattextbook.com/ai/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3124200"/>
            <a:ext cx="7318375" cy="628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The role of writing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69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9357-87EE-49B3-863D-F7029D8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84885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/>
              <a:t>The role of writing</a:t>
            </a:r>
            <a:endParaRPr lang="en-US" b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4EEB1-9290-476A-B254-3561E379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0" y="1749424"/>
            <a:ext cx="6705600" cy="3939540"/>
          </a:xfrm>
        </p:spPr>
        <p:txBody>
          <a:bodyPr wrap="square" lIns="0" tIns="0" rIns="0" bIns="0" anchor="t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i="1" dirty="0"/>
              <a:t>“(Academic writing) is the main way that students </a:t>
            </a:r>
            <a:r>
              <a:rPr lang="en-US" i="1" dirty="0">
                <a:solidFill>
                  <a:srgbClr val="C00000"/>
                </a:solidFill>
              </a:rPr>
              <a:t>consolidate their learning </a:t>
            </a:r>
            <a:r>
              <a:rPr lang="en-US" i="1" dirty="0"/>
              <a:t>in a subject area, the means by which tutors </a:t>
            </a:r>
            <a:r>
              <a:rPr lang="en-US" i="1" dirty="0">
                <a:solidFill>
                  <a:srgbClr val="C00000"/>
                </a:solidFill>
              </a:rPr>
              <a:t>judge the extent students have understood material</a:t>
            </a:r>
            <a:r>
              <a:rPr lang="en-US" i="1" dirty="0"/>
              <a:t>, and the main instrument for </a:t>
            </a:r>
            <a:r>
              <a:rPr lang="en-US" i="1" dirty="0">
                <a:solidFill>
                  <a:srgbClr val="C00000"/>
                </a:solidFill>
              </a:rPr>
              <a:t>assessing success or failure</a:t>
            </a:r>
            <a:r>
              <a:rPr lang="en-US" i="1" dirty="0"/>
              <a:t>”. </a:t>
            </a:r>
          </a:p>
        </p:txBody>
      </p:sp>
      <p:sp>
        <p:nvSpPr>
          <p:cNvPr id="4" name="rectangular-speech-bubbles_1859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93902" y="2133600"/>
            <a:ext cx="1292098" cy="914400"/>
          </a:xfrm>
          <a:custGeom>
            <a:avLst/>
            <a:gdLst>
              <a:gd name="T0" fmla="*/ 5543 w 6663"/>
              <a:gd name="T1" fmla="*/ 1301 h 6234"/>
              <a:gd name="T2" fmla="*/ 5543 w 6663"/>
              <a:gd name="T3" fmla="*/ 0 h 6234"/>
              <a:gd name="T4" fmla="*/ 0 w 6663"/>
              <a:gd name="T5" fmla="*/ 0 h 6234"/>
              <a:gd name="T6" fmla="*/ 0 w 6663"/>
              <a:gd name="T7" fmla="*/ 3886 h 6234"/>
              <a:gd name="T8" fmla="*/ 1120 w 6663"/>
              <a:gd name="T9" fmla="*/ 3886 h 6234"/>
              <a:gd name="T10" fmla="*/ 1120 w 6663"/>
              <a:gd name="T11" fmla="*/ 5187 h 6234"/>
              <a:gd name="T12" fmla="*/ 4777 w 6663"/>
              <a:gd name="T13" fmla="*/ 5187 h 6234"/>
              <a:gd name="T14" fmla="*/ 5824 w 6663"/>
              <a:gd name="T15" fmla="*/ 6234 h 6234"/>
              <a:gd name="T16" fmla="*/ 5824 w 6663"/>
              <a:gd name="T17" fmla="*/ 5187 h 6234"/>
              <a:gd name="T18" fmla="*/ 6663 w 6663"/>
              <a:gd name="T19" fmla="*/ 5187 h 6234"/>
              <a:gd name="T20" fmla="*/ 6663 w 6663"/>
              <a:gd name="T21" fmla="*/ 1301 h 6234"/>
              <a:gd name="T22" fmla="*/ 5543 w 6663"/>
              <a:gd name="T23" fmla="*/ 1301 h 6234"/>
              <a:gd name="T24" fmla="*/ 1120 w 6663"/>
              <a:gd name="T25" fmla="*/ 3670 h 6234"/>
              <a:gd name="T26" fmla="*/ 217 w 6663"/>
              <a:gd name="T27" fmla="*/ 3670 h 6234"/>
              <a:gd name="T28" fmla="*/ 217 w 6663"/>
              <a:gd name="T29" fmla="*/ 217 h 6234"/>
              <a:gd name="T30" fmla="*/ 5326 w 6663"/>
              <a:gd name="T31" fmla="*/ 217 h 6234"/>
              <a:gd name="T32" fmla="*/ 5326 w 6663"/>
              <a:gd name="T33" fmla="*/ 1301 h 6234"/>
              <a:gd name="T34" fmla="*/ 1120 w 6663"/>
              <a:gd name="T35" fmla="*/ 1301 h 6234"/>
              <a:gd name="T36" fmla="*/ 1120 w 6663"/>
              <a:gd name="T37" fmla="*/ 3670 h 6234"/>
              <a:gd name="T38" fmla="*/ 6446 w 6663"/>
              <a:gd name="T39" fmla="*/ 4970 h 6234"/>
              <a:gd name="T40" fmla="*/ 5607 w 6663"/>
              <a:gd name="T41" fmla="*/ 4970 h 6234"/>
              <a:gd name="T42" fmla="*/ 5607 w 6663"/>
              <a:gd name="T43" fmla="*/ 5711 h 6234"/>
              <a:gd name="T44" fmla="*/ 4867 w 6663"/>
              <a:gd name="T45" fmla="*/ 4970 h 6234"/>
              <a:gd name="T46" fmla="*/ 1337 w 6663"/>
              <a:gd name="T47" fmla="*/ 4970 h 6234"/>
              <a:gd name="T48" fmla="*/ 1337 w 6663"/>
              <a:gd name="T49" fmla="*/ 3886 h 6234"/>
              <a:gd name="T50" fmla="*/ 1337 w 6663"/>
              <a:gd name="T51" fmla="*/ 3670 h 6234"/>
              <a:gd name="T52" fmla="*/ 1337 w 6663"/>
              <a:gd name="T53" fmla="*/ 1518 h 6234"/>
              <a:gd name="T54" fmla="*/ 5326 w 6663"/>
              <a:gd name="T55" fmla="*/ 1518 h 6234"/>
              <a:gd name="T56" fmla="*/ 5543 w 6663"/>
              <a:gd name="T57" fmla="*/ 1518 h 6234"/>
              <a:gd name="T58" fmla="*/ 6446 w 6663"/>
              <a:gd name="T59" fmla="*/ 1518 h 6234"/>
              <a:gd name="T60" fmla="*/ 6446 w 6663"/>
              <a:gd name="T61" fmla="*/ 4970 h 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63" h="6234">
                <a:moveTo>
                  <a:pt x="5543" y="1301"/>
                </a:moveTo>
                <a:lnTo>
                  <a:pt x="5543" y="0"/>
                </a:lnTo>
                <a:lnTo>
                  <a:pt x="0" y="0"/>
                </a:lnTo>
                <a:lnTo>
                  <a:pt x="0" y="3886"/>
                </a:lnTo>
                <a:lnTo>
                  <a:pt x="1120" y="3886"/>
                </a:lnTo>
                <a:lnTo>
                  <a:pt x="1120" y="5187"/>
                </a:lnTo>
                <a:lnTo>
                  <a:pt x="4777" y="5187"/>
                </a:lnTo>
                <a:lnTo>
                  <a:pt x="5824" y="6234"/>
                </a:lnTo>
                <a:lnTo>
                  <a:pt x="5824" y="5187"/>
                </a:lnTo>
                <a:lnTo>
                  <a:pt x="6663" y="5187"/>
                </a:lnTo>
                <a:lnTo>
                  <a:pt x="6663" y="1301"/>
                </a:lnTo>
                <a:lnTo>
                  <a:pt x="5543" y="1301"/>
                </a:lnTo>
                <a:close/>
                <a:moveTo>
                  <a:pt x="1120" y="3670"/>
                </a:moveTo>
                <a:lnTo>
                  <a:pt x="217" y="3670"/>
                </a:lnTo>
                <a:lnTo>
                  <a:pt x="217" y="217"/>
                </a:lnTo>
                <a:lnTo>
                  <a:pt x="5326" y="217"/>
                </a:lnTo>
                <a:lnTo>
                  <a:pt x="5326" y="1301"/>
                </a:lnTo>
                <a:lnTo>
                  <a:pt x="1120" y="1301"/>
                </a:lnTo>
                <a:lnTo>
                  <a:pt x="1120" y="3670"/>
                </a:lnTo>
                <a:close/>
                <a:moveTo>
                  <a:pt x="6446" y="4970"/>
                </a:moveTo>
                <a:lnTo>
                  <a:pt x="5607" y="4970"/>
                </a:lnTo>
                <a:lnTo>
                  <a:pt x="5607" y="5711"/>
                </a:lnTo>
                <a:lnTo>
                  <a:pt x="4867" y="4970"/>
                </a:lnTo>
                <a:lnTo>
                  <a:pt x="1337" y="4970"/>
                </a:lnTo>
                <a:lnTo>
                  <a:pt x="1337" y="3886"/>
                </a:lnTo>
                <a:lnTo>
                  <a:pt x="1337" y="3670"/>
                </a:lnTo>
                <a:lnTo>
                  <a:pt x="1337" y="1518"/>
                </a:lnTo>
                <a:lnTo>
                  <a:pt x="5326" y="1518"/>
                </a:lnTo>
                <a:lnTo>
                  <a:pt x="5543" y="1518"/>
                </a:lnTo>
                <a:lnTo>
                  <a:pt x="6446" y="1518"/>
                </a:lnTo>
                <a:lnTo>
                  <a:pt x="6446" y="4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037980" y="5791200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Hyland (2006, p.56)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4713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9357-87EE-49B3-863D-F7029D8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84885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/>
              <a:t>The role of writing</a:t>
            </a:r>
            <a:endParaRPr lang="en-US" b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4EEB1-9290-476A-B254-3561E379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0800" y="1447800"/>
            <a:ext cx="7162800" cy="2215991"/>
          </a:xfrm>
        </p:spPr>
        <p:txBody>
          <a:bodyPr wrap="square" lIns="0" tIns="0" rIns="0" bIns="0" anchor="t">
            <a:spAutoFit/>
          </a:bodyPr>
          <a:lstStyle/>
          <a:p>
            <a:pPr algn="l"/>
            <a:endParaRPr lang="en-US" dirty="0"/>
          </a:p>
          <a:p>
            <a:pPr algn="l"/>
            <a:r>
              <a:rPr lang="en-US" sz="2800" i="1" dirty="0"/>
              <a:t>“…(</a:t>
            </a:r>
            <a:r>
              <a:rPr lang="en-US" altLang="zh-CN" sz="2800" i="1" dirty="0" err="1"/>
              <a:t>ChatGPT</a:t>
            </a:r>
            <a:r>
              <a:rPr lang="en-US" altLang="zh-CN" sz="2800" i="1" dirty="0"/>
              <a:t> and other forms of Generative AI</a:t>
            </a:r>
            <a:r>
              <a:rPr lang="en-US" sz="2800" i="1" dirty="0"/>
              <a:t>) may push professors to </a:t>
            </a:r>
            <a:r>
              <a:rPr lang="en-US" sz="2800" i="1" dirty="0">
                <a:solidFill>
                  <a:srgbClr val="C00000"/>
                </a:solidFill>
              </a:rPr>
              <a:t>consider the way writing is used for assessment </a:t>
            </a:r>
            <a:r>
              <a:rPr lang="en-US" sz="2800" i="1" dirty="0"/>
              <a:t>in courses that are not designed to develop writing</a:t>
            </a:r>
            <a:r>
              <a:rPr lang="en-US" sz="2800" dirty="0"/>
              <a:t>”</a:t>
            </a:r>
            <a:endParaRPr lang="en-US" sz="2800" i="1" dirty="0"/>
          </a:p>
        </p:txBody>
      </p:sp>
      <p:sp>
        <p:nvSpPr>
          <p:cNvPr id="4" name="rectangular-speech-bubbles_1859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93902" y="2133600"/>
            <a:ext cx="1292098" cy="914400"/>
          </a:xfrm>
          <a:custGeom>
            <a:avLst/>
            <a:gdLst>
              <a:gd name="T0" fmla="*/ 5543 w 6663"/>
              <a:gd name="T1" fmla="*/ 1301 h 6234"/>
              <a:gd name="T2" fmla="*/ 5543 w 6663"/>
              <a:gd name="T3" fmla="*/ 0 h 6234"/>
              <a:gd name="T4" fmla="*/ 0 w 6663"/>
              <a:gd name="T5" fmla="*/ 0 h 6234"/>
              <a:gd name="T6" fmla="*/ 0 w 6663"/>
              <a:gd name="T7" fmla="*/ 3886 h 6234"/>
              <a:gd name="T8" fmla="*/ 1120 w 6663"/>
              <a:gd name="T9" fmla="*/ 3886 h 6234"/>
              <a:gd name="T10" fmla="*/ 1120 w 6663"/>
              <a:gd name="T11" fmla="*/ 5187 h 6234"/>
              <a:gd name="T12" fmla="*/ 4777 w 6663"/>
              <a:gd name="T13" fmla="*/ 5187 h 6234"/>
              <a:gd name="T14" fmla="*/ 5824 w 6663"/>
              <a:gd name="T15" fmla="*/ 6234 h 6234"/>
              <a:gd name="T16" fmla="*/ 5824 w 6663"/>
              <a:gd name="T17" fmla="*/ 5187 h 6234"/>
              <a:gd name="T18" fmla="*/ 6663 w 6663"/>
              <a:gd name="T19" fmla="*/ 5187 h 6234"/>
              <a:gd name="T20" fmla="*/ 6663 w 6663"/>
              <a:gd name="T21" fmla="*/ 1301 h 6234"/>
              <a:gd name="T22" fmla="*/ 5543 w 6663"/>
              <a:gd name="T23" fmla="*/ 1301 h 6234"/>
              <a:gd name="T24" fmla="*/ 1120 w 6663"/>
              <a:gd name="T25" fmla="*/ 3670 h 6234"/>
              <a:gd name="T26" fmla="*/ 217 w 6663"/>
              <a:gd name="T27" fmla="*/ 3670 h 6234"/>
              <a:gd name="T28" fmla="*/ 217 w 6663"/>
              <a:gd name="T29" fmla="*/ 217 h 6234"/>
              <a:gd name="T30" fmla="*/ 5326 w 6663"/>
              <a:gd name="T31" fmla="*/ 217 h 6234"/>
              <a:gd name="T32" fmla="*/ 5326 w 6663"/>
              <a:gd name="T33" fmla="*/ 1301 h 6234"/>
              <a:gd name="T34" fmla="*/ 1120 w 6663"/>
              <a:gd name="T35" fmla="*/ 1301 h 6234"/>
              <a:gd name="T36" fmla="*/ 1120 w 6663"/>
              <a:gd name="T37" fmla="*/ 3670 h 6234"/>
              <a:gd name="T38" fmla="*/ 6446 w 6663"/>
              <a:gd name="T39" fmla="*/ 4970 h 6234"/>
              <a:gd name="T40" fmla="*/ 5607 w 6663"/>
              <a:gd name="T41" fmla="*/ 4970 h 6234"/>
              <a:gd name="T42" fmla="*/ 5607 w 6663"/>
              <a:gd name="T43" fmla="*/ 5711 h 6234"/>
              <a:gd name="T44" fmla="*/ 4867 w 6663"/>
              <a:gd name="T45" fmla="*/ 4970 h 6234"/>
              <a:gd name="T46" fmla="*/ 1337 w 6663"/>
              <a:gd name="T47" fmla="*/ 4970 h 6234"/>
              <a:gd name="T48" fmla="*/ 1337 w 6663"/>
              <a:gd name="T49" fmla="*/ 3886 h 6234"/>
              <a:gd name="T50" fmla="*/ 1337 w 6663"/>
              <a:gd name="T51" fmla="*/ 3670 h 6234"/>
              <a:gd name="T52" fmla="*/ 1337 w 6663"/>
              <a:gd name="T53" fmla="*/ 1518 h 6234"/>
              <a:gd name="T54" fmla="*/ 5326 w 6663"/>
              <a:gd name="T55" fmla="*/ 1518 h 6234"/>
              <a:gd name="T56" fmla="*/ 5543 w 6663"/>
              <a:gd name="T57" fmla="*/ 1518 h 6234"/>
              <a:gd name="T58" fmla="*/ 6446 w 6663"/>
              <a:gd name="T59" fmla="*/ 1518 h 6234"/>
              <a:gd name="T60" fmla="*/ 6446 w 6663"/>
              <a:gd name="T61" fmla="*/ 4970 h 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63" h="6234">
                <a:moveTo>
                  <a:pt x="5543" y="1301"/>
                </a:moveTo>
                <a:lnTo>
                  <a:pt x="5543" y="0"/>
                </a:lnTo>
                <a:lnTo>
                  <a:pt x="0" y="0"/>
                </a:lnTo>
                <a:lnTo>
                  <a:pt x="0" y="3886"/>
                </a:lnTo>
                <a:lnTo>
                  <a:pt x="1120" y="3886"/>
                </a:lnTo>
                <a:lnTo>
                  <a:pt x="1120" y="5187"/>
                </a:lnTo>
                <a:lnTo>
                  <a:pt x="4777" y="5187"/>
                </a:lnTo>
                <a:lnTo>
                  <a:pt x="5824" y="6234"/>
                </a:lnTo>
                <a:lnTo>
                  <a:pt x="5824" y="5187"/>
                </a:lnTo>
                <a:lnTo>
                  <a:pt x="6663" y="5187"/>
                </a:lnTo>
                <a:lnTo>
                  <a:pt x="6663" y="1301"/>
                </a:lnTo>
                <a:lnTo>
                  <a:pt x="5543" y="1301"/>
                </a:lnTo>
                <a:close/>
                <a:moveTo>
                  <a:pt x="1120" y="3670"/>
                </a:moveTo>
                <a:lnTo>
                  <a:pt x="217" y="3670"/>
                </a:lnTo>
                <a:lnTo>
                  <a:pt x="217" y="217"/>
                </a:lnTo>
                <a:lnTo>
                  <a:pt x="5326" y="217"/>
                </a:lnTo>
                <a:lnTo>
                  <a:pt x="5326" y="1301"/>
                </a:lnTo>
                <a:lnTo>
                  <a:pt x="1120" y="1301"/>
                </a:lnTo>
                <a:lnTo>
                  <a:pt x="1120" y="3670"/>
                </a:lnTo>
                <a:close/>
                <a:moveTo>
                  <a:pt x="6446" y="4970"/>
                </a:moveTo>
                <a:lnTo>
                  <a:pt x="5607" y="4970"/>
                </a:lnTo>
                <a:lnTo>
                  <a:pt x="5607" y="5711"/>
                </a:lnTo>
                <a:lnTo>
                  <a:pt x="4867" y="4970"/>
                </a:lnTo>
                <a:lnTo>
                  <a:pt x="1337" y="4970"/>
                </a:lnTo>
                <a:lnTo>
                  <a:pt x="1337" y="3886"/>
                </a:lnTo>
                <a:lnTo>
                  <a:pt x="1337" y="3670"/>
                </a:lnTo>
                <a:lnTo>
                  <a:pt x="1337" y="1518"/>
                </a:lnTo>
                <a:lnTo>
                  <a:pt x="5326" y="1518"/>
                </a:lnTo>
                <a:lnTo>
                  <a:pt x="5543" y="1518"/>
                </a:lnTo>
                <a:lnTo>
                  <a:pt x="6446" y="1518"/>
                </a:lnTo>
                <a:lnTo>
                  <a:pt x="6446" y="4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20998" y="6819543"/>
            <a:ext cx="6168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John Warner,  in a recent interview with </a:t>
            </a:r>
            <a:r>
              <a:rPr lang="en-US" dirty="0" err="1"/>
              <a:t>Beckie</a:t>
            </a:r>
            <a:r>
              <a:rPr lang="en-US" dirty="0"/>
              <a:t> </a:t>
            </a:r>
            <a:r>
              <a:rPr lang="en-US" dirty="0" err="1"/>
              <a:t>Supiano</a:t>
            </a:r>
            <a:r>
              <a:rPr lang="en-US" dirty="0"/>
              <a:t> (2023)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90800" y="4426059"/>
            <a:ext cx="72390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latin typeface="Calibri"/>
                <a:cs typeface="Calibri"/>
              </a:rPr>
              <a:t>“One of the things that may come up is we discover that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certain written assessments </a:t>
            </a:r>
            <a:r>
              <a:rPr lang="en-US" sz="2800" i="1" dirty="0">
                <a:latin typeface="Calibri"/>
                <a:cs typeface="Calibri"/>
              </a:rPr>
              <a:t>we’ve done because we think students should be writing </a:t>
            </a:r>
            <a:r>
              <a:rPr lang="en-US" sz="2800" i="1" dirty="0">
                <a:solidFill>
                  <a:srgbClr val="C00000"/>
                </a:solidFill>
                <a:latin typeface="Calibri"/>
                <a:cs typeface="Calibri"/>
              </a:rPr>
              <a:t>could be better done in other ways</a:t>
            </a:r>
            <a:r>
              <a:rPr lang="en-US" sz="2800" i="1" dirty="0">
                <a:latin typeface="Calibri"/>
                <a:cs typeface="Calibri"/>
              </a:rPr>
              <a:t>”.</a:t>
            </a:r>
          </a:p>
        </p:txBody>
      </p:sp>
      <p:sp>
        <p:nvSpPr>
          <p:cNvPr id="7" name="rectangular-speech-bubbles_1859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1017550" y="4426059"/>
            <a:ext cx="1292098" cy="914400"/>
          </a:xfrm>
          <a:custGeom>
            <a:avLst/>
            <a:gdLst>
              <a:gd name="T0" fmla="*/ 5543 w 6663"/>
              <a:gd name="T1" fmla="*/ 1301 h 6234"/>
              <a:gd name="T2" fmla="*/ 5543 w 6663"/>
              <a:gd name="T3" fmla="*/ 0 h 6234"/>
              <a:gd name="T4" fmla="*/ 0 w 6663"/>
              <a:gd name="T5" fmla="*/ 0 h 6234"/>
              <a:gd name="T6" fmla="*/ 0 w 6663"/>
              <a:gd name="T7" fmla="*/ 3886 h 6234"/>
              <a:gd name="T8" fmla="*/ 1120 w 6663"/>
              <a:gd name="T9" fmla="*/ 3886 h 6234"/>
              <a:gd name="T10" fmla="*/ 1120 w 6663"/>
              <a:gd name="T11" fmla="*/ 5187 h 6234"/>
              <a:gd name="T12" fmla="*/ 4777 w 6663"/>
              <a:gd name="T13" fmla="*/ 5187 h 6234"/>
              <a:gd name="T14" fmla="*/ 5824 w 6663"/>
              <a:gd name="T15" fmla="*/ 6234 h 6234"/>
              <a:gd name="T16" fmla="*/ 5824 w 6663"/>
              <a:gd name="T17" fmla="*/ 5187 h 6234"/>
              <a:gd name="T18" fmla="*/ 6663 w 6663"/>
              <a:gd name="T19" fmla="*/ 5187 h 6234"/>
              <a:gd name="T20" fmla="*/ 6663 w 6663"/>
              <a:gd name="T21" fmla="*/ 1301 h 6234"/>
              <a:gd name="T22" fmla="*/ 5543 w 6663"/>
              <a:gd name="T23" fmla="*/ 1301 h 6234"/>
              <a:gd name="T24" fmla="*/ 1120 w 6663"/>
              <a:gd name="T25" fmla="*/ 3670 h 6234"/>
              <a:gd name="T26" fmla="*/ 217 w 6663"/>
              <a:gd name="T27" fmla="*/ 3670 h 6234"/>
              <a:gd name="T28" fmla="*/ 217 w 6663"/>
              <a:gd name="T29" fmla="*/ 217 h 6234"/>
              <a:gd name="T30" fmla="*/ 5326 w 6663"/>
              <a:gd name="T31" fmla="*/ 217 h 6234"/>
              <a:gd name="T32" fmla="*/ 5326 w 6663"/>
              <a:gd name="T33" fmla="*/ 1301 h 6234"/>
              <a:gd name="T34" fmla="*/ 1120 w 6663"/>
              <a:gd name="T35" fmla="*/ 1301 h 6234"/>
              <a:gd name="T36" fmla="*/ 1120 w 6663"/>
              <a:gd name="T37" fmla="*/ 3670 h 6234"/>
              <a:gd name="T38" fmla="*/ 6446 w 6663"/>
              <a:gd name="T39" fmla="*/ 4970 h 6234"/>
              <a:gd name="T40" fmla="*/ 5607 w 6663"/>
              <a:gd name="T41" fmla="*/ 4970 h 6234"/>
              <a:gd name="T42" fmla="*/ 5607 w 6663"/>
              <a:gd name="T43" fmla="*/ 5711 h 6234"/>
              <a:gd name="T44" fmla="*/ 4867 w 6663"/>
              <a:gd name="T45" fmla="*/ 4970 h 6234"/>
              <a:gd name="T46" fmla="*/ 1337 w 6663"/>
              <a:gd name="T47" fmla="*/ 4970 h 6234"/>
              <a:gd name="T48" fmla="*/ 1337 w 6663"/>
              <a:gd name="T49" fmla="*/ 3886 h 6234"/>
              <a:gd name="T50" fmla="*/ 1337 w 6663"/>
              <a:gd name="T51" fmla="*/ 3670 h 6234"/>
              <a:gd name="T52" fmla="*/ 1337 w 6663"/>
              <a:gd name="T53" fmla="*/ 1518 h 6234"/>
              <a:gd name="T54" fmla="*/ 5326 w 6663"/>
              <a:gd name="T55" fmla="*/ 1518 h 6234"/>
              <a:gd name="T56" fmla="*/ 5543 w 6663"/>
              <a:gd name="T57" fmla="*/ 1518 h 6234"/>
              <a:gd name="T58" fmla="*/ 6446 w 6663"/>
              <a:gd name="T59" fmla="*/ 1518 h 6234"/>
              <a:gd name="T60" fmla="*/ 6446 w 6663"/>
              <a:gd name="T61" fmla="*/ 4970 h 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63" h="6234">
                <a:moveTo>
                  <a:pt x="5543" y="1301"/>
                </a:moveTo>
                <a:lnTo>
                  <a:pt x="5543" y="0"/>
                </a:lnTo>
                <a:lnTo>
                  <a:pt x="0" y="0"/>
                </a:lnTo>
                <a:lnTo>
                  <a:pt x="0" y="3886"/>
                </a:lnTo>
                <a:lnTo>
                  <a:pt x="1120" y="3886"/>
                </a:lnTo>
                <a:lnTo>
                  <a:pt x="1120" y="5187"/>
                </a:lnTo>
                <a:lnTo>
                  <a:pt x="4777" y="5187"/>
                </a:lnTo>
                <a:lnTo>
                  <a:pt x="5824" y="6234"/>
                </a:lnTo>
                <a:lnTo>
                  <a:pt x="5824" y="5187"/>
                </a:lnTo>
                <a:lnTo>
                  <a:pt x="6663" y="5187"/>
                </a:lnTo>
                <a:lnTo>
                  <a:pt x="6663" y="1301"/>
                </a:lnTo>
                <a:lnTo>
                  <a:pt x="5543" y="1301"/>
                </a:lnTo>
                <a:close/>
                <a:moveTo>
                  <a:pt x="1120" y="3670"/>
                </a:moveTo>
                <a:lnTo>
                  <a:pt x="217" y="3670"/>
                </a:lnTo>
                <a:lnTo>
                  <a:pt x="217" y="217"/>
                </a:lnTo>
                <a:lnTo>
                  <a:pt x="5326" y="217"/>
                </a:lnTo>
                <a:lnTo>
                  <a:pt x="5326" y="1301"/>
                </a:lnTo>
                <a:lnTo>
                  <a:pt x="1120" y="1301"/>
                </a:lnTo>
                <a:lnTo>
                  <a:pt x="1120" y="3670"/>
                </a:lnTo>
                <a:close/>
                <a:moveTo>
                  <a:pt x="6446" y="4970"/>
                </a:moveTo>
                <a:lnTo>
                  <a:pt x="5607" y="4970"/>
                </a:lnTo>
                <a:lnTo>
                  <a:pt x="5607" y="5711"/>
                </a:lnTo>
                <a:lnTo>
                  <a:pt x="4867" y="4970"/>
                </a:lnTo>
                <a:lnTo>
                  <a:pt x="1337" y="4970"/>
                </a:lnTo>
                <a:lnTo>
                  <a:pt x="1337" y="3886"/>
                </a:lnTo>
                <a:lnTo>
                  <a:pt x="1337" y="3670"/>
                </a:lnTo>
                <a:lnTo>
                  <a:pt x="1337" y="1518"/>
                </a:lnTo>
                <a:lnTo>
                  <a:pt x="5326" y="1518"/>
                </a:lnTo>
                <a:lnTo>
                  <a:pt x="5543" y="1518"/>
                </a:lnTo>
                <a:lnTo>
                  <a:pt x="6446" y="1518"/>
                </a:lnTo>
                <a:lnTo>
                  <a:pt x="6446" y="4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43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9357-87EE-49B3-863D-F7029D8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84885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/>
              <a:t>The role of writing</a:t>
            </a:r>
            <a:endParaRPr lang="en-US" b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4EEB1-9290-476A-B254-3561E379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0" y="1852136"/>
            <a:ext cx="7162800" cy="2154436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800" i="1" dirty="0"/>
              <a:t>“writing-intensive classes need to be small enough so that instructors can offer personalized feedback. This is especially important because it creates buy-in from those who matter: the students.”</a:t>
            </a:r>
          </a:p>
        </p:txBody>
      </p:sp>
      <p:sp>
        <p:nvSpPr>
          <p:cNvPr id="4" name="rectangular-speech-bubbles_1859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93902" y="2133600"/>
            <a:ext cx="1292098" cy="914400"/>
          </a:xfrm>
          <a:custGeom>
            <a:avLst/>
            <a:gdLst>
              <a:gd name="T0" fmla="*/ 5543 w 6663"/>
              <a:gd name="T1" fmla="*/ 1301 h 6234"/>
              <a:gd name="T2" fmla="*/ 5543 w 6663"/>
              <a:gd name="T3" fmla="*/ 0 h 6234"/>
              <a:gd name="T4" fmla="*/ 0 w 6663"/>
              <a:gd name="T5" fmla="*/ 0 h 6234"/>
              <a:gd name="T6" fmla="*/ 0 w 6663"/>
              <a:gd name="T7" fmla="*/ 3886 h 6234"/>
              <a:gd name="T8" fmla="*/ 1120 w 6663"/>
              <a:gd name="T9" fmla="*/ 3886 h 6234"/>
              <a:gd name="T10" fmla="*/ 1120 w 6663"/>
              <a:gd name="T11" fmla="*/ 5187 h 6234"/>
              <a:gd name="T12" fmla="*/ 4777 w 6663"/>
              <a:gd name="T13" fmla="*/ 5187 h 6234"/>
              <a:gd name="T14" fmla="*/ 5824 w 6663"/>
              <a:gd name="T15" fmla="*/ 6234 h 6234"/>
              <a:gd name="T16" fmla="*/ 5824 w 6663"/>
              <a:gd name="T17" fmla="*/ 5187 h 6234"/>
              <a:gd name="T18" fmla="*/ 6663 w 6663"/>
              <a:gd name="T19" fmla="*/ 5187 h 6234"/>
              <a:gd name="T20" fmla="*/ 6663 w 6663"/>
              <a:gd name="T21" fmla="*/ 1301 h 6234"/>
              <a:gd name="T22" fmla="*/ 5543 w 6663"/>
              <a:gd name="T23" fmla="*/ 1301 h 6234"/>
              <a:gd name="T24" fmla="*/ 1120 w 6663"/>
              <a:gd name="T25" fmla="*/ 3670 h 6234"/>
              <a:gd name="T26" fmla="*/ 217 w 6663"/>
              <a:gd name="T27" fmla="*/ 3670 h 6234"/>
              <a:gd name="T28" fmla="*/ 217 w 6663"/>
              <a:gd name="T29" fmla="*/ 217 h 6234"/>
              <a:gd name="T30" fmla="*/ 5326 w 6663"/>
              <a:gd name="T31" fmla="*/ 217 h 6234"/>
              <a:gd name="T32" fmla="*/ 5326 w 6663"/>
              <a:gd name="T33" fmla="*/ 1301 h 6234"/>
              <a:gd name="T34" fmla="*/ 1120 w 6663"/>
              <a:gd name="T35" fmla="*/ 1301 h 6234"/>
              <a:gd name="T36" fmla="*/ 1120 w 6663"/>
              <a:gd name="T37" fmla="*/ 3670 h 6234"/>
              <a:gd name="T38" fmla="*/ 6446 w 6663"/>
              <a:gd name="T39" fmla="*/ 4970 h 6234"/>
              <a:gd name="T40" fmla="*/ 5607 w 6663"/>
              <a:gd name="T41" fmla="*/ 4970 h 6234"/>
              <a:gd name="T42" fmla="*/ 5607 w 6663"/>
              <a:gd name="T43" fmla="*/ 5711 h 6234"/>
              <a:gd name="T44" fmla="*/ 4867 w 6663"/>
              <a:gd name="T45" fmla="*/ 4970 h 6234"/>
              <a:gd name="T46" fmla="*/ 1337 w 6663"/>
              <a:gd name="T47" fmla="*/ 4970 h 6234"/>
              <a:gd name="T48" fmla="*/ 1337 w 6663"/>
              <a:gd name="T49" fmla="*/ 3886 h 6234"/>
              <a:gd name="T50" fmla="*/ 1337 w 6663"/>
              <a:gd name="T51" fmla="*/ 3670 h 6234"/>
              <a:gd name="T52" fmla="*/ 1337 w 6663"/>
              <a:gd name="T53" fmla="*/ 1518 h 6234"/>
              <a:gd name="T54" fmla="*/ 5326 w 6663"/>
              <a:gd name="T55" fmla="*/ 1518 h 6234"/>
              <a:gd name="T56" fmla="*/ 5543 w 6663"/>
              <a:gd name="T57" fmla="*/ 1518 h 6234"/>
              <a:gd name="T58" fmla="*/ 6446 w 6663"/>
              <a:gd name="T59" fmla="*/ 1518 h 6234"/>
              <a:gd name="T60" fmla="*/ 6446 w 6663"/>
              <a:gd name="T61" fmla="*/ 4970 h 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63" h="6234">
                <a:moveTo>
                  <a:pt x="5543" y="1301"/>
                </a:moveTo>
                <a:lnTo>
                  <a:pt x="5543" y="0"/>
                </a:lnTo>
                <a:lnTo>
                  <a:pt x="0" y="0"/>
                </a:lnTo>
                <a:lnTo>
                  <a:pt x="0" y="3886"/>
                </a:lnTo>
                <a:lnTo>
                  <a:pt x="1120" y="3886"/>
                </a:lnTo>
                <a:lnTo>
                  <a:pt x="1120" y="5187"/>
                </a:lnTo>
                <a:lnTo>
                  <a:pt x="4777" y="5187"/>
                </a:lnTo>
                <a:lnTo>
                  <a:pt x="5824" y="6234"/>
                </a:lnTo>
                <a:lnTo>
                  <a:pt x="5824" y="5187"/>
                </a:lnTo>
                <a:lnTo>
                  <a:pt x="6663" y="5187"/>
                </a:lnTo>
                <a:lnTo>
                  <a:pt x="6663" y="1301"/>
                </a:lnTo>
                <a:lnTo>
                  <a:pt x="5543" y="1301"/>
                </a:lnTo>
                <a:close/>
                <a:moveTo>
                  <a:pt x="1120" y="3670"/>
                </a:moveTo>
                <a:lnTo>
                  <a:pt x="217" y="3670"/>
                </a:lnTo>
                <a:lnTo>
                  <a:pt x="217" y="217"/>
                </a:lnTo>
                <a:lnTo>
                  <a:pt x="5326" y="217"/>
                </a:lnTo>
                <a:lnTo>
                  <a:pt x="5326" y="1301"/>
                </a:lnTo>
                <a:lnTo>
                  <a:pt x="1120" y="1301"/>
                </a:lnTo>
                <a:lnTo>
                  <a:pt x="1120" y="3670"/>
                </a:lnTo>
                <a:close/>
                <a:moveTo>
                  <a:pt x="6446" y="4970"/>
                </a:moveTo>
                <a:lnTo>
                  <a:pt x="5607" y="4970"/>
                </a:lnTo>
                <a:lnTo>
                  <a:pt x="5607" y="5711"/>
                </a:lnTo>
                <a:lnTo>
                  <a:pt x="4867" y="4970"/>
                </a:lnTo>
                <a:lnTo>
                  <a:pt x="1337" y="4970"/>
                </a:lnTo>
                <a:lnTo>
                  <a:pt x="1337" y="3886"/>
                </a:lnTo>
                <a:lnTo>
                  <a:pt x="1337" y="3670"/>
                </a:lnTo>
                <a:lnTo>
                  <a:pt x="1337" y="1518"/>
                </a:lnTo>
                <a:lnTo>
                  <a:pt x="5326" y="1518"/>
                </a:lnTo>
                <a:lnTo>
                  <a:pt x="5543" y="1518"/>
                </a:lnTo>
                <a:lnTo>
                  <a:pt x="6446" y="1518"/>
                </a:lnTo>
                <a:lnTo>
                  <a:pt x="6446" y="4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67151" y="4501128"/>
            <a:ext cx="72390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</a:rPr>
              <a:t>Why would students who are getting little to no feedback on their work not resort to </a:t>
            </a:r>
            <a:r>
              <a:rPr lang="en-US" sz="2800" i="1" dirty="0" err="1">
                <a:solidFill>
                  <a:srgbClr val="FF0000"/>
                </a:solidFill>
              </a:rPr>
              <a:t>ChatGPT</a:t>
            </a:r>
            <a:r>
              <a:rPr lang="en-US" sz="2800" i="1" dirty="0">
                <a:solidFill>
                  <a:srgbClr val="FF0000"/>
                </a:solidFill>
              </a:rPr>
              <a:t> to write their essays? </a:t>
            </a:r>
          </a:p>
          <a:p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0" y="7242453"/>
            <a:ext cx="187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 Oliveira (2023)</a:t>
            </a:r>
          </a:p>
        </p:txBody>
      </p:sp>
      <p:sp>
        <p:nvSpPr>
          <p:cNvPr id="9" name="rectangular-speech-bubbles_1859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46606" y="4558935"/>
            <a:ext cx="1292098" cy="914400"/>
          </a:xfrm>
          <a:custGeom>
            <a:avLst/>
            <a:gdLst>
              <a:gd name="T0" fmla="*/ 5543 w 6663"/>
              <a:gd name="T1" fmla="*/ 1301 h 6234"/>
              <a:gd name="T2" fmla="*/ 5543 w 6663"/>
              <a:gd name="T3" fmla="*/ 0 h 6234"/>
              <a:gd name="T4" fmla="*/ 0 w 6663"/>
              <a:gd name="T5" fmla="*/ 0 h 6234"/>
              <a:gd name="T6" fmla="*/ 0 w 6663"/>
              <a:gd name="T7" fmla="*/ 3886 h 6234"/>
              <a:gd name="T8" fmla="*/ 1120 w 6663"/>
              <a:gd name="T9" fmla="*/ 3886 h 6234"/>
              <a:gd name="T10" fmla="*/ 1120 w 6663"/>
              <a:gd name="T11" fmla="*/ 5187 h 6234"/>
              <a:gd name="T12" fmla="*/ 4777 w 6663"/>
              <a:gd name="T13" fmla="*/ 5187 h 6234"/>
              <a:gd name="T14" fmla="*/ 5824 w 6663"/>
              <a:gd name="T15" fmla="*/ 6234 h 6234"/>
              <a:gd name="T16" fmla="*/ 5824 w 6663"/>
              <a:gd name="T17" fmla="*/ 5187 h 6234"/>
              <a:gd name="T18" fmla="*/ 6663 w 6663"/>
              <a:gd name="T19" fmla="*/ 5187 h 6234"/>
              <a:gd name="T20" fmla="*/ 6663 w 6663"/>
              <a:gd name="T21" fmla="*/ 1301 h 6234"/>
              <a:gd name="T22" fmla="*/ 5543 w 6663"/>
              <a:gd name="T23" fmla="*/ 1301 h 6234"/>
              <a:gd name="T24" fmla="*/ 1120 w 6663"/>
              <a:gd name="T25" fmla="*/ 3670 h 6234"/>
              <a:gd name="T26" fmla="*/ 217 w 6663"/>
              <a:gd name="T27" fmla="*/ 3670 h 6234"/>
              <a:gd name="T28" fmla="*/ 217 w 6663"/>
              <a:gd name="T29" fmla="*/ 217 h 6234"/>
              <a:gd name="T30" fmla="*/ 5326 w 6663"/>
              <a:gd name="T31" fmla="*/ 217 h 6234"/>
              <a:gd name="T32" fmla="*/ 5326 w 6663"/>
              <a:gd name="T33" fmla="*/ 1301 h 6234"/>
              <a:gd name="T34" fmla="*/ 1120 w 6663"/>
              <a:gd name="T35" fmla="*/ 1301 h 6234"/>
              <a:gd name="T36" fmla="*/ 1120 w 6663"/>
              <a:gd name="T37" fmla="*/ 3670 h 6234"/>
              <a:gd name="T38" fmla="*/ 6446 w 6663"/>
              <a:gd name="T39" fmla="*/ 4970 h 6234"/>
              <a:gd name="T40" fmla="*/ 5607 w 6663"/>
              <a:gd name="T41" fmla="*/ 4970 h 6234"/>
              <a:gd name="T42" fmla="*/ 5607 w 6663"/>
              <a:gd name="T43" fmla="*/ 5711 h 6234"/>
              <a:gd name="T44" fmla="*/ 4867 w 6663"/>
              <a:gd name="T45" fmla="*/ 4970 h 6234"/>
              <a:gd name="T46" fmla="*/ 1337 w 6663"/>
              <a:gd name="T47" fmla="*/ 4970 h 6234"/>
              <a:gd name="T48" fmla="*/ 1337 w 6663"/>
              <a:gd name="T49" fmla="*/ 3886 h 6234"/>
              <a:gd name="T50" fmla="*/ 1337 w 6663"/>
              <a:gd name="T51" fmla="*/ 3670 h 6234"/>
              <a:gd name="T52" fmla="*/ 1337 w 6663"/>
              <a:gd name="T53" fmla="*/ 1518 h 6234"/>
              <a:gd name="T54" fmla="*/ 5326 w 6663"/>
              <a:gd name="T55" fmla="*/ 1518 h 6234"/>
              <a:gd name="T56" fmla="*/ 5543 w 6663"/>
              <a:gd name="T57" fmla="*/ 1518 h 6234"/>
              <a:gd name="T58" fmla="*/ 6446 w 6663"/>
              <a:gd name="T59" fmla="*/ 1518 h 6234"/>
              <a:gd name="T60" fmla="*/ 6446 w 6663"/>
              <a:gd name="T61" fmla="*/ 4970 h 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63" h="6234">
                <a:moveTo>
                  <a:pt x="5543" y="1301"/>
                </a:moveTo>
                <a:lnTo>
                  <a:pt x="5543" y="0"/>
                </a:lnTo>
                <a:lnTo>
                  <a:pt x="0" y="0"/>
                </a:lnTo>
                <a:lnTo>
                  <a:pt x="0" y="3886"/>
                </a:lnTo>
                <a:lnTo>
                  <a:pt x="1120" y="3886"/>
                </a:lnTo>
                <a:lnTo>
                  <a:pt x="1120" y="5187"/>
                </a:lnTo>
                <a:lnTo>
                  <a:pt x="4777" y="5187"/>
                </a:lnTo>
                <a:lnTo>
                  <a:pt x="5824" y="6234"/>
                </a:lnTo>
                <a:lnTo>
                  <a:pt x="5824" y="5187"/>
                </a:lnTo>
                <a:lnTo>
                  <a:pt x="6663" y="5187"/>
                </a:lnTo>
                <a:lnTo>
                  <a:pt x="6663" y="1301"/>
                </a:lnTo>
                <a:lnTo>
                  <a:pt x="5543" y="1301"/>
                </a:lnTo>
                <a:close/>
                <a:moveTo>
                  <a:pt x="1120" y="3670"/>
                </a:moveTo>
                <a:lnTo>
                  <a:pt x="217" y="3670"/>
                </a:lnTo>
                <a:lnTo>
                  <a:pt x="217" y="217"/>
                </a:lnTo>
                <a:lnTo>
                  <a:pt x="5326" y="217"/>
                </a:lnTo>
                <a:lnTo>
                  <a:pt x="5326" y="1301"/>
                </a:lnTo>
                <a:lnTo>
                  <a:pt x="1120" y="1301"/>
                </a:lnTo>
                <a:lnTo>
                  <a:pt x="1120" y="3670"/>
                </a:lnTo>
                <a:close/>
                <a:moveTo>
                  <a:pt x="6446" y="4970"/>
                </a:moveTo>
                <a:lnTo>
                  <a:pt x="5607" y="4970"/>
                </a:lnTo>
                <a:lnTo>
                  <a:pt x="5607" y="5711"/>
                </a:lnTo>
                <a:lnTo>
                  <a:pt x="4867" y="4970"/>
                </a:lnTo>
                <a:lnTo>
                  <a:pt x="1337" y="4970"/>
                </a:lnTo>
                <a:lnTo>
                  <a:pt x="1337" y="3886"/>
                </a:lnTo>
                <a:lnTo>
                  <a:pt x="1337" y="3670"/>
                </a:lnTo>
                <a:lnTo>
                  <a:pt x="1337" y="1518"/>
                </a:lnTo>
                <a:lnTo>
                  <a:pt x="5326" y="1518"/>
                </a:lnTo>
                <a:lnTo>
                  <a:pt x="5543" y="1518"/>
                </a:lnTo>
                <a:lnTo>
                  <a:pt x="6446" y="1518"/>
                </a:lnTo>
                <a:lnTo>
                  <a:pt x="6446" y="4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076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59357-87EE-49B3-863D-F7029D81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84885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/>
              <a:t>The role of writing</a:t>
            </a:r>
            <a:endParaRPr lang="en-US" b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4EEB1-9290-476A-B254-3561E379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4959" y="4558086"/>
            <a:ext cx="7162800" cy="1477328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400" i="1" dirty="0"/>
              <a:t>“The problem is not just the technology, but the context in which the technology embeds itself. </a:t>
            </a:r>
            <a:r>
              <a:rPr lang="en-US" sz="2400" i="1" dirty="0">
                <a:solidFill>
                  <a:srgbClr val="FF0000"/>
                </a:solidFill>
              </a:rPr>
              <a:t>If students feel like they are just another cog in the university assembly line, then they will submit generic, machine-produced essays".</a:t>
            </a:r>
            <a:r>
              <a:rPr lang="en-US" sz="2000" dirty="0">
                <a:solidFill>
                  <a:srgbClr val="FF0000"/>
                </a:solidFill>
              </a:rPr>
              <a:t> </a:t>
            </a:r>
            <a:endParaRPr lang="en-US" sz="2400" i="1" dirty="0"/>
          </a:p>
        </p:txBody>
      </p:sp>
      <p:sp>
        <p:nvSpPr>
          <p:cNvPr id="4" name="rectangular-speech-bubbles_1859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93902" y="4648200"/>
            <a:ext cx="1292098" cy="914400"/>
          </a:xfrm>
          <a:custGeom>
            <a:avLst/>
            <a:gdLst>
              <a:gd name="T0" fmla="*/ 5543 w 6663"/>
              <a:gd name="T1" fmla="*/ 1301 h 6234"/>
              <a:gd name="T2" fmla="*/ 5543 w 6663"/>
              <a:gd name="T3" fmla="*/ 0 h 6234"/>
              <a:gd name="T4" fmla="*/ 0 w 6663"/>
              <a:gd name="T5" fmla="*/ 0 h 6234"/>
              <a:gd name="T6" fmla="*/ 0 w 6663"/>
              <a:gd name="T7" fmla="*/ 3886 h 6234"/>
              <a:gd name="T8" fmla="*/ 1120 w 6663"/>
              <a:gd name="T9" fmla="*/ 3886 h 6234"/>
              <a:gd name="T10" fmla="*/ 1120 w 6663"/>
              <a:gd name="T11" fmla="*/ 5187 h 6234"/>
              <a:gd name="T12" fmla="*/ 4777 w 6663"/>
              <a:gd name="T13" fmla="*/ 5187 h 6234"/>
              <a:gd name="T14" fmla="*/ 5824 w 6663"/>
              <a:gd name="T15" fmla="*/ 6234 h 6234"/>
              <a:gd name="T16" fmla="*/ 5824 w 6663"/>
              <a:gd name="T17" fmla="*/ 5187 h 6234"/>
              <a:gd name="T18" fmla="*/ 6663 w 6663"/>
              <a:gd name="T19" fmla="*/ 5187 h 6234"/>
              <a:gd name="T20" fmla="*/ 6663 w 6663"/>
              <a:gd name="T21" fmla="*/ 1301 h 6234"/>
              <a:gd name="T22" fmla="*/ 5543 w 6663"/>
              <a:gd name="T23" fmla="*/ 1301 h 6234"/>
              <a:gd name="T24" fmla="*/ 1120 w 6663"/>
              <a:gd name="T25" fmla="*/ 3670 h 6234"/>
              <a:gd name="T26" fmla="*/ 217 w 6663"/>
              <a:gd name="T27" fmla="*/ 3670 h 6234"/>
              <a:gd name="T28" fmla="*/ 217 w 6663"/>
              <a:gd name="T29" fmla="*/ 217 h 6234"/>
              <a:gd name="T30" fmla="*/ 5326 w 6663"/>
              <a:gd name="T31" fmla="*/ 217 h 6234"/>
              <a:gd name="T32" fmla="*/ 5326 w 6663"/>
              <a:gd name="T33" fmla="*/ 1301 h 6234"/>
              <a:gd name="T34" fmla="*/ 1120 w 6663"/>
              <a:gd name="T35" fmla="*/ 1301 h 6234"/>
              <a:gd name="T36" fmla="*/ 1120 w 6663"/>
              <a:gd name="T37" fmla="*/ 3670 h 6234"/>
              <a:gd name="T38" fmla="*/ 6446 w 6663"/>
              <a:gd name="T39" fmla="*/ 4970 h 6234"/>
              <a:gd name="T40" fmla="*/ 5607 w 6663"/>
              <a:gd name="T41" fmla="*/ 4970 h 6234"/>
              <a:gd name="T42" fmla="*/ 5607 w 6663"/>
              <a:gd name="T43" fmla="*/ 5711 h 6234"/>
              <a:gd name="T44" fmla="*/ 4867 w 6663"/>
              <a:gd name="T45" fmla="*/ 4970 h 6234"/>
              <a:gd name="T46" fmla="*/ 1337 w 6663"/>
              <a:gd name="T47" fmla="*/ 4970 h 6234"/>
              <a:gd name="T48" fmla="*/ 1337 w 6663"/>
              <a:gd name="T49" fmla="*/ 3886 h 6234"/>
              <a:gd name="T50" fmla="*/ 1337 w 6663"/>
              <a:gd name="T51" fmla="*/ 3670 h 6234"/>
              <a:gd name="T52" fmla="*/ 1337 w 6663"/>
              <a:gd name="T53" fmla="*/ 1518 h 6234"/>
              <a:gd name="T54" fmla="*/ 5326 w 6663"/>
              <a:gd name="T55" fmla="*/ 1518 h 6234"/>
              <a:gd name="T56" fmla="*/ 5543 w 6663"/>
              <a:gd name="T57" fmla="*/ 1518 h 6234"/>
              <a:gd name="T58" fmla="*/ 6446 w 6663"/>
              <a:gd name="T59" fmla="*/ 1518 h 6234"/>
              <a:gd name="T60" fmla="*/ 6446 w 6663"/>
              <a:gd name="T61" fmla="*/ 4970 h 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63" h="6234">
                <a:moveTo>
                  <a:pt x="5543" y="1301"/>
                </a:moveTo>
                <a:lnTo>
                  <a:pt x="5543" y="0"/>
                </a:lnTo>
                <a:lnTo>
                  <a:pt x="0" y="0"/>
                </a:lnTo>
                <a:lnTo>
                  <a:pt x="0" y="3886"/>
                </a:lnTo>
                <a:lnTo>
                  <a:pt x="1120" y="3886"/>
                </a:lnTo>
                <a:lnTo>
                  <a:pt x="1120" y="5187"/>
                </a:lnTo>
                <a:lnTo>
                  <a:pt x="4777" y="5187"/>
                </a:lnTo>
                <a:lnTo>
                  <a:pt x="5824" y="6234"/>
                </a:lnTo>
                <a:lnTo>
                  <a:pt x="5824" y="5187"/>
                </a:lnTo>
                <a:lnTo>
                  <a:pt x="6663" y="5187"/>
                </a:lnTo>
                <a:lnTo>
                  <a:pt x="6663" y="1301"/>
                </a:lnTo>
                <a:lnTo>
                  <a:pt x="5543" y="1301"/>
                </a:lnTo>
                <a:close/>
                <a:moveTo>
                  <a:pt x="1120" y="3670"/>
                </a:moveTo>
                <a:lnTo>
                  <a:pt x="217" y="3670"/>
                </a:lnTo>
                <a:lnTo>
                  <a:pt x="217" y="217"/>
                </a:lnTo>
                <a:lnTo>
                  <a:pt x="5326" y="217"/>
                </a:lnTo>
                <a:lnTo>
                  <a:pt x="5326" y="1301"/>
                </a:lnTo>
                <a:lnTo>
                  <a:pt x="1120" y="1301"/>
                </a:lnTo>
                <a:lnTo>
                  <a:pt x="1120" y="3670"/>
                </a:lnTo>
                <a:close/>
                <a:moveTo>
                  <a:pt x="6446" y="4970"/>
                </a:moveTo>
                <a:lnTo>
                  <a:pt x="5607" y="4970"/>
                </a:lnTo>
                <a:lnTo>
                  <a:pt x="5607" y="5711"/>
                </a:lnTo>
                <a:lnTo>
                  <a:pt x="4867" y="4970"/>
                </a:lnTo>
                <a:lnTo>
                  <a:pt x="1337" y="4970"/>
                </a:lnTo>
                <a:lnTo>
                  <a:pt x="1337" y="3886"/>
                </a:lnTo>
                <a:lnTo>
                  <a:pt x="1337" y="3670"/>
                </a:lnTo>
                <a:lnTo>
                  <a:pt x="1337" y="1518"/>
                </a:lnTo>
                <a:lnTo>
                  <a:pt x="5326" y="1518"/>
                </a:lnTo>
                <a:lnTo>
                  <a:pt x="5543" y="1518"/>
                </a:lnTo>
                <a:lnTo>
                  <a:pt x="6446" y="1518"/>
                </a:lnTo>
                <a:lnTo>
                  <a:pt x="6446" y="4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0" y="6839128"/>
            <a:ext cx="1872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 Oliveira (2023)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800" y="1981200"/>
            <a:ext cx="7162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Calibri"/>
                <a:cs typeface="Calibri"/>
              </a:rPr>
              <a:t>Why would they make themselves vulnerable on a page (for writing is indeed a very vulnerable act) if they know that the instructor reading doesn’t have the resources to offer generous feedback? Better to let the machine produce a bland text than to take risks finding your own idiosyncratic voice. </a:t>
            </a:r>
          </a:p>
        </p:txBody>
      </p:sp>
      <p:sp>
        <p:nvSpPr>
          <p:cNvPr id="10" name="rectangular-speech-bubbles_18596">
            <a:extLst>
              <a:ext uri="{FF2B5EF4-FFF2-40B4-BE49-F238E27FC236}">
                <a16:creationId xmlns:a16="http://schemas.microsoft.com/office/drawing/2014/main" id="{54405246-CCE2-4201-BBB1-D3F3EB6E740D}"/>
              </a:ext>
            </a:extLst>
          </p:cNvPr>
          <p:cNvSpPr/>
          <p:nvPr/>
        </p:nvSpPr>
        <p:spPr>
          <a:xfrm>
            <a:off x="962371" y="2057400"/>
            <a:ext cx="1292098" cy="914400"/>
          </a:xfrm>
          <a:custGeom>
            <a:avLst/>
            <a:gdLst>
              <a:gd name="T0" fmla="*/ 5543 w 6663"/>
              <a:gd name="T1" fmla="*/ 1301 h 6234"/>
              <a:gd name="T2" fmla="*/ 5543 w 6663"/>
              <a:gd name="T3" fmla="*/ 0 h 6234"/>
              <a:gd name="T4" fmla="*/ 0 w 6663"/>
              <a:gd name="T5" fmla="*/ 0 h 6234"/>
              <a:gd name="T6" fmla="*/ 0 w 6663"/>
              <a:gd name="T7" fmla="*/ 3886 h 6234"/>
              <a:gd name="T8" fmla="*/ 1120 w 6663"/>
              <a:gd name="T9" fmla="*/ 3886 h 6234"/>
              <a:gd name="T10" fmla="*/ 1120 w 6663"/>
              <a:gd name="T11" fmla="*/ 5187 h 6234"/>
              <a:gd name="T12" fmla="*/ 4777 w 6663"/>
              <a:gd name="T13" fmla="*/ 5187 h 6234"/>
              <a:gd name="T14" fmla="*/ 5824 w 6663"/>
              <a:gd name="T15" fmla="*/ 6234 h 6234"/>
              <a:gd name="T16" fmla="*/ 5824 w 6663"/>
              <a:gd name="T17" fmla="*/ 5187 h 6234"/>
              <a:gd name="T18" fmla="*/ 6663 w 6663"/>
              <a:gd name="T19" fmla="*/ 5187 h 6234"/>
              <a:gd name="T20" fmla="*/ 6663 w 6663"/>
              <a:gd name="T21" fmla="*/ 1301 h 6234"/>
              <a:gd name="T22" fmla="*/ 5543 w 6663"/>
              <a:gd name="T23" fmla="*/ 1301 h 6234"/>
              <a:gd name="T24" fmla="*/ 1120 w 6663"/>
              <a:gd name="T25" fmla="*/ 3670 h 6234"/>
              <a:gd name="T26" fmla="*/ 217 w 6663"/>
              <a:gd name="T27" fmla="*/ 3670 h 6234"/>
              <a:gd name="T28" fmla="*/ 217 w 6663"/>
              <a:gd name="T29" fmla="*/ 217 h 6234"/>
              <a:gd name="T30" fmla="*/ 5326 w 6663"/>
              <a:gd name="T31" fmla="*/ 217 h 6234"/>
              <a:gd name="T32" fmla="*/ 5326 w 6663"/>
              <a:gd name="T33" fmla="*/ 1301 h 6234"/>
              <a:gd name="T34" fmla="*/ 1120 w 6663"/>
              <a:gd name="T35" fmla="*/ 1301 h 6234"/>
              <a:gd name="T36" fmla="*/ 1120 w 6663"/>
              <a:gd name="T37" fmla="*/ 3670 h 6234"/>
              <a:gd name="T38" fmla="*/ 6446 w 6663"/>
              <a:gd name="T39" fmla="*/ 4970 h 6234"/>
              <a:gd name="T40" fmla="*/ 5607 w 6663"/>
              <a:gd name="T41" fmla="*/ 4970 h 6234"/>
              <a:gd name="T42" fmla="*/ 5607 w 6663"/>
              <a:gd name="T43" fmla="*/ 5711 h 6234"/>
              <a:gd name="T44" fmla="*/ 4867 w 6663"/>
              <a:gd name="T45" fmla="*/ 4970 h 6234"/>
              <a:gd name="T46" fmla="*/ 1337 w 6663"/>
              <a:gd name="T47" fmla="*/ 4970 h 6234"/>
              <a:gd name="T48" fmla="*/ 1337 w 6663"/>
              <a:gd name="T49" fmla="*/ 3886 h 6234"/>
              <a:gd name="T50" fmla="*/ 1337 w 6663"/>
              <a:gd name="T51" fmla="*/ 3670 h 6234"/>
              <a:gd name="T52" fmla="*/ 1337 w 6663"/>
              <a:gd name="T53" fmla="*/ 1518 h 6234"/>
              <a:gd name="T54" fmla="*/ 5326 w 6663"/>
              <a:gd name="T55" fmla="*/ 1518 h 6234"/>
              <a:gd name="T56" fmla="*/ 5543 w 6663"/>
              <a:gd name="T57" fmla="*/ 1518 h 6234"/>
              <a:gd name="T58" fmla="*/ 6446 w 6663"/>
              <a:gd name="T59" fmla="*/ 1518 h 6234"/>
              <a:gd name="T60" fmla="*/ 6446 w 6663"/>
              <a:gd name="T61" fmla="*/ 4970 h 6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663" h="6234">
                <a:moveTo>
                  <a:pt x="5543" y="1301"/>
                </a:moveTo>
                <a:lnTo>
                  <a:pt x="5543" y="0"/>
                </a:lnTo>
                <a:lnTo>
                  <a:pt x="0" y="0"/>
                </a:lnTo>
                <a:lnTo>
                  <a:pt x="0" y="3886"/>
                </a:lnTo>
                <a:lnTo>
                  <a:pt x="1120" y="3886"/>
                </a:lnTo>
                <a:lnTo>
                  <a:pt x="1120" y="5187"/>
                </a:lnTo>
                <a:lnTo>
                  <a:pt x="4777" y="5187"/>
                </a:lnTo>
                <a:lnTo>
                  <a:pt x="5824" y="6234"/>
                </a:lnTo>
                <a:lnTo>
                  <a:pt x="5824" y="5187"/>
                </a:lnTo>
                <a:lnTo>
                  <a:pt x="6663" y="5187"/>
                </a:lnTo>
                <a:lnTo>
                  <a:pt x="6663" y="1301"/>
                </a:lnTo>
                <a:lnTo>
                  <a:pt x="5543" y="1301"/>
                </a:lnTo>
                <a:close/>
                <a:moveTo>
                  <a:pt x="1120" y="3670"/>
                </a:moveTo>
                <a:lnTo>
                  <a:pt x="217" y="3670"/>
                </a:lnTo>
                <a:lnTo>
                  <a:pt x="217" y="217"/>
                </a:lnTo>
                <a:lnTo>
                  <a:pt x="5326" y="217"/>
                </a:lnTo>
                <a:lnTo>
                  <a:pt x="5326" y="1301"/>
                </a:lnTo>
                <a:lnTo>
                  <a:pt x="1120" y="1301"/>
                </a:lnTo>
                <a:lnTo>
                  <a:pt x="1120" y="3670"/>
                </a:lnTo>
                <a:close/>
                <a:moveTo>
                  <a:pt x="6446" y="4970"/>
                </a:moveTo>
                <a:lnTo>
                  <a:pt x="5607" y="4970"/>
                </a:lnTo>
                <a:lnTo>
                  <a:pt x="5607" y="5711"/>
                </a:lnTo>
                <a:lnTo>
                  <a:pt x="4867" y="4970"/>
                </a:lnTo>
                <a:lnTo>
                  <a:pt x="1337" y="4970"/>
                </a:lnTo>
                <a:lnTo>
                  <a:pt x="1337" y="3886"/>
                </a:lnTo>
                <a:lnTo>
                  <a:pt x="1337" y="3670"/>
                </a:lnTo>
                <a:lnTo>
                  <a:pt x="1337" y="1518"/>
                </a:lnTo>
                <a:lnTo>
                  <a:pt x="5326" y="1518"/>
                </a:lnTo>
                <a:lnTo>
                  <a:pt x="5543" y="1518"/>
                </a:lnTo>
                <a:lnTo>
                  <a:pt x="6446" y="1518"/>
                </a:lnTo>
                <a:lnTo>
                  <a:pt x="6446" y="497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15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902" y="827786"/>
            <a:ext cx="7318375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1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1879448-329F-1E0D-7E15-DA56538EB432}"/>
              </a:ext>
            </a:extLst>
          </p:cNvPr>
          <p:cNvSpPr txBox="1"/>
          <p:nvPr/>
        </p:nvSpPr>
        <p:spPr>
          <a:xfrm>
            <a:off x="838200" y="1600200"/>
            <a:ext cx="8458790" cy="44012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Landscape: where are we now?</a:t>
            </a:r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AIGC/Generative AI: why are we vulnerable to it?</a:t>
            </a:r>
            <a:endParaRPr lang="en-US" dirty="0"/>
          </a:p>
          <a:p>
            <a:endParaRPr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Plagiarism and cheating in a post-AIGC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The role of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A Chinese EMI institution’s potential approach</a:t>
            </a:r>
          </a:p>
          <a:p>
            <a:endParaRPr kumimoji="1"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4" descr="data:image/png;base64,%20iVBORw0KGgoAAAANSUhEUgAAAPkAAABjCAYAAAEutZYjAAAAAXNSR0IArs4c6QAAAARnQU1BAACxjwv8YQUAAAAJcEhZcwAADsMAAA7DAcdvqGQAABw/SURBVHhe7Z0JgFdVvce/d/3PDCAgShguYJpb1jOsxIVh/v8ZJJeeaWhapGap9SzTylILl1wqzWeLLb62Z7mUD1yKEpgFxMg1n/gqMxfMBc0F2Wbmf7fzvr9z7zCLA8wQjEm/D9y55559+/3OOf+7HChKbw6oRVA+qbgASpVdsUt9jTUH5SfsuYtwmilM4vZcfq68iLDxv4FDJtpr1O+WnwdDWOmOWDIwsn6UNW8oA/8AbnHOCQ81iFoceE1llsSg2sJEUyd3dFxrJ8jZJL+3ZqHU8BZm/GHWwGoETcsQNMxEWJ7B868QNryv8KUoiqL0g6jUsJysM9sz1bHgl8+z5y77mmk7UbV+z5r98plUu0/zuBS4oFudB5VHCtMACCqPFabBJb6J9B50MveTdjSzCWQv55bFmOO6l1r7LJ5sz53zn84dSGlqhYPOYo6Sc+E3HcRMfQR+489QUz6EQ/m2hS9FURRFEcLpMs4elZvfa1DTMMWaBRnySly0ib0dkYrDazqSQ+RyeJULC585XUOkkMe1izUH5WvsWQjKX7HnUvkUBI0zef1heOUjgb1DjliMb4Zn3YWgcpFdhHpy3nR6D689ie5wYJzL7SIz+q2DzrY7CxeS8vAza19bHW2H4Gi+g3TBrwDTAcdEub8uxH8XYg6y3Gx6pu/bvwar6IeeTMp4OMT/KWL0nOz83UE4NZ9fOHTDdkyv5QJ7vYmsv/BoGsY17J4w2Uc4l8hnWuv88+Sbtbm5P5zull7HjLAwAJ0jXyhM3bjpj3KD086LL/F8DA+ZrR3HeU0LgvDDrKuTgPrhMOZEBO03sEe0Dm7m9s/NBhpj3VS1t58LekxhFUVRFEVRFEXZail+8u2DX5kMN1xil6VeuQleab41CzWNOyMLn0LUOQ6h/7y1s3ANIUtdeztzXne8QfnrcLxGRAveibBhDy7aH1nnLtdR21/sz9txdQ+43gTErT+0bkJYPgfD3B+gw3kb0mRXxG0/A6ZvAz/ZG8imMfsLkLR03xIdBP2veGxkUQa/fAY8j4VOhhcuxOVyVNbcrS/YNbpdW7fvYwttEbeeODH/VHNzynV6X3eSxocwnWPZDPlP8GH5YXgNZTj+HKwxtyDDp7l8PsO6BdF9zPUFcJwLWVErrN0msP6lXtTiwXW+zbX6k8CCDazLiQnzW/SbTPowovRiGK9kL6PWfZG2tcIkhyNuqbAlZiFL58BvOJA9Yk846RnIzHGs+E1epw9kjdv9s9CWIr7zYWDRM4gX3FTY5ESt3+Rfig7FIVn4NSRtS+x1te1xpK03Wz+byPoLLnd3HJzGLrYzMK377k0c7075Ki4GgvkrW/SdudE7mH9e23v88rX2HDReZc+QhzwOHIGg8lceF/L4EC3zvIoY1B26A88Pwp/yLuqQBdZ+kPRfcK8y1TZ0teVaZPHBCCl7cktLKsPzWhBF2xc+iUPZNt3KTBB/cgSNf2bX/KnVobYi/R9ThHroiwIXuagYjLQ/PAbBZQhLb6bNhQxK/ZCFLPxsFrIZxv0WkuR82v8IyZ33MW4qzK2CHr+4KoqiKIqiKIqiKIqiKIqiKMo/O71vDWyMYeU3ITajILcSo5a/0qbHs8yVtwKZgyhcBcxbXtgW1PsI3bcAAd1ffhzYNUO4ajcg6ecJWUHi8Z+xd/FKTRNhkhBRx4vA3a8UHnozvH47+t8WblZFZ9tThS2ZFCAcw3TTDFHyBLCo6wleIg+NXiTprycPWy+Da3QhrFzHvzNZVcsRt8i9H7Zl5RnGNJ6mX7IzHGfteiI3xbPsb/ZelZO8BVWsZPv/kfXdQVeH//IH3w3kTeiIVgH9z0Ta2gZ5cdlxJ/L6fCStl1l/fZGX1xznPIa7G9GCyYUt8zpldyb+qL0B6Lo793r9S95Bc3C1vUvZRVi5n53jKAT+aF693R6O+yr7zO+Z9StZtv2Zn3sZTt7ylof0r4Fx3sV092PH+jz9XoegvQlx3Vz6pX1BWFkIk/0H/c1HHO6FMKZ7x2GUImZsI7entwADuX3cm6jlIyzAqSzgDggaV7DCn6d5POv17H4bvF9aXkbcPI6dZiLqkn+jRZo/32+OtHZx8462wYea1LkYYVDLzncDMtNOm2HUMmPgZHLbONcIDkvq+BGv2DGdsXDEn1mLLBhrNZRbl9JtBIImlqsxFwoj7g7N9uEJgWGWrH49GvwfI2w6koexR1D+YGHbPyLp9q6yvApT2bWwzZFPEYSVxLoF5fwWe09E0iVs1xuj/SGSbuNv6v2ojEh610ugkoeeiKTbx3X+9Ri8pAt+wyf493b27BWU+uVwvBvZKOfkjq8HpniAo9erQYRziMExEP89/XSZe543Foe4Sz678rox/5udwScYlGdz/DyaKuxZquIdc7vKMsa0C9XYPMSt01FbHk+FzbHSvYQdo5PJXEpfdTzfh6j53TZMFyLpHf5L7EkeTDyJ4f9QuOR0jekma2YaVPk9GlaeH6u2fc8+VBP6oo7pzHy52WXIvJ3ofq61A65juicW5px+x/Qy5yvm0nV2IdPOmOeEw1ZQeZJleZCJGrjpF2D8H3D8P5zDwWFMcz8e8zgMyFdYPM5zn+RY/xPWwRlwnW3otg3cpA2ZP4JpXsQB4iqEySNI/PNYZw8hcf7HDnlDxOAaPbQqdjwL9Cob/PzcsiCsfJkVtgML+BIbbhYr9QR2jsOZhMOCtdCueC+tL5PqEIy6kjmphRvNQufi7smW4FUuYTWu57165wU2Zu+3FsOGL9Ke46kjLw9eh+p65gZBw9Vwg++gOr/7IwRB5TuUP04awUmnM46NfBtt38oyvcDG+wDnLIfQD+cjtTvBb/8d8/wCj8Uw6W0w3s0M6yOqoZ/OJex4n6DdJewYMxB481kNHewoJ7DxL+d8QSarL7JeHmP4yczn7ohW7Q880DXmK4qiKIqiKIqiKIqiKIqiKIqiKIqiKIqiKIqiKIqiKIqiKIqivDEZxNsqMzyEK3cHYoNo2MvAr18qHICRB49GR2l7wHMRVR/r/U43qasfh8TfBl7Sjo5FzwC8Dnm9PpwkQnXRMrvTU+jumL8r3izvtveHi7CyW5E2wyzqLOxJeTxCMxxRtpL2Pb4rLsjXY2/u5/vZWzeDez0paLwbjvsemGwZ4uZiN2wSND5C+z2A7CE2jLxC3JuwcgPgHw9jmhHPb4JfvgFucLy8QNYvXfF7U/8dXs2tMEmG+KAAuKifL0ZLp3DW2FeWs46Diq9a5wTlO+AEhwLJzYhaji1syRF1CNrnIm5tKCxyZH9rx+yEaPXVKI0ahwynwMuuRRqMQuzGKFWrSN2xSII/Iuj8HIz/GyTNdyNsOIwd7u2IVnwD3sipqMFSrG3t3josrBzBQu2NKL2K/XIa62oSqz5CctAV/ZdpyzG4N0/97BjbSI4zAcHU/KW+oOFYXrOxaR/FLFg/ZPLRaRGmYnM5x3kWJl3G40k2JqVP3LJONvQT1h6maxd0agobrgO4cANffUjpZv31kVhJr0e6vend2e2rzs5xcJ3r2SE6med7EDvXIPX+k3FMQpDtB+PuybgORJDMZoBfwsnm5O+Ru7No/zDCkdfAd49AZPKXM4Vgyr6M92wqqccR+F+F650MtzobifOT4msWQ8rgGryjVRrqKywcL/yrc0vnu/baJN+w35UfCHHL560Exy3yrjnDS907rODmt+QfFZAP8A8xcfufmY2RbIjFKN01gQXisNX8HPN0NM2UwuRb1FA/pnSu4uX2iBf8H/P8B4TZO2CcB1BbXcLzLshMTPvuhnSDNzHcvfDDhxj/WJpXw4S3wE+/Std/8gYX4tYLmOkXmflRCMtL4XhjmO2XEWdfLHwMlnx7SHk993Vl+Ggqg4sp4d9jo01h45XslyCC8q/ZgC7LeTrdPsTGHs2yL4PXNI3t9TZE+APbd3+0h/8ON/sz7Tj0mH3gT32PjbaaPU33g5Amjay3p6jdRqG2fTKS1o9a9yFm8A0uvdIBM2ulkupKTua010zU3nA0Pw/P2ct2Ztk3IQnewaIegzj9IIebB2imRLtUy9kiuh8FLz2AHaAM2W/FS85kHYxGte0zyNJb2KhvZs0WWqrtL/R3Do+Q4b7MzvTfWDWi2HfljUTQ+AwnIwZBRT7os2H8yk/sZzuCprmFTTey407+uY/FhU033tTD80+SVDgp67OxxTpk0lbJ7CdHuqSqi6Dh9jzu8s8LmwKZtJUXFhf/UmyKhMvHBI6ilhtvpVw+EOQ2cMatvBHYhAa3u5/8UKbePP5XNDw8Tz7X0TUW98P6pHNzsFoyIrNGnpw+8wCOvfl5oJOj9eWzp31/frrs1hO+16bEYpaj8Du0GxYPPrHglcsYbAwreAWiVi5VzHJmfSSCoJi1r6NH4eWzHXLK/oHvn6yv0e6Wb8a12w7ouIfndl3Id9hsNh61lxukMoZDBydoXdTX2N8XhKAyE17lCvvNG798I8Ipe3FI4Hheuc9usB6U51t/YbnVnv3G0xFOzT+Q5FfOQrD4L3S7Jt8Mvvwy1+0P8ngvw81FuHgpvPJ7rd8hYHANXqqfwEplQViJJpWvQInxVHvtOP+B0jT5GI5U0JUcO+/h+aM85sB1OQFiUln8X9Z9sDgIWUFf6nXI7vZSgYJBvtOW456HUvmbHMtPY0U/zHD5t9aihGveAeCYusLEsgYzmeFaNtDevHLguZ9D5uzOclKLeGfT72GclX8BpdJ42uXhTBHeTT9AP1zOiRmncLK2O/O4GFlNicruHpo/iihbwmgncFJ/HNLWO6zfIWBwDW7Cm6V2yVLEC39h7aIWSoWdxfJ/div8+v2pWT9Ll3exAX7Eynh/7pZ8Fcmdr52YWbUrUig7jvVFhgLrxqWOx/V/j8MJLqD45A0et3CpCOZD0nE/zbXv9zkrfhtdKPYp0x/g7wM9tUiWncXq+Twb+Wzah9ROn6Z5NpNYSXuH7iOQefJFR3bmoh4dlkV+RoZ88ck8j9Ih8mtkCjTswzphp+t0mMS2cH1Z3azhqoCSnZxM4fipDT8EDHztW9Mgn/NiRs0DMPE5yJ76e+HCWHaVGa9s+fYcK6YNkfsluKaWfqWi2xCbo5G13iJeX4M/QcK9ynq5F+myu3LLAn8CK5qVDdzD4/7eh3mIxzykT77IazbQEzfC3eXX9M8yZY+x881GPKYR6VyujfsyIoBXexSyJ28oLMjOwzgXOR/uxMlwdx3HNqXkpneyLT/GdFph/NU88xq7sLGvp9a6ktd1iNs+CWfiDAQT5eOGjyLz92BZqF2cZRSQKTQvZ8POYH0so92v2CHPYP5qqAZfZfzsBGY4u0sry8HhQXm96KttNqQJc7+ma2LacxKm2/spiqIoiqIoiqIoiqIoiqIoiqIoiqIoiqIoiqIoiqIoiqIoiqIoiqIoiqIoiqIoiqIoiqIoiqIoiqIoiqIoiqIoiqIoiqIoyobou0HAZqLeR+gdBYMT4bjDgSyVfUMAtxmR90Pgjnx3i56MOXAE1tSexDCylYrdyYjmDppvRJzetPENEqdvjzA+SQyyiwHD1zL8YsT+N4F5y5mnUfD9j8Mx72OpO+nevQ3KgDAhwzyJzPsekvn3WivZP891P8Vyjbdp2vziesQtN0oA62dA1Neg5B4PwyPfpKHEtJbS+G1E8/MNmF5DeTwCnMayNNCv7LnL9LJmhKUfYU0/9Wthu/jeO+FhJKpr7gHuXVU4rIcZLPOKWrABWP/ttJCdxQqmM49JDSuBdXlHsSHjpADYgcdq5kfaS3ZAG8E4amm+udgXWDaTeGoYMJJxLpA4e9STuD1bBwxjOuvc2G+mMw6fbrVMZ0M7hcumFb9lf+sVN8PXM68x8yVsx2Ml7ccyP1152rrZQkJucRA0fJwd9VLKK2tW+of03/R6ds7P9tqJGwdsC7/ucrjeqev8GbOSsn4BklYK6QCombYTklS2lRVBJ+wTJvsN3OxTqLY8ATSNhZ9eATf8iN2SqJcM9jR30bdqJL70MWTmM0hb8s03ZVNNl4LoeBNtHMas5XEZkpbLGb6/SNeDbKLZcT6TPJfhmDDTQnY3svgzSBbKVkCvJZyyO4z3DTjBkd2yJ9v0+Oeic/7ThUUfJJ21V7F+94ZDhRfN+0vh0Jttpm2LjvRM1t8HmadVPDxkzn1IWDY4CXx3FpysifZreT2CZZ5LPfAVBOHhtD+dVXE1Fd31CCuy49wsHrciSq5A4LPuzefy+naoAJynmcZFSNrutJujOWCaVpl6rL5nkWaXIK25C0FyFa/3h599Eu1tD0gWe3NqgODxk2k4k3FLJ2MFStzMZ7LyYfjDv8t2Oo5tt5RpSEOtoZ8fIh5DZbwhpbF1IBWypTCI267lIP5hNuRjeVLSGf0PIWIF1zTubH3JOaxjI/gUcGl8EfDscfalEwcs4ANi1KuUn6s5+hzDfBzFROQ4goJ7ApO9lR6YORFsEWbnT7w8i8dhhT8e0TFwk9NRY2TPrc1MdUsq275IJ2dZNzCIdSbj6Ee2Wn6FdfJN1swZnCVdCLQ9Bd85joLcyOPziFr3pfDuhhAXc/SkwKciQrKz32R4jYfRPIVCO4LCtQqefzDNnPU4t7NfUMm4VAhIKHwnoVTmbISzvszcjbh1L9Ql72YbvEKlfw5KHTswLzJD4mC8HsXpPTqFfs6CK8qG4d2U7cbUXcNBpnZbpsn6Nf/H60so+FQE/pmI6+b8Kwi4sCWFPCddOI/C8gFW8oJihGKd+0cgNd+FV57B0eFK2h9n7UXIjLmTxwmIFt5mw282ODWLWx5E1DwHUcttxTEXddlvmSiVkHR+gXlw2MEM7mQn/m2337Y5qC5s6T0D2UqJWv/EUe4wKt5jqQSXsUpmIg5/j6DpFFZTPjU3XrEZcToakTOWU2BOiVlrRhSIaefou5Lh1vCgILmyg2OamzPxJ16pEAzNXOY4bmzD2h0rSQqJ22fvTOgmSkk6hnQc8fdafI9xOylnG5wFEBOI0qRZlm2lXJAzpmXM9jDxOGTV0VxS5H7/BdjyQi7EbQ8hij/K1vuZFSJpaweHw3N/yRzMsO0r9ia5BXHnyRzB8zXv0FEIuGIJKvsieOkmJMliKuDvsJs0UUB+hzhbjMS5iT4483EuhV95hFP0+9mGFP7RUodVyjOVoHs/Ohf+jqP9PZTP5WzvgG0qW9VeyZG0jKD8KOOjcsVqCub30dl8F5vg+xxp38Y4H0PVu4dKoYYTg6+gczvZAbXKePakpN4Ev/wgj6WM42O0z6m2LGLYrzLMVC4RGXciipvLPfNtOq5gXqksvD8jyG7noDMb6aKFwKJXi9BbPSJxQ8i7t0Ew/IvUup9l0qJpaWeVtGjbb3Fdx/XbIlkvDZ6NrsnXw8j6UWj3zmOeZO9hBrKzjbs4gnFK1/qH3NN62Gxr8qZh7IDMw5Csyb/BNPZi9k7j7KT/NfnmQfrWllaeQ5HGG56hGcnXUcve6CbUyl29MsfhtSvTsVAbbOthKNpS+8sAGDohLzVNROj/gAL9ZerfmtxShN3e7gpg/M9yNLsBYeWtuZuiKJuDoRFyv35/Tp25HvdOWDe1NOlcrtW4Hscv1s26HO99NNwAv2GKeBkUWVbDaEbmcXVhuAxIes8atiw9Ex8ECzpYfFmmFHm1um9buN64/LofjD+C9dWjvCxrhrXoTDbDvd/pJdtm/pRDgPrhhWUf6veEVz8VmLZtYZErcq+hTLcJuQWXB35lMvzGA/J77pJZUfbl93PtfDzX1e8EDqi19kE91+PS7pUxNmhNwy4oVaai1BWXUB5v/YhbL6Zvw3X6IYxzJsNMR92hO+T2zLs/9SC49R+E23AsjxOYv6OL8C7974Og8Vgbzq8/uFdZtiK2vJBLgzr+zUzqIPuDmyRpstnwkk/YX6wje9/0uryzirs3CY57PYKpH5LgvZB1d8hGkoaTDmQ7Djtk2LAH4/wM43gv46JHG5f8uvs7VMc+Z8MODfLrMvN0EAVjEvMnAtLfceAI4O3DaC5+obbCvZDHg3mT8NJx3srYvoagwno4eHT+8IkcDOuVm+jpP+mJQiHPCEmd4m883QFsjl//O0ZQwZwFN7gUoTzo04eg4R0Iw2vhldoQpGcXgiqKdgo8fw6C8C7m8UjUdo5iG3DmZs4DHq1DOPU8hKn8zrEXMkdui12McNhVFMyJHAmOh+t+Hb7Z28aVuhVWw5VIvUPtNerHwXcugVuzCKlzFa/lqRZ2FyqCIL6b6cxinv/OPByCJOaMsPF9Nu+uNwuedxrrs4Pmv1ExPofOks96lecFboWbjeDycRn7HPtWdayNcytjCwq5PF01VX7Muo4VSG1cCF+WXos4/Rg6Fxc/DrU+i6j9DA5ErPRC0B1nRzbGf1FByIMUwLDym6hxr2IDPsIeNhsuO1FYXYvg5Q52mk5qkkeYxiftL7ISh8leQZZchmjFt4fuqSaZiWAYO/kFCEesQrjdWoQ1q/s/RtF97CMIPSqlgqTl90D1ROb9trxZbHx7sFw/pyC8gjDpZGfutHF7/nzWkdwbpj+rFO5F5n4MUestEtVmgg0hM6G+cKR1nE/TiXWcfYoW+yGo4wxNMFx2pY8y6JPwcDnS7ErahWyXNQjHvJkSuRsFaiGFt5l2O7GAFHTveWQelRjk9hjTk1tmFpqzlP7y9gv8022/yOJPMFwtApeDA/HNBNaTPBl5A9K0g344+3H/Zt3YiegmZZgE1/kCo76cQj0FO7y4nOfbuVp8msrmXLpdwXCHsg5VyAfMcGrZwL+CI8HlTEK0fMb+yCmp+RoSj4Lf9/bFktWInz8XGTW+kYaXX6bdgMcsrtF/jNQPmdO5FIBmdqLljI6CnWVsGIblGZyiGvN3HnexX5yOuHYnJAu/DjwgjzZuhJSRSHqODInsEBKnK0NpV2fbMPZHRAkj93DlMDzSjRz2CV15OIfmHkR3/Qlx81EsE4U7o9LDH2lmXaUMYFheGeIT5jFdzfp8nOefstMfgKj5PUgXtOaRbAhWnZE7CPbn+40gZaLScpyd7fTWTnEbRyI0p9DtWLq9A256Mt0PpCI6hdPyd7HeKJQuBcu5GhFOgHF3hRNyRHY7EAUrmLZkYB8K247MwW+YBAU4q+TyjedYplG83t9O0R0jMzqfo/vTHK2PYLgTWd59mcTHaf43un2Yg8AMjvR/ZdgSr9/DldmjjGOxdYfZQyJln5L2XcD4TkXkHsPj51g+XJYOTzE/n0MpmMwB4QxeT2Qc59gZw1aGbck3CJLXPoJXz5F7EQX+daGf/GwSA4xHpvZjqZT/kZnJpAClbRqoKsYgDuYB818pHPrQNIwzJHlstYE5k9lRQPOLPD/Ga4522VLOGn6V++U6OTTH020ZR8VnKbz7c3q8BO3zH6DbmzjFPgZOuhbxcC7Zft0Jr2kqdSiXcE4d9dYSzuo4c1n0EiPiury8H0/0L6O8WUo9/wt0hi+jpuMD9FuDqvcLoHmlXaYFr9DOjEZCoR0mbmYmR+S3M3/PULnMQdJ8P5c326NUfT+FeRLjFUXOmYahsklvoUCvZhpHc7DnUoGDhjELMdz7DVZI/IqiKIqiKIqiKIqiKIqiKIqiKIqiKIqiKIqiKIqiKIqiKIqiKIqiKIqiKIqiKIqiKIqiKIqiKIqiKIqiKIqiKIqiKMobCuD/AbMhNVpr2ZxQAAAAAElFTkSuQmCC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514600"/>
            <a:ext cx="73183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 Chinese EMI institution’s potential approach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6197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8488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 Language Centre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of Languages, XJTLU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75" y="2133600"/>
            <a:ext cx="8131048" cy="3693319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Largest transnational EMI university in China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5000+ new UG students and 3000+ PG students every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ELC is responsible for delivering Y1 (EGAP approach) and Y2 (ESAP approach) credit-bearing EAP modules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908013" y="370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754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8488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 Language Centre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School of Languages, XJTLU</a:t>
            </a: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931661" y="325127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AutoShape 4" descr="data:image/jpg;base64,%20/9j/4AAQSkZJRgABAQEAYABgAAD/2wBDAAUDBAQEAwUEBAQFBQUGBwwIBwcHBw8LCwkMEQ8SEhEPERETFhwXExQaFRERGCEYGh0dHx8fExciJCIeJBweHx7/2wBDAQUFBQcGBw4ICA4eFBEUHh4eHh4eHh4eHh4eHh4eHh4eHh4eHh4eHh4eHh4eHh4eHh4eHh4eHh4eHh4eHh4eHh7/wAARCAEwAN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DWLrHiSw0u8+y3CTs+0N8igjB/GtqvOPiD/wAjE3/XFP60m7Dirs6D/hNdJ/55XX/fA/xo/wCE10n/AJ5XX/fA/wAa8+oqeZl8iPQf+E10n/nldf8AfA/xqSDxhpc08cKx3IZ2CjKDGScetedVY0z/AJCdp/13T/0IUczDlR7AKKKKszCiiigAooooAKKKKACiiigAooooAKKKKACiikdlVSzMAB1JNAC1Gs0bTvArAyIoZh6A9P5Vz+u+LLKzRorNlurjp8p+Rfqe/wCFVPh7cTXd1qVxcSGSVyhZj+NK47aHX0UUUxBRWF4s8X+HfCsMMmu6lHaGckQxBWkllI67I0BZvwFVvCnjzwr4ouZLTR9U8y7jXe9rPDJBMF/veXIqsR74xQB01ecfEH/kYm/64p/WvR+1ecfEH/kYm/64p/WpkVDc56oRd2pvnsRcR/akjWVos/MEYkBvoSCKmry74sWl3J4w0u4j0SxvEMSRRzzIh/eF2wrszqUXOMYBzk9xipW6NHseo1Y0z/kJ2n/XdP8A0IVA33jU+mf8hO0/67p/6EKAex7BRRQelaGIyWaKFN8siRrnGWbA/WnBlZQysCCMgjpivndtBsfi1+0J4y0fxlJd3OieF4LeGx0tLl4oi8i5aVgpBJ/xFdHD8Jbax+HOt+DrX4kavb6G9/8AaGPmqXsbdTl7XzM5CEdSSCOeOTS6XHbWx7IkiSLuR1YeoORTq+ff2ZrO1b4heL9U8Drfw/DsxxWtiLiZ3jubtD+9li3knb2z3zX0EOlMQUUUjsqKWZgqgZJJwBQAtFcxq/jGxtS0dmhu5B/EDhPz71zV74q1i5J23At1PaJcfqeaV0Uos9Kd0QZdlUepOKo3Ot6Tb5EuoW4PoH3H9K8snuJ523TTyynuXcmovpxU8w+Q9HuPGGjRcJJNKf8AYj/xrPufHMfIt9PdvQyOB/KuJqF7q1juo7WS6gS4kBaOFpAHcDqQvU0czHyo6m68ZatLkQiCAeqruP61i3uoX16f9Ku5ZR6M3H5dKq0UrjsgrtPhj1v/APtn/WuLrs/hky779cjdiM474+ahbhLY7WiiitDI8V/aO8Q6/oOoaPJot/qthiyvLhXsNONybi5j8sw28hCMVjcls9M468V0/wAEb6TWvD1xq+oa3e61qclyTPLc6c9olsxRcwwI6hhGBjnnJySa5/4/P4mh1Wyl8M39lbzNomoQyC41b7GYQ3lYuRwd3l4/DcOea7f4b69q2tadeQa5YWVjqOnzrbTQ22oC7wfLRgWYKuGIYHHPBBzzSjt/Xcb6HWdq84+IP/IxN/1xT+tej9q84+IP/IxN/wBcU/rSkOG5z1eT/GS10/8A4Sa2vr3yZALaNWibUoopD+8IDJEylmIDMBtPfPUCvWK4Dxj4sudI8Vf2fNoegkskZsru91BEdstgnaVLADsB371K3Ro9j0BvvGp9M/5Cdp/13T/0IVAeDU+mf8hO0/67p/6EKOouh7BQelFFaGR5f47+E82r+M28aeEvFuo+Edfmt1trye2iSaO6jHTejcbhxg+wrFuPgHan4a6l4QtvFuqQ3OtXwvda1V41ea+brtYZAC5xwPTnrXtVFKw7s87+FHw917wRKYbzx9qOvaZHai3tbCazihit8EYZdnPQY/GvRB0oopiEZgqlicAdTXm/ivX5tTuGggdks0OAB/y09z7e1eh3v/HlP/1zb+VeOjoPpUyLgFFFFQWFFLSN8o3MQo9TwKACvL/HPhzVr34j2l3pljct51zYTyXb2ytHAsDNu2TbtyfKeU2ncSMHrXf3mu6JZ5+1avYw47NOufyzWLffETwnbZA1F7kjtBCzfrwKl1Ixd2zto5XjMSv3VKUvRM6xvvcUlebah8WrFQV0/SLiZuxncIPyGTXK6x8R/Et+rRwzxafGe1uvzf8AfRyfyxWMsTTXU9/CcF5riH70FBf3n+iuz1zxN4k0nw9amXULgeaRmO3Q5kc+w7D3PFXP2Ydcu/EOu+K9Ru8LkWyxRg8RoPMwor5qmllmlaaaR5JWOWd2LE/UmvoD9jj/AFvif6W3/tSs6dd1KqXQ9/M+GMPlGS1535qj5de3vR0S6fmfRFFFFeiflx4/8dvDg8TeJ/D+jWviQ6TqOpWV7YiJdNN35kDiNpXY7h5YGxRuPdgK1/gXCEt/Es9xrz6tqUmrst/v042TQSxxRxhPLJPBVFYNnBDA1H8Z9L1OS80jXNGt/EUN/YpLGuoaIsE00SPt3RvBLgSo20HjkFRR8GUu7U3sbaJ4oZr6U3eoazryRQTXM+1VULChyFCqAOFAA70ogz03tXnHxB/5GJv+uKf1r0ftXnHxB/5GJv8Arin9aUiobnPV5f8AE/VBpPjuxeKTVLea4tY0b7NOsf2gB2KoqmNt7ZznkY3KO+a9QrzX4gQNa+Ix5NnrM8skcc1mIbm6Mc0zTfvI/wB2dsYCcjdgc+gxUrdGj2PSz1qawcR31vIQxCyqxCjJOD2HeoT1qfTP+Qnaf9d0/wDQhQHQ9SXUoyob7NejIB5t2/wpf7Rj/wCfe8/8B2/wq7RWhiUv7Rj/AOfe8/8AAdv8KP7Sj/597z/wHb/CrtFAFL+0kx/x7Xn/AIDt/hR/aMf/AD73n/gO3+FXaKAMy91GP7HP/o95jy2/5dm9PpXlXp9K9ivv+PObv+7b+VfJXxI8fTJPLo2gzeWEylxdL1J7qnp7msa1RQV2etk+U4jNK/saC9X0S7s7nxD4q0HQsrf3y+f/AM8Ihvk/IdPxxXCat8WZmJTSdJRB2kuXyf8AvleP1rzJmZmLMSzMclickn3pK86eKm9tD9Xy/gjLsMk6ydSXnovuX6tnTX/jzxZeZ3aq8Cn+GBFQD8Rz+tYN3fX14xa7vbmcn/npKzfzNV6Kwc5Pdn0+HwGFw38GnGPokhMDOcCursfD2nzeCZtUkmkGoeVNPDGJBlkjdFJCY5XDNk7gRt4Brlatpqeox6a+mx31wlm5JaAOdhz1498DI74FEWle5WJp1aij7OVrNN+a7FQ0UUVJ0hX0H+xx/rfE/wBLb/2pXz5X0H+xx/rfE/0tv/aldGF/io+X4y/5E1b/ALd/9KR9EUUUV7B+EHMfFHVta0PwTe6l4ftDc30ZQD/R2n8pC4Dy+UhDSbFJbaDk4rI+CnijxB4s8NTajr1i8BWVEt5Ws3tjOPKQufLfniQuuehxxU3xzaOP4b3s0mrw6WIpoJBJN5uyYrKpELeV+8w5G35eeazPgFdXGpaRrusXN7HJLqGqvcPaww3KQ2rFEBVPtCqxyRuJAC5Y4oXUH0PS+1ecfEH/AJGJv+uKf1r0ftXnHxB/5GJv+uKf1qZFQ3OerxzxhpLWHji6nvJLO9tGK3kjNpMkxsY5JT80jrIoAJ4BwenTjJ9jrzbxFLZ678Sv7PtdM0jW5bG3QSRT3UlvJE6vucZClZgAyHaScH61K3Ro9j0puvrU+mf8hO0/67p/6EKgPU1Ppn/ITtP+u6f+hCjqLoewUUUjdK0MhaK8D1J/EHxS+Nnifwkni3WfDfh3wvDCjR6TMIJ7qeQZLNJjO0c8dOK6vw/pHxV8IeBtU05NWs/GWqC7C6NNfyGJ0gZgN1w/8ZUZbjk4xQtgtrY9Rorxv9lDVvEWreE/EjeJ9Ym1XULbxHdW7TOxKjaEBVAfupnOF7A17JQBQ8Rll8P6iykqwtZSCOoOw18BJyoJ5OOa+/fEfPh/Uf8Ar1l/9ANfAMf3F+grzsdvE/VPDj+HiPWP6jqKKK4D9KCiiigArUs9Fa60O71VNQslFooaWBy4k5baoHy7SSegz2PpWXV6PUWTSF0vyFMBuxdSncQ0hC7Qpx0ABb/vo01bqZVlUaXs+6+7qWL3QLy08PWutTSRrBd8wpscsRlhnO3b/CeN2cdqya2ptf3aDNpVvYJAJlRJJPPd8ojl1AUnAOSMsOoHQZNYtOVr6E4d1Wpe1XV2226bf1+QV9B/scf63xP9Lb/2pXz5X0J+xx97xN/27f8AtStsL/FR8/xl/wAiat/27/6Uj6Hooor2D8IOB+P8tvD8L7+W4FyAs1uUlguRbmGTzk2SNLtby0VsFmwcAGsz9nLXm1/wne3DalqWpeXdIPtN3fC7Vi0MblY3CLwpYqRg4IPNbHx0nmt/hzdyWupT2F19otxbtDAZmlkMq7YvLDLvDn5SCQCCc8VV+BevXWt+G7oX1xaPPbTIPKttNNksSSRJKo2b2ByHzkH+VC6jeyPQ+1ecfEH/AJGJv+uKf1r0ftXnHxB/5GJv+uKf1qZDhuc9XIy+A7c68+sW/iDXbSU3EtwsUMyCNGl2+YACpOG2jP0rrqKk0A1Y0z/kJ2n/AF3T/wBCFV6saZ/yE7T/AK7p/wChCgHsewUHpRRWhieQ+Lvhz4y0/wCI9749+GeuaTZX2q26QarY6rC7285QYSRSnKsB/nmuj+D3g/XvCel6jN4p8Sza9rOqXjXd1ICwt4Sf4IUJ+VR+H0ru6KFoD1PP/gj4H1HwLpmv2uo3lrdPqeuXOpRGANhElIwp3D7wxzjivQKKKA6lDxF/yANQ/wCvWX/0A18Ax/cX6V9/eIv+QBqH/XrL/wCgGvgGP7i/SvOx28T9U8OP4eI9Y/qOooorgP0oKKKKACrKWN9JaG8SyuXtlzumWJjGMdctjFVq2LXVBa+E7vT4LicXN5cKsq5O0W6jOB2+Z8Z9kHrTSXUyqynFLkV9V93Ux6KKKRsFfQn7G/3vE3/bt/7Ur57r6E/Y3+94m/7dv/aldGF/io+X4y/5E1b/ALd/9KifQ9FFFewfhB5V+0WPEMPhYXNm/h6fQcLFqllq0bkSBpU2tGUBYtwVCrzlgV5Aqz+zx/ZqeDbi302y0CyijuQxi0l52A3xo4MhnUPvKsPUYxg1T/aF8QrZaXBoLaE+qRTW0+p3UiX5tZbWC1KO0kLgEmUFlKjjp1rQ+AOjS6T4SuXfRbzSobu5Etst/e/abyWARqsbTHojbVACLwoAHXNKPUb6HpHavPfHltcS+IC8cMjr5ScqpI716F2rzn4gkjxE2CR+5T+tKQ47mL9iu/8An1m/74NH2K7/AOfWb/vg1Bub+8fzo3N/eP51BoT/AGK7/wCfWb/vg1NY21xDe280sMiRpKrOzKQFAPJJqlub+8fzqxphJ1K1BJI85P8A0IUxM9TGqacQGW+tiDyCJBS/2lp//P8AW/8A38FWdif3F/KjYn9xfyrQyK39paf/AM/tv/38FH9p6f8A8/tv/wB/BVnYn9xfyo2J/cX8qAK39p6f/wA/tv8A9/BR/aen/wDP7b/9/BVnYn9xfyo8tP7i/lQBj+IdS0/+wNR/023/AOPWX/loP7hr4Mj+4v0r798RIn9gah8q/wDHrL2/2DXwFH9xfpXnY7eJ+qeHH8PEesf1HUUUVwH6UFFFFABR2ortdN0bT7n4f/aobZZb14pnedoiwSRJVVIw4YbXKkbV2ndn8qjG9znxGJjh1Fy6uxxVFdjqWl2sfgKKddNazuYEjaa4mgH+ku0rKVSQP1UYypUHCnp346iUbDw+IjXUnHo2vuCvoT9jf73ib/t2/wDalfPdfQn7G/3vE3/bt/7UrbC/xUfP8Zf8iat/27/6VE+h6KKK9g/CDyf48Xfw2tbrRh8RfDN1qcEm+O1uY7aSVImZ41ZDsOQTkNg9Qhxk4B6L4Qr4FXQboeAbNrTT/tR85GgmizLtXnEoB6benFWvi1p2uap4FvLPw6ZDfM8TGOKcQSSxCRTIiSn/AFbsgYBuxPUdazvgvpviHTdD1CPW7fULK2kvS+m2WoX4vLm2g2KNry5OcuGIG44BAzQuoPod72rzj4g/8jE3/XFP616P2rzj4g/8jE3/AFxT+tTIqG5z1YWq+LND0nXV0fVLv7HM8KTRPIp2SBmK7QRnkEd8dRW7Xl3xZubm38Wac0PiP7AnlojRZn3Q7mf96FjBVuFJ+boE9Calbo0ezPUasaZ/yE7T/run/oQqBvvGp9M/5Cdp/wBd0/8AQhQD2PYKKKDWhiFFfPXi74ieOn+NHiXwjpfjPwl4Z07SoLeaGTWLcHzTIgJUNuGSCc/StHwT8R/id4o+E2p6jo3h/TNW8RW2rtptrdQsY7K5jDANdKGILKvPAPJx7ikndXG1Y90oryP4S+NPGVx8TfEfw98YXOkarc6TaQ3a6jpsLRIPM/5ZOpJww6/hXrg6UxFDxF/yANQ/69Zf/QDXwDH9xfpX394i/wCQBqH/AF6y/wDoBr4Bj+4v0rzsdvE/VPDj+HiPWP6mv4QsrPUvFGnWGoSbLWecLId4TI/u7j0ycDPbNdjc+HdMg0m7tbzQfsl4mmzajeXBncnTpCx+z2/JwdwABDZY7vauV8AR2UvjXSo9RWJrNpsTCQArt2nrnipZ4fCbWM40++8TTXHll1SS1i8ssB1fa5OB644rljbl+8+zxinPEKKlJJJPRO277Nfj5dLp89RRRWR64UficdxRXRQ+GWbwgdde4fe8cksUKKp+SNwjFvm3dSeQpAxyeeGk3sZVq9Olbndruy9Tns8YycZ4GaSiikahX0J+xv8Ae8Tf9u3/ALUr57r6E/Y3+94m/wC3b/2pXRhf4qPmOMv+RNW/7d/9KifQ9FFFewfhB5/8avFOt+GfD8TaDpt9PfTyosFxFHC8CS71CxSiR1OJCdvy5IzkVN8GbzxdqHhy4vfG1rqFnq8twWe2uIIo44RtHyQ7GYmMc/M53E54HFR/tANar8LdS+26fFe27SQK4mlkjihzKo86RovnCIfnO3nC1k/s3z2z+G9XtrRrW6ittTaIahZ3c89re/u0O+IzMzDGdpAYjKnBpLqD6HqnavOPiD/yMTf9cU/rXo/avOPiD/yMTf8AXFP60pFQ3Oerzf4p6dcXHiK2urPTJb26FukaqNIadHBkyVaYOFTj1BwM9jXpFefeLdQ8WweMZdO0zUrp7WWCKQRWukpK1shcgkyPIoycHnBwB09ZW6NHsehN1NT6Z/yE7T/run/oQqA9an0z/kJ2n/XdP/QhQLoewUGig1oZHzT4z8HeIIfjv4q8S3Pwhj8c6PqNvbR2hmurdFjZEAZgJMn26DpSeE/Dvxd8FfDXxdN4Z8Lix1LXdUDaRokd5HKmjwkHe4LMFz0wo7gHFfS44pMUraWG3d3PFf2Z9J8QeG7e70jV/h5faHLMn2q91q81OK6m1G5J53beR1JA6Afmfax0ooFMRQ8Rf8gDUP8Ar1l/9ANfAMf3F+lff3iL/kAah/16y/8AoBr4Bj+4v0rzsdvE/VPDj+HiPWP6mj4esRqet2lg0U8onk2lISocjGTtLfLnA7112kwaDZ213c6TYeInnvdGu3gN1JbrEYdrI7nbzwQeOpxXNeCrtrDxZpl4kcMrRTg7JpxCjZBGC54Uc9a7zU5rGx0B/smk6RG9rpc9jC6+KI52WOQsWPlhcu2WOBXLBe62fXZnUqe1VNK6duqXfe7T7beZ5WKKKKyPdCtKDW9Rh0p9MSWMW7K6ZMSmRUcguivjIViBkf4ms2ryaTfPpB1YRxraBygZ5kVmYYyFUnc2MjoDTV+hlVVOy9pbfS/f/Mo0Vem0q9h0qHVJUiS2n/1RMyb3GSMhM7sZBGcY4qjQ1YqM4z+F3CvoT9jf73ib/t2/9qV8919Cfsb/AHvE3/bt/wC1K3wv8VHzXGX/ACJq3/bv/pUT6Hooor2D8IOI+Oc7W3wx1aeOS3ikQIUafUnsVDbxj96nIPoO5471i/s1ahreo/D5pNcutVuZUumSI3+nLalUwMCPH+tTOcSHk1t/HB7uL4a6lNZ6pb6a0Rid5prsWoMYkXeizEHy2YZUNjgkVhfs3alqeq+D7u61LXrbVCLlY41i1EXxt9sMasrSjjLMC+3nG7rQuo3sj1OvOPiD/wAjE3/XFP616P2rzj4g/wDIxN/1xT+tTIcNznq8j+K11bzeOdPW3tdEvpI41h3StCzpLuJ2yFpA0YB2ngc7j3AFeuV5l8QtKs7rxksFrZXjz3FrCb4WtlbN8nmkqyySsGRyQclcnAHfFSt0aPZnpx61Y0v/AJCdp/13T/0IVXPWprBFkv7eORQyPKqsD0IJ5FAdD2Giqa6XpygKtnCAOAAg4pf7L0//AJ84f++a0MS3RVT+zNP/AOfOH/vmk/svT/8Anzh/75oAuUZqn/Zen/8APnD/AN80f2Xp/wDz5w/980AM8Rf8gDUP+vWX/wBANfAMf3F+lfefiLTNP/sDUf8AQ4f+PWX+H/YNfBkf3F+ledjt4n6p4cfw8R6x/UdSYHoKWiuA/SwooooEFdHpniG3tvDMukXEd9MrpJH5XmIYBvZT5gUjIdccds4PqDzlJkZ61UW0ZVqEKySl0d/mdJeeIbeXwqdFRL6U7Y44xcSq8UAR2bdHgZDMDgjp97rxjnKKKTdwo0IUU1Dq7/MK+hP2N/veJv8At2/9qV8919Cfsb/e8Tf9u3/tSt8L/FR87xl/yJq3/bv/AKVE+h6KKK9g/CDgP2gbe6uPhhe/Y0kaWK5tpt0SxmSMJOjF080hAwAJBbjNQ/AjUX1Hw3fSSX+r3jJeFS2pR2ayL8inA+ykpj689e2Km+Pn9lH4cTtrUVxJp8d7aPOIYhKQonQkmMg719VxyM1n/s8ab4d07w1qa+GteXWLOS/zuTTvsaxbY0VU2YG5toUs/wDESTQuoS2R6fXnHxB/5GJv+uKf1r0ftXnHxB/5GJv+uKf1qZFQ3Oeryn4u+YvjfRV+w6PO08Sx2xulgLGTefvGQhgoO3G31bvgV6tXknxjuLGLxZHaT3l7am9sI4pxEsH71FkZkVBIpZmzn7pHYd6lbo0ezPXG+8an0z/kJ2n/AF3T/wBCFUbGGa3s4oLi7kvJUXa88iKrSH1IUAD8KvaZ/wAhO0/67p/6EKOouh7BRRQelaGQUV4xrvxM+IM/xX1/wP4L8H6Nqv8AY0EE0s15qTW7FZFBH8JHUkVoeCfjPpmo/D/WfE/irT30KTQ9QfTr+CJjchpwQAsRUfPuLAAY60LYdtT1eivO/gP8RLn4leHdU1i40j+yvsmqzWUcDMS+xApBfPR/m5HYivRKBFDxF/yANQ/69Zf/AEA18Ax/cX6V9/eIv+QBqH/XrL/6Aa+AY/uL9K87HbxP1Tw4/h4j1j+o6iiiuA/SgooooAK7DTL2y/4V9cWE1zbQfLNIPLuMTyTFk2I0RHzKQOoPHPTpXH0VUZWuYYigqyim9mn9wUUUVJ0BX0J+xv8Ae8Tf9u3/ALUr57r6E/Y3+94m/wC3b/2pXRhf4qPl+Mv+RNW/7d/9KifQ9FFFewfhB5b8atN+IFzqFpdeBraS4LaXe2cm3URbeRNL5flzYPDFdrY7jNdl4GvvEV9pBbxJ4fGiXcbCNYxepc+aoUfPuUADJzx7VQ+MN5r2n+Aby68OyXcd8skOXtIElmWIyKJDGr/Lu2bsbuKqfBrUbrUdBvJLzUvEN/Il0V361bW8Mqjapwoh+Xb7nnOaED6Hddq84+IP/IxN/wBcU/rXo/avOPiD/wAjE3/XFP61MiobnPV5J8TITY+M4tmuXKS3axy2ySasyCzk8z5nMe0kxkAABSOQfrXrdcH4j0XxdfeKzqVjDFawqEgElvrLQtNCrFhvTyjzyeM/jUrdGj2O9bqan0z/AJCdp/13T/0IVAetT6Z/yE7T/run/oQo6h0PYKG6UUVoYnyT8R9H0H/hojxfqHjXwd4y1bS57a1Wyl0a1uCDII13ZaMjIxx1PNei/soaTq9hoXiG3u9G1HTfC/8Aapm8O2mqwhbqOLkszAjPXBBPOc17jRRHRWHJ3PHv2WdP1DTtC8YJqNjdWbTeK76aITwtGXQlcONwGQfUcV7DRRR0Qnu2UPEX/IA1D/r1l/8AQDXwDH9xfpX394i/5AGof9esv/oBr4Bj+4v0rzsdvE/VPDj+HiPWP6jqKKK4D9KCiiigArqdM8MLP4D1LX5N8k0ao1ssci4RBKEYuM5yc8D2z3FctT4JpoCxhlkj3Y3bGIzg5GfoQD9RVRa6mGIp1JpKnK2qfql0+Z0l5o+nDwZHfWqM2oRRRzXhlMiFVeRkXYpXaw+70Oevoa5irVxqWoXFotnPfXUtsrmQRPMxQMSSTg98k/maq0SaewYenOClzyvdt/IK+hP2N/veJv8At2/9qV8919Cfscfe8Tf9u3/tStsL/FR8/wAZf8iat/27/wClI+h6KKK9g/CDhvjpbaTdfDq6h1qSf7Ibm2Pkw2/ntcuJkKw+Xkb95+XGR1z2rnv2ZtP0rTfC+qwaVdb0a9jkMH9ni0MKtbxGPKhiGYptLODgsTgCt34/3EVv8LdSM9naXMUkkET/AGqKSRIlaVVMuyP52KZ3AKQcjrXJfsza14fgtNU8H6fLYyT2t00sU9rY3Fv9ti2J+9YTZIIJ2feOQowMUo7sb2R7V2rzj4g/8jE3/XFP616P2rz7x3P5fiBl8mB/3S8vGCe9KQ47nMUuasfaz/z72v8A35FH2s/8+9r/AN+RUGhWqxpn/ITtP+u6f+hCl+1n/n3tf+/IqayuPNvYIjDAgeRV3JGAwyeoPY0xM9ZoqiunAKB9svTjjJmOTTv7PH/P5ef9/jWhkXKKp/2eP+fu8/7/ABpP7PX/AJ+7z/v8aALtFUv7P/6fLz/v8aP7P/6fLz/v8aAG+Iv+QBqH/XrL/wCgGvgGP7i/SvvHxDp//Eg1H/S70f6LL/y2P9w18Hp9xe3Fedjt4n6p4cfw8R6x/UWiiiuA/SgooooAK0rPRbu50G+1pTGltZsincfmkLMBhR3xuGT2yPWs2ti18S6rD4fuNAWWKSznj8oI0SloxvDnacZ5Ipq3Uxr+2svZW3V79r6/Oxj0Vp6d4e13UCBZaReTA9/KKr+Z4rqtH+FuuXJVtSuLewj7qD5j4+g4/WrjTnLZHHi85wGDV61aK8r3f3LU4SNGkdY40Z3YhVVRkk+gFfUf7MPhubw/pmpPeDbe3flPLHn/AFYG7av155+tc54V8G6J4eIltoTPd45uZsM4/wB3sv4V6p8MgN9+3fCf1ruw+H5HzS3PzDinixZlSeFwytT6t7u22nRde/odrRRRXcfBHFfGxtQHw+uo9MvvslxLPbxDbdfZnnVpVDQpL/yzdxlFbsWHSq3wW0vxBpehagmtW1/Y20t80mnWN/f/AGy4tYNija8uTnLhmAycA4zVj44RadcfDbUYtUm0qK0LRb31Pzvs4IkUjd5JD9cYweuK539mye2m8N6zHZx2DW0OplI7mwa6a3uB5aEspuGZuCdpwcZFC6g+h6x2rzj4g/8AIxN/1xT+tej9q84+IP8AyMTf9cU/rUyKhuc9RRRUGgVY0z/kJ2n/AF3T/wBCFV6saZ/yE7T/AK7p/wChCmgZ7BRRRWhiFFcB8bPilovws0Kz1PVrW6vWvLgww29tt8xsKWZueMADn6irnjD4j+HfDPw9g8bXTz3On3aQm0jtk3y3Dy48tEHqc0XHY7OiuA+GvxOs/GGu6l4dutB1fw9runRJPNYaiihzC/3ZFKkgiu/oEUPEX/IA1D/r1l/9ANfAMf3F+lff3iP/AJAGof8AXrL/AOgGvifwL4Pv/EziRW+zWMZxJcMM5P8AdUdz+grgxkXKUUj9L4DxdHB4XE1q8uWKcdfvObGSQoBJJwAOproNI8F+JtUCvb6VNHGekk/7tcevPNe0eHPCuh6DGv2GzVpwObiXDyH8e34VuVEMJ/MzbMPEF3ccHS07y/yX+Z5HYfCbUHwb7VraD1WJC5H4nFb1l8K9AiAN1d310e/zCMfoK72it1h6a6HzGI4tzevvWsvJJf8AB/E5u08C+E7XBXR4pCO8zs/8zW1Zadp1kMWen2tv/wBc4lWrVFaKMVsjxq+PxWI/i1ZS9W2Lk0lFFUcgV2nwy63/AP2z/rXF12nwy63/AP2z/rTW5MtjtKKKK0MzyX47t47hvbSbwdpus3wk0m9tj/Z8qKIbhzF5UjBmA42vgjJGa3fhHL4ju38R6lr+lappSXeoo9laX8is6RC3iU4CsygF1c4B71ofFzWNY0HwNd6loIP21JYUDize7aNGkVXdYk5chSTjjpUHwl1fUNZ0O6uNR1qfVpEuSiyzaHJphUbQdvlyct1+905x2pLqD6Hadq84+IP/ACMTf9cU/rXo/avOPiD/AMjE3/XFP60pFQ3OerB1bxTY6Trq6XfWt+oeFJIriK1kmjZixUoSinaRgHnsa3q8p+L8kEfjDTnbW7i1dYUWSKOCR2hRmcmRCrqAcKScg/cXr0qVujR7M9XPWp9M/wCQnaf9d0/9CFQN1NT6Z/yE7T/run/oQoDoewUjdKWitDE+XvH83ib4hfH7Uj4X8NWXiXTPCVi+lywXd6LeIXFwhErBsHLAHbjtjNRfC74nx/DL4Na/4c8bWfm614OvhZW9gWDNN5uWhUN3UHd8390CvqKG3t4S5hhjjLtucooG4+px1qKbTtPmdnmsbaRmxuZ4lJP1yKSvaw27ng/7L+r6B4j8Sa54ovvFdprnjrVrdJb2C1ikWLT7VSAkCFlAOCRk9z+Z+gR0qvbWNlbOXtrO3hYjBMcYUkfhVimIqa1F52j3kJz88Drx15U14zpVjbabptvYWcQiggjCIo/mfUnrXtd9/wAeU/8A1zb+VeO9h9KiS1ubQqS5HTvpe9vMKKKKkAooooAKKKKACiiigArtPhl1v/8Atn/WuLrtPhl1v/8Atn/WmtyZbHaUUUVoZnEfHJZW+GepmPVLbTURonme4vDaRyxCRS8JmHMe9cpuHPzVifs5Swz+GNVns76yfT31FjaWFrqjagunp5aZi85upJy+BwN2BWt8e7K+vvhrdx6bBPNcR3NtMPs6RtKgSZGZk8whAwAJBbjimfBG4vbrw7ePfTa3LILsgHVUtFkA2rwv2b5Nv156+1C6g+h3/avOPiD/AMjE3/XFP616P2rzj4g/8jE3/XFP61MiobnPV598S9K1O8122uNL0y9urhYEjV0srWSEDzNxV5JPnUcZ4BHAr0GvOfHnim7s/EBsdM1yyhEsUcMYa7SP7LOs3ztIrKS4K4XC+475qVuaPY9Hb7xqfTP+Qnaf9d0/9CFQN1NTWCu19brG+xzKoVsZ2nPBx3o6h0PYaKorb6iAAdSBPc/Zxz+tL9n1D/oIr/34H+NaGJdoql9n1D/oIr/34H+NH2fUP+giv/fgf40AXaKo/Z9R/wCgiv8A34H+NHkah/0EB/34H+NAFi9/485/+ubfyrx3sPpXqt5b6h9jn/4mK/6tv+WA9PrXlXYfSpkXAKKKKgsKKKKACiiigAooooAK7T4Zdb//ALZ/1ri67T4Zdb//ALZ/1prcmWx2lFFFaGZ53+0VbyXXwrvYY7YXB+1WrMptXuQFE6EkwpzKAMkp0IqL4AR2sXhe+W0hsYk+2kkWnh6TSVzsXrFISWP+107dqvfGhjfeGY/DNnqcFtq+rzKtnaPcPAb5YyJJYA6fMgZFYFh0z71mfs9RGPw3qzxTWkVodVlSDTLa/e8XTdiqrwmRwDneGbHQbuKI9QfQ9O7V5x8Qf+Rib/rin9a9H7V5x8Qf+Rib/rin9amRUNznq8u+K9/eW/iuztYPER0+NoI5fIiSUsJA7YZtiEbTnJyRny8dOa9RFeIePvFNld+K721vLTw8fsVwYgk08ouZlhkVRGQrAZfzWK9RgMCDmpW6Lex7getT6Z/yE7T/AK7p/wChCoG+8an0z/kJ2n/XdP8A0IUdQ6HsFFFFaGQUVz3jzxp4Z8DaTFqvinVYtNs5ZhAkjqzbnIJAAUE9AT+FbkFxDPaR3UMiPDIgkRweCpGQc+mKAJaKw/B3izw/4utLu78O6lFqEFpdPaTSRqwUSpjcoJHzdRyMg1uUAQ3v/HlP/wBc2/lXjvYfSvYr3/jyn/65t/KvHew+lRIuAUUUVJYUUUUAFFFFABRRRQAV2nwy63//AGz/AK1xiqWYKoJYnAAHJNej+CdIk0zT2kuBtuJyGZf7oHQfWqjuTLY6CiiirMzivH3hPWtU1rSvEnhfWLTTdb02OaBDe2puLeaGXbuVlDKwOUUhgfUd6sfDnwrfeHYNUutY1OLUtY1e8N5fTw2/kQ79ioqomSQoVAOSSeprraKACvOPiD/yMTf9cU/rXo9ecfEH/kYm/wCuKf1qZFQ3OeqM29uzl2t4GYnJYxqST9cVJRUGgVY0z/kJ2n/XdP8A0IVXqxpn/ITtP+u6f+hCmgZ7BSN0paDWhifK/wC0PrVh4s+NEHhW/wBF13W9C8PabKbuHSLM3Dre3EZEZYA8BRg59a6j9n2SH4mfAlvAviibUre60O4XTtRijla3naOMho1f+IBlG1h3wRXsvh/wp4f0DUdU1HSNNitbvVp/tF/MpYtPJ6sST6ngcUaR4U8P6R4h1TxBpumRWup6sVN/OjNmcr90sM4z7gULRWG2eU/sdWtvY+EvFtlaRCK3t/Fd7FDGvREXYFA+gGK9xrH8L+GdD8MQXkOg6dFYx3l095cKhY+ZM/3nOSeTgVsUdF8hPdkN7/x5T/8AXNv5V472H0r2K9/48p/+ubfyrx3sPpUSLgFFL/OtKx0HVrwBobJwh/if5B+tIu5mUV1lr4JvGANxeQx+yKW/wrTt/BOnLgzXFxKfYhRRZi5kcDSd69Pg8MaJD/y5K59XYtWhb2NlbgeRawR4/uxgU+UnnPK7XTNRuj/o9jcP77CB+Zra0/wbqcxDXTxWydxnc35Dj9a9CxS0+UTkzH0Xw7p+lkSRoZZx/wAtZOT+HpWxRRVEhRRRQAUUUUAFec/EH/kYm/64p/WvRjXM+I/DE2rambtLtIhsC7SmelJoqLszz7Bowa6//hBrj/oIxf8Afo/40f8ACDXH/QRi/wC/R/xqLMvmRyGDVjTP+Qnaf9d0/wDQhXT/APCDXH/QRi/79H/GpLTwXcQXUM39oRkRurY8s84OfWnZg5I7SiiirMgooooAKKKKAIb3/jyn/wCubfyrzTw7oV1rD5T91brgPKR+g9TXp0yeZC8ecBlK5+tR2NrDZ2kdrbqFjjUKBSauNOxT0nQtN01R5NuGkHWV+WP+H4Vp0UUxBRRRQAUUUUAFFFFABRRRQAUUUUAf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g;base64,%20/9j/4AAQSkZJRgABAQEAYABgAAD/2wBDAAUDBAQEAwUEBAQFBQUGBwwIBwcHBw8LCwkMEQ8SEhEPERETFhwXExQaFRERGCEYGh0dHx8fExciJCIeJBweHx7/2wBDAQUFBQcGBw4ICA4eFBEUHh4eHh4eHh4eHh4eHh4eHh4eHh4eHh4eHh4eHh4eHh4eHh4eHh4eHh4eHh4eHh4eHh7/wAARCAEwAN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DWLrHiSw0u8+y3CTs+0N8igjB/GtqvOPiD/wAjE3/XFP60m7Dirs6D/hNdJ/55XX/fA/xo/wCE10n/AJ5XX/fA/wAa8+oqeZl8iPQf+E10n/nldf8AfA/xqSDxhpc08cKx3IZ2CjKDGScetedVY0z/AJCdp/13T/0IUczDlR7AKKKKszCiiigAooooAKKKKACiiigAooooAKKKKACiikdlVSzMAB1JNAC1Gs0bTvArAyIoZh6A9P5Vz+u+LLKzRorNlurjp8p+Rfqe/wCFVPh7cTXd1qVxcSGSVyhZj+NK47aHX0UUUxBRWF4s8X+HfCsMMmu6lHaGckQxBWkllI67I0BZvwFVvCnjzwr4ouZLTR9U8y7jXe9rPDJBMF/veXIqsR74xQB01ecfEH/kYm/64p/WvR+1ecfEH/kYm/64p/WpkVDc56oRd2pvnsRcR/akjWVos/MEYkBvoSCKmry74sWl3J4w0u4j0SxvEMSRRzzIh/eF2wrszqUXOMYBzk9xipW6NHseo1Y0z/kJ2n/XdP8A0IVA33jU+mf8hO0/67p/6EKAex7BRRQelaGIyWaKFN8siRrnGWbA/WnBlZQysCCMgjpivndtBsfi1+0J4y0fxlJd3OieF4LeGx0tLl4oi8i5aVgpBJ/xFdHD8Jbax+HOt+DrX4kavb6G9/8AaGPmqXsbdTl7XzM5CEdSSCOeOTS6XHbWx7IkiSLuR1YeoORTq+ff2ZrO1b4heL9U8Drfw/DsxxWtiLiZ3jubtD+9li3knb2z3zX0EOlMQUUUjsqKWZgqgZJJwBQAtFcxq/jGxtS0dmhu5B/EDhPz71zV74q1i5J23At1PaJcfqeaV0Uos9Kd0QZdlUepOKo3Ot6Tb5EuoW4PoH3H9K8snuJ523TTyynuXcmovpxU8w+Q9HuPGGjRcJJNKf8AYj/xrPufHMfIt9PdvQyOB/KuJqF7q1juo7WS6gS4kBaOFpAHcDqQvU0czHyo6m68ZatLkQiCAeqruP61i3uoX16f9Ku5ZR6M3H5dKq0UrjsgrtPhj1v/APtn/WuLrs/hky779cjdiM474+ahbhLY7WiiitDI8V/aO8Q6/oOoaPJot/qthiyvLhXsNONybi5j8sw28hCMVjcls9M468V0/wAEb6TWvD1xq+oa3e61qclyTPLc6c9olsxRcwwI6hhGBjnnJySa5/4/P4mh1Wyl8M39lbzNomoQyC41b7GYQ3lYuRwd3l4/DcOea7f4b69q2tadeQa5YWVjqOnzrbTQ22oC7wfLRgWYKuGIYHHPBBzzSjt/Xcb6HWdq84+IP/IxN/1xT+tej9q84+IP/IxN/wBcU/rSkOG5z1eT/GS10/8A4Sa2vr3yZALaNWibUoopD+8IDJEylmIDMBtPfPUCvWK4Dxj4sudI8Vf2fNoegkskZsru91BEdstgnaVLADsB371K3Ro9j0BvvGp9M/5Cdp/13T/0IVAeDU+mf8hO0/67p/6EKOouh7BQelFFaGR5f47+E82r+M28aeEvFuo+Edfmt1trye2iSaO6jHTejcbhxg+wrFuPgHan4a6l4QtvFuqQ3OtXwvda1V41ea+brtYZAC5xwPTnrXtVFKw7s87+FHw917wRKYbzx9qOvaZHai3tbCazihit8EYZdnPQY/GvRB0oopiEZgqlicAdTXm/ivX5tTuGggdks0OAB/y09z7e1eh3v/HlP/1zb+VeOjoPpUyLgFFFFQWFFLSN8o3MQo9TwKACvL/HPhzVr34j2l3pljct51zYTyXb2ytHAsDNu2TbtyfKeU2ncSMHrXf3mu6JZ5+1avYw47NOufyzWLffETwnbZA1F7kjtBCzfrwKl1Ixd2zto5XjMSv3VKUvRM6xvvcUlebah8WrFQV0/SLiZuxncIPyGTXK6x8R/Et+rRwzxafGe1uvzf8AfRyfyxWMsTTXU9/CcF5riH70FBf3n+iuz1zxN4k0nw9amXULgeaRmO3Q5kc+w7D3PFXP2Ydcu/EOu+K9Ru8LkWyxRg8RoPMwor5qmllmlaaaR5JWOWd2LE/UmvoD9jj/AFvif6W3/tSs6dd1KqXQ9/M+GMPlGS1535qj5de3vR0S6fmfRFFFFeiflx4/8dvDg8TeJ/D+jWviQ6TqOpWV7YiJdNN35kDiNpXY7h5YGxRuPdgK1/gXCEt/Es9xrz6tqUmrst/v042TQSxxRxhPLJPBVFYNnBDA1H8Z9L1OS80jXNGt/EUN/YpLGuoaIsE00SPt3RvBLgSo20HjkFRR8GUu7U3sbaJ4oZr6U3eoazryRQTXM+1VULChyFCqAOFAA70ogz03tXnHxB/5GJv+uKf1r0ftXnHxB/5GJv8Arin9aUiobnPV5f8AE/VBpPjuxeKTVLea4tY0b7NOsf2gB2KoqmNt7ZznkY3KO+a9QrzX4gQNa+Ix5NnrM8skcc1mIbm6Mc0zTfvI/wB2dsYCcjdgc+gxUrdGj2PSz1qawcR31vIQxCyqxCjJOD2HeoT1qfTP+Qnaf9d0/wDQhQHQ9SXUoyob7NejIB5t2/wpf7Rj/wCfe8/8B2/wq7RWhiUv7Rj/AOfe8/8AAdv8KP7Sj/597z/wHb/CrtFAFL+0kx/x7Xn/AIDt/hR/aMf/AD73n/gO3+FXaKAMy91GP7HP/o95jy2/5dm9PpXlXp9K9ivv+PObv+7b+VfJXxI8fTJPLo2gzeWEylxdL1J7qnp7msa1RQV2etk+U4jNK/saC9X0S7s7nxD4q0HQsrf3y+f/AM8Ihvk/IdPxxXCat8WZmJTSdJRB2kuXyf8AvleP1rzJmZmLMSzMclickn3pK86eKm9tD9Xy/gjLsMk6ydSXnovuX6tnTX/jzxZeZ3aq8Cn+GBFQD8Rz+tYN3fX14xa7vbmcn/npKzfzNV6Kwc5Pdn0+HwGFw38GnGPokhMDOcCursfD2nzeCZtUkmkGoeVNPDGJBlkjdFJCY5XDNk7gRt4Brlatpqeox6a+mx31wlm5JaAOdhz1498DI74FEWle5WJp1aij7OVrNN+a7FQ0UUVJ0hX0H+xx/rfE/wBLb/2pXz5X0H+xx/rfE/0tv/aldGF/io+X4y/5E1b/ALd/9KR9EUUUV7B+EHMfFHVta0PwTe6l4ftDc30ZQD/R2n8pC4Dy+UhDSbFJbaDk4rI+CnijxB4s8NTajr1i8BWVEt5Ws3tjOPKQufLfniQuuehxxU3xzaOP4b3s0mrw6WIpoJBJN5uyYrKpELeV+8w5G35eeazPgFdXGpaRrusXN7HJLqGqvcPaww3KQ2rFEBVPtCqxyRuJAC5Y4oXUH0PS+1ecfEH/AJGJv+uKf1r0ftXnHxB/5GJv+uKf1qZFQ3OerxzxhpLWHji6nvJLO9tGK3kjNpMkxsY5JT80jrIoAJ4BwenTjJ9jrzbxFLZ678Sv7PtdM0jW5bG3QSRT3UlvJE6vucZClZgAyHaScH61K3Ro9j0puvrU+mf8hO0/67p/6EKgPU1Ppn/ITtP+u6f+hCjqLoewUUUjdK0MhaK8D1J/EHxS+Nnifwkni3WfDfh3wvDCjR6TMIJ7qeQZLNJjO0c8dOK6vw/pHxV8IeBtU05NWs/GWqC7C6NNfyGJ0gZgN1w/8ZUZbjk4xQtgtrY9Rorxv9lDVvEWreE/EjeJ9Ym1XULbxHdW7TOxKjaEBVAfupnOF7A17JQBQ8Rll8P6iykqwtZSCOoOw18BJyoJ5OOa+/fEfPh/Uf8Ar1l/9ANfAMf3F+grzsdvE/VPDj+HiPWP6jqKKK4D9KCiiigArUs9Fa60O71VNQslFooaWBy4k5baoHy7SSegz2PpWXV6PUWTSF0vyFMBuxdSncQ0hC7Qpx0ABb/vo01bqZVlUaXs+6+7qWL3QLy08PWutTSRrBd8wpscsRlhnO3b/CeN2cdqya2ptf3aDNpVvYJAJlRJJPPd8ojl1AUnAOSMsOoHQZNYtOVr6E4d1Wpe1XV2226bf1+QV9B/scf63xP9Lb/2pXz5X0J+xx97xN/27f8AtStsL/FR8/xl/wAiat/27/6Uj6Hooor2D8IOB+P8tvD8L7+W4FyAs1uUlguRbmGTzk2SNLtby0VsFmwcAGsz9nLXm1/wne3DalqWpeXdIPtN3fC7Vi0MblY3CLwpYqRg4IPNbHx0nmt/hzdyWupT2F19otxbtDAZmlkMq7YvLDLvDn5SCQCCc8VV+BevXWt+G7oX1xaPPbTIPKttNNksSSRJKo2b2ByHzkH+VC6jeyPQ+1ecfEH/AJGJv+uKf1r0ftXnHxB/5GJv+uKf1qZDhuc9XIy+A7c68+sW/iDXbSU3EtwsUMyCNGl2+YACpOG2jP0rrqKk0A1Y0z/kJ2n/AF3T/wBCFV6saZ/yE7T/AK7p/wChCgHsewUHpRRWhieQ+Lvhz4y0/wCI9749+GeuaTZX2q26QarY6rC7285QYSRSnKsB/nmuj+D3g/XvCel6jN4p8Sza9rOqXjXd1ICwt4Sf4IUJ+VR+H0ru6KFoD1PP/gj4H1HwLpmv2uo3lrdPqeuXOpRGANhElIwp3D7wxzjivQKKKA6lDxF/yANQ/wCvWX/0A18Ax/cX6V9/eIv+QBqH/XrL/wCgGvgGP7i/SvOx28T9U8OP4eI9Y/qOooorgP0oKKKKACrKWN9JaG8SyuXtlzumWJjGMdctjFVq2LXVBa+E7vT4LicXN5cKsq5O0W6jOB2+Z8Z9kHrTSXUyqynFLkV9V93Ux6KKKRsFfQn7G/3vE3/bt/7Ur57r6E/Y3+94m/7dv/aldGF/io+X4y/5E1b/ALd/9KifQ9FFFewfhB5V+0WPEMPhYXNm/h6fQcLFqllq0bkSBpU2tGUBYtwVCrzlgV5Aqz+zx/ZqeDbi302y0CyijuQxi0l52A3xo4MhnUPvKsPUYxg1T/aF8QrZaXBoLaE+qRTW0+p3UiX5tZbWC1KO0kLgEmUFlKjjp1rQ+AOjS6T4SuXfRbzSobu5Etst/e/abyWARqsbTHojbVACLwoAHXNKPUb6HpHavPfHltcS+IC8cMjr5ScqpI716F2rzn4gkjxE2CR+5T+tKQ47mL9iu/8An1m/74NH2K7/AOfWb/vg1Bub+8fzo3N/eP51BoT/AGK7/wCfWb/vg1NY21xDe280sMiRpKrOzKQFAPJJqlub+8fzqxphJ1K1BJI85P8A0IUxM9TGqacQGW+tiDyCJBS/2lp//P8AW/8A38FWdif3F/KjYn9xfyrQyK39paf/AM/tv/38FH9p6f8A8/tv/wB/BVnYn9xfyo2J/cX8qAK39p6f/wA/tv8A9/BR/aen/wDP7b/9/BVnYn9xfyo8tP7i/lQBj+IdS0/+wNR/023/AOPWX/loP7hr4Mj+4v0r798RIn9gah8q/wDHrL2/2DXwFH9xfpXnY7eJ+qeHH8PEesf1HUUUVwH6UFFFFABR2ortdN0bT7n4f/aobZZb14pnedoiwSRJVVIw4YbXKkbV2ndn8qjG9znxGJjh1Fy6uxxVFdjqWl2sfgKKddNazuYEjaa4mgH+ku0rKVSQP1UYypUHCnp346iUbDw+IjXUnHo2vuCvoT9jf73ib/t2/wDalfPdfQn7G/3vE3/bt/7UrbC/xUfP8Zf8iat/27/6VE+h6KKK9g/CDyf48Xfw2tbrRh8RfDN1qcEm+O1uY7aSVImZ41ZDsOQTkNg9Qhxk4B6L4Qr4FXQboeAbNrTT/tR85GgmizLtXnEoB6benFWvi1p2uap4FvLPw6ZDfM8TGOKcQSSxCRTIiSn/AFbsgYBuxPUdazvgvpviHTdD1CPW7fULK2kvS+m2WoX4vLm2g2KNry5OcuGIG44BAzQuoPod72rzj4g/8jE3/XFP616P2rzj4g/8jE3/AFxT+tTIqG5z1YWq+LND0nXV0fVLv7HM8KTRPIp2SBmK7QRnkEd8dRW7Xl3xZubm38Wac0PiP7AnlojRZn3Q7mf96FjBVuFJ+boE9Calbo0ezPUasaZ/yE7T/run/oQqBvvGp9M/5Cdp/wBd0/8AQhQD2PYKKKDWhiFFfPXi74ieOn+NHiXwjpfjPwl4Z07SoLeaGTWLcHzTIgJUNuGSCc/StHwT8R/id4o+E2p6jo3h/TNW8RW2rtptrdQsY7K5jDANdKGILKvPAPJx7ikndXG1Y90oryP4S+NPGVx8TfEfw98YXOkarc6TaQ3a6jpsLRIPM/5ZOpJww6/hXrg6UxFDxF/yANQ/69Zf/QDXwDH9xfpX394i/wCQBqH/AF6y/wDoBr4Bj+4v0rzsdvE/VPDj+HiPWP6mv4QsrPUvFGnWGoSbLWecLId4TI/u7j0ycDPbNdjc+HdMg0m7tbzQfsl4mmzajeXBncnTpCx+z2/JwdwABDZY7vauV8AR2UvjXSo9RWJrNpsTCQArt2nrnipZ4fCbWM40++8TTXHll1SS1i8ssB1fa5OB644rljbl+8+zxinPEKKlJJJPRO277Nfj5dLp89RRRWR64UficdxRXRQ+GWbwgdde4fe8cksUKKp+SNwjFvm3dSeQpAxyeeGk3sZVq9Olbndruy9Tns8YycZ4GaSiikahX0J+xv8Ae8Tf9u3/ALUr57r6E/Y3+94m/wC3b/2pXRhf4qPmOMv+RNW/7d/9KifQ9FFFewfhB5/8avFOt+GfD8TaDpt9PfTyosFxFHC8CS71CxSiR1OJCdvy5IzkVN8GbzxdqHhy4vfG1rqFnq8twWe2uIIo44RtHyQ7GYmMc/M53E54HFR/tANar8LdS+26fFe27SQK4mlkjihzKo86RovnCIfnO3nC1k/s3z2z+G9XtrRrW6ittTaIahZ3c89re/u0O+IzMzDGdpAYjKnBpLqD6HqnavOPiD/yMTf9cU/rXo/avOPiD/yMTf8AXFP60pFQ3Oerzf4p6dcXHiK2urPTJb26FukaqNIadHBkyVaYOFTj1BwM9jXpFefeLdQ8WweMZdO0zUrp7WWCKQRWukpK1shcgkyPIoycHnBwB09ZW6NHsehN1NT6Z/yE7T/run/oQqA9an0z/kJ2n/XdP/QhQLoewUGig1oZHzT4z8HeIIfjv4q8S3Pwhj8c6PqNvbR2hmurdFjZEAZgJMn26DpSeE/Dvxd8FfDXxdN4Z8Lix1LXdUDaRokd5HKmjwkHe4LMFz0wo7gHFfS44pMUraWG3d3PFf2Z9J8QeG7e70jV/h5faHLMn2q91q81OK6m1G5J53beR1JA6Afmfax0ooFMRQ8Rf8gDUP8Ar1l/9ANfAMf3F+lff3iL/kAah/16y/8AoBr4Bj+4v0rzsdvE/VPDj+HiPWP6mj4esRqet2lg0U8onk2lISocjGTtLfLnA7112kwaDZ213c6TYeInnvdGu3gN1JbrEYdrI7nbzwQeOpxXNeCrtrDxZpl4kcMrRTg7JpxCjZBGC54Uc9a7zU5rGx0B/smk6RG9rpc9jC6+KI52WOQsWPlhcu2WOBXLBe62fXZnUqe1VNK6duqXfe7T7beZ5WKKKKyPdCtKDW9Rh0p9MSWMW7K6ZMSmRUcguivjIViBkf4ms2ryaTfPpB1YRxraBygZ5kVmYYyFUnc2MjoDTV+hlVVOy9pbfS/f/Mo0Vem0q9h0qHVJUiS2n/1RMyb3GSMhM7sZBGcY4qjQ1YqM4z+F3CvoT9jf73ib/t2/9qV8919Cfsb/AHvE3/bt/wC1K3wv8VHzXGX/ACJq3/bv/pUT6Hooor2D8IOI+Oc7W3wx1aeOS3ikQIUafUnsVDbxj96nIPoO5471i/s1ahreo/D5pNcutVuZUumSI3+nLalUwMCPH+tTOcSHk1t/HB7uL4a6lNZ6pb6a0Rid5prsWoMYkXeizEHy2YZUNjgkVhfs3alqeq+D7u61LXrbVCLlY41i1EXxt9sMasrSjjLMC+3nG7rQuo3sj1OvOPiD/wAjE3/XFP616P2rzj4g/wDIxN/1xT+tTIcNznq8j+K11bzeOdPW3tdEvpI41h3StCzpLuJ2yFpA0YB2ngc7j3AFeuV5l8QtKs7rxksFrZXjz3FrCb4WtlbN8nmkqyySsGRyQclcnAHfFSt0aPZnpx61Y0v/AJCdp/13T/0IVXPWprBFkv7eORQyPKqsD0IJ5FAdD2Giqa6XpygKtnCAOAAg4pf7L0//AJ84f++a0MS3RVT+zNP/AOfOH/vmk/svT/8Anzh/75oAuUZqn/Zen/8APnD/AN80f2Xp/wDz5w/980AM8Rf8gDUP+vWX/wBANfAMf3F+lfefiLTNP/sDUf8AQ4f+PWX+H/YNfBkf3F+ledjt4n6p4cfw8R6x/UdSYHoKWiuA/SwooooEFdHpniG3tvDMukXEd9MrpJH5XmIYBvZT5gUjIdccds4PqDzlJkZ61UW0ZVqEKySl0d/mdJeeIbeXwqdFRL6U7Y44xcSq8UAR2bdHgZDMDgjp97rxjnKKKTdwo0IUU1Dq7/MK+hP2N/veJv8At2/9qV8919Cfsb/e8Tf9u3/tSt8L/FR87xl/yJq3/bv/AKVE+h6KKK9g/CDgP2gbe6uPhhe/Y0kaWK5tpt0SxmSMJOjF080hAwAJBbjNQ/AjUX1Hw3fSSX+r3jJeFS2pR2ayL8inA+ykpj689e2Km+Pn9lH4cTtrUVxJp8d7aPOIYhKQonQkmMg719VxyM1n/s8ab4d07w1qa+GteXWLOS/zuTTvsaxbY0VU2YG5toUs/wDESTQuoS2R6fXnHxB/5GJv+uKf1r0ftXnHxB/5GJv+uKf1qZFQ3Oeryn4u+YvjfRV+w6PO08Sx2xulgLGTefvGQhgoO3G31bvgV6tXknxjuLGLxZHaT3l7am9sI4pxEsH71FkZkVBIpZmzn7pHYd6lbo0ezPXG+8an0z/kJ2n/AF3T/wBCFUbGGa3s4oLi7kvJUXa88iKrSH1IUAD8KvaZ/wAhO0/67p/6EKOouh7BRRQelaGQUV4xrvxM+IM/xX1/wP4L8H6Nqv8AY0EE0s15qTW7FZFBH8JHUkVoeCfjPpmo/D/WfE/irT30KTQ9QfTr+CJjchpwQAsRUfPuLAAY60LYdtT1eivO/gP8RLn4leHdU1i40j+yvsmqzWUcDMS+xApBfPR/m5HYivRKBFDxF/yANQ/69Zf/AEA18Ax/cX6V9/eIv+QBqH/XrL/6Aa+AY/uL9K87HbxP1Tw4/h4j1j+o6iiiuA/SgooooAK7DTL2y/4V9cWE1zbQfLNIPLuMTyTFk2I0RHzKQOoPHPTpXH0VUZWuYYigqyim9mn9wUUUVJ0BX0J+xv8Ae8Tf9u3/ALUr57r6E/Y3+94m/wC3b/2pXRhf4qPl+Mv+RNW/7d/9KifQ9FFFewfhB5b8atN+IFzqFpdeBraS4LaXe2cm3URbeRNL5flzYPDFdrY7jNdl4GvvEV9pBbxJ4fGiXcbCNYxepc+aoUfPuUADJzx7VQ+MN5r2n+Aby68OyXcd8skOXtIElmWIyKJDGr/Lu2bsbuKqfBrUbrUdBvJLzUvEN/Il0V361bW8Mqjapwoh+Xb7nnOaED6Hddq84+IP/IxN/wBcU/rXo/avOPiD/wAjE3/XFP61MiobnPV5J8TITY+M4tmuXKS3axy2ySasyCzk8z5nMe0kxkAABSOQfrXrdcH4j0XxdfeKzqVjDFawqEgElvrLQtNCrFhvTyjzyeM/jUrdGj2O9bqan0z/AJCdp/13T/0IVAetT6Z/yE7T/run/oQo6h0PYKG6UUVoYnyT8R9H0H/hojxfqHjXwd4y1bS57a1Wyl0a1uCDII13ZaMjIxx1PNei/soaTq9hoXiG3u9G1HTfC/8Aapm8O2mqwhbqOLkszAjPXBBPOc17jRRHRWHJ3PHv2WdP1DTtC8YJqNjdWbTeK76aITwtGXQlcONwGQfUcV7DRRR0Qnu2UPEX/IA1D/r1l/8AQDXwDH9xfpX394i/5AGof9esv/oBr4Bj+4v0rzsdvE/VPDj+HiPWP6jqKKK4D9KCiiigArqdM8MLP4D1LX5N8k0ao1ssci4RBKEYuM5yc8D2z3FctT4JpoCxhlkj3Y3bGIzg5GfoQD9RVRa6mGIp1JpKnK2qfql0+Z0l5o+nDwZHfWqM2oRRRzXhlMiFVeRkXYpXaw+70Oevoa5irVxqWoXFotnPfXUtsrmQRPMxQMSSTg98k/maq0SaewYenOClzyvdt/IK+hP2N/veJv8At2/9qV8919Cfscfe8Tf9u3/tStsL/FR8/wAZf8iat/27/wClI+h6KKK9g/CDhvjpbaTdfDq6h1qSf7Ibm2Pkw2/ntcuJkKw+Xkb95+XGR1z2rnv2ZtP0rTfC+qwaVdb0a9jkMH9ni0MKtbxGPKhiGYptLODgsTgCt34/3EVv8LdSM9naXMUkkET/AGqKSRIlaVVMuyP52KZ3AKQcjrXJfsza14fgtNU8H6fLYyT2t00sU9rY3Fv9ti2J+9YTZIIJ2feOQowMUo7sb2R7V2rzj4g/8jE3/XFP616P2rz7x3P5fiBl8mB/3S8vGCe9KQ47nMUuasfaz/z72v8A35FH2s/8+9r/AN+RUGhWqxpn/ITtP+u6f+hCl+1n/n3tf+/IqayuPNvYIjDAgeRV3JGAwyeoPY0xM9ZoqiunAKB9svTjjJmOTTv7PH/P5ef9/jWhkXKKp/2eP+fu8/7/ABpP7PX/AJ+7z/v8aALtFUv7P/6fLz/v8aP7P/6fLz/v8aAG+Iv+QBqH/XrL/wCgGvgGP7i/SvvHxDp//Eg1H/S70f6LL/y2P9w18Hp9xe3Fedjt4n6p4cfw8R6x/UWiiiuA/SgooooAK0rPRbu50G+1pTGltZsincfmkLMBhR3xuGT2yPWs2ti18S6rD4fuNAWWKSznj8oI0SloxvDnacZ5Ipq3Uxr+2svZW3V79r6/Oxj0Vp6d4e13UCBZaReTA9/KKr+Z4rqtH+FuuXJVtSuLewj7qD5j4+g4/WrjTnLZHHi85wGDV61aK8r3f3LU4SNGkdY40Z3YhVVRkk+gFfUf7MPhubw/pmpPeDbe3flPLHn/AFYG7av155+tc54V8G6J4eIltoTPd45uZsM4/wB3sv4V6p8MgN9+3fCf1ruw+H5HzS3PzDinixZlSeFwytT6t7u22nRde/odrRRRXcfBHFfGxtQHw+uo9MvvslxLPbxDbdfZnnVpVDQpL/yzdxlFbsWHSq3wW0vxBpehagmtW1/Y20t80mnWN/f/AGy4tYNija8uTnLhmAycA4zVj44RadcfDbUYtUm0qK0LRb31Pzvs4IkUjd5JD9cYweuK539mye2m8N6zHZx2DW0OplI7mwa6a3uB5aEspuGZuCdpwcZFC6g+h6x2rzj4g/8AIxN/1xT+tej9q84+IP8AyMTf9cU/rUyKhuc9RRRUGgVY0z/kJ2n/AF3T/wBCFV6saZ/yE7T/AK7p/wChCmgZ7BRRRWhiFFcB8bPilovws0Kz1PVrW6vWvLgww29tt8xsKWZueMADn6irnjD4j+HfDPw9g8bXTz3On3aQm0jtk3y3Dy48tEHqc0XHY7OiuA+GvxOs/GGu6l4dutB1fw9runRJPNYaiihzC/3ZFKkgiu/oEUPEX/IA1D/r1l/9ANfAMf3F+lff3iP/AJAGof8AXrL/AOgGvifwL4Pv/EziRW+zWMZxJcMM5P8AdUdz+grgxkXKUUj9L4DxdHB4XE1q8uWKcdfvObGSQoBJJwAOproNI8F+JtUCvb6VNHGekk/7tcevPNe0eHPCuh6DGv2GzVpwObiXDyH8e34VuVEMJ/MzbMPEF3ccHS07y/yX+Z5HYfCbUHwb7VraD1WJC5H4nFb1l8K9AiAN1d310e/zCMfoK72it1h6a6HzGI4tzevvWsvJJf8AB/E5u08C+E7XBXR4pCO8zs/8zW1Zadp1kMWen2tv/wBc4lWrVFaKMVsjxq+PxWI/i1ZS9W2Lk0lFFUcgV2nwy63/AP2z/rXF12nwy63/AP2z/rTW5MtjtKKKK0MzyX47t47hvbSbwdpus3wk0m9tj/Z8qKIbhzF5UjBmA42vgjJGa3fhHL4ju38R6lr+lappSXeoo9laX8is6RC3iU4CsygF1c4B71ofFzWNY0HwNd6loIP21JYUDize7aNGkVXdYk5chSTjjpUHwl1fUNZ0O6uNR1qfVpEuSiyzaHJphUbQdvlyct1+905x2pLqD6Hadq84+IP/ACMTf9cU/rXo/avOPiD/AMjE3/XFP60pFQ3OerB1bxTY6Trq6XfWt+oeFJIriK1kmjZixUoSinaRgHnsa3q8p+L8kEfjDTnbW7i1dYUWSKOCR2hRmcmRCrqAcKScg/cXr0qVujR7M9XPWp9M/wCQnaf9d0/9CFQN1NT6Z/yE7T/run/oQoDoewUjdKWitDE+XvH83ib4hfH7Uj4X8NWXiXTPCVi+lywXd6LeIXFwhErBsHLAHbjtjNRfC74nx/DL4Na/4c8bWfm614OvhZW9gWDNN5uWhUN3UHd8390CvqKG3t4S5hhjjLtucooG4+px1qKbTtPmdnmsbaRmxuZ4lJP1yKSvaw27ng/7L+r6B4j8Sa54ovvFdprnjrVrdJb2C1ikWLT7VSAkCFlAOCRk9z+Z+gR0qvbWNlbOXtrO3hYjBMcYUkfhVimIqa1F52j3kJz88Drx15U14zpVjbabptvYWcQiggjCIo/mfUnrXtd9/wAeU/8A1zb+VeO9h9KiS1ubQqS5HTvpe9vMKKKKkAooooAKKKKACiiigArtPhl1v/8Atn/WuLrtPhl1v/8Atn/WmtyZbHaUUUVoZnEfHJZW+GepmPVLbTURonme4vDaRyxCRS8JmHMe9cpuHPzVifs5Swz+GNVns76yfT31FjaWFrqjagunp5aZi85upJy+BwN2BWt8e7K+vvhrdx6bBPNcR3NtMPs6RtKgSZGZk8whAwAJBbjimfBG4vbrw7ePfTa3LILsgHVUtFkA2rwv2b5Nv156+1C6g+h3/avOPiD/AMjE3/XFP616P2rzj4g/8jE3/XFP61MiobnPV598S9K1O8122uNL0y9urhYEjV0srWSEDzNxV5JPnUcZ4BHAr0GvOfHnim7s/EBsdM1yyhEsUcMYa7SP7LOs3ztIrKS4K4XC+475qVuaPY9Hb7xqfTP+Qnaf9d0/9CFQN1NTWCu19brG+xzKoVsZ2nPBx3o6h0PYaKorb6iAAdSBPc/Zxz+tL9n1D/oIr/34H+NaGJdoql9n1D/oIr/34H+NH2fUP+giv/fgf40AXaKo/Z9R/wCgiv8A34H+NHkah/0EB/34H+NAFi9/485/+ubfyrx3sPpXqt5b6h9jn/4mK/6tv+WA9PrXlXYfSpkXAKKKKgsKKKKACiiigAooooAK7T4Zdb//ALZ/1ri67T4Zdb//ALZ/1prcmWx2lFFFaGZ53+0VbyXXwrvYY7YXB+1WrMptXuQFE6EkwpzKAMkp0IqL4AR2sXhe+W0hsYk+2kkWnh6TSVzsXrFISWP+107dqvfGhjfeGY/DNnqcFtq+rzKtnaPcPAb5YyJJYA6fMgZFYFh0z71mfs9RGPw3qzxTWkVodVlSDTLa/e8XTdiqrwmRwDneGbHQbuKI9QfQ9O7V5x8Qf+Rib/rin9a9H7V5x8Qf+Rib/rin9amRUNznq8u+K9/eW/iuztYPER0+NoI5fIiSUsJA7YZtiEbTnJyRny8dOa9RFeIePvFNld+K721vLTw8fsVwYgk08ouZlhkVRGQrAZfzWK9RgMCDmpW6Lex7getT6Z/yE7T/AK7p/wChCoG+8an0z/kJ2n/XdP8A0IUdQ6HsFFFFaGQUVz3jzxp4Z8DaTFqvinVYtNs5ZhAkjqzbnIJAAUE9AT+FbkFxDPaR3UMiPDIgkRweCpGQc+mKAJaKw/B3izw/4utLu78O6lFqEFpdPaTSRqwUSpjcoJHzdRyMg1uUAQ3v/HlP/wBc2/lXjvYfSvYr3/jyn/65t/KvHew+lRIuAUUUVJYUUUUAFFFFABRRRQAV2nwy63//AGz/AK1xiqWYKoJYnAAHJNej+CdIk0zT2kuBtuJyGZf7oHQfWqjuTLY6CiiirMzivH3hPWtU1rSvEnhfWLTTdb02OaBDe2puLeaGXbuVlDKwOUUhgfUd6sfDnwrfeHYNUutY1OLUtY1e8N5fTw2/kQ79ioqomSQoVAOSSeprraKACvOPiD/yMTf9cU/rXo9ecfEH/kYm/wCuKf1qZFQ3OeqM29uzl2t4GYnJYxqST9cVJRUGgVY0z/kJ2n/XdP8A0IVXqxpn/ITtP+u6f+hCmgZ7BSN0paDWhifK/wC0PrVh4s+NEHhW/wBF13W9C8PabKbuHSLM3Dre3EZEZYA8BRg59a6j9n2SH4mfAlvAviibUre60O4XTtRijla3naOMho1f+IBlG1h3wRXsvh/wp4f0DUdU1HSNNitbvVp/tF/MpYtPJ6sST6ngcUaR4U8P6R4h1TxBpumRWup6sVN/OjNmcr90sM4z7gULRWG2eU/sdWtvY+EvFtlaRCK3t/Fd7FDGvREXYFA+gGK9xrH8L+GdD8MQXkOg6dFYx3l095cKhY+ZM/3nOSeTgVsUdF8hPdkN7/x5T/8AXNv5V472H0r2K9/48p/+ubfyrx3sPpUSLgFFL/OtKx0HVrwBobJwh/if5B+tIu5mUV1lr4JvGANxeQx+yKW/wrTt/BOnLgzXFxKfYhRRZi5kcDSd69Pg8MaJD/y5K59XYtWhb2NlbgeRawR4/uxgU+UnnPK7XTNRuj/o9jcP77CB+Zra0/wbqcxDXTxWydxnc35Dj9a9CxS0+UTkzH0Xw7p+lkSRoZZx/wAtZOT+HpWxRRVEhRRRQAUUUUAFec/EH/kYm/64p/WvRjXM+I/DE2rambtLtIhsC7SmelJoqLszz7Bowa6//hBrj/oIxf8Afo/40f8ACDXH/QRi/wC/R/xqLMvmRyGDVjTP+Qnaf9d0/wDQhXT/APCDXH/QRi/79H/GpLTwXcQXUM39oRkRurY8s84OfWnZg5I7SiiirMgooooAKKKKAIb3/jyn/wCubfyrzTw7oV1rD5T91brgPKR+g9TXp0yeZC8ecBlK5+tR2NrDZ2kdrbqFjjUKBSauNOxT0nQtN01R5NuGkHWV+WP+H4Vp0UUxBRRRQAUUUUAFFFFABRRRQAUUUUAf/9k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31661" y="3251278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527424" y="4379505"/>
            <a:ext cx="6224520" cy="707886"/>
            <a:chOff x="2139042" y="2714061"/>
            <a:chExt cx="6224520" cy="707886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139042" y="2898727"/>
              <a:ext cx="2122715" cy="93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327635" y="2714061"/>
              <a:ext cx="40359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B1: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average language proficiency of new Y1 UG students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27425" y="3500289"/>
            <a:ext cx="6275837" cy="707886"/>
            <a:chOff x="2139042" y="2714061"/>
            <a:chExt cx="6482443" cy="707886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2139042" y="2898727"/>
              <a:ext cx="2122715" cy="93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413378" y="2714061"/>
              <a:ext cx="42081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B2+</a:t>
              </a:r>
              <a:r>
                <a: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rPr>
                <a:t> expected language proficiency at the end of Y2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" y="2133600"/>
            <a:ext cx="2857500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49244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Approach</a:t>
            </a: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908013" y="370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6" name="íśḷidê">
            <a:extLst>
              <a:ext uri="{FF2B5EF4-FFF2-40B4-BE49-F238E27FC236}">
                <a16:creationId xmlns:a16="http://schemas.microsoft.com/office/drawing/2014/main" id="{94B67496-FA17-2C0E-D2F0-3F3AE4CC5086}"/>
              </a:ext>
            </a:extLst>
          </p:cNvPr>
          <p:cNvSpPr/>
          <p:nvPr/>
        </p:nvSpPr>
        <p:spPr>
          <a:xfrm>
            <a:off x="833555" y="2033896"/>
            <a:ext cx="4272716" cy="558256"/>
          </a:xfrm>
          <a:prstGeom prst="roundRect">
            <a:avLst>
              <a:gd name="adj" fmla="val 50000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7" name="îṣlïḋe">
            <a:extLst>
              <a:ext uri="{FF2B5EF4-FFF2-40B4-BE49-F238E27FC236}">
                <a16:creationId xmlns:a16="http://schemas.microsoft.com/office/drawing/2014/main" id="{6ED8C48A-E2A9-235B-58A6-5A7E7630EAE2}"/>
              </a:ext>
            </a:extLst>
          </p:cNvPr>
          <p:cNvSpPr/>
          <p:nvPr/>
        </p:nvSpPr>
        <p:spPr>
          <a:xfrm>
            <a:off x="4134268" y="2033896"/>
            <a:ext cx="558256" cy="55825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254000" dist="127000" algn="tl" rotWithShape="0">
              <a:schemeClr val="accent1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2000" b="1" dirty="0"/>
          </a:p>
        </p:txBody>
      </p:sp>
      <p:sp>
        <p:nvSpPr>
          <p:cNvPr id="18" name="i$líḓè">
            <a:extLst>
              <a:ext uri="{FF2B5EF4-FFF2-40B4-BE49-F238E27FC236}">
                <a16:creationId xmlns:a16="http://schemas.microsoft.com/office/drawing/2014/main" id="{8B339111-1D82-27CF-065A-475873386864}"/>
              </a:ext>
            </a:extLst>
          </p:cNvPr>
          <p:cNvSpPr txBox="1"/>
          <p:nvPr/>
        </p:nvSpPr>
        <p:spPr>
          <a:xfrm>
            <a:off x="846693" y="2791158"/>
            <a:ext cx="5058085" cy="60939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Include more analog tests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Encourage critical thinking and problem-solving skills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Reduce the weight of written coursework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More emphasis on speaking assessment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Find a way to link speaking and writing assessment (e.g., viva approach)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ŝľíḑê">
            <a:extLst>
              <a:ext uri="{FF2B5EF4-FFF2-40B4-BE49-F238E27FC236}">
                <a16:creationId xmlns:a16="http://schemas.microsoft.com/office/drawing/2014/main" id="{28A781DE-BCA2-370C-2235-2BB98116D8E7}"/>
              </a:ext>
            </a:extLst>
          </p:cNvPr>
          <p:cNvSpPr txBox="1"/>
          <p:nvPr/>
        </p:nvSpPr>
        <p:spPr>
          <a:xfrm>
            <a:off x="1762625" y="2068932"/>
            <a:ext cx="1442574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altLang="zh-CN" sz="2800" b="1" dirty="0"/>
              <a:t>Y1 EGAP</a:t>
            </a:r>
            <a:endParaRPr lang="en-GB" altLang="zh-CN" sz="2800" b="1" dirty="0"/>
          </a:p>
        </p:txBody>
      </p:sp>
      <p:sp>
        <p:nvSpPr>
          <p:cNvPr id="20" name="íš1íḑê">
            <a:extLst>
              <a:ext uri="{FF2B5EF4-FFF2-40B4-BE49-F238E27FC236}">
                <a16:creationId xmlns:a16="http://schemas.microsoft.com/office/drawing/2014/main" id="{7DBF4949-A846-F4D8-79E2-B0C0336D086A}"/>
              </a:ext>
            </a:extLst>
          </p:cNvPr>
          <p:cNvSpPr/>
          <p:nvPr/>
        </p:nvSpPr>
        <p:spPr>
          <a:xfrm>
            <a:off x="4321492" y="2192627"/>
            <a:ext cx="183807" cy="233923"/>
          </a:xfrm>
          <a:custGeom>
            <a:avLst/>
            <a:gdLst>
              <a:gd name="connsiteX0" fmla="*/ 264620 w 476740"/>
              <a:gd name="connsiteY0" fmla="*/ 502638 h 606722"/>
              <a:gd name="connsiteX1" fmla="*/ 368845 w 476740"/>
              <a:gd name="connsiteY1" fmla="*/ 502638 h 606722"/>
              <a:gd name="connsiteX2" fmla="*/ 264620 w 476740"/>
              <a:gd name="connsiteY2" fmla="*/ 606722 h 606722"/>
              <a:gd name="connsiteX3" fmla="*/ 0 w 476740"/>
              <a:gd name="connsiteY3" fmla="*/ 114881 h 606722"/>
              <a:gd name="connsiteX4" fmla="*/ 368845 w 476740"/>
              <a:gd name="connsiteY4" fmla="*/ 114881 h 606722"/>
              <a:gd name="connsiteX5" fmla="*/ 368845 w 476740"/>
              <a:gd name="connsiteY5" fmla="*/ 463098 h 606722"/>
              <a:gd name="connsiteX6" fmla="*/ 225010 w 476740"/>
              <a:gd name="connsiteY6" fmla="*/ 463098 h 606722"/>
              <a:gd name="connsiteX7" fmla="*/ 225010 w 476740"/>
              <a:gd name="connsiteY7" fmla="*/ 606722 h 606722"/>
              <a:gd name="connsiteX8" fmla="*/ 0 w 476740"/>
              <a:gd name="connsiteY8" fmla="*/ 606722 h 606722"/>
              <a:gd name="connsiteX9" fmla="*/ 99780 w 476740"/>
              <a:gd name="connsiteY9" fmla="*/ 0 h 606722"/>
              <a:gd name="connsiteX10" fmla="*/ 476740 w 476740"/>
              <a:gd name="connsiteY10" fmla="*/ 0 h 606722"/>
              <a:gd name="connsiteX11" fmla="*/ 476740 w 476740"/>
              <a:gd name="connsiteY11" fmla="*/ 502638 h 606722"/>
              <a:gd name="connsiteX12" fmla="*/ 408469 w 476740"/>
              <a:gd name="connsiteY12" fmla="*/ 502638 h 606722"/>
              <a:gd name="connsiteX13" fmla="*/ 408469 w 476740"/>
              <a:gd name="connsiteY13" fmla="*/ 75360 h 606722"/>
              <a:gd name="connsiteX14" fmla="*/ 99780 w 476740"/>
              <a:gd name="connsiteY14" fmla="*/ 7536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6740" h="606722">
                <a:moveTo>
                  <a:pt x="264620" y="502638"/>
                </a:moveTo>
                <a:lnTo>
                  <a:pt x="368845" y="502638"/>
                </a:lnTo>
                <a:lnTo>
                  <a:pt x="264620" y="606722"/>
                </a:lnTo>
                <a:close/>
                <a:moveTo>
                  <a:pt x="0" y="114881"/>
                </a:moveTo>
                <a:lnTo>
                  <a:pt x="368845" y="114881"/>
                </a:lnTo>
                <a:lnTo>
                  <a:pt x="368845" y="463098"/>
                </a:lnTo>
                <a:lnTo>
                  <a:pt x="225010" y="463098"/>
                </a:lnTo>
                <a:lnTo>
                  <a:pt x="225010" y="606722"/>
                </a:lnTo>
                <a:lnTo>
                  <a:pt x="0" y="606722"/>
                </a:lnTo>
                <a:close/>
                <a:moveTo>
                  <a:pt x="99780" y="0"/>
                </a:moveTo>
                <a:lnTo>
                  <a:pt x="476740" y="0"/>
                </a:lnTo>
                <a:lnTo>
                  <a:pt x="476740" y="502638"/>
                </a:lnTo>
                <a:lnTo>
                  <a:pt x="408469" y="502638"/>
                </a:lnTo>
                <a:lnTo>
                  <a:pt x="408469" y="75360"/>
                </a:lnTo>
                <a:lnTo>
                  <a:pt x="99780" y="75360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1" name="iSlïḑè">
            <a:extLst>
              <a:ext uri="{FF2B5EF4-FFF2-40B4-BE49-F238E27FC236}">
                <a16:creationId xmlns:a16="http://schemas.microsoft.com/office/drawing/2014/main" id="{ECFB770E-ABA8-9FCB-CECD-85DC132B1427}"/>
              </a:ext>
            </a:extLst>
          </p:cNvPr>
          <p:cNvSpPr/>
          <p:nvPr/>
        </p:nvSpPr>
        <p:spPr>
          <a:xfrm>
            <a:off x="5317116" y="2033895"/>
            <a:ext cx="4150102" cy="542235"/>
          </a:xfrm>
          <a:prstGeom prst="roundRect">
            <a:avLst>
              <a:gd name="adj" fmla="val 50000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2" name="ïŝ1íḓe">
            <a:extLst>
              <a:ext uri="{FF2B5EF4-FFF2-40B4-BE49-F238E27FC236}">
                <a16:creationId xmlns:a16="http://schemas.microsoft.com/office/drawing/2014/main" id="{F6F84685-60B6-170E-D83E-054FEC84D821}"/>
              </a:ext>
            </a:extLst>
          </p:cNvPr>
          <p:cNvSpPr/>
          <p:nvPr/>
        </p:nvSpPr>
        <p:spPr>
          <a:xfrm flipH="1">
            <a:off x="5718990" y="2033895"/>
            <a:ext cx="542235" cy="54223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254000" dist="127000" algn="tl" rotWithShape="0">
              <a:schemeClr val="accent5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GB" sz="2000" b="1" dirty="0"/>
          </a:p>
        </p:txBody>
      </p:sp>
      <p:sp>
        <p:nvSpPr>
          <p:cNvPr id="14" name="îSḷïďè">
            <a:extLst>
              <a:ext uri="{FF2B5EF4-FFF2-40B4-BE49-F238E27FC236}">
                <a16:creationId xmlns:a16="http://schemas.microsoft.com/office/drawing/2014/main" id="{8D6838E5-C14F-240B-28A4-E3A56DC63B85}"/>
              </a:ext>
            </a:extLst>
          </p:cNvPr>
          <p:cNvSpPr txBox="1"/>
          <p:nvPr/>
        </p:nvSpPr>
        <p:spPr>
          <a:xfrm>
            <a:off x="6701850" y="2050539"/>
            <a:ext cx="1380634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altLang="zh-CN" sz="2800" b="1" dirty="0"/>
              <a:t>Y2 ESAP</a:t>
            </a:r>
            <a:endParaRPr lang="en-GB" altLang="zh-CN" sz="2800" b="1" dirty="0"/>
          </a:p>
        </p:txBody>
      </p:sp>
      <p:sp>
        <p:nvSpPr>
          <p:cNvPr id="15" name="ïs1íḍè">
            <a:extLst>
              <a:ext uri="{FF2B5EF4-FFF2-40B4-BE49-F238E27FC236}">
                <a16:creationId xmlns:a16="http://schemas.microsoft.com/office/drawing/2014/main" id="{B2BCA41D-7061-42B5-FF7D-33BB9AAC1F2E}"/>
              </a:ext>
            </a:extLst>
          </p:cNvPr>
          <p:cNvSpPr/>
          <p:nvPr/>
        </p:nvSpPr>
        <p:spPr>
          <a:xfrm>
            <a:off x="5904778" y="2188072"/>
            <a:ext cx="170658" cy="227210"/>
          </a:xfrm>
          <a:custGeom>
            <a:avLst/>
            <a:gdLst>
              <a:gd name="T0" fmla="*/ 3816 w 5120"/>
              <a:gd name="T1" fmla="*/ 0 h 6827"/>
              <a:gd name="T2" fmla="*/ 0 w 5120"/>
              <a:gd name="T3" fmla="*/ 0 h 6827"/>
              <a:gd name="T4" fmla="*/ 0 w 5120"/>
              <a:gd name="T5" fmla="*/ 6827 h 6827"/>
              <a:gd name="T6" fmla="*/ 5120 w 5120"/>
              <a:gd name="T7" fmla="*/ 6827 h 6827"/>
              <a:gd name="T8" fmla="*/ 5120 w 5120"/>
              <a:gd name="T9" fmla="*/ 1304 h 6827"/>
              <a:gd name="T10" fmla="*/ 3816 w 5120"/>
              <a:gd name="T11" fmla="*/ 0 h 6827"/>
              <a:gd name="T12" fmla="*/ 1423 w 5120"/>
              <a:gd name="T13" fmla="*/ 1422 h 6827"/>
              <a:gd name="T14" fmla="*/ 2845 w 5120"/>
              <a:gd name="T15" fmla="*/ 1422 h 6827"/>
              <a:gd name="T16" fmla="*/ 3129 w 5120"/>
              <a:gd name="T17" fmla="*/ 1707 h 6827"/>
              <a:gd name="T18" fmla="*/ 2845 w 5120"/>
              <a:gd name="T19" fmla="*/ 1991 h 6827"/>
              <a:gd name="T20" fmla="*/ 1423 w 5120"/>
              <a:gd name="T21" fmla="*/ 1991 h 6827"/>
              <a:gd name="T22" fmla="*/ 1138 w 5120"/>
              <a:gd name="T23" fmla="*/ 1707 h 6827"/>
              <a:gd name="T24" fmla="*/ 1423 w 5120"/>
              <a:gd name="T25" fmla="*/ 1422 h 6827"/>
              <a:gd name="T26" fmla="*/ 3698 w 5120"/>
              <a:gd name="T27" fmla="*/ 5404 h 6827"/>
              <a:gd name="T28" fmla="*/ 1423 w 5120"/>
              <a:gd name="T29" fmla="*/ 5404 h 6827"/>
              <a:gd name="T30" fmla="*/ 1138 w 5120"/>
              <a:gd name="T31" fmla="*/ 5120 h 6827"/>
              <a:gd name="T32" fmla="*/ 1423 w 5120"/>
              <a:gd name="T33" fmla="*/ 4836 h 6827"/>
              <a:gd name="T34" fmla="*/ 3698 w 5120"/>
              <a:gd name="T35" fmla="*/ 4836 h 6827"/>
              <a:gd name="T36" fmla="*/ 3983 w 5120"/>
              <a:gd name="T37" fmla="*/ 5120 h 6827"/>
              <a:gd name="T38" fmla="*/ 3698 w 5120"/>
              <a:gd name="T39" fmla="*/ 5404 h 6827"/>
              <a:gd name="T40" fmla="*/ 3698 w 5120"/>
              <a:gd name="T41" fmla="*/ 4267 h 6827"/>
              <a:gd name="T42" fmla="*/ 1423 w 5120"/>
              <a:gd name="T43" fmla="*/ 4267 h 6827"/>
              <a:gd name="T44" fmla="*/ 1138 w 5120"/>
              <a:gd name="T45" fmla="*/ 3982 h 6827"/>
              <a:gd name="T46" fmla="*/ 1423 w 5120"/>
              <a:gd name="T47" fmla="*/ 3698 h 6827"/>
              <a:gd name="T48" fmla="*/ 3698 w 5120"/>
              <a:gd name="T49" fmla="*/ 3698 h 6827"/>
              <a:gd name="T50" fmla="*/ 3983 w 5120"/>
              <a:gd name="T51" fmla="*/ 3982 h 6827"/>
              <a:gd name="T52" fmla="*/ 3698 w 5120"/>
              <a:gd name="T53" fmla="*/ 4267 h 6827"/>
              <a:gd name="T54" fmla="*/ 3698 w 5120"/>
              <a:gd name="T55" fmla="*/ 3129 h 6827"/>
              <a:gd name="T56" fmla="*/ 1423 w 5120"/>
              <a:gd name="T57" fmla="*/ 3129 h 6827"/>
              <a:gd name="T58" fmla="*/ 1138 w 5120"/>
              <a:gd name="T59" fmla="*/ 2844 h 6827"/>
              <a:gd name="T60" fmla="*/ 1423 w 5120"/>
              <a:gd name="T61" fmla="*/ 2560 h 6827"/>
              <a:gd name="T62" fmla="*/ 3698 w 5120"/>
              <a:gd name="T63" fmla="*/ 2560 h 6827"/>
              <a:gd name="T64" fmla="*/ 3983 w 5120"/>
              <a:gd name="T65" fmla="*/ 2844 h 6827"/>
              <a:gd name="T66" fmla="*/ 3698 w 5120"/>
              <a:gd name="T67" fmla="*/ 312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0" h="6827">
                <a:moveTo>
                  <a:pt x="3816" y="0"/>
                </a:moveTo>
                <a:lnTo>
                  <a:pt x="0" y="0"/>
                </a:lnTo>
                <a:lnTo>
                  <a:pt x="0" y="6827"/>
                </a:lnTo>
                <a:lnTo>
                  <a:pt x="5120" y="6827"/>
                </a:lnTo>
                <a:lnTo>
                  <a:pt x="5120" y="1304"/>
                </a:lnTo>
                <a:lnTo>
                  <a:pt x="3816" y="0"/>
                </a:lnTo>
                <a:close/>
                <a:moveTo>
                  <a:pt x="1423" y="1422"/>
                </a:moveTo>
                <a:lnTo>
                  <a:pt x="2845" y="1422"/>
                </a:lnTo>
                <a:cubicBezTo>
                  <a:pt x="3002" y="1422"/>
                  <a:pt x="3129" y="1550"/>
                  <a:pt x="3129" y="1707"/>
                </a:cubicBezTo>
                <a:cubicBezTo>
                  <a:pt x="3129" y="1864"/>
                  <a:pt x="3002" y="1991"/>
                  <a:pt x="2845" y="1991"/>
                </a:cubicBezTo>
                <a:lnTo>
                  <a:pt x="1423" y="1991"/>
                </a:lnTo>
                <a:cubicBezTo>
                  <a:pt x="1266" y="1991"/>
                  <a:pt x="1138" y="1864"/>
                  <a:pt x="1138" y="1707"/>
                </a:cubicBezTo>
                <a:cubicBezTo>
                  <a:pt x="1138" y="1550"/>
                  <a:pt x="1266" y="1422"/>
                  <a:pt x="1423" y="1422"/>
                </a:cubicBezTo>
                <a:close/>
                <a:moveTo>
                  <a:pt x="3698" y="5404"/>
                </a:moveTo>
                <a:lnTo>
                  <a:pt x="1423" y="5404"/>
                </a:lnTo>
                <a:cubicBezTo>
                  <a:pt x="1266" y="5404"/>
                  <a:pt x="1138" y="5277"/>
                  <a:pt x="1138" y="5120"/>
                </a:cubicBezTo>
                <a:cubicBezTo>
                  <a:pt x="1138" y="4963"/>
                  <a:pt x="1266" y="4836"/>
                  <a:pt x="1423" y="4836"/>
                </a:cubicBezTo>
                <a:lnTo>
                  <a:pt x="3698" y="4836"/>
                </a:lnTo>
                <a:cubicBezTo>
                  <a:pt x="3855" y="4836"/>
                  <a:pt x="3983" y="4963"/>
                  <a:pt x="3983" y="5120"/>
                </a:cubicBezTo>
                <a:cubicBezTo>
                  <a:pt x="3983" y="5277"/>
                  <a:pt x="3855" y="5404"/>
                  <a:pt x="3698" y="5404"/>
                </a:cubicBezTo>
                <a:close/>
                <a:moveTo>
                  <a:pt x="3698" y="4267"/>
                </a:moveTo>
                <a:lnTo>
                  <a:pt x="1423" y="4267"/>
                </a:lnTo>
                <a:cubicBezTo>
                  <a:pt x="1266" y="4267"/>
                  <a:pt x="1138" y="4139"/>
                  <a:pt x="1138" y="3982"/>
                </a:cubicBezTo>
                <a:cubicBezTo>
                  <a:pt x="1138" y="3825"/>
                  <a:pt x="1266" y="3698"/>
                  <a:pt x="1423" y="3698"/>
                </a:cubicBezTo>
                <a:lnTo>
                  <a:pt x="3698" y="3698"/>
                </a:lnTo>
                <a:cubicBezTo>
                  <a:pt x="3855" y="3698"/>
                  <a:pt x="3983" y="3825"/>
                  <a:pt x="3983" y="3982"/>
                </a:cubicBezTo>
                <a:cubicBezTo>
                  <a:pt x="3983" y="4139"/>
                  <a:pt x="3855" y="4267"/>
                  <a:pt x="3698" y="4267"/>
                </a:cubicBezTo>
                <a:close/>
                <a:moveTo>
                  <a:pt x="3698" y="3129"/>
                </a:moveTo>
                <a:lnTo>
                  <a:pt x="1423" y="3129"/>
                </a:lnTo>
                <a:cubicBezTo>
                  <a:pt x="1266" y="3129"/>
                  <a:pt x="1138" y="3001"/>
                  <a:pt x="1138" y="2844"/>
                </a:cubicBezTo>
                <a:cubicBezTo>
                  <a:pt x="1138" y="2687"/>
                  <a:pt x="1266" y="2560"/>
                  <a:pt x="1423" y="2560"/>
                </a:cubicBezTo>
                <a:lnTo>
                  <a:pt x="3698" y="2560"/>
                </a:lnTo>
                <a:cubicBezTo>
                  <a:pt x="3855" y="2560"/>
                  <a:pt x="3983" y="2687"/>
                  <a:pt x="3983" y="2844"/>
                </a:cubicBezTo>
                <a:cubicBezTo>
                  <a:pt x="3983" y="3001"/>
                  <a:pt x="3855" y="3129"/>
                  <a:pt x="3698" y="3129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1" name="i$líḓè">
            <a:extLst>
              <a:ext uri="{FF2B5EF4-FFF2-40B4-BE49-F238E27FC236}">
                <a16:creationId xmlns:a16="http://schemas.microsoft.com/office/drawing/2014/main" id="{8B339111-1D82-27CF-065A-475873386864}"/>
              </a:ext>
            </a:extLst>
          </p:cNvPr>
          <p:cNvSpPr txBox="1"/>
          <p:nvPr/>
        </p:nvSpPr>
        <p:spPr>
          <a:xfrm>
            <a:off x="5428890" y="2805914"/>
            <a:ext cx="4563507" cy="47089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Include more project-based learning tasks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Promote more language and content integration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Increase student engagement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Ensure students’ language proficiency development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5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49244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Approach: EAP for Design</a:t>
            </a: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i$líḓè">
            <a:extLst>
              <a:ext uri="{FF2B5EF4-FFF2-40B4-BE49-F238E27FC236}">
                <a16:creationId xmlns:a16="http://schemas.microsoft.com/office/drawing/2014/main" id="{8B339111-1D82-27CF-065A-475873386864}"/>
              </a:ext>
            </a:extLst>
          </p:cNvPr>
          <p:cNvSpPr txBox="1"/>
          <p:nvPr/>
        </p:nvSpPr>
        <p:spPr>
          <a:xfrm>
            <a:off x="838200" y="2438400"/>
            <a:ext cx="8983107" cy="65556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EAP module for Y2 students from the Design School, XJTLU.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10 credit, year-long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 450+ students and 8 EAP teachers</a:t>
            </a:r>
          </a:p>
          <a:p>
            <a:pPr>
              <a:lnSpc>
                <a:spcPct val="150000"/>
              </a:lnSpc>
            </a:pP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79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49244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Potential Approach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：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EAP for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908013" y="37015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6" name="íśḷidê">
            <a:extLst>
              <a:ext uri="{FF2B5EF4-FFF2-40B4-BE49-F238E27FC236}">
                <a16:creationId xmlns:a16="http://schemas.microsoft.com/office/drawing/2014/main" id="{94B67496-FA17-2C0E-D2F0-3F3AE4CC5086}"/>
              </a:ext>
            </a:extLst>
          </p:cNvPr>
          <p:cNvSpPr/>
          <p:nvPr/>
        </p:nvSpPr>
        <p:spPr>
          <a:xfrm>
            <a:off x="833555" y="2033896"/>
            <a:ext cx="4272716" cy="558256"/>
          </a:xfrm>
          <a:prstGeom prst="roundRect">
            <a:avLst>
              <a:gd name="adj" fmla="val 50000"/>
            </a:avLst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8" name="i$líḓè">
            <a:extLst>
              <a:ext uri="{FF2B5EF4-FFF2-40B4-BE49-F238E27FC236}">
                <a16:creationId xmlns:a16="http://schemas.microsoft.com/office/drawing/2014/main" id="{8B339111-1D82-27CF-065A-475873386864}"/>
              </a:ext>
            </a:extLst>
          </p:cNvPr>
          <p:cNvSpPr txBox="1"/>
          <p:nvPr/>
        </p:nvSpPr>
        <p:spPr>
          <a:xfrm>
            <a:off x="846693" y="2791158"/>
            <a:ext cx="4563507" cy="37856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Three coursework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One writing coursework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Two speaking coursework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Two-hour integrated exam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iŝľíḑê">
            <a:extLst>
              <a:ext uri="{FF2B5EF4-FFF2-40B4-BE49-F238E27FC236}">
                <a16:creationId xmlns:a16="http://schemas.microsoft.com/office/drawing/2014/main" id="{28A781DE-BCA2-370C-2235-2BB98116D8E7}"/>
              </a:ext>
            </a:extLst>
          </p:cNvPr>
          <p:cNvSpPr txBox="1"/>
          <p:nvPr/>
        </p:nvSpPr>
        <p:spPr>
          <a:xfrm>
            <a:off x="1762625" y="2068932"/>
            <a:ext cx="1171218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altLang="zh-CN" sz="2800" b="1" dirty="0"/>
              <a:t>Before</a:t>
            </a:r>
            <a:endParaRPr lang="en-GB" altLang="zh-CN" sz="2800" b="1" dirty="0"/>
          </a:p>
        </p:txBody>
      </p:sp>
      <p:sp>
        <p:nvSpPr>
          <p:cNvPr id="20" name="íš1íḑê">
            <a:extLst>
              <a:ext uri="{FF2B5EF4-FFF2-40B4-BE49-F238E27FC236}">
                <a16:creationId xmlns:a16="http://schemas.microsoft.com/office/drawing/2014/main" id="{7DBF4949-A846-F4D8-79E2-B0C0336D086A}"/>
              </a:ext>
            </a:extLst>
          </p:cNvPr>
          <p:cNvSpPr/>
          <p:nvPr/>
        </p:nvSpPr>
        <p:spPr>
          <a:xfrm>
            <a:off x="4321492" y="2192627"/>
            <a:ext cx="183807" cy="233923"/>
          </a:xfrm>
          <a:custGeom>
            <a:avLst/>
            <a:gdLst>
              <a:gd name="connsiteX0" fmla="*/ 264620 w 476740"/>
              <a:gd name="connsiteY0" fmla="*/ 502638 h 606722"/>
              <a:gd name="connsiteX1" fmla="*/ 368845 w 476740"/>
              <a:gd name="connsiteY1" fmla="*/ 502638 h 606722"/>
              <a:gd name="connsiteX2" fmla="*/ 264620 w 476740"/>
              <a:gd name="connsiteY2" fmla="*/ 606722 h 606722"/>
              <a:gd name="connsiteX3" fmla="*/ 0 w 476740"/>
              <a:gd name="connsiteY3" fmla="*/ 114881 h 606722"/>
              <a:gd name="connsiteX4" fmla="*/ 368845 w 476740"/>
              <a:gd name="connsiteY4" fmla="*/ 114881 h 606722"/>
              <a:gd name="connsiteX5" fmla="*/ 368845 w 476740"/>
              <a:gd name="connsiteY5" fmla="*/ 463098 h 606722"/>
              <a:gd name="connsiteX6" fmla="*/ 225010 w 476740"/>
              <a:gd name="connsiteY6" fmla="*/ 463098 h 606722"/>
              <a:gd name="connsiteX7" fmla="*/ 225010 w 476740"/>
              <a:gd name="connsiteY7" fmla="*/ 606722 h 606722"/>
              <a:gd name="connsiteX8" fmla="*/ 0 w 476740"/>
              <a:gd name="connsiteY8" fmla="*/ 606722 h 606722"/>
              <a:gd name="connsiteX9" fmla="*/ 99780 w 476740"/>
              <a:gd name="connsiteY9" fmla="*/ 0 h 606722"/>
              <a:gd name="connsiteX10" fmla="*/ 476740 w 476740"/>
              <a:gd name="connsiteY10" fmla="*/ 0 h 606722"/>
              <a:gd name="connsiteX11" fmla="*/ 476740 w 476740"/>
              <a:gd name="connsiteY11" fmla="*/ 502638 h 606722"/>
              <a:gd name="connsiteX12" fmla="*/ 408469 w 476740"/>
              <a:gd name="connsiteY12" fmla="*/ 502638 h 606722"/>
              <a:gd name="connsiteX13" fmla="*/ 408469 w 476740"/>
              <a:gd name="connsiteY13" fmla="*/ 75360 h 606722"/>
              <a:gd name="connsiteX14" fmla="*/ 99780 w 476740"/>
              <a:gd name="connsiteY14" fmla="*/ 7536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6740" h="606722">
                <a:moveTo>
                  <a:pt x="264620" y="502638"/>
                </a:moveTo>
                <a:lnTo>
                  <a:pt x="368845" y="502638"/>
                </a:lnTo>
                <a:lnTo>
                  <a:pt x="264620" y="606722"/>
                </a:lnTo>
                <a:close/>
                <a:moveTo>
                  <a:pt x="0" y="114881"/>
                </a:moveTo>
                <a:lnTo>
                  <a:pt x="368845" y="114881"/>
                </a:lnTo>
                <a:lnTo>
                  <a:pt x="368845" y="463098"/>
                </a:lnTo>
                <a:lnTo>
                  <a:pt x="225010" y="463098"/>
                </a:lnTo>
                <a:lnTo>
                  <a:pt x="225010" y="606722"/>
                </a:lnTo>
                <a:lnTo>
                  <a:pt x="0" y="606722"/>
                </a:lnTo>
                <a:close/>
                <a:moveTo>
                  <a:pt x="99780" y="0"/>
                </a:moveTo>
                <a:lnTo>
                  <a:pt x="476740" y="0"/>
                </a:lnTo>
                <a:lnTo>
                  <a:pt x="476740" y="502638"/>
                </a:lnTo>
                <a:lnTo>
                  <a:pt x="408469" y="502638"/>
                </a:lnTo>
                <a:lnTo>
                  <a:pt x="408469" y="75360"/>
                </a:lnTo>
                <a:lnTo>
                  <a:pt x="99780" y="75360"/>
                </a:ln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11" name="iSlïḑè">
            <a:extLst>
              <a:ext uri="{FF2B5EF4-FFF2-40B4-BE49-F238E27FC236}">
                <a16:creationId xmlns:a16="http://schemas.microsoft.com/office/drawing/2014/main" id="{ECFB770E-ABA8-9FCB-CECD-85DC132B1427}"/>
              </a:ext>
            </a:extLst>
          </p:cNvPr>
          <p:cNvSpPr/>
          <p:nvPr/>
        </p:nvSpPr>
        <p:spPr>
          <a:xfrm>
            <a:off x="5317116" y="2033895"/>
            <a:ext cx="4150102" cy="542235"/>
          </a:xfrm>
          <a:prstGeom prst="roundRect">
            <a:avLst>
              <a:gd name="adj" fmla="val 50000"/>
            </a:avLst>
          </a:prstGeom>
          <a:solidFill>
            <a:schemeClr val="accent5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4" name="îSḷïďè">
            <a:extLst>
              <a:ext uri="{FF2B5EF4-FFF2-40B4-BE49-F238E27FC236}">
                <a16:creationId xmlns:a16="http://schemas.microsoft.com/office/drawing/2014/main" id="{8D6838E5-C14F-240B-28A4-E3A56DC63B85}"/>
              </a:ext>
            </a:extLst>
          </p:cNvPr>
          <p:cNvSpPr txBox="1"/>
          <p:nvPr/>
        </p:nvSpPr>
        <p:spPr>
          <a:xfrm>
            <a:off x="6701850" y="2050539"/>
            <a:ext cx="946541" cy="52322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altLang="zh-CN" sz="2800" b="1" dirty="0"/>
              <a:t>After</a:t>
            </a:r>
            <a:endParaRPr lang="en-GB" altLang="zh-CN" sz="2800" b="1" dirty="0"/>
          </a:p>
        </p:txBody>
      </p:sp>
      <p:sp>
        <p:nvSpPr>
          <p:cNvPr id="15" name="ïs1íḍè">
            <a:extLst>
              <a:ext uri="{FF2B5EF4-FFF2-40B4-BE49-F238E27FC236}">
                <a16:creationId xmlns:a16="http://schemas.microsoft.com/office/drawing/2014/main" id="{B2BCA41D-7061-42B5-FF7D-33BB9AAC1F2E}"/>
              </a:ext>
            </a:extLst>
          </p:cNvPr>
          <p:cNvSpPr/>
          <p:nvPr/>
        </p:nvSpPr>
        <p:spPr>
          <a:xfrm>
            <a:off x="5904778" y="2188072"/>
            <a:ext cx="170658" cy="227210"/>
          </a:xfrm>
          <a:custGeom>
            <a:avLst/>
            <a:gdLst>
              <a:gd name="T0" fmla="*/ 3816 w 5120"/>
              <a:gd name="T1" fmla="*/ 0 h 6827"/>
              <a:gd name="T2" fmla="*/ 0 w 5120"/>
              <a:gd name="T3" fmla="*/ 0 h 6827"/>
              <a:gd name="T4" fmla="*/ 0 w 5120"/>
              <a:gd name="T5" fmla="*/ 6827 h 6827"/>
              <a:gd name="T6" fmla="*/ 5120 w 5120"/>
              <a:gd name="T7" fmla="*/ 6827 h 6827"/>
              <a:gd name="T8" fmla="*/ 5120 w 5120"/>
              <a:gd name="T9" fmla="*/ 1304 h 6827"/>
              <a:gd name="T10" fmla="*/ 3816 w 5120"/>
              <a:gd name="T11" fmla="*/ 0 h 6827"/>
              <a:gd name="T12" fmla="*/ 1423 w 5120"/>
              <a:gd name="T13" fmla="*/ 1422 h 6827"/>
              <a:gd name="T14" fmla="*/ 2845 w 5120"/>
              <a:gd name="T15" fmla="*/ 1422 h 6827"/>
              <a:gd name="T16" fmla="*/ 3129 w 5120"/>
              <a:gd name="T17" fmla="*/ 1707 h 6827"/>
              <a:gd name="T18" fmla="*/ 2845 w 5120"/>
              <a:gd name="T19" fmla="*/ 1991 h 6827"/>
              <a:gd name="T20" fmla="*/ 1423 w 5120"/>
              <a:gd name="T21" fmla="*/ 1991 h 6827"/>
              <a:gd name="T22" fmla="*/ 1138 w 5120"/>
              <a:gd name="T23" fmla="*/ 1707 h 6827"/>
              <a:gd name="T24" fmla="*/ 1423 w 5120"/>
              <a:gd name="T25" fmla="*/ 1422 h 6827"/>
              <a:gd name="T26" fmla="*/ 3698 w 5120"/>
              <a:gd name="T27" fmla="*/ 5404 h 6827"/>
              <a:gd name="T28" fmla="*/ 1423 w 5120"/>
              <a:gd name="T29" fmla="*/ 5404 h 6827"/>
              <a:gd name="T30" fmla="*/ 1138 w 5120"/>
              <a:gd name="T31" fmla="*/ 5120 h 6827"/>
              <a:gd name="T32" fmla="*/ 1423 w 5120"/>
              <a:gd name="T33" fmla="*/ 4836 h 6827"/>
              <a:gd name="T34" fmla="*/ 3698 w 5120"/>
              <a:gd name="T35" fmla="*/ 4836 h 6827"/>
              <a:gd name="T36" fmla="*/ 3983 w 5120"/>
              <a:gd name="T37" fmla="*/ 5120 h 6827"/>
              <a:gd name="T38" fmla="*/ 3698 w 5120"/>
              <a:gd name="T39" fmla="*/ 5404 h 6827"/>
              <a:gd name="T40" fmla="*/ 3698 w 5120"/>
              <a:gd name="T41" fmla="*/ 4267 h 6827"/>
              <a:gd name="T42" fmla="*/ 1423 w 5120"/>
              <a:gd name="T43" fmla="*/ 4267 h 6827"/>
              <a:gd name="T44" fmla="*/ 1138 w 5120"/>
              <a:gd name="T45" fmla="*/ 3982 h 6827"/>
              <a:gd name="T46" fmla="*/ 1423 w 5120"/>
              <a:gd name="T47" fmla="*/ 3698 h 6827"/>
              <a:gd name="T48" fmla="*/ 3698 w 5120"/>
              <a:gd name="T49" fmla="*/ 3698 h 6827"/>
              <a:gd name="T50" fmla="*/ 3983 w 5120"/>
              <a:gd name="T51" fmla="*/ 3982 h 6827"/>
              <a:gd name="T52" fmla="*/ 3698 w 5120"/>
              <a:gd name="T53" fmla="*/ 4267 h 6827"/>
              <a:gd name="T54" fmla="*/ 3698 w 5120"/>
              <a:gd name="T55" fmla="*/ 3129 h 6827"/>
              <a:gd name="T56" fmla="*/ 1423 w 5120"/>
              <a:gd name="T57" fmla="*/ 3129 h 6827"/>
              <a:gd name="T58" fmla="*/ 1138 w 5120"/>
              <a:gd name="T59" fmla="*/ 2844 h 6827"/>
              <a:gd name="T60" fmla="*/ 1423 w 5120"/>
              <a:gd name="T61" fmla="*/ 2560 h 6827"/>
              <a:gd name="T62" fmla="*/ 3698 w 5120"/>
              <a:gd name="T63" fmla="*/ 2560 h 6827"/>
              <a:gd name="T64" fmla="*/ 3983 w 5120"/>
              <a:gd name="T65" fmla="*/ 2844 h 6827"/>
              <a:gd name="T66" fmla="*/ 3698 w 5120"/>
              <a:gd name="T67" fmla="*/ 3129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0" h="6827">
                <a:moveTo>
                  <a:pt x="3816" y="0"/>
                </a:moveTo>
                <a:lnTo>
                  <a:pt x="0" y="0"/>
                </a:lnTo>
                <a:lnTo>
                  <a:pt x="0" y="6827"/>
                </a:lnTo>
                <a:lnTo>
                  <a:pt x="5120" y="6827"/>
                </a:lnTo>
                <a:lnTo>
                  <a:pt x="5120" y="1304"/>
                </a:lnTo>
                <a:lnTo>
                  <a:pt x="3816" y="0"/>
                </a:lnTo>
                <a:close/>
                <a:moveTo>
                  <a:pt x="1423" y="1422"/>
                </a:moveTo>
                <a:lnTo>
                  <a:pt x="2845" y="1422"/>
                </a:lnTo>
                <a:cubicBezTo>
                  <a:pt x="3002" y="1422"/>
                  <a:pt x="3129" y="1550"/>
                  <a:pt x="3129" y="1707"/>
                </a:cubicBezTo>
                <a:cubicBezTo>
                  <a:pt x="3129" y="1864"/>
                  <a:pt x="3002" y="1991"/>
                  <a:pt x="2845" y="1991"/>
                </a:cubicBezTo>
                <a:lnTo>
                  <a:pt x="1423" y="1991"/>
                </a:lnTo>
                <a:cubicBezTo>
                  <a:pt x="1266" y="1991"/>
                  <a:pt x="1138" y="1864"/>
                  <a:pt x="1138" y="1707"/>
                </a:cubicBezTo>
                <a:cubicBezTo>
                  <a:pt x="1138" y="1550"/>
                  <a:pt x="1266" y="1422"/>
                  <a:pt x="1423" y="1422"/>
                </a:cubicBezTo>
                <a:close/>
                <a:moveTo>
                  <a:pt x="3698" y="5404"/>
                </a:moveTo>
                <a:lnTo>
                  <a:pt x="1423" y="5404"/>
                </a:lnTo>
                <a:cubicBezTo>
                  <a:pt x="1266" y="5404"/>
                  <a:pt x="1138" y="5277"/>
                  <a:pt x="1138" y="5120"/>
                </a:cubicBezTo>
                <a:cubicBezTo>
                  <a:pt x="1138" y="4963"/>
                  <a:pt x="1266" y="4836"/>
                  <a:pt x="1423" y="4836"/>
                </a:cubicBezTo>
                <a:lnTo>
                  <a:pt x="3698" y="4836"/>
                </a:lnTo>
                <a:cubicBezTo>
                  <a:pt x="3855" y="4836"/>
                  <a:pt x="3983" y="4963"/>
                  <a:pt x="3983" y="5120"/>
                </a:cubicBezTo>
                <a:cubicBezTo>
                  <a:pt x="3983" y="5277"/>
                  <a:pt x="3855" y="5404"/>
                  <a:pt x="3698" y="5404"/>
                </a:cubicBezTo>
                <a:close/>
                <a:moveTo>
                  <a:pt x="3698" y="4267"/>
                </a:moveTo>
                <a:lnTo>
                  <a:pt x="1423" y="4267"/>
                </a:lnTo>
                <a:cubicBezTo>
                  <a:pt x="1266" y="4267"/>
                  <a:pt x="1138" y="4139"/>
                  <a:pt x="1138" y="3982"/>
                </a:cubicBezTo>
                <a:cubicBezTo>
                  <a:pt x="1138" y="3825"/>
                  <a:pt x="1266" y="3698"/>
                  <a:pt x="1423" y="3698"/>
                </a:cubicBezTo>
                <a:lnTo>
                  <a:pt x="3698" y="3698"/>
                </a:lnTo>
                <a:cubicBezTo>
                  <a:pt x="3855" y="3698"/>
                  <a:pt x="3983" y="3825"/>
                  <a:pt x="3983" y="3982"/>
                </a:cubicBezTo>
                <a:cubicBezTo>
                  <a:pt x="3983" y="4139"/>
                  <a:pt x="3855" y="4267"/>
                  <a:pt x="3698" y="4267"/>
                </a:cubicBezTo>
                <a:close/>
                <a:moveTo>
                  <a:pt x="3698" y="3129"/>
                </a:moveTo>
                <a:lnTo>
                  <a:pt x="1423" y="3129"/>
                </a:lnTo>
                <a:cubicBezTo>
                  <a:pt x="1266" y="3129"/>
                  <a:pt x="1138" y="3001"/>
                  <a:pt x="1138" y="2844"/>
                </a:cubicBezTo>
                <a:cubicBezTo>
                  <a:pt x="1138" y="2687"/>
                  <a:pt x="1266" y="2560"/>
                  <a:pt x="1423" y="2560"/>
                </a:cubicBezTo>
                <a:lnTo>
                  <a:pt x="3698" y="2560"/>
                </a:lnTo>
                <a:cubicBezTo>
                  <a:pt x="3855" y="2560"/>
                  <a:pt x="3983" y="2687"/>
                  <a:pt x="3983" y="2844"/>
                </a:cubicBezTo>
                <a:cubicBezTo>
                  <a:pt x="3983" y="3001"/>
                  <a:pt x="3855" y="3129"/>
                  <a:pt x="3698" y="3129"/>
                </a:cubicBezTo>
                <a:close/>
              </a:path>
            </a:pathLst>
          </a:custGeom>
          <a:solidFill>
            <a:srgbClr val="F2F2F2"/>
          </a:solidFill>
          <a:ln w="9525" cap="flat">
            <a:noFill/>
            <a:prstDash val="solid"/>
            <a:miter/>
          </a:ln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endParaRPr lang="zh-CN" altLang="en-US" dirty="0"/>
          </a:p>
        </p:txBody>
      </p:sp>
      <p:sp>
        <p:nvSpPr>
          <p:cNvPr id="21" name="i$líḓè">
            <a:extLst>
              <a:ext uri="{FF2B5EF4-FFF2-40B4-BE49-F238E27FC236}">
                <a16:creationId xmlns:a16="http://schemas.microsoft.com/office/drawing/2014/main" id="{8B339111-1D82-27CF-065A-475873386864}"/>
              </a:ext>
            </a:extLst>
          </p:cNvPr>
          <p:cNvSpPr txBox="1"/>
          <p:nvPr/>
        </p:nvSpPr>
        <p:spPr>
          <a:xfrm>
            <a:off x="5428890" y="2805914"/>
            <a:ext cx="4563507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series of in-class tests added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Project-based Learning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Two projects added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Final project worth 70% of the module marks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Resit</a:t>
            </a:r>
            <a:r>
              <a:rPr kumimoji="1"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 also changed to a project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49244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914400" y="1828800"/>
            <a:ext cx="78452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Acknowledging the fact that AI is going to stay and students will use them now matter how we want to regulate their use behaviors.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Rethink and keep improving the contextualized approach to EAP teaching and assessment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Continue to reskill and upskill so that we can fully tap the benefits of AIGC applications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46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5277-0E42-4A8C-B0DE-CE36E5D1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492443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7A4FE-FD67-4730-A5B8-4F6B02DEC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675" y="1869439"/>
            <a:ext cx="8131048" cy="4185761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sz="2000" dirty="0"/>
              <a:t>De Oliveira, P.L.S., 2023. </a:t>
            </a:r>
            <a:r>
              <a:rPr lang="en-US" sz="2000" i="1" dirty="0"/>
              <a:t>The Case for </a:t>
            </a:r>
            <a:r>
              <a:rPr lang="en-US" sz="2000" i="1" dirty="0" err="1"/>
              <a:t>Luddism</a:t>
            </a:r>
            <a:r>
              <a:rPr lang="en-US" sz="2000" i="1" dirty="0"/>
              <a:t> Against </a:t>
            </a:r>
            <a:r>
              <a:rPr lang="en-US" sz="2000" i="1" dirty="0" err="1"/>
              <a:t>ChatGPT</a:t>
            </a:r>
            <a:r>
              <a:rPr lang="en-US" sz="2000" i="1" dirty="0"/>
              <a:t>. Available online:  </a:t>
            </a:r>
            <a:r>
              <a:rPr lang="en-US" sz="2000" dirty="0">
                <a:hlinkClick r:id="rId2"/>
              </a:rPr>
              <a:t>https://www.insidehighered.com/views/2023/04/03/case-luddism-against-chatgpt-opinion</a:t>
            </a:r>
            <a:r>
              <a:rPr lang="en-US" sz="2000" dirty="0"/>
              <a:t> (Accessed: 3rd April 2023)</a:t>
            </a:r>
            <a:endParaRPr lang="en-US" i="1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Hyland, K., 2006. </a:t>
            </a:r>
            <a:r>
              <a:rPr lang="en-US" sz="2000" i="1" dirty="0"/>
              <a:t>English for Academic Purposes: An Advanced Resource Book</a:t>
            </a:r>
            <a:r>
              <a:rPr lang="en-US" sz="2000" dirty="0"/>
              <a:t>. New York: Routledge.</a:t>
            </a:r>
            <a:endParaRPr lang="en-US" sz="2800"/>
          </a:p>
          <a:p>
            <a:endParaRPr lang="en-US" dirty="0"/>
          </a:p>
          <a:p>
            <a:pPr algn="l"/>
            <a:r>
              <a:rPr lang="en-US" sz="2000" dirty="0" err="1"/>
              <a:t>Supiano</a:t>
            </a:r>
            <a:r>
              <a:rPr lang="en-US" sz="2000" dirty="0"/>
              <a:t>, B., 2023. </a:t>
            </a:r>
            <a:r>
              <a:rPr lang="en-US" sz="2000" i="1" dirty="0"/>
              <a:t>Will </a:t>
            </a:r>
            <a:r>
              <a:rPr lang="en-US" sz="2000" i="1" dirty="0" err="1"/>
              <a:t>ChatGPT</a:t>
            </a:r>
            <a:r>
              <a:rPr lang="en-US" sz="2000" i="1" dirty="0"/>
              <a:t> change how professors assess learning? It won't be easy without their college's' support. </a:t>
            </a:r>
            <a:r>
              <a:rPr lang="en-US" sz="2000" dirty="0"/>
              <a:t>Available online: </a:t>
            </a:r>
            <a:r>
              <a:rPr lang="en-US" sz="2000" dirty="0">
                <a:hlinkClick r:id="rId3"/>
              </a:rPr>
              <a:t>https://www.chronicle.com/article/will-chatgpt-change-how-professors-assess-learning?cid2=gen_login_refresh&amp;cid=gen_sign_in</a:t>
            </a:r>
            <a:r>
              <a:rPr lang="en-US" sz="2000" dirty="0"/>
              <a:t> (Accessed: 14th April, 2023)</a:t>
            </a:r>
          </a:p>
        </p:txBody>
      </p:sp>
    </p:spTree>
    <p:extLst>
      <p:ext uri="{BB962C8B-B14F-4D97-AF65-F5344CB8AC3E}">
        <p14:creationId xmlns:p14="http://schemas.microsoft.com/office/powerpoint/2010/main" val="2419327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667000"/>
            <a:ext cx="2514600" cy="147732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object 3"/>
          <p:cNvSpPr/>
          <p:nvPr/>
        </p:nvSpPr>
        <p:spPr>
          <a:xfrm>
            <a:off x="457200" y="7150541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29400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51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3124200"/>
            <a:ext cx="73183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Landscape: where are we now?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2695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3183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/>
              <a:t>Landscape: where are we now?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914400" y="1524000"/>
            <a:ext cx="73183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0043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kumimoji="1" lang="en-US" altLang="zh-CN" sz="2800" kern="0" dirty="0">
                <a:solidFill>
                  <a:schemeClr val="tx1"/>
                </a:solidFill>
              </a:rPr>
              <a:t>1. Faster, better, more Large Language Models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260" y="1967711"/>
            <a:ext cx="2936404" cy="2936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603" y="4365686"/>
            <a:ext cx="2597575" cy="2597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4697854"/>
            <a:ext cx="3111323" cy="16831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8700" y="254196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3183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/>
              <a:t>Landscape: where are we now?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914400" y="1524000"/>
            <a:ext cx="8991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0043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kumimoji="1" lang="en-US" altLang="zh-CN" sz="2800" kern="0" dirty="0">
                <a:solidFill>
                  <a:schemeClr val="tx1"/>
                </a:solidFill>
              </a:rPr>
              <a:t>2. Integration of AIGC with existing popular applications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486" y="2120722"/>
            <a:ext cx="2259018" cy="12650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4298" y="4701493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2084826"/>
            <a:ext cx="2847975" cy="1600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4667" y="5739001"/>
            <a:ext cx="3124200" cy="727184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618896" y="2800252"/>
            <a:ext cx="2820608" cy="2817060"/>
            <a:chOff x="3381267" y="3045955"/>
            <a:chExt cx="2820608" cy="28170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45802" y="3751284"/>
              <a:ext cx="2514600" cy="1408176"/>
            </a:xfrm>
            <a:prstGeom prst="rect">
              <a:avLst/>
            </a:prstGeom>
          </p:spPr>
        </p:pic>
        <p:grpSp>
          <p:nvGrpSpPr>
            <p:cNvPr id="23" name="íṧḷíḓ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9DBFB4BA-4930-4368-B4D9-5D445D52C1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1267" y="3045955"/>
              <a:ext cx="2820608" cy="2817060"/>
              <a:chOff x="4683921" y="2230019"/>
              <a:chExt cx="2820608" cy="2817060"/>
            </a:xfrm>
          </p:grpSpPr>
          <p:sp>
            <p:nvSpPr>
              <p:cNvPr id="24" name="ï$ḻïďê">
                <a:extLst>
                  <a:ext uri="{FF2B5EF4-FFF2-40B4-BE49-F238E27FC236}">
                    <a16:creationId xmlns:a16="http://schemas.microsoft.com/office/drawing/2014/main" id="{1583A816-0C3F-438A-8053-8751518B305B}"/>
                  </a:ext>
                </a:extLst>
              </p:cNvPr>
              <p:cNvSpPr/>
              <p:nvPr/>
            </p:nvSpPr>
            <p:spPr bwMode="auto">
              <a:xfrm>
                <a:off x="5503494" y="2230019"/>
                <a:ext cx="1976198" cy="1032448"/>
              </a:xfrm>
              <a:custGeom>
                <a:avLst/>
                <a:gdLst/>
                <a:ahLst/>
                <a:cxnLst>
                  <a:cxn ang="0">
                    <a:pos x="635" y="0"/>
                  </a:cxn>
                  <a:cxn ang="0">
                    <a:pos x="429" y="69"/>
                  </a:cxn>
                  <a:cxn ang="0">
                    <a:pos x="470" y="78"/>
                  </a:cxn>
                  <a:cxn ang="0">
                    <a:pos x="336" y="194"/>
                  </a:cxn>
                  <a:cxn ang="0">
                    <a:pos x="0" y="230"/>
                  </a:cxn>
                  <a:cxn ang="0">
                    <a:pos x="72" y="313"/>
                  </a:cxn>
                  <a:cxn ang="0">
                    <a:pos x="334" y="332"/>
                  </a:cxn>
                  <a:cxn ang="0">
                    <a:pos x="534" y="158"/>
                  </a:cxn>
                  <a:cxn ang="0">
                    <a:pos x="538" y="194"/>
                  </a:cxn>
                  <a:cxn ang="0">
                    <a:pos x="635" y="0"/>
                  </a:cxn>
                </a:cxnLst>
                <a:rect l="0" t="0" r="r" b="b"/>
                <a:pathLst>
                  <a:path w="635" h="332">
                    <a:moveTo>
                      <a:pt x="635" y="0"/>
                    </a:moveTo>
                    <a:cubicBezTo>
                      <a:pt x="429" y="69"/>
                      <a:pt x="429" y="69"/>
                      <a:pt x="429" y="69"/>
                    </a:cubicBezTo>
                    <a:cubicBezTo>
                      <a:pt x="470" y="78"/>
                      <a:pt x="470" y="78"/>
                      <a:pt x="470" y="78"/>
                    </a:cubicBezTo>
                    <a:cubicBezTo>
                      <a:pt x="336" y="194"/>
                      <a:pt x="336" y="194"/>
                      <a:pt x="336" y="194"/>
                    </a:cubicBezTo>
                    <a:cubicBezTo>
                      <a:pt x="231" y="136"/>
                      <a:pt x="96" y="146"/>
                      <a:pt x="0" y="230"/>
                    </a:cubicBezTo>
                    <a:cubicBezTo>
                      <a:pt x="72" y="313"/>
                      <a:pt x="72" y="313"/>
                      <a:pt x="72" y="313"/>
                    </a:cubicBezTo>
                    <a:cubicBezTo>
                      <a:pt x="150" y="246"/>
                      <a:pt x="267" y="254"/>
                      <a:pt x="334" y="332"/>
                    </a:cubicBezTo>
                    <a:cubicBezTo>
                      <a:pt x="534" y="158"/>
                      <a:pt x="534" y="158"/>
                      <a:pt x="534" y="158"/>
                    </a:cubicBezTo>
                    <a:cubicBezTo>
                      <a:pt x="538" y="194"/>
                      <a:pt x="538" y="194"/>
                      <a:pt x="538" y="194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isḷiḋê">
                <a:extLst>
                  <a:ext uri="{FF2B5EF4-FFF2-40B4-BE49-F238E27FC236}">
                    <a16:creationId xmlns:a16="http://schemas.microsoft.com/office/drawing/2014/main" id="{F662F687-E799-4042-A202-CF37918D309B}"/>
                  </a:ext>
                </a:extLst>
              </p:cNvPr>
              <p:cNvSpPr/>
              <p:nvPr/>
            </p:nvSpPr>
            <p:spPr bwMode="auto">
              <a:xfrm>
                <a:off x="6484498" y="3038948"/>
                <a:ext cx="1020031" cy="1963781"/>
              </a:xfrm>
              <a:custGeom>
                <a:avLst/>
                <a:gdLst/>
                <a:ahLst/>
                <a:cxnLst>
                  <a:cxn ang="0">
                    <a:pos x="328" y="631"/>
                  </a:cxn>
                  <a:cxn ang="0">
                    <a:pos x="259" y="425"/>
                  </a:cxn>
                  <a:cxn ang="0">
                    <a:pos x="251" y="466"/>
                  </a:cxn>
                  <a:cxn ang="0">
                    <a:pos x="138" y="335"/>
                  </a:cxn>
                  <a:cxn ang="0">
                    <a:pos x="102" y="0"/>
                  </a:cxn>
                  <a:cxn ang="0">
                    <a:pos x="19" y="72"/>
                  </a:cxn>
                  <a:cxn ang="0">
                    <a:pos x="0" y="333"/>
                  </a:cxn>
                  <a:cxn ang="0">
                    <a:pos x="171" y="531"/>
                  </a:cxn>
                  <a:cxn ang="0">
                    <a:pos x="134" y="534"/>
                  </a:cxn>
                  <a:cxn ang="0">
                    <a:pos x="328" y="631"/>
                  </a:cxn>
                </a:cxnLst>
                <a:rect l="0" t="0" r="r" b="b"/>
                <a:pathLst>
                  <a:path w="328" h="631">
                    <a:moveTo>
                      <a:pt x="328" y="631"/>
                    </a:moveTo>
                    <a:cubicBezTo>
                      <a:pt x="259" y="425"/>
                      <a:pt x="259" y="425"/>
                      <a:pt x="259" y="425"/>
                    </a:cubicBezTo>
                    <a:cubicBezTo>
                      <a:pt x="251" y="466"/>
                      <a:pt x="251" y="466"/>
                      <a:pt x="251" y="466"/>
                    </a:cubicBezTo>
                    <a:cubicBezTo>
                      <a:pt x="138" y="335"/>
                      <a:pt x="138" y="335"/>
                      <a:pt x="138" y="335"/>
                    </a:cubicBezTo>
                    <a:cubicBezTo>
                      <a:pt x="195" y="230"/>
                      <a:pt x="185" y="96"/>
                      <a:pt x="102" y="0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86" y="149"/>
                      <a:pt x="77" y="266"/>
                      <a:pt x="0" y="333"/>
                    </a:cubicBezTo>
                    <a:cubicBezTo>
                      <a:pt x="171" y="531"/>
                      <a:pt x="171" y="531"/>
                      <a:pt x="171" y="531"/>
                    </a:cubicBezTo>
                    <a:cubicBezTo>
                      <a:pt x="134" y="534"/>
                      <a:pt x="134" y="534"/>
                      <a:pt x="134" y="534"/>
                    </a:cubicBezTo>
                    <a:lnTo>
                      <a:pt x="328" y="631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íṣ1îḑé">
                <a:extLst>
                  <a:ext uri="{FF2B5EF4-FFF2-40B4-BE49-F238E27FC236}">
                    <a16:creationId xmlns:a16="http://schemas.microsoft.com/office/drawing/2014/main" id="{C8389868-6D8E-424B-B165-445BA0C6F532}"/>
                  </a:ext>
                </a:extLst>
              </p:cNvPr>
              <p:cNvSpPr/>
              <p:nvPr/>
            </p:nvSpPr>
            <p:spPr bwMode="auto">
              <a:xfrm>
                <a:off x="4724723" y="4016404"/>
                <a:ext cx="1983294" cy="1030675"/>
              </a:xfrm>
              <a:custGeom>
                <a:avLst/>
                <a:gdLst/>
                <a:ahLst/>
                <a:cxnLst>
                  <a:cxn ang="0">
                    <a:pos x="637" y="102"/>
                  </a:cxn>
                  <a:cxn ang="0">
                    <a:pos x="565" y="19"/>
                  </a:cxn>
                  <a:cxn ang="0">
                    <a:pos x="304" y="1"/>
                  </a:cxn>
                  <a:cxn ang="0">
                    <a:pos x="303" y="0"/>
                  </a:cxn>
                  <a:cxn ang="0">
                    <a:pos x="101" y="175"/>
                  </a:cxn>
                  <a:cxn ang="0">
                    <a:pos x="98" y="136"/>
                  </a:cxn>
                  <a:cxn ang="0">
                    <a:pos x="0" y="331"/>
                  </a:cxn>
                  <a:cxn ang="0">
                    <a:pos x="206" y="262"/>
                  </a:cxn>
                  <a:cxn ang="0">
                    <a:pos x="168" y="254"/>
                  </a:cxn>
                  <a:cxn ang="0">
                    <a:pos x="301" y="138"/>
                  </a:cxn>
                  <a:cxn ang="0">
                    <a:pos x="637" y="102"/>
                  </a:cxn>
                </a:cxnLst>
                <a:rect l="0" t="0" r="r" b="b"/>
                <a:pathLst>
                  <a:path w="637" h="331">
                    <a:moveTo>
                      <a:pt x="637" y="102"/>
                    </a:moveTo>
                    <a:cubicBezTo>
                      <a:pt x="565" y="19"/>
                      <a:pt x="565" y="19"/>
                      <a:pt x="565" y="19"/>
                    </a:cubicBezTo>
                    <a:cubicBezTo>
                      <a:pt x="488" y="86"/>
                      <a:pt x="372" y="78"/>
                      <a:pt x="304" y="1"/>
                    </a:cubicBezTo>
                    <a:cubicBezTo>
                      <a:pt x="303" y="0"/>
                      <a:pt x="303" y="0"/>
                      <a:pt x="303" y="0"/>
                    </a:cubicBezTo>
                    <a:cubicBezTo>
                      <a:pt x="101" y="175"/>
                      <a:pt x="101" y="175"/>
                      <a:pt x="101" y="175"/>
                    </a:cubicBezTo>
                    <a:cubicBezTo>
                      <a:pt x="98" y="136"/>
                      <a:pt x="98" y="136"/>
                      <a:pt x="98" y="136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206" y="262"/>
                      <a:pt x="206" y="262"/>
                      <a:pt x="206" y="262"/>
                    </a:cubicBezTo>
                    <a:cubicBezTo>
                      <a:pt x="168" y="254"/>
                      <a:pt x="168" y="254"/>
                      <a:pt x="168" y="254"/>
                    </a:cubicBezTo>
                    <a:cubicBezTo>
                      <a:pt x="301" y="138"/>
                      <a:pt x="301" y="138"/>
                      <a:pt x="301" y="138"/>
                    </a:cubicBezTo>
                    <a:cubicBezTo>
                      <a:pt x="407" y="196"/>
                      <a:pt x="541" y="186"/>
                      <a:pt x="637" y="102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iṡḻïḍé">
                <a:extLst>
                  <a:ext uri="{FF2B5EF4-FFF2-40B4-BE49-F238E27FC236}">
                    <a16:creationId xmlns:a16="http://schemas.microsoft.com/office/drawing/2014/main" id="{84018920-2627-41C4-9A04-008EBE51D6C0}"/>
                  </a:ext>
                </a:extLst>
              </p:cNvPr>
              <p:cNvSpPr/>
              <p:nvPr/>
            </p:nvSpPr>
            <p:spPr bwMode="auto">
              <a:xfrm>
                <a:off x="4683921" y="2242436"/>
                <a:ext cx="1043092" cy="1997486"/>
              </a:xfrm>
              <a:custGeom>
                <a:avLst/>
                <a:gdLst/>
                <a:ahLst/>
                <a:cxnLst>
                  <a:cxn ang="0">
                    <a:pos x="335" y="309"/>
                  </a:cxn>
                  <a:cxn ang="0">
                    <a:pos x="155" y="101"/>
                  </a:cxn>
                  <a:cxn ang="0">
                    <a:pos x="194" y="97"/>
                  </a:cxn>
                  <a:cxn ang="0">
                    <a:pos x="0" y="0"/>
                  </a:cxn>
                  <a:cxn ang="0">
                    <a:pos x="69" y="206"/>
                  </a:cxn>
                  <a:cxn ang="0">
                    <a:pos x="77" y="168"/>
                  </a:cxn>
                  <a:cxn ang="0">
                    <a:pos x="197" y="307"/>
                  </a:cxn>
                  <a:cxn ang="0">
                    <a:pos x="233" y="642"/>
                  </a:cxn>
                  <a:cxn ang="0">
                    <a:pos x="316" y="570"/>
                  </a:cxn>
                  <a:cxn ang="0">
                    <a:pos x="335" y="309"/>
                  </a:cxn>
                </a:cxnLst>
                <a:rect l="0" t="0" r="r" b="b"/>
                <a:pathLst>
                  <a:path w="335" h="642">
                    <a:moveTo>
                      <a:pt x="335" y="309"/>
                    </a:moveTo>
                    <a:cubicBezTo>
                      <a:pt x="155" y="101"/>
                      <a:pt x="155" y="101"/>
                      <a:pt x="155" y="101"/>
                    </a:cubicBezTo>
                    <a:cubicBezTo>
                      <a:pt x="194" y="97"/>
                      <a:pt x="194" y="97"/>
                      <a:pt x="194" y="9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9" y="206"/>
                      <a:pt x="69" y="206"/>
                      <a:pt x="69" y="206"/>
                    </a:cubicBezTo>
                    <a:cubicBezTo>
                      <a:pt x="77" y="168"/>
                      <a:pt x="77" y="168"/>
                      <a:pt x="77" y="168"/>
                    </a:cubicBezTo>
                    <a:cubicBezTo>
                      <a:pt x="197" y="307"/>
                      <a:pt x="197" y="307"/>
                      <a:pt x="197" y="307"/>
                    </a:cubicBezTo>
                    <a:cubicBezTo>
                      <a:pt x="140" y="412"/>
                      <a:pt x="150" y="546"/>
                      <a:pt x="233" y="642"/>
                    </a:cubicBezTo>
                    <a:cubicBezTo>
                      <a:pt x="316" y="570"/>
                      <a:pt x="316" y="570"/>
                      <a:pt x="316" y="570"/>
                    </a:cubicBezTo>
                    <a:cubicBezTo>
                      <a:pt x="249" y="493"/>
                      <a:pt x="258" y="376"/>
                      <a:pt x="335" y="309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5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3183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/>
              <a:t>Landscape: where are we now?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914400" y="1524000"/>
            <a:ext cx="8991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0043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kumimoji="1" lang="en-US" altLang="zh-CN" sz="2800" kern="0" dirty="0">
                <a:solidFill>
                  <a:schemeClr val="tx1"/>
                </a:solidFill>
              </a:rPr>
              <a:t>3. Microsoft 365 + </a:t>
            </a:r>
            <a:r>
              <a:rPr kumimoji="1" lang="en-US" altLang="zh-CN" sz="2800" kern="0" dirty="0" err="1">
                <a:solidFill>
                  <a:schemeClr val="tx1"/>
                </a:solidFill>
              </a:rPr>
              <a:t>CoPilot</a:t>
            </a:r>
            <a:endParaRPr kumimoji="1" lang="en-US" altLang="zh-CN" sz="2800" kern="0" dirty="0">
              <a:solidFill>
                <a:schemeClr val="tx1"/>
              </a:solidFill>
            </a:endParaRPr>
          </a:p>
        </p:txBody>
      </p:sp>
      <p:pic>
        <p:nvPicPr>
          <p:cNvPr id="3076" name="Picture 4" descr="Microsoft 365 Copilot Will Add AI to Word, Outlook, and M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27393"/>
            <a:ext cx="7809646" cy="438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4400" y="6831628"/>
            <a:ext cx="7809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https://www.howtogeek.com/879737/microsoft-365-copilot-will-add-ai-to-word-outlook-and-more/</a:t>
            </a:r>
          </a:p>
        </p:txBody>
      </p:sp>
    </p:spTree>
    <p:extLst>
      <p:ext uri="{BB962C8B-B14F-4D97-AF65-F5344CB8AC3E}">
        <p14:creationId xmlns:p14="http://schemas.microsoft.com/office/powerpoint/2010/main" val="271143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731837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/>
              <a:t>Landscape: where are we now?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644165" y="1524000"/>
            <a:ext cx="899160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000043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kumimoji="1" lang="en-US" altLang="zh-CN" sz="2800" kern="0" dirty="0">
                <a:solidFill>
                  <a:schemeClr val="tx1"/>
                </a:solidFill>
              </a:rPr>
              <a:t>4. More specialized AIGC-applications targeting researchers and students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14800" y="5664612"/>
            <a:ext cx="5694109" cy="1020447"/>
            <a:chOff x="1828800" y="2819400"/>
            <a:chExt cx="5694109" cy="10204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2958784"/>
              <a:ext cx="3865309" cy="8810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28800" y="2819400"/>
              <a:ext cx="1562100" cy="714375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533400" y="2760906"/>
            <a:ext cx="5077763" cy="1214930"/>
            <a:chOff x="1600200" y="5856633"/>
            <a:chExt cx="5077763" cy="121493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00200" y="5930670"/>
              <a:ext cx="2543175" cy="9810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7150" y="5856633"/>
              <a:ext cx="2690813" cy="1214930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0787" y="3623437"/>
            <a:ext cx="5340751" cy="176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3124200"/>
            <a:ext cx="731837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kumimoji="1" lang="en-US" altLang="zh-CN" sz="4000" dirty="0">
                <a:latin typeface="Arial" panose="020B0604020202020204" pitchFamily="34" charset="0"/>
                <a:cs typeface="Arial" panose="020B0604020202020204" pitchFamily="34" charset="0"/>
              </a:rPr>
              <a:t>AIGC/Generative AI: why are we vulnerable to it?</a:t>
            </a:r>
          </a:p>
        </p:txBody>
      </p:sp>
      <p:sp>
        <p:nvSpPr>
          <p:cNvPr id="3" name="object 3"/>
          <p:cNvSpPr/>
          <p:nvPr/>
        </p:nvSpPr>
        <p:spPr>
          <a:xfrm>
            <a:off x="457200" y="7130033"/>
            <a:ext cx="9144000" cy="18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713003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0"/>
                </a:lnTo>
              </a:path>
            </a:pathLst>
          </a:custGeom>
          <a:ln w="6096">
            <a:solidFill>
              <a:srgbClr val="5A9A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12552" y="6608892"/>
            <a:ext cx="358191" cy="445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41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D27B-F10C-47E8-B05C-33CCFC96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02" y="764539"/>
            <a:ext cx="8070595" cy="984885"/>
          </a:xfrm>
        </p:spPr>
        <p:txBody>
          <a:bodyPr wrap="square" lIns="0" tIns="0" rIns="0" bIns="0" anchor="t">
            <a:spAutoFit/>
          </a:bodyPr>
          <a:lstStyle/>
          <a:p>
            <a:pPr algn="l"/>
            <a:r>
              <a:rPr lang="en-US" dirty="0"/>
              <a:t>Why are we vulnerable to it?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69A52-16C5-4B61-A992-513EF368F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675" y="1869439"/>
            <a:ext cx="8131048" cy="3447098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dirty="0"/>
              <a:t>Two main reasons:</a:t>
            </a:r>
          </a:p>
          <a:p>
            <a:endParaRPr lang="en-US" dirty="0"/>
          </a:p>
          <a:p>
            <a:r>
              <a:rPr lang="en-US" dirty="0"/>
              <a:t>1. Massification of Higher Education</a:t>
            </a:r>
          </a:p>
          <a:p>
            <a:endParaRPr lang="en-US" dirty="0"/>
          </a:p>
          <a:p>
            <a:r>
              <a:rPr lang="en-US" dirty="0"/>
              <a:t>2. The types of assessments that we often use on EAP modules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570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acb277f-1c12-4e70-83cc-677d4eb8c5c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91737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7812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781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781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7812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4160</TotalTime>
  <Words>1251</Words>
  <Application>Microsoft Office PowerPoint</Application>
  <PresentationFormat>Custom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Outline</vt:lpstr>
      <vt:lpstr>Landscape: where are we now?</vt:lpstr>
      <vt:lpstr>Landscape: where are we now?</vt:lpstr>
      <vt:lpstr>Landscape: where are we now?</vt:lpstr>
      <vt:lpstr>Landscape: where are we now?</vt:lpstr>
      <vt:lpstr>Landscape: where are we now?</vt:lpstr>
      <vt:lpstr>AIGC/Generative AI: why are we vulnerable to it?</vt:lpstr>
      <vt:lpstr>Why are we vulnerable to it? </vt:lpstr>
      <vt:lpstr>Amid excitement and anxiety, the rest of the world is trying very hard to keep apace with the latest AIGC development , including education institutions… </vt:lpstr>
      <vt:lpstr>Which side to take?</vt:lpstr>
      <vt:lpstr>Which side to take?</vt:lpstr>
      <vt:lpstr>Plagiarism and cheating in a post-AIGC world</vt:lpstr>
      <vt:lpstr>PowerPoint Presentation</vt:lpstr>
      <vt:lpstr>The role of writing</vt:lpstr>
      <vt:lpstr>The role of writing </vt:lpstr>
      <vt:lpstr>The role of writing </vt:lpstr>
      <vt:lpstr>The role of writing </vt:lpstr>
      <vt:lpstr>The role of writing </vt:lpstr>
      <vt:lpstr>A Chinese EMI institution’s potential approach</vt:lpstr>
      <vt:lpstr>English Language Centre School of Languages, XJTLU</vt:lpstr>
      <vt:lpstr>English Language Centre School of Languages, XJTLU</vt:lpstr>
      <vt:lpstr>Potential Approach</vt:lpstr>
      <vt:lpstr>Potential Approach: EAP for Design</vt:lpstr>
      <vt:lpstr>Potential Approach： EAP for Design</vt:lpstr>
      <vt:lpstr>Summary</vt:lpstr>
      <vt:lpstr>References</vt:lpstr>
      <vt:lpstr>Thank you!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PG_Digital_Tools_Notion.pptx</dc:title>
  <dc:creator>Ling.Xia</dc:creator>
  <cp:lastModifiedBy>Raynor, Joanne</cp:lastModifiedBy>
  <cp:revision>179</cp:revision>
  <dcterms:created xsi:type="dcterms:W3CDTF">2022-10-17T07:20:17Z</dcterms:created>
  <dcterms:modified xsi:type="dcterms:W3CDTF">2023-04-20T08:40:32Z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2022-05-11T00:00:00Z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2022-10-17T00:00:00Z</vt:filetime>
  </property>
</Properties>
</file>