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9" r:id="rId5"/>
    <p:sldId id="263" r:id="rId6"/>
    <p:sldId id="260" r:id="rId7"/>
    <p:sldId id="287" r:id="rId8"/>
    <p:sldId id="300" r:id="rId9"/>
    <p:sldId id="292" r:id="rId10"/>
    <p:sldId id="290" r:id="rId11"/>
    <p:sldId id="291" r:id="rId12"/>
    <p:sldId id="270" r:id="rId13"/>
    <p:sldId id="293" r:id="rId14"/>
    <p:sldId id="304" r:id="rId15"/>
    <p:sldId id="295" r:id="rId16"/>
    <p:sldId id="276" r:id="rId17"/>
    <p:sldId id="294" r:id="rId18"/>
    <p:sldId id="302" r:id="rId19"/>
    <p:sldId id="296" r:id="rId20"/>
    <p:sldId id="286" r:id="rId21"/>
    <p:sldId id="289" r:id="rId22"/>
    <p:sldId id="273" r:id="rId23"/>
    <p:sldId id="298" r:id="rId24"/>
    <p:sldId id="305" r:id="rId25"/>
  </p:sldIdLst>
  <p:sldSz cx="12192000" cy="6858000"/>
  <p:notesSz cx="6858000" cy="9144000"/>
  <p:defaultTextStyle>
    <a:defPPr rtl="0">
      <a:defRPr lang="en-GB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lton, Tony" initials="DT" lastIdx="1" clrIdx="0">
    <p:extLst>
      <p:ext uri="{19B8F6BF-5375-455C-9EA6-DF929625EA0E}">
        <p15:presenceInfo xmlns:p15="http://schemas.microsoft.com/office/powerpoint/2012/main" userId="S-1-5-21-137024685-2204166116-4157399963-2464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7A0739-D025-6747-B829-ECA28203EBDD}" v="1" dt="2021-12-14T14:32:21.188"/>
    <p1510:client id="{2B18C941-67A0-0133-7DBF-3EE421B5EF15}" v="3" dt="2021-12-13T10:36:18.700"/>
    <p1510:client id="{2CB90651-4876-4357-AC37-BE74C62D8CD5}" v="1" dt="2021-12-13T10:12:57.260"/>
    <p1510:client id="{E39EAA72-D95D-5AD9-26D8-38B94DB6E361}" v="26" dt="2021-12-13T11:02:02.5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56" autoAdjust="0"/>
    <p:restoredTop sz="94764" autoAdjust="0"/>
  </p:normalViewPr>
  <p:slideViewPr>
    <p:cSldViewPr snapToGrid="0">
      <p:cViewPr varScale="1">
        <p:scale>
          <a:sx n="81" d="100"/>
          <a:sy n="81" d="100"/>
        </p:scale>
        <p:origin x="40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B5A6B9A-9D3B-4590-9BD1-C40B6381C9F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39317B-0CB6-40EB-9E68-0A105491AFB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FC19EB-6FBC-45A8-8158-B1F69188592C}" type="datetime1">
              <a:rPr lang="en-GB" smtClean="0"/>
              <a:pPr/>
              <a:t>17/04/2023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1645FF-BFBB-45AC-B5C8-585FF774F77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B714C0-EFFC-4844-80C1-17032055154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FA82C-F8B6-4735-A8D7-5B85FB7E05B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7166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54419C-010B-4E67-896F-FF715D1B196E}" type="datetime1">
              <a:rPr lang="en-GB" noProof="0" smtClean="0"/>
              <a:pPr/>
              <a:t>17/04/2023</a:t>
            </a:fld>
            <a:endParaRPr lang="en-GB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72999-C585-4931-BDB4-1F8E49B2156F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0347254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72999-C585-4931-BDB4-1F8E49B2156F}" type="slidenum">
              <a:rPr lang="en-GB" noProof="0" smtClean="0"/>
              <a:pPr/>
              <a:t>3</a:t>
            </a:fld>
            <a:endParaRPr lang="en-GB" noProof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solidFill>
            <a:srgbClr val="002060"/>
          </a:solidFill>
          <a:ln>
            <a:solidFill>
              <a:srgbClr val="002060"/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 rtlCol="0"/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pPr rtl="0"/>
            <a:r>
              <a:rPr lang="en-GB" noProof="0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rtlCol="0" anchor="t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n-GB" noProof="0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A60202-D4F2-445A-9188-DA9788F92A7C}" type="datetime1">
              <a:rPr lang="en-GB" smtClean="0"/>
              <a:pPr/>
              <a:t>17/04/2023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 descr="The University of Liverpool English Language Logo.">
            <a:extLst>
              <a:ext uri="{FF2B5EF4-FFF2-40B4-BE49-F238E27FC236}">
                <a16:creationId xmlns:a16="http://schemas.microsoft.com/office/drawing/2014/main" id="{E69E27DF-FA34-4ADF-B614-E2E5079C03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0001" y="214986"/>
            <a:ext cx="6096000" cy="1016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pPr rtl="0"/>
            <a:r>
              <a:rPr lang="en-GB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7F4D09-C265-4AB4-9021-B7016872E818}" type="datetime1">
              <a:rPr lang="en-GB" noProof="0" smtClean="0"/>
              <a:pPr rtl="0"/>
              <a:t>17/04/2023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 rtl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rtlCol="0" anchor="b"/>
          <a:lstStyle>
            <a:lvl1pPr algn="l">
              <a:defRPr sz="4200" b="1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en-GB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rtlCol="0"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rtlCol="0" anchor="t"/>
          <a:lstStyle>
            <a:lvl1pPr marL="0" indent="0">
              <a:buFontTx/>
              <a:buNone/>
              <a:defRPr/>
            </a:lvl1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330396F-E7A6-47CD-BE2B-D56AB6D6E25D}" type="datetime1">
              <a:rPr lang="en-GB" noProof="0" smtClean="0"/>
              <a:pPr rtl="0"/>
              <a:t>17/04/2023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 rtl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 rtlCol="0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pPr rtl="0"/>
            <a:r>
              <a:rPr lang="en-GB" noProof="0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rtlCol="0" anchor="t"/>
          <a:lstStyle>
            <a:lvl1pPr marL="0" indent="0">
              <a:buFontTx/>
              <a:buNone/>
              <a:defRPr/>
            </a:lvl1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3D401A5-9F14-4931-9849-DE20CDA7C885}" type="datetime1">
              <a:rPr lang="en-GB" noProof="0" smtClean="0"/>
              <a:pPr rtl="0"/>
              <a:t>17/04/2023</a:t>
            </a:fld>
            <a:endParaRPr lang="en-GB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 rtl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rgbClr val="002060"/>
          </a:solidFill>
          <a:ln>
            <a:solidFill>
              <a:srgbClr val="002060"/>
            </a:solidFill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n-GB" noProof="0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CD08DD4-D15B-43CA-8E62-27DEB64D0788}" type="datetime1">
              <a:rPr lang="en-GB" noProof="0" smtClean="0"/>
              <a:pPr rtl="0"/>
              <a:t>17/04/2023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 rtl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solidFill>
            <a:srgbClr val="002060"/>
          </a:solidFill>
          <a:ln>
            <a:solidFill>
              <a:srgbClr val="002060"/>
            </a:solidFill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n-GB" noProof="0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rtlCol="0" anchor="t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E921A2C-2A44-4438-8091-3B1264E797F3}" type="datetime1">
              <a:rPr lang="en-GB" noProof="0" smtClean="0"/>
              <a:pPr rtl="0"/>
              <a:t>17/04/2023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 rtl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rgbClr val="002060"/>
          </a:solidFill>
          <a:ln>
            <a:solidFill>
              <a:srgbClr val="002060"/>
            </a:solidFill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n-GB" noProof="0" dirty="0"/>
              <a:t>Click to edit Master text styles</a:t>
            </a:r>
          </a:p>
          <a:p>
            <a:pPr lvl="1" rtl="0"/>
            <a:r>
              <a:rPr lang="en-GB" noProof="0" dirty="0"/>
              <a:t>Second level</a:t>
            </a:r>
          </a:p>
          <a:p>
            <a:pPr lvl="2" rtl="0"/>
            <a:r>
              <a:rPr lang="en-GB" noProof="0" dirty="0"/>
              <a:t>Third level</a:t>
            </a:r>
          </a:p>
          <a:p>
            <a:pPr lvl="3" rtl="0"/>
            <a:r>
              <a:rPr lang="en-GB" noProof="0" dirty="0"/>
              <a:t>Fourth level</a:t>
            </a:r>
          </a:p>
          <a:p>
            <a:pPr lvl="4" rtl="0"/>
            <a:r>
              <a:rPr lang="en-GB" noProof="0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67E8E0E-EDBA-455E-B820-B2A2A392B226}" type="datetime1">
              <a:rPr lang="en-GB" smtClean="0"/>
              <a:pPr/>
              <a:t>17/04/2023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solidFill>
              <a:srgbClr val="002060"/>
            </a:solidFill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rtlCol="0" anchor="b"/>
          <a:lstStyle>
            <a:lvl1pPr algn="r">
              <a:defRPr sz="4800" b="1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en-GB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rtlCol="0" anchor="t">
            <a:no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AE0940-2279-4607-8238-7318CF320FD0}" type="datetime1">
              <a:rPr lang="en-GB" noProof="0" smtClean="0"/>
              <a:pPr rtl="0"/>
              <a:t>17/04/2023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 rtl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rgbClr val="002060"/>
          </a:solidFill>
          <a:ln>
            <a:solidFill>
              <a:srgbClr val="002060"/>
            </a:solidFill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 rtlCol="0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 rtlCol="0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8CED1C-E6AA-4C21-9042-19FF6AC44970}" type="datetime1">
              <a:rPr lang="en-GB" noProof="0" smtClean="0"/>
              <a:pPr rtl="0"/>
              <a:t>17/04/2023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 rtl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rgbClr val="002060"/>
          </a:solidFill>
          <a:ln>
            <a:solidFill>
              <a:srgbClr val="002060"/>
            </a:solidFill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n-GB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rtlCol="0"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rtlCol="0" anchor="t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rtlCol="0"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rtlCol="0" anchor="t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68A006A-3C3E-46FB-BA40-9A1C7A94DA28}" type="datetime1">
              <a:rPr lang="en-GB" noProof="0" smtClean="0"/>
              <a:pPr rtl="0"/>
              <a:t>17/04/2023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 rtl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rgbClr val="002060"/>
          </a:solidFill>
          <a:ln>
            <a:solidFill>
              <a:srgbClr val="002060"/>
            </a:solidFill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n-GB" noProof="0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E39EBB8-CAEE-42D3-B36F-F7415A11C8D1}" type="datetime1">
              <a:rPr lang="en-GB" noProof="0" smtClean="0"/>
              <a:pPr rtl="0"/>
              <a:t>17/04/2023</a:t>
            </a:fld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 rtl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0C1803-5371-4062-9A22-E233E28BA0E7}" type="datetime1">
              <a:rPr lang="en-GB" noProof="0" smtClean="0"/>
              <a:pPr rtl="0"/>
              <a:t>17/04/2023</a:t>
            </a:fld>
            <a:endParaRPr lang="en-GB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 rtl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solidFill>
            <a:srgbClr val="002060"/>
          </a:solidFill>
          <a:ln>
            <a:solidFill>
              <a:srgbClr val="002060"/>
            </a:solidFill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rtlCol="0"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pPr rtl="0"/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 rtlCol="0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DC28516-D368-420C-8200-4FF16BFEF4F8}" type="datetime1">
              <a:rPr lang="en-GB" noProof="0" smtClean="0"/>
              <a:pPr rtl="0"/>
              <a:t>17/04/2023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 rtl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rtlCol="0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pPr rtl="0"/>
            <a:r>
              <a:rPr lang="en-GB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rtlCol="0"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 rtlCol="0"/>
          <a:lstStyle/>
          <a:p>
            <a:pPr rtl="0"/>
            <a:fld id="{97BF72E3-864C-4D66-A38D-962DCA114CA0}" type="datetime1">
              <a:rPr lang="en-GB" noProof="0" smtClean="0"/>
              <a:pPr rtl="0"/>
              <a:t>17/04/2023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pPr rtl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pPr rtl="0"/>
            <a:r>
              <a:rPr lang="en-GB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en-GB" noProof="0" dirty="0"/>
              <a:t>Click to edit Master text styles</a:t>
            </a:r>
          </a:p>
          <a:p>
            <a:pPr lvl="1" rtl="0"/>
            <a:r>
              <a:rPr lang="en-GB" noProof="0" dirty="0"/>
              <a:t>Second level</a:t>
            </a:r>
          </a:p>
          <a:p>
            <a:pPr lvl="2" rtl="0"/>
            <a:r>
              <a:rPr lang="en-GB" noProof="0" dirty="0"/>
              <a:t>Third level</a:t>
            </a:r>
          </a:p>
          <a:p>
            <a:pPr lvl="3" rtl="0"/>
            <a:r>
              <a:rPr lang="en-GB" noProof="0" dirty="0"/>
              <a:t>Fourth level</a:t>
            </a:r>
          </a:p>
          <a:p>
            <a:pPr lvl="4" rtl="0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702AA2EA-B6AC-4A16-A731-820589685BBF}" type="datetime1">
              <a:rPr lang="en-GB" smtClean="0"/>
              <a:pPr/>
              <a:t>17/04/2023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bg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B3182-D4F9-497A-B686-1E76E50BBD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Arial" pitchFamily="34" charset="0"/>
                <a:cs typeface="Arial" pitchFamily="34" charset="0"/>
              </a:rPr>
              <a:t>BALEAP Conference 2023: Caution! EAP under Deconstruction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983766"/>
          </a:xfrm>
        </p:spPr>
        <p:txBody>
          <a:bodyPr>
            <a:normAutofit/>
          </a:bodyPr>
          <a:lstStyle/>
          <a:p>
            <a:r>
              <a:rPr lang="en-GB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19</a:t>
            </a:r>
            <a:r>
              <a:rPr lang="en-GB" sz="2400" b="1" baseline="30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GB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-21</a:t>
            </a:r>
            <a:r>
              <a:rPr lang="en-GB" sz="2400" b="1" baseline="30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</a:t>
            </a:r>
            <a:r>
              <a:rPr lang="en-GB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April 2023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567254-807F-4383-8BC6-80283BF3C4C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8046" y="0"/>
            <a:ext cx="2033954" cy="185242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1D1544B-171D-4C26-B5E0-6307F1C44F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0280" y="4976385"/>
            <a:ext cx="1931719" cy="183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90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288" y="482814"/>
            <a:ext cx="10571998" cy="970450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Observations on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6357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Strange</a:t>
            </a:r>
          </a:p>
          <a:p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to audit the Physics lab skills module with feedback and recommendations for the redesign in the following academic year (essentially using this first year of our collaboration as a foundation for future activities) </a:t>
            </a:r>
          </a:p>
          <a:p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to help module tutors and lab coaches design, create and deliver writing sessions, workshops and ‘masterclasses’ for physics students </a:t>
            </a:r>
          </a:p>
          <a:p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to give Physics tutors feedback on their session content, organisation and slides</a:t>
            </a:r>
          </a:p>
          <a:p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to do demo session/conduct lab report writing retreats for lab coaches (Physics lecturers and PhD students) for them to then mirror with UG physics students</a:t>
            </a:r>
          </a:p>
          <a:p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to give feedback on lab coach assessment feedback to students in terms of how it can be improved for clarity/reader-friendliness and actionable feedback on lab report writing </a:t>
            </a:r>
          </a:p>
          <a:p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to do ↑ with a view to skills development and progression across the degree course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3895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GB">
                <a:latin typeface="Calibri" panose="020F0502020204030204" pitchFamily="34" charset="0"/>
                <a:cs typeface="Calibri" panose="020F0502020204030204" pitchFamily="34" charset="0"/>
              </a:rPr>
              <a:t>Observations on Outcomes: Hats in the Hatbox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Coach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Collaborator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Colleague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Critical friend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Ethnographer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External examiner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External examiner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Listener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Teacher trainer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Writing ‘expert’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1510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1DABB4F-AEFB-419E-A5E5-1619B1EE5E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8638" y="1923803"/>
            <a:ext cx="4631377" cy="463137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65EFB5E-CD9E-4084-86FD-CFBFD6E1D2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5018" y="2951018"/>
            <a:ext cx="3906982" cy="390698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18C7CA9-63B6-474A-BD75-E478DB3C4C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3699289" cy="3398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049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itchFamily="34" charset="0"/>
              </a:rPr>
              <a:t>PGR Dentistry: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Work in Progress 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EAP for PGRs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ESP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ESAPP?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Observations on Outcomes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The Familiar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EAP needs</a:t>
            </a: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ESP needs</a:t>
            </a: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Liaison and everything else involved in working with a new discipline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Strange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ESAPP</a:t>
            </a: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Fully qualified professionals as students</a:t>
            </a: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Developing academic guidelines part of the learning process</a:t>
            </a: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EAP Curriculum designed by students</a:t>
            </a: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Materials developed ‘online’</a:t>
            </a: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Knowledge blending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987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Observations on Outcomes: Hats in the Hatbox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Academic Advisor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Colleague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Collaborator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Critical friend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Ethnographer</a:t>
            </a:r>
          </a:p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Mediator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Listener</a:t>
            </a:r>
          </a:p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Scholar</a:t>
            </a:r>
          </a:p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Supervisor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Teacher trainer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Writing ‘expert’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… Other </a:t>
            </a:r>
            <a:endParaRPr lang="en-GB" sz="24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63967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86029-3AF2-4A3A-B502-1855D748A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Identity Theories</a:t>
            </a:r>
          </a:p>
        </p:txBody>
      </p:sp>
      <p:pic>
        <p:nvPicPr>
          <p:cNvPr id="5" name="Content Placeholder 4" descr="2 people piecing together the jigsaw pieces of a human head to represent identity.&#10; ">
            <a:extLst>
              <a:ext uri="{FF2B5EF4-FFF2-40B4-BE49-F238E27FC236}">
                <a16:creationId xmlns:a16="http://schemas.microsoft.com/office/drawing/2014/main" id="{015DE82A-E24A-4ABF-B96F-BFF9F17F71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94462" y="2111477"/>
            <a:ext cx="6137835" cy="4538705"/>
          </a:xfrm>
        </p:spPr>
      </p:pic>
    </p:spTree>
    <p:extLst>
      <p:ext uri="{BB962C8B-B14F-4D97-AF65-F5344CB8AC3E}">
        <p14:creationId xmlns:p14="http://schemas.microsoft.com/office/powerpoint/2010/main" val="5927191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‘But is it EAP?’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2222500"/>
            <a:ext cx="10553700" cy="3636963"/>
          </a:xfrm>
        </p:spPr>
        <p:txBody>
          <a:bodyPr/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is EAP?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64824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5 Key Questions: Rethinking …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is EAP?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Who is it for?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How do we ‘do’ EAP?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How do we embed EAP?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is the EAP practitioner’s role in embedded discipline-specific EAP?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15196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is EAP?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Who is it for?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How do we ‘do’ EAP?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How do we embed EAP?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is the EAP practitioner’s role in embedded discipline-specific EAP?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B3182-D4F9-497A-B686-1E76E50BBD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8744" y="1743630"/>
            <a:ext cx="10572000" cy="2971051"/>
          </a:xfrm>
        </p:spPr>
        <p:txBody>
          <a:bodyPr/>
          <a:lstStyle/>
          <a:p>
            <a:r>
              <a:rPr lang="en-GB" sz="4400" dirty="0">
                <a:latin typeface="Arial" pitchFamily="34" charset="0"/>
                <a:cs typeface="Arial" pitchFamily="34" charset="0"/>
              </a:rPr>
              <a:t>Venturing out of my EAP comfort zone and making the familiar strange: a practitioner reconstructed in collaboration with the disciplines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925400"/>
          </a:xfrm>
        </p:spPr>
        <p:txBody>
          <a:bodyPr>
            <a:normAutofit/>
          </a:bodyPr>
          <a:lstStyle/>
          <a:p>
            <a:pPr algn="r"/>
            <a:r>
              <a:rPr lang="en-GB" sz="3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Dr Jeni Driscoll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567254-807F-4383-8BC6-80283BF3C4C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8046" y="0"/>
            <a:ext cx="2033954" cy="18524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0264DDA-7C0E-4D1F-B471-8AE5E9CE88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916384"/>
            <a:ext cx="2039140" cy="1941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90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819D6-CE70-48DC-98D0-B1B745949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Bibliography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9BB0C-8566-432F-808E-27F150C82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80062"/>
            <a:ext cx="10554574" cy="448887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Ding, A. and Bruce, I. 2017. </a:t>
            </a: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The English for Academic Purposes Practitioner: Operating on</a:t>
            </a:r>
            <a:b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the Edge of Academia.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The Netherlands: Palgrave Macmillan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Fenton-Smith, B. and Gurney, L. 2022. ‘Collaborator, applied linguist, academic, expense? Exploring the professional identities of academic language and learning professionals’, </a:t>
            </a: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Higher Education Pedagogies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7:1, pp 160-178, DOI: 10.1080/23752696.2022.2130390  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Hyland, K. 2006. </a:t>
            </a: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English for Academic Purposes: An advanced resource book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 Oxon: Routledge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Hyland, K. 2018. ‘Sympathy for the devil? A defence of EAP’, </a:t>
            </a: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Language Teaching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 5:3, pp. 383-399. doi:10.1017/S0261444818000101   </a:t>
            </a:r>
          </a:p>
          <a:p>
            <a:pPr marL="0" indent="0">
              <a:buNone/>
            </a:pP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Raimes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A. 1991. Instructional balance: from theory to practices in the theory of writing. In J.E.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Alatis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(Ed.), </a:t>
            </a: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Georgetown University round table on languages and linguistics: linguistics and language pedagogy: the state of the art,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pp. 238-249. Washington DC: Georgetown University Press.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Taylor, S. 2022.‘Scholarly activity and EAP professional identity: Tensions and alignments’ In Evans, M. Bond, B. and Ding, A. Innovation, exploration and transformation – </a:t>
            </a: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Proceedings of the 2019 BALEAP Conference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 Reading, UK: Garnet Education.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Whitchurch, C. 2008. ‘Shifting identities and blurring boundaries: The emergence of third space professionals in UK higher education’, </a:t>
            </a: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Higher Education Quarterly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62:4, pp 377–396. doi:10.1111/ j.1468-2273.2008.00387.x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5963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F5DF5-C525-43BD-B551-C54571924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901B9-C334-4FB7-95E5-689B353AB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Jeni.Driscoll@liverpool.ac.uk</a:t>
            </a:r>
          </a:p>
        </p:txBody>
      </p:sp>
    </p:spTree>
    <p:extLst>
      <p:ext uri="{BB962C8B-B14F-4D97-AF65-F5344CB8AC3E}">
        <p14:creationId xmlns:p14="http://schemas.microsoft.com/office/powerpoint/2010/main" val="353340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13A41-8B14-4499-B7D2-8C1B5D436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C0EFB-0222-4024-A1CB-F1AAE0EC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188525"/>
          </a:xfrm>
        </p:spPr>
        <p:txBody>
          <a:bodyPr/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Background/context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Aims</a:t>
            </a:r>
          </a:p>
          <a:p>
            <a:pPr lvl="1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5 key questions</a:t>
            </a:r>
          </a:p>
          <a:p>
            <a:pPr lvl="1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 STEM courses</a:t>
            </a:r>
          </a:p>
          <a:p>
            <a:pPr lvl="1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Work in Progress: Outcomes and observations</a:t>
            </a:r>
          </a:p>
          <a:p>
            <a:pPr lvl="1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Practitioner identity</a:t>
            </a:r>
          </a:p>
          <a:p>
            <a:pPr lvl="1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Rethinking 5 key questions in your context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1376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5 Key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188525"/>
          </a:xfrm>
        </p:spPr>
        <p:txBody>
          <a:bodyPr/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What is EAP?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Who is it for?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How do we ‘do’ EAP?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How do we embed EAP?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What is the EAP practitioner’s role in embedded discipline-specific EAP?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8311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5 Key Questions: Before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188525"/>
          </a:xfrm>
        </p:spPr>
        <p:txBody>
          <a:bodyPr/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What is EAP?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Who is it for?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How do we ‘do’ EAP?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How do we embed EAP?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What is the EAP practitioner’s role in embedded discipline-specific EAP?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6673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toolbox full of tools">
            <a:extLst>
              <a:ext uri="{FF2B5EF4-FFF2-40B4-BE49-F238E27FC236}">
                <a16:creationId xmlns:a16="http://schemas.microsoft.com/office/drawing/2014/main" id="{5B6312E6-6786-4F42-BD3C-9CCE905EFB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5471886" cy="5072649"/>
          </a:xfrm>
          <a:prstGeom prst="rect">
            <a:avLst/>
          </a:prstGeom>
        </p:spPr>
      </p:pic>
      <p:pic>
        <p:nvPicPr>
          <p:cNvPr id="9" name="Picture 8" descr="A hatbox and many different hats">
            <a:extLst>
              <a:ext uri="{FF2B5EF4-FFF2-40B4-BE49-F238E27FC236}">
                <a16:creationId xmlns:a16="http://schemas.microsoft.com/office/drawing/2014/main" id="{111B42E4-FDCC-46A3-BDF4-A866BC44F3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0114" y="2712191"/>
            <a:ext cx="5471886" cy="4135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556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UG Physics: Work in Progress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09142"/>
          </a:xfrm>
        </p:spPr>
        <p:txBody>
          <a:bodyPr>
            <a:no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audit the Physics lab skills module with feedback and recommendations for redesign in the following academic year (essentially using this first year of our collaboration as a foundation for future activities)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use student writing for module and course level needs analysis to inform course aims and design of future skills modules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help module tutors and lab coaches design, create and deliver writing sessions, workshops and ‘masterclasses’ for physics students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give Physics tutors feedback on their session content, organisation and slides</a:t>
            </a:r>
          </a:p>
        </p:txBody>
      </p:sp>
    </p:spTree>
    <p:extLst>
      <p:ext uri="{BB962C8B-B14F-4D97-AF65-F5344CB8AC3E}">
        <p14:creationId xmlns:p14="http://schemas.microsoft.com/office/powerpoint/2010/main" val="2513369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UG Physics: Work in Progress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635713"/>
          </a:xfrm>
        </p:spPr>
        <p:txBody>
          <a:bodyPr>
            <a:no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do demo session/conduct lab report writing retreats for lab coaches (Physics lecturers and PhD students) for them to mirror with UG physics students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design lab report writing activities to develop a ‘toolkit’ for lab coaches to use with students rather than a ‘course’ delivered by an EAP tutor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give feedback on lab coach assessment feedback to students in terms of how it can be improved for clarity/reader-friendliness and actionable feedback on lab report writing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do ↑ with a view to skills development and progression across the degree course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 absentia?</a:t>
            </a:r>
          </a:p>
        </p:txBody>
      </p:sp>
    </p:spTree>
    <p:extLst>
      <p:ext uri="{BB962C8B-B14F-4D97-AF65-F5344CB8AC3E}">
        <p14:creationId xmlns:p14="http://schemas.microsoft.com/office/powerpoint/2010/main" val="3862154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Observations on Outcomes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The Familiar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use student writing for module and course level needs analysis to inform course aims and design of future skills modules</a:t>
            </a:r>
          </a:p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Familiar(</a:t>
            </a:r>
            <a:r>
              <a:rPr lang="en-GB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design lab report writing activities for a ‘toolkit’ for lab coaches to use with students rather than a ‘course’ delivered by an EAP tutor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Quo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0090EC8B984C489989E0FE7CA9D63A" ma:contentTypeVersion="15" ma:contentTypeDescription="Create a new document." ma:contentTypeScope="" ma:versionID="d0a001bc638867a61fa1aef01145ee4c">
  <xsd:schema xmlns:xsd="http://www.w3.org/2001/XMLSchema" xmlns:xs="http://www.w3.org/2001/XMLSchema" xmlns:p="http://schemas.microsoft.com/office/2006/metadata/properties" xmlns:ns2="310d0dbb-532f-4493-a8c2-b3e89024f525" xmlns:ns3="e6820daa-d2e7-412e-947d-51b1dafb8693" targetNamespace="http://schemas.microsoft.com/office/2006/metadata/properties" ma:root="true" ma:fieldsID="006f96b8b940e5ce14b95ea913e10101" ns2:_="" ns3:_="">
    <xsd:import namespace="310d0dbb-532f-4493-a8c2-b3e89024f525"/>
    <xsd:import namespace="e6820daa-d2e7-412e-947d-51b1dafb86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Dat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0d0dbb-532f-4493-a8c2-b3e89024f5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" ma:index="20" nillable="true" ma:displayName="Date Created" ma:format="DateOnly" ma:internalName="Date">
      <xsd:simpleType>
        <xsd:restriction base="dms:DateTime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820daa-d2e7-412e-947d-51b1dafb869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 xmlns="310d0dbb-532f-4493-a8c2-b3e89024f525" xsi:nil="true"/>
  </documentManagement>
</p:properties>
</file>

<file path=customXml/itemProps1.xml><?xml version="1.0" encoding="utf-8"?>
<ds:datastoreItem xmlns:ds="http://schemas.openxmlformats.org/officeDocument/2006/customXml" ds:itemID="{6504F9D8-F388-4740-BCDA-B33830F79B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0d0dbb-532f-4493-a8c2-b3e89024f525"/>
    <ds:schemaRef ds:uri="e6820daa-d2e7-412e-947d-51b1dafb86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9F4D038-5460-486F-8697-AC4FEE2B83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CF8CE0-0675-4000-88B5-62B6814A8703}">
  <ds:schemaRefs>
    <ds:schemaRef ds:uri="310d0dbb-532f-4493-a8c2-b3e89024f525"/>
    <ds:schemaRef ds:uri="http://schemas.microsoft.com/office/2006/documentManagement/types"/>
    <ds:schemaRef ds:uri="http://purl.org/dc/dcmitype/"/>
    <ds:schemaRef ds:uri="e6820daa-d2e7-412e-947d-51b1dafb8693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423</TotalTime>
  <Words>1043</Words>
  <Application>Microsoft Office PowerPoint</Application>
  <PresentationFormat>Widescreen</PresentationFormat>
  <Paragraphs>114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Century Gothic</vt:lpstr>
      <vt:lpstr>Wingdings 2</vt:lpstr>
      <vt:lpstr>Quotable</vt:lpstr>
      <vt:lpstr>BALEAP Conference 2023: Caution! EAP under Deconstruction</vt:lpstr>
      <vt:lpstr>Venturing out of my EAP comfort zone and making the familiar strange: a practitioner reconstructed in collaboration with the disciplines</vt:lpstr>
      <vt:lpstr>Introduction</vt:lpstr>
      <vt:lpstr>5 Key Questions</vt:lpstr>
      <vt:lpstr>5 Key Questions: Before</vt:lpstr>
      <vt:lpstr>PowerPoint Presentation</vt:lpstr>
      <vt:lpstr>UG Physics: Work in Progress </vt:lpstr>
      <vt:lpstr>UG Physics: Work in Progress </vt:lpstr>
      <vt:lpstr>Observations on Outcomes</vt:lpstr>
      <vt:lpstr>Observations on Outcomes</vt:lpstr>
      <vt:lpstr>Observations on Outcomes: Hats in the Hatbox</vt:lpstr>
      <vt:lpstr>PowerPoint Presentation</vt:lpstr>
      <vt:lpstr>PGR Dentistry: Work in Progress </vt:lpstr>
      <vt:lpstr>Observations on Outcomes</vt:lpstr>
      <vt:lpstr>Observations on Outcomes: Hats in the Hatbox</vt:lpstr>
      <vt:lpstr>Identity Theories</vt:lpstr>
      <vt:lpstr> ‘But is it EAP?’</vt:lpstr>
      <vt:lpstr>5 Key Questions: Rethinking … </vt:lpstr>
      <vt:lpstr>Discussion</vt:lpstr>
      <vt:lpstr>Bibliography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Dalton, Tony</dc:creator>
  <cp:lastModifiedBy>Driscoll, Jeni</cp:lastModifiedBy>
  <cp:revision>95</cp:revision>
  <dcterms:created xsi:type="dcterms:W3CDTF">2021-12-13T10:12:51Z</dcterms:created>
  <dcterms:modified xsi:type="dcterms:W3CDTF">2023-04-17T00:00:55Z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0x010100070090EC8B984C489989E0FE7CA9D63A</vt:lpwstr>
  </property>
</Properties>
</file>