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74" r:id="rId6"/>
    <p:sldId id="275" r:id="rId7"/>
    <p:sldId id="276" r:id="rId8"/>
    <p:sldId id="278" r:id="rId9"/>
    <p:sldId id="283" r:id="rId10"/>
    <p:sldId id="277" r:id="rId11"/>
    <p:sldId id="262" r:id="rId12"/>
    <p:sldId id="263" r:id="rId13"/>
    <p:sldId id="258" r:id="rId14"/>
    <p:sldId id="259" r:id="rId15"/>
    <p:sldId id="265" r:id="rId16"/>
    <p:sldId id="266" r:id="rId17"/>
    <p:sldId id="267" r:id="rId18"/>
    <p:sldId id="268" r:id="rId19"/>
    <p:sldId id="269" r:id="rId20"/>
    <p:sldId id="271" r:id="rId21"/>
    <p:sldId id="280" r:id="rId22"/>
    <p:sldId id="270" r:id="rId23"/>
    <p:sldId id="264" r:id="rId24"/>
    <p:sldId id="272" r:id="rId25"/>
    <p:sldId id="273" r:id="rId26"/>
    <p:sldId id="282" r:id="rId27"/>
    <p:sldId id="281" r:id="rId28"/>
    <p:sldId id="279"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95AD6-1917-07F5-EC7A-07D625770FF9}" v="1439" dt="2023-04-15T06:07:04.571"/>
    <p1510:client id="{3358091F-97C4-282F-8527-C56EB48F1E6B}" v="514" dt="2023-04-15T10:26:04.788"/>
    <p1510:client id="{A6FFEF9C-191D-4ABE-9460-67029410BD7F}" v="64" dt="2023-04-15T10:11:13.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436" autoAdjust="0"/>
  </p:normalViewPr>
  <p:slideViewPr>
    <p:cSldViewPr snapToGrid="0">
      <p:cViewPr varScale="1">
        <p:scale>
          <a:sx n="70" d="100"/>
          <a:sy n="70" d="100"/>
        </p:scale>
        <p:origin x="11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83370-E692-4F5F-9BB3-FA9E0B8D6A8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63E454B-D167-43CB-AF4E-16629D38C0C3}">
      <dgm:prSet/>
      <dgm:spPr/>
      <dgm:t>
        <a:bodyPr/>
        <a:lstStyle/>
        <a:p>
          <a:pPr rtl="0"/>
          <a:r>
            <a:rPr lang="en-US"/>
            <a:t>cultural constructs of colonialism </a:t>
          </a:r>
          <a:r>
            <a:rPr lang="en-US">
              <a:latin typeface="Calibri Light" panose="020F0302020204030204"/>
            </a:rPr>
            <a:t>shape</a:t>
          </a:r>
          <a:r>
            <a:rPr lang="en-US" b="1"/>
            <a:t> common myths in </a:t>
          </a:r>
          <a:r>
            <a:rPr lang="en-US" b="1">
              <a:latin typeface="Calibri Light" panose="020F0302020204030204"/>
            </a:rPr>
            <a:t>ELT</a:t>
          </a:r>
          <a:r>
            <a:rPr lang="en-US" b="1"/>
            <a:t>:</a:t>
          </a:r>
          <a:r>
            <a:rPr lang="en-US"/>
            <a:t> </a:t>
          </a:r>
          <a:r>
            <a:rPr lang="en-US" b="1"/>
            <a:t>English is simple</a:t>
          </a:r>
          <a:r>
            <a:rPr lang="en-US"/>
            <a:t>, superior for thinking.</a:t>
          </a:r>
          <a:r>
            <a:rPr lang="en-US">
              <a:latin typeface="Calibri Light" panose="020F0302020204030204"/>
            </a:rPr>
            <a:t> (Pennycook, 2002)</a:t>
          </a:r>
          <a:endParaRPr lang="en-US"/>
        </a:p>
      </dgm:t>
    </dgm:pt>
    <dgm:pt modelId="{B1857BF4-2229-40B2-BA6D-D41085A9AD87}" type="parTrans" cxnId="{961C7351-5773-4AE2-8A96-60546C33AE11}">
      <dgm:prSet/>
      <dgm:spPr/>
      <dgm:t>
        <a:bodyPr/>
        <a:lstStyle/>
        <a:p>
          <a:endParaRPr lang="en-US"/>
        </a:p>
      </dgm:t>
    </dgm:pt>
    <dgm:pt modelId="{06ABDAB3-A028-43F2-9551-8C445C76A6A5}" type="sibTrans" cxnId="{961C7351-5773-4AE2-8A96-60546C33AE11}">
      <dgm:prSet/>
      <dgm:spPr/>
      <dgm:t>
        <a:bodyPr/>
        <a:lstStyle/>
        <a:p>
          <a:endParaRPr lang="en-US"/>
        </a:p>
      </dgm:t>
    </dgm:pt>
    <dgm:pt modelId="{030FA4A3-0A21-4E55-A7A8-480491745071}">
      <dgm:prSet/>
      <dgm:spPr/>
      <dgm:t>
        <a:bodyPr/>
        <a:lstStyle/>
        <a:p>
          <a:pPr rtl="0"/>
          <a:r>
            <a:rPr lang="en-US"/>
            <a:t>The </a:t>
          </a:r>
          <a:r>
            <a:rPr lang="en-US" b="1"/>
            <a:t>monolingual fallacy</a:t>
          </a:r>
          <a:r>
            <a:rPr lang="en-US"/>
            <a:t>, </a:t>
          </a:r>
          <a:r>
            <a:rPr lang="en-US">
              <a:latin typeface="Calibri Light" panose="020F0302020204030204"/>
            </a:rPr>
            <a:t>or</a:t>
          </a:r>
          <a:r>
            <a:rPr lang="en-US"/>
            <a:t> </a:t>
          </a:r>
          <a:r>
            <a:rPr lang="en-US">
              <a:latin typeface="Calibri Light" panose="020F0302020204030204"/>
            </a:rPr>
            <a:t>no L1 in rhe  </a:t>
          </a:r>
          <a:r>
            <a:rPr lang="en-US"/>
            <a:t>English classroom (Tupas and </a:t>
          </a:r>
          <a:r>
            <a:rPr lang="en-US" err="1"/>
            <a:t>Renandya</a:t>
          </a:r>
          <a:r>
            <a:rPr lang="en-US"/>
            <a:t>, 2021; </a:t>
          </a:r>
          <a:r>
            <a:rPr lang="en-US" err="1"/>
            <a:t>Reynanda</a:t>
          </a:r>
          <a:r>
            <a:rPr lang="en-US"/>
            <a:t> et al. 2023). </a:t>
          </a:r>
        </a:p>
      </dgm:t>
    </dgm:pt>
    <dgm:pt modelId="{4854C2ED-DA71-4F9D-8460-AB86297EC307}" type="parTrans" cxnId="{1C15658C-8B48-471C-9617-35990463ED22}">
      <dgm:prSet/>
      <dgm:spPr/>
      <dgm:t>
        <a:bodyPr/>
        <a:lstStyle/>
        <a:p>
          <a:endParaRPr lang="en-US"/>
        </a:p>
      </dgm:t>
    </dgm:pt>
    <dgm:pt modelId="{9509E4DC-2B43-43E8-B585-1B12F707F3D7}" type="sibTrans" cxnId="{1C15658C-8B48-471C-9617-35990463ED22}">
      <dgm:prSet/>
      <dgm:spPr/>
      <dgm:t>
        <a:bodyPr/>
        <a:lstStyle/>
        <a:p>
          <a:endParaRPr lang="en-US"/>
        </a:p>
      </dgm:t>
    </dgm:pt>
    <dgm:pt modelId="{5AA494F5-95F7-46C6-9D22-A7E1154AA75E}">
      <dgm:prSet/>
      <dgm:spPr/>
      <dgm:t>
        <a:bodyPr/>
        <a:lstStyle/>
        <a:p>
          <a:pPr rtl="0"/>
          <a:r>
            <a:rPr lang="en-US"/>
            <a:t>The </a:t>
          </a:r>
          <a:r>
            <a:rPr lang="en-US" b="1"/>
            <a:t>critical period hypothesis</a:t>
          </a:r>
          <a:r>
            <a:rPr lang="en-US" b="1">
              <a:latin typeface="Calibri Light" panose="020F0302020204030204"/>
            </a:rPr>
            <a:t> for a </a:t>
          </a:r>
          <a:r>
            <a:rPr lang="en-US"/>
            <a:t> ‘native-like’ accent is anchored in ‘</a:t>
          </a:r>
          <a:r>
            <a:rPr lang="en-US" err="1"/>
            <a:t>nativeness</a:t>
          </a:r>
          <a:r>
            <a:rPr lang="en-US"/>
            <a:t>’ ideology and has supported the ‘young learner’ industry in ELT.</a:t>
          </a:r>
        </a:p>
      </dgm:t>
    </dgm:pt>
    <dgm:pt modelId="{CA77EA30-EC67-41C9-8691-1BD8080F125E}" type="parTrans" cxnId="{B300DEA1-7060-4BC4-82B5-D2812231393D}">
      <dgm:prSet/>
      <dgm:spPr/>
      <dgm:t>
        <a:bodyPr/>
        <a:lstStyle/>
        <a:p>
          <a:endParaRPr lang="en-US"/>
        </a:p>
      </dgm:t>
    </dgm:pt>
    <dgm:pt modelId="{BC3091D5-121F-4016-9F0F-824905B96AF9}" type="sibTrans" cxnId="{B300DEA1-7060-4BC4-82B5-D2812231393D}">
      <dgm:prSet/>
      <dgm:spPr/>
      <dgm:t>
        <a:bodyPr/>
        <a:lstStyle/>
        <a:p>
          <a:endParaRPr lang="en-US"/>
        </a:p>
      </dgm:t>
    </dgm:pt>
    <dgm:pt modelId="{C8839B01-ABA1-4122-81BB-BC77BA25C3C3}">
      <dgm:prSet/>
      <dgm:spPr/>
      <dgm:t>
        <a:bodyPr/>
        <a:lstStyle/>
        <a:p>
          <a:r>
            <a:rPr lang="en-US"/>
            <a:t>Lack of clarity around </a:t>
          </a:r>
          <a:r>
            <a:rPr lang="en-US" b="1"/>
            <a:t>language ontology.</a:t>
          </a:r>
          <a:endParaRPr lang="en-US"/>
        </a:p>
      </dgm:t>
    </dgm:pt>
    <dgm:pt modelId="{67F6896A-F83B-4662-A0C5-988A033ED1B7}" type="parTrans" cxnId="{2A8FB2EA-16EB-4B1C-8406-7328EB874306}">
      <dgm:prSet/>
      <dgm:spPr/>
      <dgm:t>
        <a:bodyPr/>
        <a:lstStyle/>
        <a:p>
          <a:endParaRPr lang="en-US"/>
        </a:p>
      </dgm:t>
    </dgm:pt>
    <dgm:pt modelId="{A0C9E44F-B401-410C-A04D-91E81D2C01B8}" type="sibTrans" cxnId="{2A8FB2EA-16EB-4B1C-8406-7328EB874306}">
      <dgm:prSet/>
      <dgm:spPr/>
      <dgm:t>
        <a:bodyPr/>
        <a:lstStyle/>
        <a:p>
          <a:endParaRPr lang="en-US"/>
        </a:p>
      </dgm:t>
    </dgm:pt>
    <dgm:pt modelId="{E7CBDB85-0EC3-4D9F-8667-761C0200A240}">
      <dgm:prSet/>
      <dgm:spPr/>
      <dgm:t>
        <a:bodyPr/>
        <a:lstStyle/>
        <a:p>
          <a:r>
            <a:rPr lang="en-US"/>
            <a:t>This, working hand in hand with the erasure of local knowledge and agents, can be seen as having </a:t>
          </a:r>
          <a:r>
            <a:rPr lang="en-US" b="1"/>
            <a:t>legitimized and empowered thousands of monolingual anglophone teachers around the world.</a:t>
          </a:r>
        </a:p>
      </dgm:t>
    </dgm:pt>
    <dgm:pt modelId="{B7A5C637-5704-429C-A63E-425C22CCB812}" type="parTrans" cxnId="{339136EF-4520-4DBF-B7C2-69508C28EBAB}">
      <dgm:prSet/>
      <dgm:spPr/>
      <dgm:t>
        <a:bodyPr/>
        <a:lstStyle/>
        <a:p>
          <a:endParaRPr lang="en-US"/>
        </a:p>
      </dgm:t>
    </dgm:pt>
    <dgm:pt modelId="{AEB4211A-A0E2-4EE0-A98B-A796E773B4B3}" type="sibTrans" cxnId="{339136EF-4520-4DBF-B7C2-69508C28EBAB}">
      <dgm:prSet/>
      <dgm:spPr/>
      <dgm:t>
        <a:bodyPr/>
        <a:lstStyle/>
        <a:p>
          <a:endParaRPr lang="en-US"/>
        </a:p>
      </dgm:t>
    </dgm:pt>
    <dgm:pt modelId="{3C0437F4-142D-46C2-AED5-F98E71D6BEE4}">
      <dgm:prSet/>
      <dgm:spPr/>
      <dgm:t>
        <a:bodyPr/>
        <a:lstStyle/>
        <a:p>
          <a:r>
            <a:rPr lang="en-US"/>
            <a:t>The zombie-like persistence (even sadly when well-meaning) of </a:t>
          </a:r>
          <a:r>
            <a:rPr lang="en-US" b="1"/>
            <a:t>the</a:t>
          </a:r>
          <a:r>
            <a:rPr lang="en-US"/>
            <a:t> </a:t>
          </a:r>
          <a:r>
            <a:rPr lang="en-US" b="1"/>
            <a:t>portrayal of </a:t>
          </a:r>
          <a:r>
            <a:rPr lang="en-US" b="1">
              <a:latin typeface="Calibri Light" panose="020F0302020204030204"/>
            </a:rPr>
            <a:t>multi/bilingual</a:t>
          </a:r>
          <a:r>
            <a:rPr lang="en-US" b="1"/>
            <a:t> teachers of EAP</a:t>
          </a:r>
          <a:r>
            <a:rPr lang="en-US"/>
            <a:t> as lacking, deficient, struggling and agentless. Claim to moral capital?</a:t>
          </a:r>
        </a:p>
      </dgm:t>
    </dgm:pt>
    <dgm:pt modelId="{9509BD0D-51AC-4135-9BCC-097428F1C9FC}" type="parTrans" cxnId="{C6D17FB4-58C5-49ED-AB35-717B8A4E0251}">
      <dgm:prSet/>
      <dgm:spPr/>
      <dgm:t>
        <a:bodyPr/>
        <a:lstStyle/>
        <a:p>
          <a:endParaRPr lang="en-US"/>
        </a:p>
      </dgm:t>
    </dgm:pt>
    <dgm:pt modelId="{50D713B2-8FE8-4A4D-A0AA-F1474A17E2C0}" type="sibTrans" cxnId="{C6D17FB4-58C5-49ED-AB35-717B8A4E0251}">
      <dgm:prSet/>
      <dgm:spPr/>
      <dgm:t>
        <a:bodyPr/>
        <a:lstStyle/>
        <a:p>
          <a:endParaRPr lang="en-US"/>
        </a:p>
      </dgm:t>
    </dgm:pt>
    <dgm:pt modelId="{EB60A1CA-12AF-43A6-8295-7D6BF63AC424}">
      <dgm:prSet/>
      <dgm:spPr/>
      <dgm:t>
        <a:bodyPr/>
        <a:lstStyle/>
        <a:p>
          <a:pPr rtl="0"/>
          <a:r>
            <a:rPr lang="en-US" b="1">
              <a:latin typeface="Calibri Light" panose="020F0302020204030204"/>
            </a:rPr>
            <a:t>Imagination around the curriculum's </a:t>
          </a:r>
          <a:r>
            <a:rPr lang="en-US" b="0">
              <a:latin typeface="Calibri Light" panose="020F0302020204030204"/>
            </a:rPr>
            <a:t>breadth</a:t>
          </a:r>
          <a:r>
            <a:rPr lang="en-US"/>
            <a:t> and </a:t>
          </a:r>
          <a:r>
            <a:rPr lang="en-US" b="1"/>
            <a:t>depth</a:t>
          </a:r>
          <a:r>
            <a:rPr lang="en-US">
              <a:latin typeface="Calibri Light" panose="020F0302020204030204"/>
            </a:rPr>
            <a:t> is</a:t>
          </a:r>
          <a:r>
            <a:rPr lang="en-US"/>
            <a:t> impacted</a:t>
          </a:r>
        </a:p>
      </dgm:t>
    </dgm:pt>
    <dgm:pt modelId="{31D1B573-FF54-4A98-AD37-C117BE0C0923}" type="parTrans" cxnId="{9A378F91-B605-4742-B517-AB32CB19E567}">
      <dgm:prSet/>
      <dgm:spPr/>
      <dgm:t>
        <a:bodyPr/>
        <a:lstStyle/>
        <a:p>
          <a:endParaRPr lang="en-US"/>
        </a:p>
      </dgm:t>
    </dgm:pt>
    <dgm:pt modelId="{7BE2B6B0-21A0-40B5-8E38-4C96D7B06775}" type="sibTrans" cxnId="{9A378F91-B605-4742-B517-AB32CB19E567}">
      <dgm:prSet/>
      <dgm:spPr/>
      <dgm:t>
        <a:bodyPr/>
        <a:lstStyle/>
        <a:p>
          <a:endParaRPr lang="en-US"/>
        </a:p>
      </dgm:t>
    </dgm:pt>
    <dgm:pt modelId="{ED18C1F8-EF7D-4D2F-A8A9-7EB60425E798}" type="pres">
      <dgm:prSet presAssocID="{6C883370-E692-4F5F-9BB3-FA9E0B8D6A86}" presName="diagram" presStyleCnt="0">
        <dgm:presLayoutVars>
          <dgm:dir/>
          <dgm:resizeHandles val="exact"/>
        </dgm:presLayoutVars>
      </dgm:prSet>
      <dgm:spPr/>
    </dgm:pt>
    <dgm:pt modelId="{29F245E0-9EE0-4EEF-B730-7DF562921215}" type="pres">
      <dgm:prSet presAssocID="{A63E454B-D167-43CB-AF4E-16629D38C0C3}" presName="node" presStyleLbl="node1" presStyleIdx="0" presStyleCnt="7">
        <dgm:presLayoutVars>
          <dgm:bulletEnabled val="1"/>
        </dgm:presLayoutVars>
      </dgm:prSet>
      <dgm:spPr/>
    </dgm:pt>
    <dgm:pt modelId="{DB7C629C-28C2-4B16-A50F-02835B6D0D2C}" type="pres">
      <dgm:prSet presAssocID="{06ABDAB3-A028-43F2-9551-8C445C76A6A5}" presName="sibTrans" presStyleCnt="0"/>
      <dgm:spPr/>
    </dgm:pt>
    <dgm:pt modelId="{4B388E10-C0E4-4BFC-AC3D-227B7B89BB53}" type="pres">
      <dgm:prSet presAssocID="{030FA4A3-0A21-4E55-A7A8-480491745071}" presName="node" presStyleLbl="node1" presStyleIdx="1" presStyleCnt="7">
        <dgm:presLayoutVars>
          <dgm:bulletEnabled val="1"/>
        </dgm:presLayoutVars>
      </dgm:prSet>
      <dgm:spPr/>
    </dgm:pt>
    <dgm:pt modelId="{16492580-0CDB-4EFC-88F0-F6ADA8EE26DC}" type="pres">
      <dgm:prSet presAssocID="{9509E4DC-2B43-43E8-B585-1B12F707F3D7}" presName="sibTrans" presStyleCnt="0"/>
      <dgm:spPr/>
    </dgm:pt>
    <dgm:pt modelId="{7A39D1FB-19C7-4ADC-900C-4191A810013C}" type="pres">
      <dgm:prSet presAssocID="{5AA494F5-95F7-46C6-9D22-A7E1154AA75E}" presName="node" presStyleLbl="node1" presStyleIdx="2" presStyleCnt="7">
        <dgm:presLayoutVars>
          <dgm:bulletEnabled val="1"/>
        </dgm:presLayoutVars>
      </dgm:prSet>
      <dgm:spPr/>
    </dgm:pt>
    <dgm:pt modelId="{B3E73DC4-1597-45C2-BA22-E90DE8461EB6}" type="pres">
      <dgm:prSet presAssocID="{BC3091D5-121F-4016-9F0F-824905B96AF9}" presName="sibTrans" presStyleCnt="0"/>
      <dgm:spPr/>
    </dgm:pt>
    <dgm:pt modelId="{1B7143B8-1581-4637-8743-4D14456B0DDA}" type="pres">
      <dgm:prSet presAssocID="{C8839B01-ABA1-4122-81BB-BC77BA25C3C3}" presName="node" presStyleLbl="node1" presStyleIdx="3" presStyleCnt="7">
        <dgm:presLayoutVars>
          <dgm:bulletEnabled val="1"/>
        </dgm:presLayoutVars>
      </dgm:prSet>
      <dgm:spPr/>
    </dgm:pt>
    <dgm:pt modelId="{C87EAD23-5F6C-4AA6-A987-BDB6C2553917}" type="pres">
      <dgm:prSet presAssocID="{A0C9E44F-B401-410C-A04D-91E81D2C01B8}" presName="sibTrans" presStyleCnt="0"/>
      <dgm:spPr/>
    </dgm:pt>
    <dgm:pt modelId="{F380947F-826D-4A13-8BA9-CED827A7ACD3}" type="pres">
      <dgm:prSet presAssocID="{E7CBDB85-0EC3-4D9F-8667-761C0200A240}" presName="node" presStyleLbl="node1" presStyleIdx="4" presStyleCnt="7">
        <dgm:presLayoutVars>
          <dgm:bulletEnabled val="1"/>
        </dgm:presLayoutVars>
      </dgm:prSet>
      <dgm:spPr/>
    </dgm:pt>
    <dgm:pt modelId="{64506FB1-91D2-4502-B3D5-C25CBBE6233B}" type="pres">
      <dgm:prSet presAssocID="{AEB4211A-A0E2-4EE0-A98B-A796E773B4B3}" presName="sibTrans" presStyleCnt="0"/>
      <dgm:spPr/>
    </dgm:pt>
    <dgm:pt modelId="{8F046CB7-BD88-4FBD-8449-2B22C43A2E28}" type="pres">
      <dgm:prSet presAssocID="{3C0437F4-142D-46C2-AED5-F98E71D6BEE4}" presName="node" presStyleLbl="node1" presStyleIdx="5" presStyleCnt="7">
        <dgm:presLayoutVars>
          <dgm:bulletEnabled val="1"/>
        </dgm:presLayoutVars>
      </dgm:prSet>
      <dgm:spPr/>
    </dgm:pt>
    <dgm:pt modelId="{46432B69-94AA-4A0D-BC00-0C1B74D8C5F1}" type="pres">
      <dgm:prSet presAssocID="{50D713B2-8FE8-4A4D-A0AA-F1474A17E2C0}" presName="sibTrans" presStyleCnt="0"/>
      <dgm:spPr/>
    </dgm:pt>
    <dgm:pt modelId="{F21A1F82-3E10-4D23-B91D-083958E7476E}" type="pres">
      <dgm:prSet presAssocID="{EB60A1CA-12AF-43A6-8295-7D6BF63AC424}" presName="node" presStyleLbl="node1" presStyleIdx="6" presStyleCnt="7">
        <dgm:presLayoutVars>
          <dgm:bulletEnabled val="1"/>
        </dgm:presLayoutVars>
      </dgm:prSet>
      <dgm:spPr/>
    </dgm:pt>
  </dgm:ptLst>
  <dgm:cxnLst>
    <dgm:cxn modelId="{BCD2BA18-CA0C-42B9-92FE-99925329E4BD}" type="presOf" srcId="{A63E454B-D167-43CB-AF4E-16629D38C0C3}" destId="{29F245E0-9EE0-4EEF-B730-7DF562921215}" srcOrd="0" destOrd="0" presId="urn:microsoft.com/office/officeart/2005/8/layout/default"/>
    <dgm:cxn modelId="{6FC87B31-328A-43D1-A924-425F30D93A20}" type="presOf" srcId="{030FA4A3-0A21-4E55-A7A8-480491745071}" destId="{4B388E10-C0E4-4BFC-AC3D-227B7B89BB53}" srcOrd="0" destOrd="0" presId="urn:microsoft.com/office/officeart/2005/8/layout/default"/>
    <dgm:cxn modelId="{5D5E8540-FC14-48BB-A89C-F28EB0A86C32}" type="presOf" srcId="{3C0437F4-142D-46C2-AED5-F98E71D6BEE4}" destId="{8F046CB7-BD88-4FBD-8449-2B22C43A2E28}" srcOrd="0" destOrd="0" presId="urn:microsoft.com/office/officeart/2005/8/layout/default"/>
    <dgm:cxn modelId="{78C7EB48-B90D-4276-8D6C-CF4A10FE0869}" type="presOf" srcId="{6C883370-E692-4F5F-9BB3-FA9E0B8D6A86}" destId="{ED18C1F8-EF7D-4D2F-A8A9-7EB60425E798}" srcOrd="0" destOrd="0" presId="urn:microsoft.com/office/officeart/2005/8/layout/default"/>
    <dgm:cxn modelId="{961C7351-5773-4AE2-8A96-60546C33AE11}" srcId="{6C883370-E692-4F5F-9BB3-FA9E0B8D6A86}" destId="{A63E454B-D167-43CB-AF4E-16629D38C0C3}" srcOrd="0" destOrd="0" parTransId="{B1857BF4-2229-40B2-BA6D-D41085A9AD87}" sibTransId="{06ABDAB3-A028-43F2-9551-8C445C76A6A5}"/>
    <dgm:cxn modelId="{811D5476-3BF9-4DAC-9553-ED114E932649}" type="presOf" srcId="{5AA494F5-95F7-46C6-9D22-A7E1154AA75E}" destId="{7A39D1FB-19C7-4ADC-900C-4191A810013C}" srcOrd="0" destOrd="0" presId="urn:microsoft.com/office/officeart/2005/8/layout/default"/>
    <dgm:cxn modelId="{B680117E-9C07-4049-A762-F6C033265142}" type="presOf" srcId="{EB60A1CA-12AF-43A6-8295-7D6BF63AC424}" destId="{F21A1F82-3E10-4D23-B91D-083958E7476E}" srcOrd="0" destOrd="0" presId="urn:microsoft.com/office/officeart/2005/8/layout/default"/>
    <dgm:cxn modelId="{1C15658C-8B48-471C-9617-35990463ED22}" srcId="{6C883370-E692-4F5F-9BB3-FA9E0B8D6A86}" destId="{030FA4A3-0A21-4E55-A7A8-480491745071}" srcOrd="1" destOrd="0" parTransId="{4854C2ED-DA71-4F9D-8460-AB86297EC307}" sibTransId="{9509E4DC-2B43-43E8-B585-1B12F707F3D7}"/>
    <dgm:cxn modelId="{9A378F91-B605-4742-B517-AB32CB19E567}" srcId="{6C883370-E692-4F5F-9BB3-FA9E0B8D6A86}" destId="{EB60A1CA-12AF-43A6-8295-7D6BF63AC424}" srcOrd="6" destOrd="0" parTransId="{31D1B573-FF54-4A98-AD37-C117BE0C0923}" sibTransId="{7BE2B6B0-21A0-40B5-8E38-4C96D7B06775}"/>
    <dgm:cxn modelId="{B300DEA1-7060-4BC4-82B5-D2812231393D}" srcId="{6C883370-E692-4F5F-9BB3-FA9E0B8D6A86}" destId="{5AA494F5-95F7-46C6-9D22-A7E1154AA75E}" srcOrd="2" destOrd="0" parTransId="{CA77EA30-EC67-41C9-8691-1BD8080F125E}" sibTransId="{BC3091D5-121F-4016-9F0F-824905B96AF9}"/>
    <dgm:cxn modelId="{1F0E14AF-1D35-4B2D-973E-BBDDA276A2B4}" type="presOf" srcId="{E7CBDB85-0EC3-4D9F-8667-761C0200A240}" destId="{F380947F-826D-4A13-8BA9-CED827A7ACD3}" srcOrd="0" destOrd="0" presId="urn:microsoft.com/office/officeart/2005/8/layout/default"/>
    <dgm:cxn modelId="{C6D17FB4-58C5-49ED-AB35-717B8A4E0251}" srcId="{6C883370-E692-4F5F-9BB3-FA9E0B8D6A86}" destId="{3C0437F4-142D-46C2-AED5-F98E71D6BEE4}" srcOrd="5" destOrd="0" parTransId="{9509BD0D-51AC-4135-9BCC-097428F1C9FC}" sibTransId="{50D713B2-8FE8-4A4D-A0AA-F1474A17E2C0}"/>
    <dgm:cxn modelId="{4CD9BAE9-644C-40DE-9957-23D0EE68F23E}" type="presOf" srcId="{C8839B01-ABA1-4122-81BB-BC77BA25C3C3}" destId="{1B7143B8-1581-4637-8743-4D14456B0DDA}" srcOrd="0" destOrd="0" presId="urn:microsoft.com/office/officeart/2005/8/layout/default"/>
    <dgm:cxn modelId="{2A8FB2EA-16EB-4B1C-8406-7328EB874306}" srcId="{6C883370-E692-4F5F-9BB3-FA9E0B8D6A86}" destId="{C8839B01-ABA1-4122-81BB-BC77BA25C3C3}" srcOrd="3" destOrd="0" parTransId="{67F6896A-F83B-4662-A0C5-988A033ED1B7}" sibTransId="{A0C9E44F-B401-410C-A04D-91E81D2C01B8}"/>
    <dgm:cxn modelId="{339136EF-4520-4DBF-B7C2-69508C28EBAB}" srcId="{6C883370-E692-4F5F-9BB3-FA9E0B8D6A86}" destId="{E7CBDB85-0EC3-4D9F-8667-761C0200A240}" srcOrd="4" destOrd="0" parTransId="{B7A5C637-5704-429C-A63E-425C22CCB812}" sibTransId="{AEB4211A-A0E2-4EE0-A98B-A796E773B4B3}"/>
    <dgm:cxn modelId="{4E019FC8-BE29-4CE2-8AD9-9843C78BFEA1}" type="presParOf" srcId="{ED18C1F8-EF7D-4D2F-A8A9-7EB60425E798}" destId="{29F245E0-9EE0-4EEF-B730-7DF562921215}" srcOrd="0" destOrd="0" presId="urn:microsoft.com/office/officeart/2005/8/layout/default"/>
    <dgm:cxn modelId="{4363FD7A-2449-4883-9558-34143D4B9B2A}" type="presParOf" srcId="{ED18C1F8-EF7D-4D2F-A8A9-7EB60425E798}" destId="{DB7C629C-28C2-4B16-A50F-02835B6D0D2C}" srcOrd="1" destOrd="0" presId="urn:microsoft.com/office/officeart/2005/8/layout/default"/>
    <dgm:cxn modelId="{E893A966-E707-4090-9EEB-ED6828E07D52}" type="presParOf" srcId="{ED18C1F8-EF7D-4D2F-A8A9-7EB60425E798}" destId="{4B388E10-C0E4-4BFC-AC3D-227B7B89BB53}" srcOrd="2" destOrd="0" presId="urn:microsoft.com/office/officeart/2005/8/layout/default"/>
    <dgm:cxn modelId="{413A5BAC-39F7-4372-8581-BC8C6A2D68A8}" type="presParOf" srcId="{ED18C1F8-EF7D-4D2F-A8A9-7EB60425E798}" destId="{16492580-0CDB-4EFC-88F0-F6ADA8EE26DC}" srcOrd="3" destOrd="0" presId="urn:microsoft.com/office/officeart/2005/8/layout/default"/>
    <dgm:cxn modelId="{A9C04D4B-D79B-4771-9CFB-370C39A66C75}" type="presParOf" srcId="{ED18C1F8-EF7D-4D2F-A8A9-7EB60425E798}" destId="{7A39D1FB-19C7-4ADC-900C-4191A810013C}" srcOrd="4" destOrd="0" presId="urn:microsoft.com/office/officeart/2005/8/layout/default"/>
    <dgm:cxn modelId="{C97A4B6F-12A1-4E33-9053-7C41B388A9AA}" type="presParOf" srcId="{ED18C1F8-EF7D-4D2F-A8A9-7EB60425E798}" destId="{B3E73DC4-1597-45C2-BA22-E90DE8461EB6}" srcOrd="5" destOrd="0" presId="urn:microsoft.com/office/officeart/2005/8/layout/default"/>
    <dgm:cxn modelId="{B51E3B67-7304-4AC6-BEFD-AF0B1C22659A}" type="presParOf" srcId="{ED18C1F8-EF7D-4D2F-A8A9-7EB60425E798}" destId="{1B7143B8-1581-4637-8743-4D14456B0DDA}" srcOrd="6" destOrd="0" presId="urn:microsoft.com/office/officeart/2005/8/layout/default"/>
    <dgm:cxn modelId="{94661111-2EBF-4B79-9C70-B96C43345DC7}" type="presParOf" srcId="{ED18C1F8-EF7D-4D2F-A8A9-7EB60425E798}" destId="{C87EAD23-5F6C-4AA6-A987-BDB6C2553917}" srcOrd="7" destOrd="0" presId="urn:microsoft.com/office/officeart/2005/8/layout/default"/>
    <dgm:cxn modelId="{5DE18C41-E8F1-4A0A-A505-0322E090D8FC}" type="presParOf" srcId="{ED18C1F8-EF7D-4D2F-A8A9-7EB60425E798}" destId="{F380947F-826D-4A13-8BA9-CED827A7ACD3}" srcOrd="8" destOrd="0" presId="urn:microsoft.com/office/officeart/2005/8/layout/default"/>
    <dgm:cxn modelId="{2A4B2F00-1769-4735-B331-BB1AC24BECFB}" type="presParOf" srcId="{ED18C1F8-EF7D-4D2F-A8A9-7EB60425E798}" destId="{64506FB1-91D2-4502-B3D5-C25CBBE6233B}" srcOrd="9" destOrd="0" presId="urn:microsoft.com/office/officeart/2005/8/layout/default"/>
    <dgm:cxn modelId="{1F2B5B4B-5834-44CB-9C3D-921DC6ADAFC4}" type="presParOf" srcId="{ED18C1F8-EF7D-4D2F-A8A9-7EB60425E798}" destId="{8F046CB7-BD88-4FBD-8449-2B22C43A2E28}" srcOrd="10" destOrd="0" presId="urn:microsoft.com/office/officeart/2005/8/layout/default"/>
    <dgm:cxn modelId="{46E83ECB-6A54-4FD6-A216-4AD33739CA68}" type="presParOf" srcId="{ED18C1F8-EF7D-4D2F-A8A9-7EB60425E798}" destId="{46432B69-94AA-4A0D-BC00-0C1B74D8C5F1}" srcOrd="11" destOrd="0" presId="urn:microsoft.com/office/officeart/2005/8/layout/default"/>
    <dgm:cxn modelId="{4617BFBF-12E8-44CE-BF98-077EDA45D0C1}" type="presParOf" srcId="{ED18C1F8-EF7D-4D2F-A8A9-7EB60425E798}" destId="{F21A1F82-3E10-4D23-B91D-083958E7476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245E0-9EE0-4EEF-B730-7DF562921215}">
      <dsp:nvSpPr>
        <dsp:cNvPr id="0" name=""/>
        <dsp:cNvSpPr/>
      </dsp:nvSpPr>
      <dsp:spPr>
        <a:xfrm>
          <a:off x="1236068" y="168"/>
          <a:ext cx="2823293" cy="16939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cultural constructs of colonialism </a:t>
          </a:r>
          <a:r>
            <a:rPr lang="en-US" sz="1600" kern="1200">
              <a:latin typeface="Calibri Light" panose="020F0302020204030204"/>
            </a:rPr>
            <a:t>shape</a:t>
          </a:r>
          <a:r>
            <a:rPr lang="en-US" sz="1600" b="1" kern="1200"/>
            <a:t> common myths in </a:t>
          </a:r>
          <a:r>
            <a:rPr lang="en-US" sz="1600" b="1" kern="1200">
              <a:latin typeface="Calibri Light" panose="020F0302020204030204"/>
            </a:rPr>
            <a:t>ELT</a:t>
          </a:r>
          <a:r>
            <a:rPr lang="en-US" sz="1600" b="1" kern="1200"/>
            <a:t>:</a:t>
          </a:r>
          <a:r>
            <a:rPr lang="en-US" sz="1600" kern="1200"/>
            <a:t> </a:t>
          </a:r>
          <a:r>
            <a:rPr lang="en-US" sz="1600" b="1" kern="1200"/>
            <a:t>English is simple</a:t>
          </a:r>
          <a:r>
            <a:rPr lang="en-US" sz="1600" kern="1200"/>
            <a:t>, superior for thinking.</a:t>
          </a:r>
          <a:r>
            <a:rPr lang="en-US" sz="1600" kern="1200">
              <a:latin typeface="Calibri Light" panose="020F0302020204030204"/>
            </a:rPr>
            <a:t> (Pennycook, 2002)</a:t>
          </a:r>
          <a:endParaRPr lang="en-US" sz="1600" kern="1200"/>
        </a:p>
      </dsp:txBody>
      <dsp:txXfrm>
        <a:off x="1236068" y="168"/>
        <a:ext cx="2823293" cy="1693975"/>
      </dsp:txXfrm>
    </dsp:sp>
    <dsp:sp modelId="{4B388E10-C0E4-4BFC-AC3D-227B7B89BB53}">
      <dsp:nvSpPr>
        <dsp:cNvPr id="0" name=""/>
        <dsp:cNvSpPr/>
      </dsp:nvSpPr>
      <dsp:spPr>
        <a:xfrm>
          <a:off x="4341690" y="168"/>
          <a:ext cx="2823293" cy="1693975"/>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The </a:t>
          </a:r>
          <a:r>
            <a:rPr lang="en-US" sz="1600" b="1" kern="1200"/>
            <a:t>monolingual fallacy</a:t>
          </a:r>
          <a:r>
            <a:rPr lang="en-US" sz="1600" kern="1200"/>
            <a:t>, </a:t>
          </a:r>
          <a:r>
            <a:rPr lang="en-US" sz="1600" kern="1200">
              <a:latin typeface="Calibri Light" panose="020F0302020204030204"/>
            </a:rPr>
            <a:t>or</a:t>
          </a:r>
          <a:r>
            <a:rPr lang="en-US" sz="1600" kern="1200"/>
            <a:t> </a:t>
          </a:r>
          <a:r>
            <a:rPr lang="en-US" sz="1600" kern="1200">
              <a:latin typeface="Calibri Light" panose="020F0302020204030204"/>
            </a:rPr>
            <a:t>no L1 in rhe  </a:t>
          </a:r>
          <a:r>
            <a:rPr lang="en-US" sz="1600" kern="1200"/>
            <a:t>English classroom (Tupas and </a:t>
          </a:r>
          <a:r>
            <a:rPr lang="en-US" sz="1600" kern="1200" err="1"/>
            <a:t>Renandya</a:t>
          </a:r>
          <a:r>
            <a:rPr lang="en-US" sz="1600" kern="1200"/>
            <a:t>, 2021; </a:t>
          </a:r>
          <a:r>
            <a:rPr lang="en-US" sz="1600" kern="1200" err="1"/>
            <a:t>Reynanda</a:t>
          </a:r>
          <a:r>
            <a:rPr lang="en-US" sz="1600" kern="1200"/>
            <a:t> et al. 2023). </a:t>
          </a:r>
        </a:p>
      </dsp:txBody>
      <dsp:txXfrm>
        <a:off x="4341690" y="168"/>
        <a:ext cx="2823293" cy="1693975"/>
      </dsp:txXfrm>
    </dsp:sp>
    <dsp:sp modelId="{7A39D1FB-19C7-4ADC-900C-4191A810013C}">
      <dsp:nvSpPr>
        <dsp:cNvPr id="0" name=""/>
        <dsp:cNvSpPr/>
      </dsp:nvSpPr>
      <dsp:spPr>
        <a:xfrm>
          <a:off x="7447313" y="168"/>
          <a:ext cx="2823293" cy="16939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The </a:t>
          </a:r>
          <a:r>
            <a:rPr lang="en-US" sz="1600" b="1" kern="1200"/>
            <a:t>critical period hypothesis</a:t>
          </a:r>
          <a:r>
            <a:rPr lang="en-US" sz="1600" b="1" kern="1200">
              <a:latin typeface="Calibri Light" panose="020F0302020204030204"/>
            </a:rPr>
            <a:t> for a </a:t>
          </a:r>
          <a:r>
            <a:rPr lang="en-US" sz="1600" kern="1200"/>
            <a:t> ‘native-like’ accent is anchored in ‘</a:t>
          </a:r>
          <a:r>
            <a:rPr lang="en-US" sz="1600" kern="1200" err="1"/>
            <a:t>nativeness</a:t>
          </a:r>
          <a:r>
            <a:rPr lang="en-US" sz="1600" kern="1200"/>
            <a:t>’ ideology and has supported the ‘young learner’ industry in ELT.</a:t>
          </a:r>
        </a:p>
      </dsp:txBody>
      <dsp:txXfrm>
        <a:off x="7447313" y="168"/>
        <a:ext cx="2823293" cy="1693975"/>
      </dsp:txXfrm>
    </dsp:sp>
    <dsp:sp modelId="{1B7143B8-1581-4637-8743-4D14456B0DDA}">
      <dsp:nvSpPr>
        <dsp:cNvPr id="0" name=""/>
        <dsp:cNvSpPr/>
      </dsp:nvSpPr>
      <dsp:spPr>
        <a:xfrm>
          <a:off x="1236068" y="1976474"/>
          <a:ext cx="2823293" cy="16939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Lack of clarity around </a:t>
          </a:r>
          <a:r>
            <a:rPr lang="en-US" sz="1600" b="1" kern="1200"/>
            <a:t>language ontology.</a:t>
          </a:r>
          <a:endParaRPr lang="en-US" sz="1600" kern="1200"/>
        </a:p>
      </dsp:txBody>
      <dsp:txXfrm>
        <a:off x="1236068" y="1976474"/>
        <a:ext cx="2823293" cy="1693975"/>
      </dsp:txXfrm>
    </dsp:sp>
    <dsp:sp modelId="{F380947F-826D-4A13-8BA9-CED827A7ACD3}">
      <dsp:nvSpPr>
        <dsp:cNvPr id="0" name=""/>
        <dsp:cNvSpPr/>
      </dsp:nvSpPr>
      <dsp:spPr>
        <a:xfrm>
          <a:off x="4341690" y="1976474"/>
          <a:ext cx="2823293" cy="16939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This, working hand in hand with the erasure of local knowledge and agents, can be seen as having </a:t>
          </a:r>
          <a:r>
            <a:rPr lang="en-US" sz="1600" b="1" kern="1200"/>
            <a:t>legitimized and empowered thousands of monolingual anglophone teachers around the world.</a:t>
          </a:r>
        </a:p>
      </dsp:txBody>
      <dsp:txXfrm>
        <a:off x="4341690" y="1976474"/>
        <a:ext cx="2823293" cy="1693975"/>
      </dsp:txXfrm>
    </dsp:sp>
    <dsp:sp modelId="{8F046CB7-BD88-4FBD-8449-2B22C43A2E28}">
      <dsp:nvSpPr>
        <dsp:cNvPr id="0" name=""/>
        <dsp:cNvSpPr/>
      </dsp:nvSpPr>
      <dsp:spPr>
        <a:xfrm>
          <a:off x="7447313" y="1976474"/>
          <a:ext cx="2823293" cy="1693975"/>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zombie-like persistence (even sadly when well-meaning) of </a:t>
          </a:r>
          <a:r>
            <a:rPr lang="en-US" sz="1600" b="1" kern="1200"/>
            <a:t>the</a:t>
          </a:r>
          <a:r>
            <a:rPr lang="en-US" sz="1600" kern="1200"/>
            <a:t> </a:t>
          </a:r>
          <a:r>
            <a:rPr lang="en-US" sz="1600" b="1" kern="1200"/>
            <a:t>portrayal of </a:t>
          </a:r>
          <a:r>
            <a:rPr lang="en-US" sz="1600" b="1" kern="1200">
              <a:latin typeface="Calibri Light" panose="020F0302020204030204"/>
            </a:rPr>
            <a:t>multi/bilingual</a:t>
          </a:r>
          <a:r>
            <a:rPr lang="en-US" sz="1600" b="1" kern="1200"/>
            <a:t> teachers of EAP</a:t>
          </a:r>
          <a:r>
            <a:rPr lang="en-US" sz="1600" kern="1200"/>
            <a:t> as lacking, deficient, struggling and agentless. Claim to moral capital?</a:t>
          </a:r>
        </a:p>
      </dsp:txBody>
      <dsp:txXfrm>
        <a:off x="7447313" y="1976474"/>
        <a:ext cx="2823293" cy="1693975"/>
      </dsp:txXfrm>
    </dsp:sp>
    <dsp:sp modelId="{F21A1F82-3E10-4D23-B91D-083958E7476E}">
      <dsp:nvSpPr>
        <dsp:cNvPr id="0" name=""/>
        <dsp:cNvSpPr/>
      </dsp:nvSpPr>
      <dsp:spPr>
        <a:xfrm>
          <a:off x="4341690" y="3952779"/>
          <a:ext cx="2823293" cy="16939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Light" panose="020F0302020204030204"/>
            </a:rPr>
            <a:t>Imagination around the curriculum's </a:t>
          </a:r>
          <a:r>
            <a:rPr lang="en-US" sz="1600" b="0" kern="1200">
              <a:latin typeface="Calibri Light" panose="020F0302020204030204"/>
            </a:rPr>
            <a:t>breadth</a:t>
          </a:r>
          <a:r>
            <a:rPr lang="en-US" sz="1600" kern="1200"/>
            <a:t> and </a:t>
          </a:r>
          <a:r>
            <a:rPr lang="en-US" sz="1600" b="1" kern="1200"/>
            <a:t>depth</a:t>
          </a:r>
          <a:r>
            <a:rPr lang="en-US" sz="1600" kern="1200">
              <a:latin typeface="Calibri Light" panose="020F0302020204030204"/>
            </a:rPr>
            <a:t> is</a:t>
          </a:r>
          <a:r>
            <a:rPr lang="en-US" sz="1600" kern="1200"/>
            <a:t> impacted</a:t>
          </a:r>
        </a:p>
      </dsp:txBody>
      <dsp:txXfrm>
        <a:off x="4341690" y="3952779"/>
        <a:ext cx="2823293" cy="16939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2E125-45F4-4871-A846-24918555C2F5}" type="datetimeFigureOut">
              <a:rPr lang="en-SG" smtClean="0"/>
              <a:t>16/4/2023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769AF-4EF8-4DB4-9B98-336EE11AC34D}" type="slidenum">
              <a:rPr lang="en-SG" smtClean="0"/>
              <a:t>‹#›</a:t>
            </a:fld>
            <a:endParaRPr lang="en-SG"/>
          </a:p>
        </p:txBody>
      </p:sp>
    </p:spTree>
    <p:extLst>
      <p:ext uri="{BB962C8B-B14F-4D97-AF65-F5344CB8AC3E}">
        <p14:creationId xmlns:p14="http://schemas.microsoft.com/office/powerpoint/2010/main" val="297996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769AF-4EF8-4DB4-9B98-336EE11AC34D}" type="slidenum">
              <a:rPr lang="en-SG" smtClean="0"/>
              <a:t>5</a:t>
            </a:fld>
            <a:endParaRPr lang="en-SG"/>
          </a:p>
        </p:txBody>
      </p:sp>
    </p:spTree>
    <p:extLst>
      <p:ext uri="{BB962C8B-B14F-4D97-AF65-F5344CB8AC3E}">
        <p14:creationId xmlns:p14="http://schemas.microsoft.com/office/powerpoint/2010/main" val="1823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200">
              <a:cs typeface="Calibri"/>
            </a:endParaRPr>
          </a:p>
        </p:txBody>
      </p:sp>
      <p:sp>
        <p:nvSpPr>
          <p:cNvPr id="4" name="Slide Number Placeholder 3"/>
          <p:cNvSpPr>
            <a:spLocks noGrp="1"/>
          </p:cNvSpPr>
          <p:nvPr>
            <p:ph type="sldNum" sz="quarter" idx="5"/>
          </p:nvPr>
        </p:nvSpPr>
        <p:spPr/>
        <p:txBody>
          <a:bodyPr/>
          <a:lstStyle/>
          <a:p>
            <a:fld id="{81E769AF-4EF8-4DB4-9B98-336EE11AC34D}" type="slidenum">
              <a:rPr lang="en-SG" smtClean="0"/>
              <a:t>9</a:t>
            </a:fld>
            <a:endParaRPr lang="en-SG"/>
          </a:p>
        </p:txBody>
      </p:sp>
    </p:spTree>
    <p:extLst>
      <p:ext uri="{BB962C8B-B14F-4D97-AF65-F5344CB8AC3E}">
        <p14:creationId xmlns:p14="http://schemas.microsoft.com/office/powerpoint/2010/main" val="180919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 looking at the intellectual development of the field: </a:t>
            </a:r>
            <a:r>
              <a:rPr lang="en-US" sz="1200" b="0" i="0" kern="1200" dirty="0">
                <a:solidFill>
                  <a:schemeClr val="tx1"/>
                </a:solidFill>
                <a:effectLst/>
                <a:latin typeface="+mn-lt"/>
                <a:ea typeface="+mn-ea"/>
                <a:cs typeface="+mn-cs"/>
              </a:rPr>
              <a:t>Dudley-Evans and St-John (1998), Jordan (1997), Hyland and Hamp-Lyons (2002)</a:t>
            </a:r>
          </a:p>
        </p:txBody>
      </p:sp>
      <p:sp>
        <p:nvSpPr>
          <p:cNvPr id="4" name="Slide Number Placeholder 3"/>
          <p:cNvSpPr>
            <a:spLocks noGrp="1"/>
          </p:cNvSpPr>
          <p:nvPr>
            <p:ph type="sldNum" sz="quarter" idx="5"/>
          </p:nvPr>
        </p:nvSpPr>
        <p:spPr/>
        <p:txBody>
          <a:bodyPr/>
          <a:lstStyle/>
          <a:p>
            <a:fld id="{81E769AF-4EF8-4DB4-9B98-336EE11AC34D}" type="slidenum">
              <a:rPr lang="en-SG" smtClean="0"/>
              <a:t>11</a:t>
            </a:fld>
            <a:endParaRPr lang="en-SG"/>
          </a:p>
        </p:txBody>
      </p:sp>
    </p:spTree>
    <p:extLst>
      <p:ext uri="{BB962C8B-B14F-4D97-AF65-F5344CB8AC3E}">
        <p14:creationId xmlns:p14="http://schemas.microsoft.com/office/powerpoint/2010/main" val="307700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8FAA-8CB8-40BC-BA7D-35D0A2A86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0989B2E-960E-40E9-A2D4-BCEC66D19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3F7F4059-8E02-4826-8F90-21353EFF68CB}"/>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F63A3057-1E66-47E2-9CF0-64640C54083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04BE860-CE68-4641-8156-FD7D09FE6C52}"/>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277849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A765-9423-4A12-874D-D840A78171E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2B2BFA-8CD0-4E59-9AA8-B26159E80F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94AADC5-49A8-4F19-983F-ACE17ACCDE27}"/>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49561E80-1B55-48BD-910B-992799CFA54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B8749AB-FD73-4B2A-A83D-67D14AE3C7F6}"/>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3771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D086C-0DEF-48D2-9FC7-102F374EB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CF9CCEC-4241-4A87-9FF3-24B0174FCB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58A0C3F-53F6-454B-B495-9F20EED4D3A3}"/>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16062B98-A3E1-4B72-B332-BD2C90AE86E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8B47C84-5214-4117-9989-8F1A03BFDE68}"/>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230259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10C-2E6F-4A03-B74D-44E541CD814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77A86D7-C285-42E0-9B69-1FC1AD6BB4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10CF8D7-9B89-4A7F-B01B-70C3E8A3628F}"/>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5D7A0EE3-88CB-49D2-9C10-C0E525EAAD9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5F0314D-048B-4758-9E90-5CA4D333982C}"/>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18805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2BA8-EA6E-4A6A-82A0-0C30E69664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BBE0EF1-428C-44A1-9109-A592BF838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42D144-2BE6-4699-8994-263AB8133548}"/>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2E32DE25-80B2-4F4C-90A3-1833775F57F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0E2199C-2A35-43FA-8411-1FA7284669E0}"/>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343639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2804-6238-4B68-812C-9E81145450D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B742A6E-FA0F-4393-9CE0-B8EFF6B59B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690BA429-A060-4657-B5EE-315D908940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FB194F1-2817-4B43-BDDE-24E5938655B1}"/>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6" name="Footer Placeholder 5">
            <a:extLst>
              <a:ext uri="{FF2B5EF4-FFF2-40B4-BE49-F238E27FC236}">
                <a16:creationId xmlns:a16="http://schemas.microsoft.com/office/drawing/2014/main" id="{9F3BFFC9-6D35-4514-BDE1-11E67CF0F02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FB103BD-67BC-4E6B-8F6C-AAC902C7E9D1}"/>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214776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FA9B-A1F8-4961-991B-A2B1AF1298F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95F8773-4793-4172-AD02-ACB1E3A83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1C83-0CEB-434F-97B4-B352A6129A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30451C7-0E43-4ED2-99E3-BB9378851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90865F-55C5-4C99-8406-59CE1B7E43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D1C65CD-867B-4C23-85C5-964C3C5FE16C}"/>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8" name="Footer Placeholder 7">
            <a:extLst>
              <a:ext uri="{FF2B5EF4-FFF2-40B4-BE49-F238E27FC236}">
                <a16:creationId xmlns:a16="http://schemas.microsoft.com/office/drawing/2014/main" id="{1E595AB4-1C6E-421D-9F35-058ABE39AB7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1C892E3-9970-448F-90F4-6CB741D488D1}"/>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292657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2B8D-81F2-4967-B901-EA6A472D18C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05C4ADA8-566C-4939-9DB6-2CDF2624E04A}"/>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4" name="Footer Placeholder 3">
            <a:extLst>
              <a:ext uri="{FF2B5EF4-FFF2-40B4-BE49-F238E27FC236}">
                <a16:creationId xmlns:a16="http://schemas.microsoft.com/office/drawing/2014/main" id="{3B1820F6-5475-442D-88D0-C2BAF37E007F}"/>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FA86A8B-6FE9-47F7-917B-15F0CBB1E94B}"/>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263571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6EBC2-195B-4383-9147-CFBF7A8C332D}"/>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3" name="Footer Placeholder 2">
            <a:extLst>
              <a:ext uri="{FF2B5EF4-FFF2-40B4-BE49-F238E27FC236}">
                <a16:creationId xmlns:a16="http://schemas.microsoft.com/office/drawing/2014/main" id="{0EB67A19-07D9-45F2-8D81-89DE3F9E61BC}"/>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951972B7-CE13-4378-8FF9-D5C4E6E22D93}"/>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104010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6937-C80B-4D15-B0E7-5450A5DAA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1CCB421-F028-4A0E-AE57-B011C0E99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D626BACF-8114-4C21-AD1B-7BFC3658D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94759-FE39-489F-8477-026402315BB0}"/>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6" name="Footer Placeholder 5">
            <a:extLst>
              <a:ext uri="{FF2B5EF4-FFF2-40B4-BE49-F238E27FC236}">
                <a16:creationId xmlns:a16="http://schemas.microsoft.com/office/drawing/2014/main" id="{D937CA42-4070-401E-855B-01AE7852903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189488B-7A75-479D-98B9-72A8578966E8}"/>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300732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EB14-660E-4221-A2B1-749152970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AC56A3B-EEB2-4A5E-B323-78740A872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0EB305F-9C3D-4B42-A1EF-2F98ABD02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43846E-53A8-4F1D-8B57-B7BBC040132A}"/>
              </a:ext>
            </a:extLst>
          </p:cNvPr>
          <p:cNvSpPr>
            <a:spLocks noGrp="1"/>
          </p:cNvSpPr>
          <p:nvPr>
            <p:ph type="dt" sz="half" idx="10"/>
          </p:nvPr>
        </p:nvSpPr>
        <p:spPr/>
        <p:txBody>
          <a:bodyPr/>
          <a:lstStyle/>
          <a:p>
            <a:fld id="{06B9A3D3-944B-4A23-8DDF-E25DD444D6EC}" type="datetimeFigureOut">
              <a:rPr lang="en-SG" smtClean="0"/>
              <a:t>16/4/2023</a:t>
            </a:fld>
            <a:endParaRPr lang="en-SG"/>
          </a:p>
        </p:txBody>
      </p:sp>
      <p:sp>
        <p:nvSpPr>
          <p:cNvPr id="6" name="Footer Placeholder 5">
            <a:extLst>
              <a:ext uri="{FF2B5EF4-FFF2-40B4-BE49-F238E27FC236}">
                <a16:creationId xmlns:a16="http://schemas.microsoft.com/office/drawing/2014/main" id="{D0632A22-6CB3-491C-A9E0-30197F83653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9E4DB88-E125-4985-B868-EF0D6891DFE6}"/>
              </a:ext>
            </a:extLst>
          </p:cNvPr>
          <p:cNvSpPr>
            <a:spLocks noGrp="1"/>
          </p:cNvSpPr>
          <p:nvPr>
            <p:ph type="sldNum" sz="quarter" idx="12"/>
          </p:nvPr>
        </p:nvSpPr>
        <p:spPr/>
        <p:txBody>
          <a:bodyPr/>
          <a:lstStyle/>
          <a:p>
            <a:fld id="{CC2613C0-430C-4C1F-B936-0933DCBD67E6}" type="slidenum">
              <a:rPr lang="en-SG" smtClean="0"/>
              <a:t>‹#›</a:t>
            </a:fld>
            <a:endParaRPr lang="en-SG"/>
          </a:p>
        </p:txBody>
      </p:sp>
    </p:spTree>
    <p:extLst>
      <p:ext uri="{BB962C8B-B14F-4D97-AF65-F5344CB8AC3E}">
        <p14:creationId xmlns:p14="http://schemas.microsoft.com/office/powerpoint/2010/main" val="640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945A1-94F7-46B3-AEBF-5C03E9EFB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B0E47E6-C930-4CBD-8292-BC957A08E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E26DC89-0981-4876-9E80-6A227E754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9A3D3-944B-4A23-8DDF-E25DD444D6EC}" type="datetimeFigureOut">
              <a:rPr lang="en-SG" smtClean="0"/>
              <a:t>16/4/2023</a:t>
            </a:fld>
            <a:endParaRPr lang="en-SG"/>
          </a:p>
        </p:txBody>
      </p:sp>
      <p:sp>
        <p:nvSpPr>
          <p:cNvPr id="5" name="Footer Placeholder 4">
            <a:extLst>
              <a:ext uri="{FF2B5EF4-FFF2-40B4-BE49-F238E27FC236}">
                <a16:creationId xmlns:a16="http://schemas.microsoft.com/office/drawing/2014/main" id="{8C6F739C-95FD-4D0A-9C51-39B206AC7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A719DD6A-3521-4DCB-BD7C-E0F3EA876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613C0-430C-4C1F-B936-0933DCBD67E6}" type="slidenum">
              <a:rPr lang="en-SG" smtClean="0"/>
              <a:t>‹#›</a:t>
            </a:fld>
            <a:endParaRPr lang="en-SG"/>
          </a:p>
        </p:txBody>
      </p:sp>
    </p:spTree>
    <p:extLst>
      <p:ext uri="{BB962C8B-B14F-4D97-AF65-F5344CB8AC3E}">
        <p14:creationId xmlns:p14="http://schemas.microsoft.com/office/powerpoint/2010/main" val="344591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x.doi.org/10.24815/siele.v10i1.260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4C6A-7D84-43E1-AFC5-3B4ED1BE1D8E}"/>
              </a:ext>
            </a:extLst>
          </p:cNvPr>
          <p:cNvSpPr>
            <a:spLocks noGrp="1"/>
          </p:cNvSpPr>
          <p:nvPr>
            <p:ph type="ctrTitle"/>
          </p:nvPr>
        </p:nvSpPr>
        <p:spPr/>
        <p:txBody>
          <a:bodyPr>
            <a:normAutofit fontScale="90000"/>
          </a:bodyPr>
          <a:lstStyle/>
          <a:p>
            <a:r>
              <a:rPr lang="en-SG" dirty="0"/>
              <a:t>Twisting the Screw the Other Way: Legitimising EAP Differently</a:t>
            </a:r>
          </a:p>
        </p:txBody>
      </p:sp>
      <p:sp>
        <p:nvSpPr>
          <p:cNvPr id="3" name="Subtitle 2">
            <a:extLst>
              <a:ext uri="{FF2B5EF4-FFF2-40B4-BE49-F238E27FC236}">
                <a16:creationId xmlns:a16="http://schemas.microsoft.com/office/drawing/2014/main" id="{C8631637-9C8A-461A-9147-92BD7354A531}"/>
              </a:ext>
            </a:extLst>
          </p:cNvPr>
          <p:cNvSpPr>
            <a:spLocks noGrp="1"/>
          </p:cNvSpPr>
          <p:nvPr>
            <p:ph type="subTitle" idx="1"/>
          </p:nvPr>
        </p:nvSpPr>
        <p:spPr>
          <a:xfrm>
            <a:off x="1600200" y="4266067"/>
            <a:ext cx="9144000" cy="1655762"/>
          </a:xfrm>
        </p:spPr>
        <p:txBody>
          <a:bodyPr/>
          <a:lstStyle/>
          <a:p>
            <a:r>
              <a:rPr lang="en-SG" dirty="0"/>
              <a:t>Alex Ding, University of Leeds</a:t>
            </a:r>
          </a:p>
          <a:p>
            <a:r>
              <a:rPr lang="en-SG" dirty="0"/>
              <a:t>Laetitia Monbec, National University of Singapore</a:t>
            </a:r>
          </a:p>
        </p:txBody>
      </p:sp>
    </p:spTree>
    <p:extLst>
      <p:ext uri="{BB962C8B-B14F-4D97-AF65-F5344CB8AC3E}">
        <p14:creationId xmlns:p14="http://schemas.microsoft.com/office/powerpoint/2010/main" val="168317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BDC5-12EC-4F86-8532-6328D27492AF}"/>
              </a:ext>
            </a:extLst>
          </p:cNvPr>
          <p:cNvSpPr>
            <a:spLocks noGrp="1"/>
          </p:cNvSpPr>
          <p:nvPr>
            <p:ph type="title"/>
          </p:nvPr>
        </p:nvSpPr>
        <p:spPr>
          <a:xfrm>
            <a:off x="791935" y="384992"/>
            <a:ext cx="10608129" cy="1030968"/>
          </a:xfrm>
        </p:spPr>
        <p:txBody>
          <a:bodyPr/>
          <a:lstStyle/>
          <a:p>
            <a:pPr algn="ctr"/>
            <a:r>
              <a:rPr lang="en-SG" dirty="0" err="1"/>
              <a:t>Illusio</a:t>
            </a:r>
            <a:endParaRPr lang="en-SG">
              <a:cs typeface="Calibri Light"/>
            </a:endParaRPr>
          </a:p>
        </p:txBody>
      </p:sp>
      <p:sp>
        <p:nvSpPr>
          <p:cNvPr id="4" name="Isosceles Triangle 3">
            <a:extLst>
              <a:ext uri="{FF2B5EF4-FFF2-40B4-BE49-F238E27FC236}">
                <a16:creationId xmlns:a16="http://schemas.microsoft.com/office/drawing/2014/main" id="{FD301450-4552-4302-8111-4A0AA1921009}"/>
              </a:ext>
            </a:extLst>
          </p:cNvPr>
          <p:cNvSpPr/>
          <p:nvPr/>
        </p:nvSpPr>
        <p:spPr>
          <a:xfrm>
            <a:off x="4291693" y="2518461"/>
            <a:ext cx="3608614" cy="2849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a:extLst>
              <a:ext uri="{FF2B5EF4-FFF2-40B4-BE49-F238E27FC236}">
                <a16:creationId xmlns:a16="http://schemas.microsoft.com/office/drawing/2014/main" id="{F6F6F083-33ED-4593-98CB-3DF4149EF043}"/>
              </a:ext>
            </a:extLst>
          </p:cNvPr>
          <p:cNvSpPr/>
          <p:nvPr/>
        </p:nvSpPr>
        <p:spPr>
          <a:xfrm>
            <a:off x="3853881" y="1959268"/>
            <a:ext cx="5390130" cy="461665"/>
          </a:xfrm>
          <a:prstGeom prst="rect">
            <a:avLst/>
          </a:prstGeom>
        </p:spPr>
        <p:txBody>
          <a:bodyPr wrap="none" lIns="91440" tIns="45720" rIns="91440" bIns="45720" anchor="t">
            <a:spAutoFit/>
          </a:bodyPr>
          <a:lstStyle/>
          <a:p>
            <a:r>
              <a:rPr lang="en-SG" sz="2400" b="1" dirty="0"/>
              <a:t>Agents</a:t>
            </a:r>
            <a:r>
              <a:rPr lang="en-SG" sz="2400" dirty="0"/>
              <a:t>: epistemic agents and institutions</a:t>
            </a:r>
            <a:r>
              <a:rPr lang="en-SG" sz="2400"/>
              <a:t> </a:t>
            </a:r>
            <a:endParaRPr lang="en-SG" sz="2400" dirty="0"/>
          </a:p>
        </p:txBody>
      </p:sp>
      <p:sp>
        <p:nvSpPr>
          <p:cNvPr id="6" name="Rectangle 5">
            <a:extLst>
              <a:ext uri="{FF2B5EF4-FFF2-40B4-BE49-F238E27FC236}">
                <a16:creationId xmlns:a16="http://schemas.microsoft.com/office/drawing/2014/main" id="{2D4E7028-1E30-4FD8-9FE1-E1C0DF8DEDCE}"/>
              </a:ext>
            </a:extLst>
          </p:cNvPr>
          <p:cNvSpPr/>
          <p:nvPr/>
        </p:nvSpPr>
        <p:spPr>
          <a:xfrm>
            <a:off x="1387270" y="4681409"/>
            <a:ext cx="2565254" cy="1200329"/>
          </a:xfrm>
          <a:prstGeom prst="rect">
            <a:avLst/>
          </a:prstGeom>
        </p:spPr>
        <p:txBody>
          <a:bodyPr wrap="none">
            <a:spAutoFit/>
          </a:bodyPr>
          <a:lstStyle/>
          <a:p>
            <a:r>
              <a:rPr lang="en-SG" sz="2400" b="1" dirty="0"/>
              <a:t>Knowledge:</a:t>
            </a:r>
          </a:p>
          <a:p>
            <a:r>
              <a:rPr lang="en-SG" sz="2400" dirty="0"/>
              <a:t>What we teach</a:t>
            </a:r>
          </a:p>
          <a:p>
            <a:r>
              <a:rPr lang="en-SG" sz="2400" dirty="0"/>
              <a:t>What influences us</a:t>
            </a:r>
          </a:p>
        </p:txBody>
      </p:sp>
      <p:sp>
        <p:nvSpPr>
          <p:cNvPr id="7" name="Rectangle 6">
            <a:extLst>
              <a:ext uri="{FF2B5EF4-FFF2-40B4-BE49-F238E27FC236}">
                <a16:creationId xmlns:a16="http://schemas.microsoft.com/office/drawing/2014/main" id="{BB81751D-12D8-4471-B616-429D75E50973}"/>
              </a:ext>
            </a:extLst>
          </p:cNvPr>
          <p:cNvSpPr/>
          <p:nvPr/>
        </p:nvSpPr>
        <p:spPr>
          <a:xfrm>
            <a:off x="8349193" y="4795709"/>
            <a:ext cx="2945871" cy="738664"/>
          </a:xfrm>
          <a:prstGeom prst="rect">
            <a:avLst/>
          </a:prstGeom>
        </p:spPr>
        <p:txBody>
          <a:bodyPr wrap="none" lIns="91440" tIns="45720" rIns="91440" bIns="45720" anchor="t">
            <a:spAutoFit/>
          </a:bodyPr>
          <a:lstStyle/>
          <a:p>
            <a:r>
              <a:rPr lang="en-SG" sz="2400" b="1"/>
              <a:t>Pedagogy</a:t>
            </a:r>
            <a:r>
              <a:rPr lang="en-SG" b="1" dirty="0"/>
              <a:t>:</a:t>
            </a:r>
          </a:p>
          <a:p>
            <a:r>
              <a:rPr lang="en-SG" dirty="0"/>
              <a:t>Critical/Subversive/Pragmatic</a:t>
            </a:r>
          </a:p>
        </p:txBody>
      </p:sp>
    </p:spTree>
    <p:extLst>
      <p:ext uri="{BB962C8B-B14F-4D97-AF65-F5344CB8AC3E}">
        <p14:creationId xmlns:p14="http://schemas.microsoft.com/office/powerpoint/2010/main" val="305491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EE5C-847E-496A-B3F9-B14DEA3F3720}"/>
              </a:ext>
            </a:extLst>
          </p:cNvPr>
          <p:cNvSpPr>
            <a:spLocks noGrp="1"/>
          </p:cNvSpPr>
          <p:nvPr>
            <p:ph type="title"/>
          </p:nvPr>
        </p:nvSpPr>
        <p:spPr>
          <a:xfrm>
            <a:off x="293914" y="365126"/>
            <a:ext cx="11642272" cy="654049"/>
          </a:xfrm>
        </p:spPr>
        <p:txBody>
          <a:bodyPr>
            <a:normAutofit/>
          </a:bodyPr>
          <a:lstStyle/>
          <a:p>
            <a:pPr algn="ctr"/>
            <a:r>
              <a:rPr lang="en-SG" sz="4000" b="1" dirty="0">
                <a:solidFill>
                  <a:schemeClr val="accent1">
                    <a:lumMod val="75000"/>
                  </a:schemeClr>
                </a:solidFill>
              </a:rPr>
              <a:t>The high priests, the missionaries and the diplomats</a:t>
            </a:r>
          </a:p>
        </p:txBody>
      </p:sp>
      <p:sp>
        <p:nvSpPr>
          <p:cNvPr id="3" name="Content Placeholder 2">
            <a:extLst>
              <a:ext uri="{FF2B5EF4-FFF2-40B4-BE49-F238E27FC236}">
                <a16:creationId xmlns:a16="http://schemas.microsoft.com/office/drawing/2014/main" id="{8FAD9EDB-ABF8-4D7F-83F3-2A4D1EA6D7F6}"/>
              </a:ext>
            </a:extLst>
          </p:cNvPr>
          <p:cNvSpPr>
            <a:spLocks noGrp="1"/>
          </p:cNvSpPr>
          <p:nvPr>
            <p:ph idx="1"/>
          </p:nvPr>
        </p:nvSpPr>
        <p:spPr>
          <a:xfrm>
            <a:off x="722841" y="1200150"/>
            <a:ext cx="11022541" cy="4976813"/>
          </a:xfrm>
        </p:spPr>
        <p:txBody>
          <a:bodyPr vert="horz" lIns="91440" tIns="45720" rIns="91440" bIns="45720" rtlCol="0" anchor="t">
            <a:noAutofit/>
          </a:bodyPr>
          <a:lstStyle/>
          <a:p>
            <a:pPr marL="457200" indent="-457200"/>
            <a:r>
              <a:rPr lang="en-US" sz="3200">
                <a:solidFill>
                  <a:schemeClr val="accent1"/>
                </a:solidFill>
              </a:rPr>
              <a:t>The narratives of origin</a:t>
            </a:r>
            <a:r>
              <a:rPr lang="en-US" sz="3200"/>
              <a:t>: These stories constitute the </a:t>
            </a:r>
            <a:r>
              <a:rPr lang="en-US" sz="3200">
                <a:solidFill>
                  <a:schemeClr val="accent5"/>
                </a:solidFill>
              </a:rPr>
              <a:t>field’s heritage, </a:t>
            </a:r>
            <a:r>
              <a:rPr lang="en-US" sz="3200">
                <a:solidFill>
                  <a:srgbClr val="000000"/>
                </a:solidFill>
              </a:rPr>
              <a:t>frame</a:t>
            </a:r>
            <a:r>
              <a:rPr lang="en-US" sz="3200"/>
              <a:t> our understanding. Bourdieu (1990) explains how our habitus is shaped by a </a:t>
            </a:r>
            <a:r>
              <a:rPr lang="en-US" sz="3200">
                <a:solidFill>
                  <a:schemeClr val="accent5"/>
                </a:solidFill>
              </a:rPr>
              <a:t>collective memory </a:t>
            </a:r>
            <a:r>
              <a:rPr lang="en-US" sz="3200"/>
              <a:t>which reproduces itself through the ways social actors are represented.</a:t>
            </a:r>
            <a:endParaRPr lang="en-US" sz="3200">
              <a:cs typeface="Calibri"/>
            </a:endParaRPr>
          </a:p>
          <a:p>
            <a:pPr marL="457200" indent="-457200"/>
            <a:r>
              <a:rPr lang="en-US" sz="3200"/>
              <a:t>Representation of the practitioner in the early days of the field provides an </a:t>
            </a:r>
            <a:r>
              <a:rPr lang="en-US" sz="3200">
                <a:solidFill>
                  <a:schemeClr val="accent5"/>
                </a:solidFill>
              </a:rPr>
              <a:t>insight into the basis of legitimation of agents, purposes, and values in EAP. </a:t>
            </a:r>
            <a:endParaRPr lang="en-US" sz="3200">
              <a:solidFill>
                <a:schemeClr val="accent5"/>
              </a:solidFill>
              <a:cs typeface="Calibri"/>
            </a:endParaRPr>
          </a:p>
          <a:p>
            <a:pPr marL="457200" indent="-457200"/>
            <a:r>
              <a:rPr lang="en-SG" sz="3200" b="1">
                <a:cs typeface="Calibri"/>
              </a:rPr>
              <a:t>Data:</a:t>
            </a:r>
            <a:r>
              <a:rPr lang="en-SG" sz="3200">
                <a:cs typeface="Calibri"/>
              </a:rPr>
              <a:t> Publicly available texts, interviews, obituaries, auto-biographical texts, theses... </a:t>
            </a:r>
          </a:p>
          <a:p>
            <a:pPr marL="457200" indent="-457200"/>
            <a:r>
              <a:rPr lang="en-SG" sz="3200" b="1">
                <a:solidFill>
                  <a:schemeClr val="accent1"/>
                </a:solidFill>
              </a:rPr>
              <a:t>3 main narratives of legitimation</a:t>
            </a:r>
            <a:endParaRPr lang="en-SG" sz="3200" b="1">
              <a:solidFill>
                <a:schemeClr val="accent1"/>
              </a:solidFill>
              <a:cs typeface="Calibri"/>
            </a:endParaRPr>
          </a:p>
          <a:p>
            <a:pPr marL="0" indent="0">
              <a:buNone/>
            </a:pPr>
            <a:endParaRPr lang="en-SG" sz="3200">
              <a:cs typeface="Calibri"/>
            </a:endParaRPr>
          </a:p>
        </p:txBody>
      </p:sp>
    </p:spTree>
    <p:extLst>
      <p:ext uri="{BB962C8B-B14F-4D97-AF65-F5344CB8AC3E}">
        <p14:creationId xmlns:p14="http://schemas.microsoft.com/office/powerpoint/2010/main" val="384200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6CAE5-DF6F-4C2B-82A2-37F620CFD398}"/>
              </a:ext>
            </a:extLst>
          </p:cNvPr>
          <p:cNvSpPr>
            <a:spLocks noGrp="1"/>
          </p:cNvSpPr>
          <p:nvPr>
            <p:ph idx="1"/>
          </p:nvPr>
        </p:nvSpPr>
        <p:spPr>
          <a:xfrm>
            <a:off x="238126" y="209550"/>
            <a:ext cx="11811000" cy="6248399"/>
          </a:xfrm>
        </p:spPr>
        <p:txBody>
          <a:bodyPr vert="horz" lIns="91440" tIns="45720" rIns="91440" bIns="45720" rtlCol="0" anchor="t">
            <a:normAutofit/>
          </a:bodyPr>
          <a:lstStyle/>
          <a:p>
            <a:pPr marL="0" indent="0">
              <a:buNone/>
            </a:pPr>
            <a:r>
              <a:rPr lang="en-SG" sz="3200">
                <a:solidFill>
                  <a:schemeClr val="accent5"/>
                </a:solidFill>
              </a:rPr>
              <a:t>1</a:t>
            </a:r>
            <a:r>
              <a:rPr lang="en-SG" sz="3200" baseline="30000">
                <a:solidFill>
                  <a:schemeClr val="accent5"/>
                </a:solidFill>
              </a:rPr>
              <a:t>st</a:t>
            </a:r>
            <a:r>
              <a:rPr lang="en-SG" sz="3200">
                <a:solidFill>
                  <a:schemeClr val="accent5"/>
                </a:solidFill>
              </a:rPr>
              <a:t> Narrative of legitimation: </a:t>
            </a:r>
            <a:r>
              <a:rPr lang="en-SG" sz="3200" b="1">
                <a:solidFill>
                  <a:schemeClr val="accent5"/>
                </a:solidFill>
              </a:rPr>
              <a:t>practitioner’s mobility</a:t>
            </a:r>
            <a:endParaRPr lang="en-SG" sz="3200" b="1">
              <a:solidFill>
                <a:schemeClr val="accent5"/>
              </a:solidFill>
              <a:cs typeface="Calibri"/>
            </a:endParaRPr>
          </a:p>
          <a:p>
            <a:r>
              <a:rPr lang="en-SG" dirty="0"/>
              <a:t>Circumstance of place and time (Bartlett, 2014) and the ‘expansionist rhetoric’ (Pennycook, 2002)</a:t>
            </a:r>
          </a:p>
          <a:p>
            <a:r>
              <a:rPr lang="en-US"/>
              <a:t>Agents' </a:t>
            </a:r>
            <a:r>
              <a:rPr lang="en-US" dirty="0"/>
              <a:t>names are </a:t>
            </a:r>
            <a:r>
              <a:rPr lang="en-US" i="1" dirty="0"/>
              <a:t>consistently</a:t>
            </a:r>
            <a:r>
              <a:rPr lang="en-US" dirty="0"/>
              <a:t> followed by an inventory of countries: </a:t>
            </a:r>
            <a:r>
              <a:rPr lang="en-US" i="1"/>
              <a:t>Emirates, Hong Kong, Jordan, Kuwait, Libya, Saudi, Singapore, Sri Lanka, Venezuela…</a:t>
            </a:r>
            <a:endParaRPr lang="en-US" i="1">
              <a:cs typeface="Calibri"/>
            </a:endParaRPr>
          </a:p>
          <a:p>
            <a:r>
              <a:rPr lang="en-SG" sz="2400" i="1"/>
              <a:t>Economic and cultural motif: "Petroleum companies", </a:t>
            </a:r>
            <a:r>
              <a:rPr lang="en-SG" sz="2400" i="1" dirty="0"/>
              <a:t>“British telecom”, </a:t>
            </a:r>
            <a:r>
              <a:rPr lang="en-SG" sz="2400" i="1"/>
              <a:t>"</a:t>
            </a:r>
            <a:r>
              <a:rPr lang="en-SG" sz="2400" i="1" dirty="0"/>
              <a:t>BP</a:t>
            </a:r>
            <a:r>
              <a:rPr lang="en-SG" sz="2400" i="1"/>
              <a:t>", "Shell", </a:t>
            </a:r>
            <a:r>
              <a:rPr lang="en-SG" sz="2400" dirty="0"/>
              <a:t>references to</a:t>
            </a:r>
            <a:r>
              <a:rPr lang="en-SG" sz="2400" i="1" dirty="0"/>
              <a:t> “the Royal Family”, “the year of the Queen’s Silver Jubilee”, “the </a:t>
            </a:r>
            <a:r>
              <a:rPr lang="en-SG" sz="2400" i="1"/>
              <a:t>Centre </a:t>
            </a:r>
            <a:r>
              <a:rPr lang="en-SG" sz="2400" i="1" dirty="0"/>
              <a:t>for British Teachers”</a:t>
            </a:r>
            <a:r>
              <a:rPr lang="en-SG" sz="2400" dirty="0"/>
              <a:t>, </a:t>
            </a:r>
            <a:r>
              <a:rPr lang="en-SG" sz="2400" i="1" dirty="0"/>
              <a:t>“VSO”</a:t>
            </a:r>
            <a:r>
              <a:rPr lang="en-SG" sz="2400" dirty="0"/>
              <a:t> </a:t>
            </a:r>
            <a:r>
              <a:rPr lang="en-SG" sz="2400" i="1" dirty="0"/>
              <a:t>“coincidental careers”,</a:t>
            </a:r>
            <a:r>
              <a:rPr lang="en-SG" sz="2400" i="1"/>
              <a:t>  </a:t>
            </a:r>
            <a:r>
              <a:rPr lang="en-SG" sz="2400" dirty="0"/>
              <a:t> and quaint lexis</a:t>
            </a:r>
            <a:r>
              <a:rPr lang="en-SG" sz="2400" i="1" dirty="0"/>
              <a:t> </a:t>
            </a:r>
            <a:r>
              <a:rPr lang="en-SG" sz="2400" dirty="0"/>
              <a:t>such as</a:t>
            </a:r>
            <a:r>
              <a:rPr lang="en-SG" sz="2400" i="1" dirty="0"/>
              <a:t> </a:t>
            </a:r>
            <a:r>
              <a:rPr lang="en-SG" sz="2400" dirty="0"/>
              <a:t>“</a:t>
            </a:r>
            <a:r>
              <a:rPr lang="en-SG" sz="2400" i="1" dirty="0"/>
              <a:t>cutting your teeth”, </a:t>
            </a:r>
            <a:r>
              <a:rPr lang="en-SG" sz="2400"/>
              <a:t>“[name's</a:t>
            </a:r>
            <a:r>
              <a:rPr lang="en-SG" sz="2400" i="1"/>
              <a:t>]</a:t>
            </a:r>
            <a:r>
              <a:rPr lang="en-SG" sz="2400" i="1" dirty="0"/>
              <a:t> Libyan period</a:t>
            </a:r>
            <a:r>
              <a:rPr lang="en-SG" sz="2400" dirty="0"/>
              <a:t>”, “</a:t>
            </a:r>
            <a:r>
              <a:rPr lang="en-SG" sz="2400" i="1" dirty="0"/>
              <a:t>3-year posting to the University of Kuwait</a:t>
            </a:r>
            <a:r>
              <a:rPr lang="en-SG" sz="2400" dirty="0"/>
              <a:t>”</a:t>
            </a:r>
          </a:p>
        </p:txBody>
      </p:sp>
      <p:sp>
        <p:nvSpPr>
          <p:cNvPr id="4" name="TextBox 3">
            <a:extLst>
              <a:ext uri="{FF2B5EF4-FFF2-40B4-BE49-F238E27FC236}">
                <a16:creationId xmlns:a16="http://schemas.microsoft.com/office/drawing/2014/main" id="{F6BC99EF-A993-4CEF-B4DD-EE0AA31DE02D}"/>
              </a:ext>
            </a:extLst>
          </p:cNvPr>
          <p:cNvSpPr txBox="1"/>
          <p:nvPr/>
        </p:nvSpPr>
        <p:spPr>
          <a:xfrm>
            <a:off x="4037543" y="4214958"/>
            <a:ext cx="7239000" cy="2031325"/>
          </a:xfrm>
          <a:prstGeom prst="rect">
            <a:avLst/>
          </a:prstGeom>
          <a:ln w="28575"/>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dirty="0"/>
              <a:t>The </a:t>
            </a:r>
            <a:r>
              <a:rPr lang="en-US" b="1" dirty="0"/>
              <a:t>British Empire </a:t>
            </a:r>
            <a:r>
              <a:rPr lang="en-US" dirty="0"/>
              <a:t>is no more, but the </a:t>
            </a:r>
            <a:r>
              <a:rPr lang="en-US" b="1" dirty="0"/>
              <a:t>empire of its language flourishes</a:t>
            </a:r>
            <a:r>
              <a:rPr lang="en-US" dirty="0"/>
              <a:t>. This is in part because of the efforts of itinerant teachers in </a:t>
            </a:r>
            <a:r>
              <a:rPr lang="en-US" b="1" dirty="0"/>
              <a:t>far-flung corners of what used to be called British spheres of interest</a:t>
            </a:r>
            <a:r>
              <a:rPr lang="en-US" dirty="0"/>
              <a:t>. Enduring coups and odd customs, enjoying unexpected delights, two veterans of this life provide intimate recollections of what it was like </a:t>
            </a:r>
            <a:r>
              <a:rPr lang="en-US" b="1" dirty="0"/>
              <a:t>to ply their profession </a:t>
            </a:r>
            <a:r>
              <a:rPr lang="en-US" dirty="0"/>
              <a:t>during the decades of change between 1960 and 1990. </a:t>
            </a:r>
          </a:p>
          <a:p>
            <a:r>
              <a:rPr lang="en-US" dirty="0"/>
              <a:t>Abbott and Jordan</a:t>
            </a:r>
            <a:r>
              <a:rPr lang="en-US"/>
              <a:t> (2001), </a:t>
            </a:r>
            <a:r>
              <a:rPr lang="en-US" i="1" dirty="0"/>
              <a:t>English all over the place</a:t>
            </a:r>
            <a:endParaRPr lang="en-US">
              <a:cs typeface="Calibri"/>
            </a:endParaRPr>
          </a:p>
        </p:txBody>
      </p:sp>
      <p:sp>
        <p:nvSpPr>
          <p:cNvPr id="2" name="TextBox 1">
            <a:extLst>
              <a:ext uri="{FF2B5EF4-FFF2-40B4-BE49-F238E27FC236}">
                <a16:creationId xmlns:a16="http://schemas.microsoft.com/office/drawing/2014/main" id="{6AE806D5-5CB6-3EC1-1604-FEC29E9D7375}"/>
              </a:ext>
            </a:extLst>
          </p:cNvPr>
          <p:cNvSpPr txBox="1"/>
          <p:nvPr/>
        </p:nvSpPr>
        <p:spPr>
          <a:xfrm>
            <a:off x="761999" y="5042958"/>
            <a:ext cx="21748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Paul Theroux</a:t>
            </a:r>
          </a:p>
          <a:p>
            <a:r>
              <a:rPr lang="en-US">
                <a:cs typeface="Calibri"/>
              </a:rPr>
              <a:t>Bill Bryson</a:t>
            </a:r>
          </a:p>
          <a:p>
            <a:r>
              <a:rPr lang="en-US">
                <a:cs typeface="Calibri"/>
              </a:rPr>
              <a:t>David Crystal</a:t>
            </a:r>
          </a:p>
          <a:p>
            <a:r>
              <a:rPr lang="en-US">
                <a:cs typeface="Calibri"/>
              </a:rPr>
              <a:t>(Pennycook, 2002)</a:t>
            </a:r>
          </a:p>
        </p:txBody>
      </p:sp>
    </p:spTree>
    <p:extLst>
      <p:ext uri="{BB962C8B-B14F-4D97-AF65-F5344CB8AC3E}">
        <p14:creationId xmlns:p14="http://schemas.microsoft.com/office/powerpoint/2010/main" val="157803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FF0EF-55B6-481F-AB9F-5153F28B9E42}"/>
              </a:ext>
            </a:extLst>
          </p:cNvPr>
          <p:cNvSpPr>
            <a:spLocks noGrp="1"/>
          </p:cNvSpPr>
          <p:nvPr>
            <p:ph idx="1"/>
          </p:nvPr>
        </p:nvSpPr>
        <p:spPr>
          <a:xfrm>
            <a:off x="400050" y="266700"/>
            <a:ext cx="11398250" cy="6167967"/>
          </a:xfrm>
        </p:spPr>
        <p:txBody>
          <a:bodyPr vert="horz" lIns="91440" tIns="45720" rIns="91440" bIns="45720" rtlCol="0" anchor="t">
            <a:normAutofit lnSpcReduction="10000"/>
          </a:bodyPr>
          <a:lstStyle/>
          <a:p>
            <a:pPr marL="0" indent="0">
              <a:buNone/>
            </a:pPr>
            <a:r>
              <a:rPr lang="en-SG" sz="3600">
                <a:solidFill>
                  <a:schemeClr val="accent5"/>
                </a:solidFill>
              </a:rPr>
              <a:t>2</a:t>
            </a:r>
            <a:r>
              <a:rPr lang="en-SG" sz="3600" baseline="30000">
                <a:solidFill>
                  <a:schemeClr val="accent5"/>
                </a:solidFill>
              </a:rPr>
              <a:t>nd</a:t>
            </a:r>
            <a:r>
              <a:rPr lang="en-SG" sz="3600">
                <a:solidFill>
                  <a:schemeClr val="accent5"/>
                </a:solidFill>
              </a:rPr>
              <a:t> Narrative of legitimation: </a:t>
            </a:r>
            <a:r>
              <a:rPr lang="en-SG" sz="3600" b="1">
                <a:solidFill>
                  <a:schemeClr val="accent5"/>
                </a:solidFill>
              </a:rPr>
              <a:t>expertise and agency</a:t>
            </a:r>
            <a:endParaRPr lang="en-SG" sz="3600" b="1">
              <a:solidFill>
                <a:schemeClr val="accent5"/>
              </a:solidFill>
              <a:cs typeface="Calibri"/>
            </a:endParaRPr>
          </a:p>
          <a:p>
            <a:pPr marL="0" indent="0">
              <a:buNone/>
            </a:pPr>
            <a:endParaRPr lang="en-SG" b="1">
              <a:solidFill>
                <a:schemeClr val="accent5"/>
              </a:solidFill>
            </a:endParaRPr>
          </a:p>
          <a:p>
            <a:pPr marL="0" indent="0">
              <a:buNone/>
            </a:pPr>
            <a:r>
              <a:rPr lang="en-SG" sz="2400" dirty="0"/>
              <a:t>Agents are represented through ‘activation’ as powerful, agentive, dynamic experts (van Leeuwen, 2008). Transitivity: process types and active/passive voice (Bartlett, 2014), nominalisation (</a:t>
            </a:r>
            <a:r>
              <a:rPr lang="en-SG" sz="2400"/>
              <a:t>Lukin</a:t>
            </a:r>
            <a:r>
              <a:rPr lang="en-SG" sz="2400" dirty="0"/>
              <a:t>, 2019).</a:t>
            </a:r>
          </a:p>
          <a:p>
            <a:pPr marL="0" indent="0">
              <a:buNone/>
            </a:pPr>
            <a:r>
              <a:rPr lang="en-SG" sz="2400" dirty="0"/>
              <a:t>EAP practitioners are </a:t>
            </a:r>
            <a:r>
              <a:rPr lang="en-SG" sz="2400" b="1"/>
              <a:t>active</a:t>
            </a:r>
            <a:r>
              <a:rPr lang="en-SG" sz="2400"/>
              <a:t> </a:t>
            </a:r>
            <a:r>
              <a:rPr lang="en-SG" sz="2400" b="1" dirty="0"/>
              <a:t>agents</a:t>
            </a:r>
            <a:r>
              <a:rPr lang="en-SG" sz="2400" dirty="0"/>
              <a:t> in most clauses and act on the local educational world through </a:t>
            </a:r>
            <a:r>
              <a:rPr lang="en-SG" sz="2400" u="sng" dirty="0"/>
              <a:t>material processes</a:t>
            </a:r>
            <a:r>
              <a:rPr lang="en-SG" sz="2400" dirty="0"/>
              <a:t>: </a:t>
            </a:r>
            <a:r>
              <a:rPr lang="en-SG" sz="2400" b="1" dirty="0"/>
              <a:t>They</a:t>
            </a:r>
            <a:r>
              <a:rPr lang="en-SG" sz="2400" dirty="0"/>
              <a:t> </a:t>
            </a:r>
            <a:r>
              <a:rPr lang="en-SG" sz="2400" i="1" u="sng" dirty="0"/>
              <a:t>set up</a:t>
            </a:r>
            <a:r>
              <a:rPr lang="en-SG" sz="2400" i="1" dirty="0"/>
              <a:t> centres and programmes</a:t>
            </a:r>
            <a:r>
              <a:rPr lang="en-SG" sz="2400" dirty="0"/>
              <a:t>, </a:t>
            </a:r>
            <a:r>
              <a:rPr lang="en-SG" sz="2400" b="1" dirty="0"/>
              <a:t>they</a:t>
            </a:r>
            <a:r>
              <a:rPr lang="en-SG" sz="2400" dirty="0"/>
              <a:t> </a:t>
            </a:r>
            <a:r>
              <a:rPr lang="en-SG" sz="2400" i="1" u="sng" dirty="0"/>
              <a:t>build</a:t>
            </a:r>
            <a:r>
              <a:rPr lang="en-SG" sz="2400" i="1" dirty="0"/>
              <a:t> educational initiatives, </a:t>
            </a:r>
            <a:r>
              <a:rPr lang="en-SG" sz="2400" b="1" i="1" dirty="0"/>
              <a:t>they</a:t>
            </a:r>
            <a:r>
              <a:rPr lang="en-SG" sz="2400" i="1" dirty="0"/>
              <a:t> </a:t>
            </a:r>
            <a:r>
              <a:rPr lang="en-SG" sz="2400" i="1" u="sng" dirty="0"/>
              <a:t>consult</a:t>
            </a:r>
            <a:r>
              <a:rPr lang="en-SG" sz="2400" dirty="0"/>
              <a:t> on government educational </a:t>
            </a:r>
            <a:r>
              <a:rPr lang="en-SG" sz="2400"/>
              <a:t>plans, T</a:t>
            </a:r>
            <a:r>
              <a:rPr lang="en-SG" sz="2400" b="1"/>
              <a:t>hey</a:t>
            </a:r>
            <a:r>
              <a:rPr lang="en-SG" sz="2400" dirty="0"/>
              <a:t> ‘</a:t>
            </a:r>
            <a:r>
              <a:rPr lang="en-SG" sz="2400" i="1" u="sng" dirty="0"/>
              <a:t>advised</a:t>
            </a:r>
            <a:r>
              <a:rPr lang="en-SG" sz="2400" i="1" dirty="0"/>
              <a:t> on’</a:t>
            </a:r>
            <a:r>
              <a:rPr lang="en-SG" sz="2400" dirty="0"/>
              <a:t> ‘</a:t>
            </a:r>
            <a:r>
              <a:rPr lang="en-SG" sz="2400" i="1" u="sng" dirty="0"/>
              <a:t>worked with</a:t>
            </a:r>
            <a:r>
              <a:rPr lang="en-SG" sz="2400" i="1" dirty="0"/>
              <a:t> the education authorities to develop</a:t>
            </a:r>
            <a:r>
              <a:rPr lang="en-SG" sz="2400" dirty="0"/>
              <a:t>’, ‘</a:t>
            </a:r>
            <a:r>
              <a:rPr lang="en-SG" sz="2400" i="1" u="sng" dirty="0"/>
              <a:t>led on</a:t>
            </a:r>
            <a:r>
              <a:rPr lang="en-SG" sz="2400" i="1" dirty="0"/>
              <a:t> … projects’</a:t>
            </a:r>
            <a:r>
              <a:rPr lang="en-SG" sz="2400" dirty="0"/>
              <a:t>.</a:t>
            </a:r>
            <a:r>
              <a:rPr lang="en-SG" sz="2400"/>
              <a:t> </a:t>
            </a:r>
            <a:endParaRPr lang="en-SG" sz="2400" dirty="0"/>
          </a:p>
          <a:p>
            <a:pPr marL="0" indent="0">
              <a:buNone/>
            </a:pPr>
            <a:r>
              <a:rPr lang="en-SG" sz="2400" dirty="0"/>
              <a:t>When not active agents, they are a willing passive agent of a powerful institutional </a:t>
            </a:r>
            <a:r>
              <a:rPr lang="en-SG" sz="2400"/>
              <a:t>agent</a:t>
            </a:r>
            <a:r>
              <a:rPr lang="en-SG" sz="2400" dirty="0"/>
              <a:t>, as in: “</a:t>
            </a:r>
            <a:r>
              <a:rPr lang="en-SG" sz="2400" i="1" dirty="0"/>
              <a:t>I was posted in …</a:t>
            </a:r>
            <a:r>
              <a:rPr lang="en-SG" sz="2400" i="1"/>
              <a:t> </a:t>
            </a:r>
            <a:r>
              <a:rPr lang="en-SG" sz="2400" i="1" dirty="0"/>
              <a:t>by the British Council</a:t>
            </a:r>
            <a:r>
              <a:rPr lang="en-SG" sz="2400" dirty="0"/>
              <a:t>’, “</a:t>
            </a:r>
            <a:r>
              <a:rPr lang="en-SG" sz="2400" i="1" dirty="0"/>
              <a:t>further British Council </a:t>
            </a:r>
            <a:r>
              <a:rPr lang="en-SG" sz="2400" b="1" i="1" dirty="0"/>
              <a:t>postings</a:t>
            </a:r>
            <a:r>
              <a:rPr lang="en-SG" sz="2400" dirty="0"/>
              <a:t>” or their missions are aligned with the broader linguistic expansion (as in Abbott and Jordan)</a:t>
            </a:r>
          </a:p>
          <a:p>
            <a:pPr marL="0" indent="0">
              <a:buNone/>
            </a:pPr>
            <a:r>
              <a:rPr lang="en-US" sz="2400" dirty="0"/>
              <a:t>This evokes a world where white English-speaking academics make use of their epistemic, cultural, racial (also gender) capital to develop the ‘less fortunate’, the ‘linguistically deprived’ and embody “the onward march of the English language’ (Pennycook, 2002:136).</a:t>
            </a:r>
            <a:endParaRPr lang="en-SG" sz="2000" dirty="0">
              <a:solidFill>
                <a:schemeClr val="accent5"/>
              </a:solidFill>
            </a:endParaRPr>
          </a:p>
        </p:txBody>
      </p:sp>
    </p:spTree>
    <p:extLst>
      <p:ext uri="{BB962C8B-B14F-4D97-AF65-F5344CB8AC3E}">
        <p14:creationId xmlns:p14="http://schemas.microsoft.com/office/powerpoint/2010/main" val="349117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631B-92BF-4419-AC30-E6FDD4FD7F29}"/>
              </a:ext>
            </a:extLst>
          </p:cNvPr>
          <p:cNvSpPr>
            <a:spLocks noGrp="1"/>
          </p:cNvSpPr>
          <p:nvPr>
            <p:ph type="title"/>
          </p:nvPr>
        </p:nvSpPr>
        <p:spPr>
          <a:xfrm>
            <a:off x="838200" y="365125"/>
            <a:ext cx="10515600" cy="911225"/>
          </a:xfrm>
        </p:spPr>
        <p:txBody>
          <a:bodyPr/>
          <a:lstStyle/>
          <a:p>
            <a:r>
              <a:rPr lang="en-SG" dirty="0"/>
              <a:t>In Bourdieu’s words</a:t>
            </a:r>
          </a:p>
        </p:txBody>
      </p:sp>
      <p:sp>
        <p:nvSpPr>
          <p:cNvPr id="3" name="Content Placeholder 2">
            <a:extLst>
              <a:ext uri="{FF2B5EF4-FFF2-40B4-BE49-F238E27FC236}">
                <a16:creationId xmlns:a16="http://schemas.microsoft.com/office/drawing/2014/main" id="{81BEA9F0-51E2-4836-82CC-ED2706EFD299}"/>
              </a:ext>
            </a:extLst>
          </p:cNvPr>
          <p:cNvSpPr>
            <a:spLocks noGrp="1"/>
          </p:cNvSpPr>
          <p:nvPr>
            <p:ph idx="1"/>
          </p:nvPr>
        </p:nvSpPr>
        <p:spPr>
          <a:xfrm>
            <a:off x="838200" y="1317625"/>
            <a:ext cx="10515600" cy="5145088"/>
          </a:xfrm>
        </p:spPr>
        <p:txBody>
          <a:bodyPr vert="horz" lIns="91440" tIns="45720" rIns="91440" bIns="45720" rtlCol="0" anchor="t">
            <a:normAutofit/>
          </a:bodyPr>
          <a:lstStyle/>
          <a:p>
            <a:pPr fontAlgn="base"/>
            <a:r>
              <a:rPr lang="en-US" dirty="0"/>
              <a:t>The grip of strongly integrated groups […] is to a large extent due to the fact that they are linked by a </a:t>
            </a:r>
            <a:r>
              <a:rPr lang="en-US" dirty="0" err="1"/>
              <a:t>collusio</a:t>
            </a:r>
            <a:r>
              <a:rPr lang="en-US" dirty="0"/>
              <a:t> in the </a:t>
            </a:r>
            <a:r>
              <a:rPr lang="en-US" dirty="0" err="1"/>
              <a:t>illusio</a:t>
            </a:r>
            <a:r>
              <a:rPr lang="en-US" dirty="0"/>
              <a:t>, a deep-r</a:t>
            </a:r>
            <a:r>
              <a:rPr lang="en-US">
                <a:solidFill>
                  <a:schemeClr val="accent1"/>
                </a:solidFill>
              </a:rPr>
              <a:t>ooted complicity in the collective fantasy</a:t>
            </a:r>
            <a:r>
              <a:rPr lang="en-US" dirty="0"/>
              <a:t>, which provides each of its members with the experience of </a:t>
            </a:r>
            <a:r>
              <a:rPr lang="en-US">
                <a:solidFill>
                  <a:schemeClr val="accent1"/>
                </a:solidFill>
              </a:rPr>
              <a:t>an exaltation of the ego</a:t>
            </a:r>
            <a:r>
              <a:rPr lang="en-US" dirty="0"/>
              <a:t>, the principle of a solidarity rooted in </a:t>
            </a:r>
            <a:r>
              <a:rPr lang="en-US">
                <a:solidFill>
                  <a:schemeClr val="accent1"/>
                </a:solidFill>
              </a:rPr>
              <a:t>attachment to the group as an enchanted image of the self</a:t>
            </a:r>
            <a:r>
              <a:rPr lang="en-US" dirty="0"/>
              <a:t>. It is indeed this socially constructed feeling of being a </a:t>
            </a:r>
            <a:r>
              <a:rPr lang="en-US">
                <a:solidFill>
                  <a:schemeClr val="accent1"/>
                </a:solidFill>
              </a:rPr>
              <a:t>‘superior essence’ </a:t>
            </a:r>
            <a:r>
              <a:rPr lang="en-US" dirty="0"/>
              <a:t>which, together with the solidarities of interests and </a:t>
            </a:r>
            <a:r>
              <a:rPr lang="en-US">
                <a:solidFill>
                  <a:schemeClr val="accent1"/>
                </a:solidFill>
              </a:rPr>
              <a:t>the affinities of habitus</a:t>
            </a:r>
            <a:r>
              <a:rPr lang="en-US" dirty="0"/>
              <a:t>, does most to engender and support what must indeed be called an ‘esprit de corps’ – however strange the expression may seem when applied to a set of individuals </a:t>
            </a:r>
            <a:r>
              <a:rPr lang="en-US">
                <a:solidFill>
                  <a:schemeClr val="accent1"/>
                </a:solidFill>
              </a:rPr>
              <a:t>persuaded of their prefect non-substitutability</a:t>
            </a:r>
            <a:r>
              <a:rPr lang="en-US" dirty="0"/>
              <a:t>.  </a:t>
            </a:r>
          </a:p>
          <a:p>
            <a:pPr fontAlgn="base"/>
            <a:r>
              <a:rPr lang="en-US" dirty="0"/>
              <a:t>Bourdieu, 2008:7. </a:t>
            </a:r>
          </a:p>
          <a:p>
            <a:endParaRPr lang="en-SG" dirty="0"/>
          </a:p>
        </p:txBody>
      </p:sp>
    </p:spTree>
    <p:extLst>
      <p:ext uri="{BB962C8B-B14F-4D97-AF65-F5344CB8AC3E}">
        <p14:creationId xmlns:p14="http://schemas.microsoft.com/office/powerpoint/2010/main" val="223251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B6DD8-C2D5-4408-9711-765716B0828B}"/>
              </a:ext>
            </a:extLst>
          </p:cNvPr>
          <p:cNvSpPr>
            <a:spLocks noGrp="1"/>
          </p:cNvSpPr>
          <p:nvPr>
            <p:ph idx="1"/>
          </p:nvPr>
        </p:nvSpPr>
        <p:spPr>
          <a:xfrm>
            <a:off x="414867" y="485775"/>
            <a:ext cx="11423978" cy="6029854"/>
          </a:xfrm>
        </p:spPr>
        <p:txBody>
          <a:bodyPr vert="horz" lIns="91440" tIns="45720" rIns="91440" bIns="45720" rtlCol="0" anchor="t">
            <a:normAutofit fontScale="92500"/>
          </a:bodyPr>
          <a:lstStyle/>
          <a:p>
            <a:pPr marL="0" indent="0">
              <a:buNone/>
            </a:pPr>
            <a:r>
              <a:rPr lang="en-SG" sz="3500" b="1">
                <a:solidFill>
                  <a:schemeClr val="accent5"/>
                </a:solidFill>
              </a:rPr>
              <a:t>3</a:t>
            </a:r>
            <a:r>
              <a:rPr lang="en-SG" sz="3500" b="1" baseline="30000">
                <a:solidFill>
                  <a:schemeClr val="accent5"/>
                </a:solidFill>
              </a:rPr>
              <a:t>rd</a:t>
            </a:r>
            <a:r>
              <a:rPr lang="en-SG" sz="3500" b="1">
                <a:solidFill>
                  <a:schemeClr val="accent5"/>
                </a:solidFill>
              </a:rPr>
              <a:t> Narrative of legitimation: Erasing local actors and knowledge</a:t>
            </a:r>
            <a:endParaRPr lang="en-US" sz="3500">
              <a:solidFill>
                <a:schemeClr val="accent5"/>
              </a:solidFill>
            </a:endParaRPr>
          </a:p>
          <a:p>
            <a:endParaRPr lang="en-SG" b="1" dirty="0">
              <a:solidFill>
                <a:schemeClr val="accent5"/>
              </a:solidFill>
            </a:endParaRPr>
          </a:p>
          <a:p>
            <a:r>
              <a:rPr lang="en-SG" b="1" dirty="0">
                <a:solidFill>
                  <a:schemeClr val="accent5"/>
                </a:solidFill>
              </a:rPr>
              <a:t>Discursive strategy: </a:t>
            </a:r>
            <a:r>
              <a:rPr lang="en-SG" dirty="0"/>
              <a:t>Erasure is shown by a </a:t>
            </a:r>
            <a:r>
              <a:rPr lang="en-SG" dirty="0">
                <a:solidFill>
                  <a:schemeClr val="tx2"/>
                </a:solidFill>
              </a:rPr>
              <a:t>complete absence of linguistic traces</a:t>
            </a:r>
            <a:r>
              <a:rPr lang="en-SG" dirty="0"/>
              <a:t> - a void or suppression (</a:t>
            </a:r>
            <a:r>
              <a:rPr lang="en-SG"/>
              <a:t>Stibbe</a:t>
            </a:r>
            <a:r>
              <a:rPr lang="en-SG" dirty="0"/>
              <a:t>, 2020; Venkataraman 2018; van Leeuwen, 2008).</a:t>
            </a:r>
            <a:endParaRPr lang="en-US"/>
          </a:p>
          <a:p>
            <a:r>
              <a:rPr lang="en-US"/>
              <a:t> Rare but deficit representation:</a:t>
            </a:r>
            <a:r>
              <a:rPr lang="en-US" dirty="0"/>
              <a:t> the </a:t>
            </a:r>
            <a:r>
              <a:rPr lang="en-US" b="1" dirty="0"/>
              <a:t>need for foreign experts </a:t>
            </a:r>
            <a:r>
              <a:rPr lang="en-US" dirty="0"/>
              <a:t>because of a lack of local ones</a:t>
            </a:r>
            <a:r>
              <a:rPr lang="en-US"/>
              <a:t>. </a:t>
            </a:r>
            <a:endParaRPr lang="en-US">
              <a:cs typeface="Calibri" panose="020F0502020204030204"/>
            </a:endParaRPr>
          </a:p>
          <a:p>
            <a:r>
              <a:rPr lang="en-US" sz="2800" b="1">
                <a:solidFill>
                  <a:schemeClr val="accent1"/>
                </a:solidFill>
              </a:rPr>
              <a:t>No mention</a:t>
            </a:r>
            <a:r>
              <a:rPr lang="en-US" sz="2800">
                <a:solidFill>
                  <a:schemeClr val="accent1"/>
                </a:solidFill>
              </a:rPr>
              <a:t> </a:t>
            </a:r>
            <a:r>
              <a:rPr lang="en-US" sz="2800"/>
              <a:t>of local knowledge, expertise, scholars, practices…</a:t>
            </a:r>
            <a:endParaRPr lang="en-US" sz="2800">
              <a:cs typeface="Calibri"/>
            </a:endParaRPr>
          </a:p>
          <a:p>
            <a:endParaRPr lang="en-US" dirty="0"/>
          </a:p>
          <a:p>
            <a:r>
              <a:rPr lang="en-US" dirty="0"/>
              <a:t>The erasure of local agents</a:t>
            </a:r>
            <a:r>
              <a:rPr lang="en-US"/>
              <a:t>:</a:t>
            </a:r>
            <a:endParaRPr lang="en-US">
              <a:cs typeface="Calibri"/>
            </a:endParaRPr>
          </a:p>
          <a:p>
            <a:pPr marL="800100" lvl="1" indent="-342900">
              <a:buFont typeface="Courier New" panose="020B0604020202020204" pitchFamily="34" charset="0"/>
              <a:buChar char="o"/>
            </a:pPr>
            <a:r>
              <a:rPr lang="en-US" dirty="0"/>
              <a:t>how they can be envisaged and envisage themselves</a:t>
            </a:r>
            <a:endParaRPr lang="en-US">
              <a:cs typeface="Calibri"/>
            </a:endParaRPr>
          </a:p>
          <a:p>
            <a:pPr marL="800100" lvl="1" indent="-342900">
              <a:buFont typeface="Courier New" panose="020B0604020202020204" pitchFamily="34" charset="0"/>
              <a:buChar char="o"/>
            </a:pPr>
            <a:r>
              <a:rPr lang="en-US" dirty="0"/>
              <a:t>agency to define issues</a:t>
            </a:r>
            <a:endParaRPr lang="en-US">
              <a:cs typeface="Calibri"/>
            </a:endParaRPr>
          </a:p>
          <a:p>
            <a:pPr marL="800100" lvl="1" indent="-342900">
              <a:buFont typeface="Courier New" panose="020B0604020202020204" pitchFamily="34" charset="0"/>
              <a:buChar char="o"/>
            </a:pPr>
            <a:r>
              <a:rPr lang="en-US"/>
              <a:t>ability to be heard </a:t>
            </a:r>
            <a:endParaRPr lang="en-US">
              <a:cs typeface="Calibri"/>
            </a:endParaRPr>
          </a:p>
          <a:p>
            <a:pPr marL="571500" indent="-457200"/>
            <a:r>
              <a:rPr lang="en-US"/>
              <a:t>Perceived differently</a:t>
            </a:r>
            <a:r>
              <a:rPr lang="en-US">
                <a:cs typeface="Calibri"/>
              </a:rPr>
              <a:t> by practitioners originating from the countries themselves</a:t>
            </a:r>
          </a:p>
          <a:p>
            <a:pPr marL="0" indent="0">
              <a:buNone/>
            </a:pPr>
            <a:endParaRPr lang="en-US">
              <a:solidFill>
                <a:srgbClr val="000000"/>
              </a:solidFill>
              <a:cs typeface="Calibri"/>
            </a:endParaRPr>
          </a:p>
        </p:txBody>
      </p:sp>
    </p:spTree>
    <p:extLst>
      <p:ext uri="{BB962C8B-B14F-4D97-AF65-F5344CB8AC3E}">
        <p14:creationId xmlns:p14="http://schemas.microsoft.com/office/powerpoint/2010/main" val="98843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C758-D1A9-4265-A36D-8A537255BA29}"/>
              </a:ext>
            </a:extLst>
          </p:cNvPr>
          <p:cNvSpPr>
            <a:spLocks noGrp="1"/>
          </p:cNvSpPr>
          <p:nvPr>
            <p:ph type="title"/>
          </p:nvPr>
        </p:nvSpPr>
        <p:spPr>
          <a:xfrm>
            <a:off x="723900" y="193676"/>
            <a:ext cx="10896600" cy="730250"/>
          </a:xfrm>
        </p:spPr>
        <p:txBody>
          <a:bodyPr>
            <a:normAutofit/>
          </a:bodyPr>
          <a:lstStyle/>
          <a:p>
            <a:r>
              <a:rPr lang="en-SG" b="1" dirty="0">
                <a:solidFill>
                  <a:schemeClr val="accent1"/>
                </a:solidFill>
              </a:rPr>
              <a:t>A </a:t>
            </a:r>
            <a:r>
              <a:rPr lang="en-SG" b="1">
                <a:solidFill>
                  <a:schemeClr val="accent1"/>
                </a:solidFill>
              </a:rPr>
              <a:t>basis</a:t>
            </a:r>
            <a:r>
              <a:rPr lang="en-SG" b="1" dirty="0">
                <a:solidFill>
                  <a:schemeClr val="accent1"/>
                </a:solidFill>
              </a:rPr>
              <a:t> of legitimacy that is difficult to shake off</a:t>
            </a:r>
          </a:p>
        </p:txBody>
      </p:sp>
      <p:sp>
        <p:nvSpPr>
          <p:cNvPr id="3" name="Content Placeholder 2">
            <a:extLst>
              <a:ext uri="{FF2B5EF4-FFF2-40B4-BE49-F238E27FC236}">
                <a16:creationId xmlns:a16="http://schemas.microsoft.com/office/drawing/2014/main" id="{AF25698B-83AE-4613-ABD5-396D54F56C1E}"/>
              </a:ext>
            </a:extLst>
          </p:cNvPr>
          <p:cNvSpPr>
            <a:spLocks noGrp="1"/>
          </p:cNvSpPr>
          <p:nvPr>
            <p:ph idx="1"/>
          </p:nvPr>
        </p:nvSpPr>
        <p:spPr>
          <a:xfrm>
            <a:off x="245533" y="1053042"/>
            <a:ext cx="11747499" cy="5486399"/>
          </a:xfrm>
        </p:spPr>
        <p:txBody>
          <a:bodyPr vert="horz" lIns="91440" tIns="45720" rIns="91440" bIns="45720" rtlCol="0" anchor="t">
            <a:normAutofit lnSpcReduction="10000"/>
          </a:bodyPr>
          <a:lstStyle/>
          <a:p>
            <a:r>
              <a:rPr lang="en-US" dirty="0"/>
              <a:t>Narratives are shifting: professionalization, scholarship, inclusivity, diversity, equity, anti-racism, decolonization, </a:t>
            </a:r>
            <a:r>
              <a:rPr lang="en-US" dirty="0" err="1"/>
              <a:t>translanguaging</a:t>
            </a:r>
            <a:r>
              <a:rPr lang="en-US" dirty="0"/>
              <a:t> and multilingualism</a:t>
            </a:r>
            <a:r>
              <a:rPr lang="en-US"/>
              <a:t> </a:t>
            </a:r>
            <a:endParaRPr lang="en-US" dirty="0"/>
          </a:p>
          <a:p>
            <a:r>
              <a:rPr lang="en-US" dirty="0"/>
              <a:t>Anti-hegemonic discourses: Native-speakerism and linguistic imperialism (Ndebele, 1987; Phillipson, 1986, 1988, 1992; Pennycook, 1994; Braine, 1999; </a:t>
            </a:r>
            <a:r>
              <a:rPr lang="en-US" dirty="0" err="1"/>
              <a:t>Canagarajah</a:t>
            </a:r>
            <a:r>
              <a:rPr lang="en-US" dirty="0"/>
              <a:t>, 1999; Kirkpatrick, 2002 and many others in TESOL and Applied Linguistics</a:t>
            </a:r>
            <a:r>
              <a:rPr lang="en-US"/>
              <a:t>; </a:t>
            </a:r>
            <a:r>
              <a:rPr lang="en-US" dirty="0"/>
              <a:t>Benesch, 2001, in EAP)</a:t>
            </a:r>
          </a:p>
          <a:p>
            <a:r>
              <a:rPr lang="en-SG"/>
              <a:t>BALEAP </a:t>
            </a:r>
            <a:r>
              <a:rPr lang="en-SG" dirty="0"/>
              <a:t>mailing list</a:t>
            </a:r>
            <a:r>
              <a:rPr lang="en-SG"/>
              <a:t>: </a:t>
            </a:r>
            <a:r>
              <a:rPr lang="en-SG" dirty="0"/>
              <a:t> “outside the UK </a:t>
            </a:r>
            <a:r>
              <a:rPr lang="en-SG" b="1" dirty="0"/>
              <a:t>we</a:t>
            </a:r>
            <a:r>
              <a:rPr lang="en-SG" dirty="0"/>
              <a:t> are </a:t>
            </a:r>
            <a:r>
              <a:rPr lang="en-SG" u="sng" dirty="0"/>
              <a:t>very likely</a:t>
            </a:r>
            <a:r>
              <a:rPr lang="en-SG" dirty="0"/>
              <a:t> to find ’English’ teachers who </a:t>
            </a:r>
            <a:r>
              <a:rPr lang="en-SG" u="sng" dirty="0"/>
              <a:t>are</a:t>
            </a:r>
            <a:r>
              <a:rPr lang="en-SG" i="1" dirty="0"/>
              <a:t> unqualified</a:t>
            </a:r>
            <a:r>
              <a:rPr lang="en-SG" dirty="0"/>
              <a:t> or </a:t>
            </a:r>
            <a:r>
              <a:rPr lang="en-SG" i="1" dirty="0"/>
              <a:t>poorly qualified</a:t>
            </a:r>
            <a:r>
              <a:rPr lang="en-SG" dirty="0"/>
              <a:t>: </a:t>
            </a:r>
            <a:r>
              <a:rPr lang="en-SG" b="1" dirty="0"/>
              <a:t>they </a:t>
            </a:r>
            <a:r>
              <a:rPr lang="en-SG" u="sng" dirty="0"/>
              <a:t>may</a:t>
            </a:r>
            <a:r>
              <a:rPr lang="en-SG" b="1" dirty="0"/>
              <a:t> </a:t>
            </a:r>
            <a:r>
              <a:rPr lang="en-SG" dirty="0"/>
              <a:t>be </a:t>
            </a:r>
            <a:r>
              <a:rPr lang="en-SG" i="1" dirty="0"/>
              <a:t>qualified</a:t>
            </a:r>
            <a:r>
              <a:rPr lang="en-SG" dirty="0"/>
              <a:t> as teachers, </a:t>
            </a:r>
            <a:r>
              <a:rPr lang="en-SG" b="1" dirty="0"/>
              <a:t>but </a:t>
            </a:r>
            <a:r>
              <a:rPr lang="en-SG" u="sng" dirty="0"/>
              <a:t>not</a:t>
            </a:r>
            <a:r>
              <a:rPr lang="en-SG" b="1" dirty="0"/>
              <a:t> </a:t>
            </a:r>
            <a:r>
              <a:rPr lang="en-SG" dirty="0"/>
              <a:t>of English; </a:t>
            </a:r>
            <a:r>
              <a:rPr lang="en-SG" b="1" dirty="0"/>
              <a:t>they </a:t>
            </a:r>
            <a:r>
              <a:rPr lang="en-SG" u="sng" dirty="0"/>
              <a:t>may</a:t>
            </a:r>
            <a:r>
              <a:rPr lang="en-SG" dirty="0"/>
              <a:t> </a:t>
            </a:r>
            <a:r>
              <a:rPr lang="en-SG" i="1" dirty="0"/>
              <a:t>have a degree in English</a:t>
            </a:r>
            <a:r>
              <a:rPr lang="en-SG" dirty="0"/>
              <a:t>, </a:t>
            </a:r>
            <a:r>
              <a:rPr lang="en-SG" b="1" dirty="0"/>
              <a:t>but </a:t>
            </a:r>
            <a:r>
              <a:rPr lang="en-SG" i="1" u="sng" dirty="0"/>
              <a:t>no</a:t>
            </a:r>
            <a:r>
              <a:rPr lang="en-SG" b="1" i="1" dirty="0"/>
              <a:t> </a:t>
            </a:r>
            <a:r>
              <a:rPr lang="en-SG" i="1" dirty="0"/>
              <a:t>teacher training/</a:t>
            </a:r>
            <a:r>
              <a:rPr lang="en-SG" i="1" dirty="0" err="1"/>
              <a:t>ed</a:t>
            </a:r>
            <a:r>
              <a:rPr lang="en-SG" dirty="0" err="1"/>
              <a:t>uc</a:t>
            </a:r>
            <a:r>
              <a:rPr lang="en-SG" dirty="0"/>
              <a:t> </a:t>
            </a:r>
            <a:r>
              <a:rPr lang="en-SG" i="1" dirty="0"/>
              <a:t>coursework</a:t>
            </a:r>
            <a:r>
              <a:rPr lang="en-SG" dirty="0"/>
              <a:t>.’ (Ding, Bond and Bruce, 2022:8).</a:t>
            </a:r>
            <a:r>
              <a:rPr lang="en-SG"/>
              <a:t> </a:t>
            </a:r>
            <a:endParaRPr lang="en-SG" dirty="0"/>
          </a:p>
          <a:p>
            <a:r>
              <a:rPr lang="en-SG" dirty="0"/>
              <a:t>Jobs in </a:t>
            </a:r>
            <a:r>
              <a:rPr lang="en-SG"/>
              <a:t>'faraway' </a:t>
            </a:r>
            <a:r>
              <a:rPr lang="en-SG" dirty="0"/>
              <a:t>countries constructed as a </a:t>
            </a:r>
            <a:r>
              <a:rPr lang="en-SG"/>
              <a:t>'non-ideal' </a:t>
            </a:r>
            <a:r>
              <a:rPr lang="en-SG" dirty="0"/>
              <a:t>but necessary notch on </a:t>
            </a:r>
            <a:r>
              <a:rPr lang="en-SG"/>
              <a:t>one's </a:t>
            </a:r>
            <a:r>
              <a:rPr lang="en-SG" dirty="0"/>
              <a:t>professional trajectory belt.</a:t>
            </a:r>
          </a:p>
          <a:p>
            <a:r>
              <a:rPr lang="en-US" dirty="0"/>
              <a:t>Global North experts in </a:t>
            </a:r>
            <a:r>
              <a:rPr lang="en-US" b="1" dirty="0"/>
              <a:t>leadership</a:t>
            </a:r>
            <a:r>
              <a:rPr lang="en-US" dirty="0"/>
              <a:t> positions</a:t>
            </a:r>
            <a:r>
              <a:rPr lang="en-US"/>
              <a:t>,</a:t>
            </a:r>
            <a:r>
              <a:rPr lang="en-US" dirty="0"/>
              <a:t> or </a:t>
            </a:r>
            <a:r>
              <a:rPr lang="en-US"/>
              <a:t>representing 'expertise' </a:t>
            </a:r>
            <a:endParaRPr lang="en-US">
              <a:cs typeface="Calibri"/>
            </a:endParaRPr>
          </a:p>
        </p:txBody>
      </p:sp>
    </p:spTree>
    <p:extLst>
      <p:ext uri="{BB962C8B-B14F-4D97-AF65-F5344CB8AC3E}">
        <p14:creationId xmlns:p14="http://schemas.microsoft.com/office/powerpoint/2010/main" val="245513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6F93-B754-4D9C-A594-B1BCF9AB1B21}"/>
              </a:ext>
            </a:extLst>
          </p:cNvPr>
          <p:cNvSpPr>
            <a:spLocks noGrp="1"/>
          </p:cNvSpPr>
          <p:nvPr>
            <p:ph type="title"/>
          </p:nvPr>
        </p:nvSpPr>
        <p:spPr>
          <a:xfrm>
            <a:off x="838200" y="365125"/>
            <a:ext cx="10515600" cy="911225"/>
          </a:xfrm>
        </p:spPr>
        <p:txBody>
          <a:bodyPr/>
          <a:lstStyle/>
          <a:p>
            <a:r>
              <a:rPr lang="en-SG" b="1">
                <a:solidFill>
                  <a:schemeClr val="accent1"/>
                </a:solidFill>
              </a:rPr>
              <a:t>Representation is key</a:t>
            </a:r>
            <a:endParaRPr lang="en-SG" b="1">
              <a:solidFill>
                <a:schemeClr val="accent1"/>
              </a:solidFill>
              <a:cs typeface="Calibri Light"/>
            </a:endParaRPr>
          </a:p>
        </p:txBody>
      </p:sp>
      <p:sp>
        <p:nvSpPr>
          <p:cNvPr id="3" name="Content Placeholder 2">
            <a:extLst>
              <a:ext uri="{FF2B5EF4-FFF2-40B4-BE49-F238E27FC236}">
                <a16:creationId xmlns:a16="http://schemas.microsoft.com/office/drawing/2014/main" id="{5BFCBA09-893A-4B1E-B82E-86EB119F5811}"/>
              </a:ext>
            </a:extLst>
          </p:cNvPr>
          <p:cNvSpPr>
            <a:spLocks noGrp="1"/>
          </p:cNvSpPr>
          <p:nvPr>
            <p:ph idx="1"/>
          </p:nvPr>
        </p:nvSpPr>
        <p:spPr>
          <a:xfrm>
            <a:off x="838200" y="1495425"/>
            <a:ext cx="10515600" cy="4681538"/>
          </a:xfrm>
        </p:spPr>
        <p:txBody>
          <a:bodyPr vert="horz" lIns="91440" tIns="45720" rIns="91440" bIns="45720" rtlCol="0" anchor="t">
            <a:normAutofit/>
          </a:bodyPr>
          <a:lstStyle/>
          <a:p>
            <a:r>
              <a:rPr lang="en-US"/>
              <a:t> </a:t>
            </a:r>
            <a:r>
              <a:rPr lang="en-US" dirty="0"/>
              <a:t>It is essential to pay attention to the ways local actors and knowledge are represented in discourse, and to notice (and call out) when they remain </a:t>
            </a:r>
            <a:r>
              <a:rPr lang="en-US" b="1">
                <a:solidFill>
                  <a:schemeClr val="accent5"/>
                </a:solidFill>
              </a:rPr>
              <a:t>occluded</a:t>
            </a:r>
            <a:r>
              <a:rPr lang="en-US" dirty="0"/>
              <a:t> or </a:t>
            </a:r>
            <a:r>
              <a:rPr lang="en-US" b="1">
                <a:solidFill>
                  <a:schemeClr val="accent5"/>
                </a:solidFill>
              </a:rPr>
              <a:t>inconsequential,</a:t>
            </a:r>
            <a:r>
              <a:rPr lang="en-US" dirty="0"/>
              <a:t> mere </a:t>
            </a:r>
            <a:r>
              <a:rPr lang="en-US" b="1">
                <a:solidFill>
                  <a:schemeClr val="accent5"/>
                </a:solidFill>
              </a:rPr>
              <a:t>props</a:t>
            </a:r>
            <a:r>
              <a:rPr lang="en-US" dirty="0"/>
              <a:t> in a practitioner’s negotiation of their own position in the field.</a:t>
            </a:r>
            <a:r>
              <a:rPr lang="en-US"/>
              <a:t> </a:t>
            </a:r>
            <a:endParaRPr lang="en-US" dirty="0"/>
          </a:p>
          <a:p>
            <a:r>
              <a:rPr lang="en-US" dirty="0"/>
              <a:t>[…]The way participants are construed, erased, positioned as </a:t>
            </a:r>
            <a:r>
              <a:rPr lang="en-US"/>
              <a:t>agentive </a:t>
            </a:r>
            <a:r>
              <a:rPr lang="en-US" dirty="0"/>
              <a:t>or passive actors, is partly how dominance in the material world is perpetuated and so</a:t>
            </a:r>
            <a:r>
              <a:rPr lang="en-US"/>
              <a:t> […] </a:t>
            </a:r>
            <a:r>
              <a:rPr lang="en-US" dirty="0"/>
              <a:t>close attention to and deliberate use of language is a way, if not to transform the world, at least to lift the </a:t>
            </a:r>
            <a:r>
              <a:rPr lang="en-US" dirty="0" err="1"/>
              <a:t>illusio</a:t>
            </a:r>
            <a:r>
              <a:rPr lang="en-US" dirty="0"/>
              <a:t>. </a:t>
            </a:r>
          </a:p>
          <a:p>
            <a:pPr marL="0" indent="0">
              <a:buNone/>
            </a:pPr>
            <a:r>
              <a:rPr lang="en-US"/>
              <a:t>                                                                   </a:t>
            </a:r>
            <a:r>
              <a:rPr lang="en-US" sz="2000"/>
              <a:t>                          Ding and </a:t>
            </a:r>
            <a:r>
              <a:rPr lang="en-US" sz="2000" err="1"/>
              <a:t>Monbec</a:t>
            </a:r>
            <a:r>
              <a:rPr lang="en-US" sz="2000"/>
              <a:t> (forthcoming)</a:t>
            </a:r>
            <a:endParaRPr lang="en-SG" sz="2000">
              <a:cs typeface="Calibri" panose="020F0502020204030204"/>
            </a:endParaRPr>
          </a:p>
        </p:txBody>
      </p:sp>
    </p:spTree>
    <p:extLst>
      <p:ext uri="{BB962C8B-B14F-4D97-AF65-F5344CB8AC3E}">
        <p14:creationId xmlns:p14="http://schemas.microsoft.com/office/powerpoint/2010/main" val="93346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BDC5-12EC-4F86-8532-6328D27492AF}"/>
              </a:ext>
            </a:extLst>
          </p:cNvPr>
          <p:cNvSpPr>
            <a:spLocks noGrp="1"/>
          </p:cNvSpPr>
          <p:nvPr>
            <p:ph type="title"/>
          </p:nvPr>
        </p:nvSpPr>
        <p:spPr>
          <a:xfrm>
            <a:off x="791935" y="384992"/>
            <a:ext cx="10608129" cy="1030968"/>
          </a:xfrm>
        </p:spPr>
        <p:txBody>
          <a:bodyPr/>
          <a:lstStyle/>
          <a:p>
            <a:pPr algn="ctr"/>
            <a:r>
              <a:rPr lang="en-SG" err="1"/>
              <a:t>Illusio</a:t>
            </a:r>
            <a:endParaRPr lang="en-SG">
              <a:cs typeface="Calibri Light"/>
            </a:endParaRPr>
          </a:p>
        </p:txBody>
      </p:sp>
      <p:sp>
        <p:nvSpPr>
          <p:cNvPr id="4" name="Isosceles Triangle 3">
            <a:extLst>
              <a:ext uri="{FF2B5EF4-FFF2-40B4-BE49-F238E27FC236}">
                <a16:creationId xmlns:a16="http://schemas.microsoft.com/office/drawing/2014/main" id="{FD301450-4552-4302-8111-4A0AA1921009}"/>
              </a:ext>
            </a:extLst>
          </p:cNvPr>
          <p:cNvSpPr/>
          <p:nvPr/>
        </p:nvSpPr>
        <p:spPr>
          <a:xfrm>
            <a:off x="4291693" y="2518461"/>
            <a:ext cx="3608614" cy="2849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a:extLst>
              <a:ext uri="{FF2B5EF4-FFF2-40B4-BE49-F238E27FC236}">
                <a16:creationId xmlns:a16="http://schemas.microsoft.com/office/drawing/2014/main" id="{F6F6F083-33ED-4593-98CB-3DF4149EF043}"/>
              </a:ext>
            </a:extLst>
          </p:cNvPr>
          <p:cNvSpPr/>
          <p:nvPr/>
        </p:nvSpPr>
        <p:spPr>
          <a:xfrm>
            <a:off x="3853881" y="1959268"/>
            <a:ext cx="5390130" cy="461665"/>
          </a:xfrm>
          <a:prstGeom prst="rect">
            <a:avLst/>
          </a:prstGeom>
        </p:spPr>
        <p:txBody>
          <a:bodyPr wrap="none" lIns="91440" tIns="45720" rIns="91440" bIns="45720" anchor="t">
            <a:spAutoFit/>
          </a:bodyPr>
          <a:lstStyle/>
          <a:p>
            <a:r>
              <a:rPr lang="en-SG" sz="2400" b="1"/>
              <a:t>Agents</a:t>
            </a:r>
            <a:r>
              <a:rPr lang="en-SG" sz="2400"/>
              <a:t>: epistemic agents and institutions </a:t>
            </a:r>
          </a:p>
        </p:txBody>
      </p:sp>
      <p:sp>
        <p:nvSpPr>
          <p:cNvPr id="6" name="Rectangle 5">
            <a:extLst>
              <a:ext uri="{FF2B5EF4-FFF2-40B4-BE49-F238E27FC236}">
                <a16:creationId xmlns:a16="http://schemas.microsoft.com/office/drawing/2014/main" id="{2D4E7028-1E30-4FD8-9FE1-E1C0DF8DEDCE}"/>
              </a:ext>
            </a:extLst>
          </p:cNvPr>
          <p:cNvSpPr/>
          <p:nvPr/>
        </p:nvSpPr>
        <p:spPr>
          <a:xfrm>
            <a:off x="1387270" y="4681409"/>
            <a:ext cx="2565254" cy="1200329"/>
          </a:xfrm>
          <a:prstGeom prst="rect">
            <a:avLst/>
          </a:prstGeom>
        </p:spPr>
        <p:txBody>
          <a:bodyPr wrap="none">
            <a:spAutoFit/>
          </a:bodyPr>
          <a:lstStyle/>
          <a:p>
            <a:r>
              <a:rPr lang="en-SG" sz="2400" b="1"/>
              <a:t>Knowledge:</a:t>
            </a:r>
          </a:p>
          <a:p>
            <a:r>
              <a:rPr lang="en-SG" sz="2400"/>
              <a:t>What we teach</a:t>
            </a:r>
          </a:p>
          <a:p>
            <a:r>
              <a:rPr lang="en-SG" sz="2400"/>
              <a:t>What influences us</a:t>
            </a:r>
          </a:p>
        </p:txBody>
      </p:sp>
      <p:sp>
        <p:nvSpPr>
          <p:cNvPr id="7" name="Rectangle 6">
            <a:extLst>
              <a:ext uri="{FF2B5EF4-FFF2-40B4-BE49-F238E27FC236}">
                <a16:creationId xmlns:a16="http://schemas.microsoft.com/office/drawing/2014/main" id="{BB81751D-12D8-4471-B616-429D75E50973}"/>
              </a:ext>
            </a:extLst>
          </p:cNvPr>
          <p:cNvSpPr/>
          <p:nvPr/>
        </p:nvSpPr>
        <p:spPr>
          <a:xfrm>
            <a:off x="8349193" y="4795709"/>
            <a:ext cx="2945871" cy="738664"/>
          </a:xfrm>
          <a:prstGeom prst="rect">
            <a:avLst/>
          </a:prstGeom>
        </p:spPr>
        <p:txBody>
          <a:bodyPr wrap="none" lIns="91440" tIns="45720" rIns="91440" bIns="45720" anchor="t">
            <a:spAutoFit/>
          </a:bodyPr>
          <a:lstStyle/>
          <a:p>
            <a:r>
              <a:rPr lang="en-SG" sz="2400" b="1"/>
              <a:t>Pedagogy</a:t>
            </a:r>
            <a:r>
              <a:rPr lang="en-SG" b="1"/>
              <a:t>:</a:t>
            </a:r>
          </a:p>
          <a:p>
            <a:r>
              <a:rPr lang="en-SG"/>
              <a:t>Critical/Subversive/Pragmatic</a:t>
            </a:r>
          </a:p>
        </p:txBody>
      </p:sp>
    </p:spTree>
    <p:extLst>
      <p:ext uri="{BB962C8B-B14F-4D97-AF65-F5344CB8AC3E}">
        <p14:creationId xmlns:p14="http://schemas.microsoft.com/office/powerpoint/2010/main" val="373297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95F9-D138-4A46-A01C-0AE6B53AC598}"/>
              </a:ext>
            </a:extLst>
          </p:cNvPr>
          <p:cNvSpPr>
            <a:spLocks noGrp="1"/>
          </p:cNvSpPr>
          <p:nvPr>
            <p:ph type="title"/>
          </p:nvPr>
        </p:nvSpPr>
        <p:spPr>
          <a:xfrm>
            <a:off x="2447594" y="170875"/>
            <a:ext cx="8120743" cy="749300"/>
          </a:xfrm>
        </p:spPr>
        <p:txBody>
          <a:bodyPr/>
          <a:lstStyle/>
          <a:p>
            <a:r>
              <a:rPr lang="en-SG" b="1" dirty="0">
                <a:solidFill>
                  <a:schemeClr val="accent1"/>
                </a:solidFill>
              </a:rPr>
              <a:t>Impact on the EAP knowledge-base</a:t>
            </a:r>
          </a:p>
        </p:txBody>
      </p:sp>
      <p:graphicFrame>
        <p:nvGraphicFramePr>
          <p:cNvPr id="12" name="Content Placeholder 2">
            <a:extLst>
              <a:ext uri="{FF2B5EF4-FFF2-40B4-BE49-F238E27FC236}">
                <a16:creationId xmlns:a16="http://schemas.microsoft.com/office/drawing/2014/main" id="{386AF05A-5C89-9F77-BE76-2CCB22406B02}"/>
              </a:ext>
            </a:extLst>
          </p:cNvPr>
          <p:cNvGraphicFramePr>
            <a:graphicFrameLocks noGrp="1"/>
          </p:cNvGraphicFramePr>
          <p:nvPr>
            <p:ph idx="1"/>
            <p:extLst>
              <p:ext uri="{D42A27DB-BD31-4B8C-83A1-F6EECF244321}">
                <p14:modId xmlns:p14="http://schemas.microsoft.com/office/powerpoint/2010/main" val="185227485"/>
              </p:ext>
            </p:extLst>
          </p:nvPr>
        </p:nvGraphicFramePr>
        <p:xfrm>
          <a:off x="690717" y="1030101"/>
          <a:ext cx="11506675" cy="5646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2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C772-574A-1492-AD26-B4E2CFF1FB73}"/>
              </a:ext>
            </a:extLst>
          </p:cNvPr>
          <p:cNvSpPr>
            <a:spLocks noGrp="1"/>
          </p:cNvSpPr>
          <p:nvPr>
            <p:ph type="title"/>
          </p:nvPr>
        </p:nvSpPr>
        <p:spPr>
          <a:ln>
            <a:noFill/>
          </a:ln>
        </p:spPr>
        <p:txBody>
          <a:bodyPr/>
          <a:lstStyle/>
          <a:p>
            <a:r>
              <a:rPr lang="en-GB" dirty="0"/>
              <a:t>A thought experiment – positions in the field</a:t>
            </a:r>
          </a:p>
        </p:txBody>
      </p:sp>
      <p:pic>
        <p:nvPicPr>
          <p:cNvPr id="6" name="Content Placeholder 5">
            <a:extLst>
              <a:ext uri="{FF2B5EF4-FFF2-40B4-BE49-F238E27FC236}">
                <a16:creationId xmlns:a16="http://schemas.microsoft.com/office/drawing/2014/main" id="{A3E5D0AF-7740-D7BA-38B6-38DC38509F0D}"/>
              </a:ext>
            </a:extLst>
          </p:cNvPr>
          <p:cNvPicPr>
            <a:picLocks noGrp="1" noChangeAspect="1"/>
          </p:cNvPicPr>
          <p:nvPr>
            <p:ph idx="1"/>
          </p:nvPr>
        </p:nvPicPr>
        <p:blipFill>
          <a:blip r:embed="rId2"/>
          <a:stretch>
            <a:fillRect/>
          </a:stretch>
        </p:blipFill>
        <p:spPr>
          <a:xfrm rot="5400000">
            <a:off x="5840864" y="1618797"/>
            <a:ext cx="510272" cy="4351338"/>
          </a:xfrm>
          <a:prstGeom prst="rect">
            <a:avLst/>
          </a:prstGeom>
        </p:spPr>
      </p:pic>
      <p:cxnSp>
        <p:nvCxnSpPr>
          <p:cNvPr id="5" name="Straight Arrow Connector 4">
            <a:extLst>
              <a:ext uri="{FF2B5EF4-FFF2-40B4-BE49-F238E27FC236}">
                <a16:creationId xmlns:a16="http://schemas.microsoft.com/office/drawing/2014/main" id="{A50F0982-FE96-F09E-6C83-130892016AAC}"/>
              </a:ext>
            </a:extLst>
          </p:cNvPr>
          <p:cNvCxnSpPr/>
          <p:nvPr/>
        </p:nvCxnSpPr>
        <p:spPr>
          <a:xfrm>
            <a:off x="6096000" y="1825625"/>
            <a:ext cx="0" cy="4172404"/>
          </a:xfrm>
          <a:prstGeom prst="straightConnector1">
            <a:avLst/>
          </a:prstGeom>
          <a:ln w="920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2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3E85-1D9D-4943-820D-7FEDF430DCBA}"/>
              </a:ext>
            </a:extLst>
          </p:cNvPr>
          <p:cNvSpPr>
            <a:spLocks noGrp="1"/>
          </p:cNvSpPr>
          <p:nvPr>
            <p:ph type="title"/>
          </p:nvPr>
        </p:nvSpPr>
        <p:spPr>
          <a:xfrm>
            <a:off x="838200" y="365125"/>
            <a:ext cx="10515600" cy="912813"/>
          </a:xfrm>
        </p:spPr>
        <p:txBody>
          <a:bodyPr>
            <a:normAutofit fontScale="90000"/>
          </a:bodyPr>
          <a:lstStyle/>
          <a:p>
            <a:r>
              <a:rPr lang="en-SG" b="1" dirty="0">
                <a:solidFill>
                  <a:schemeClr val="accent1">
                    <a:lumMod val="75000"/>
                  </a:schemeClr>
                </a:solidFill>
              </a:rPr>
              <a:t>The minor prophets and the heretics</a:t>
            </a:r>
            <a:br>
              <a:rPr lang="en-SG" b="1">
                <a:solidFill>
                  <a:schemeClr val="accent1">
                    <a:lumMod val="75000"/>
                  </a:schemeClr>
                </a:solidFill>
              </a:rPr>
            </a:br>
            <a:endParaRPr lang="en-SG" b="1">
              <a:solidFill>
                <a:schemeClr val="accent1">
                  <a:lumMod val="75000"/>
                </a:schemeClr>
              </a:solidFill>
              <a:cs typeface="Calibri Light"/>
            </a:endParaRPr>
          </a:p>
        </p:txBody>
      </p:sp>
      <p:sp>
        <p:nvSpPr>
          <p:cNvPr id="3" name="Content Placeholder 2">
            <a:extLst>
              <a:ext uri="{FF2B5EF4-FFF2-40B4-BE49-F238E27FC236}">
                <a16:creationId xmlns:a16="http://schemas.microsoft.com/office/drawing/2014/main" id="{F01DC9EC-3FDA-4D63-9D58-8B2792EADD59}"/>
              </a:ext>
            </a:extLst>
          </p:cNvPr>
          <p:cNvSpPr>
            <a:spLocks noGrp="1"/>
          </p:cNvSpPr>
          <p:nvPr>
            <p:ph idx="1"/>
          </p:nvPr>
        </p:nvSpPr>
        <p:spPr>
          <a:xfrm>
            <a:off x="838200" y="1117600"/>
            <a:ext cx="10515600" cy="5059363"/>
          </a:xfrm>
        </p:spPr>
        <p:txBody>
          <a:bodyPr vert="horz" lIns="91440" tIns="45720" rIns="91440" bIns="45720" rtlCol="0" anchor="t">
            <a:normAutofit fontScale="92500" lnSpcReduction="20000"/>
          </a:bodyPr>
          <a:lstStyle/>
          <a:p>
            <a:pPr marL="0" indent="0">
              <a:buNone/>
            </a:pPr>
            <a:r>
              <a:rPr lang="en-SG" b="1">
                <a:cs typeface="Calibri"/>
              </a:rPr>
              <a:t>Survey of practitioners: </a:t>
            </a:r>
            <a:r>
              <a:rPr lang="en-SG">
                <a:cs typeface="Calibri"/>
              </a:rPr>
              <a:t>capitals, influence, values, ethics...</a:t>
            </a:r>
            <a:endParaRPr lang="en-US"/>
          </a:p>
          <a:p>
            <a:pPr marL="0" indent="0">
              <a:buNone/>
            </a:pPr>
            <a:endParaRPr lang="en-SG">
              <a:solidFill>
                <a:srgbClr val="000000"/>
              </a:solidFill>
              <a:cs typeface="Calibri" panose="020F0502020204030204"/>
            </a:endParaRPr>
          </a:p>
          <a:p>
            <a:r>
              <a:rPr lang="en-SG" b="1">
                <a:solidFill>
                  <a:schemeClr val="accent1"/>
                </a:solidFill>
              </a:rPr>
              <a:t>Legitimate capitals: </a:t>
            </a:r>
            <a:r>
              <a:rPr lang="en-SG"/>
              <a:t>professional experience, qualifications, scholarship, multilingualism</a:t>
            </a:r>
            <a:endParaRPr lang="en-SG">
              <a:cs typeface="Calibri"/>
            </a:endParaRPr>
          </a:p>
          <a:p>
            <a:r>
              <a:rPr lang="en-SG" b="1" dirty="0">
                <a:solidFill>
                  <a:schemeClr val="accent1"/>
                </a:solidFill>
              </a:rPr>
              <a:t>Influences</a:t>
            </a:r>
            <a:r>
              <a:rPr lang="en-SG" dirty="0"/>
              <a:t>: </a:t>
            </a:r>
            <a:r>
              <a:rPr lang="en-SG" u="sng"/>
              <a:t>practitioner scholarship is cited </a:t>
            </a:r>
            <a:r>
              <a:rPr lang="en-SG"/>
              <a:t>beyond the high priests</a:t>
            </a:r>
            <a:r>
              <a:rPr lang="en-SG" dirty="0"/>
              <a:t>: Swales, Hyland, Bruce, Ding, Halliday, Kirk, Street, Alexander, Lillis, Lea, Bond, Benesch…Evans, </a:t>
            </a:r>
            <a:r>
              <a:rPr lang="en-SG"/>
              <a:t>Cowley</a:t>
            </a:r>
            <a:r>
              <a:rPr lang="en-SG" dirty="0"/>
              <a:t>-Haselden, </a:t>
            </a:r>
            <a:r>
              <a:rPr lang="en-SG" err="1"/>
              <a:t>Monbec</a:t>
            </a:r>
            <a:r>
              <a:rPr lang="en-SG" dirty="0"/>
              <a:t>, </a:t>
            </a:r>
            <a:r>
              <a:rPr lang="en-SG" err="1"/>
              <a:t>Walkov</a:t>
            </a:r>
            <a:r>
              <a:rPr lang="en-SG" err="1">
                <a:highlight>
                  <a:srgbClr val="FFFFFF"/>
                </a:highlight>
                <a:latin typeface="Calibri"/>
                <a:cs typeface="Arial"/>
              </a:rPr>
              <a:t>á</a:t>
            </a:r>
            <a:r>
              <a:rPr lang="en-SG">
                <a:highlight>
                  <a:srgbClr val="FFFFFF"/>
                </a:highlight>
                <a:latin typeface="Calibri"/>
                <a:cs typeface="Arial"/>
              </a:rPr>
              <a:t> - Compare with Hyland and Jiang (2020)</a:t>
            </a:r>
            <a:endParaRPr lang="en-SG">
              <a:latin typeface="Calibri"/>
              <a:cs typeface="Calibri"/>
            </a:endParaRPr>
          </a:p>
          <a:p>
            <a:pPr marL="457200" lvl="1" indent="0">
              <a:buNone/>
            </a:pPr>
            <a:endParaRPr lang="en-US" i="1"/>
          </a:p>
          <a:p>
            <a:pPr marL="457200" lvl="1" indent="0">
              <a:buNone/>
            </a:pPr>
            <a:r>
              <a:rPr lang="en-US" i="1"/>
              <a:t>"</a:t>
            </a:r>
            <a:r>
              <a:rPr lang="en-US" i="1" dirty="0"/>
              <a:t>any EAP teacher reaches their point of saturation with articles on lexical bundles and starts disengage with the endless papers on minute elements of academic writing</a:t>
            </a:r>
            <a:r>
              <a:rPr lang="en-US" i="1"/>
              <a:t>".</a:t>
            </a:r>
            <a:r>
              <a:rPr lang="en-US"/>
              <a:t> </a:t>
            </a:r>
            <a:endParaRPr lang="en-US">
              <a:cs typeface="Calibri" panose="020F0502020204030204"/>
            </a:endParaRPr>
          </a:p>
          <a:p>
            <a:pPr lvl="1"/>
            <a:endParaRPr lang="en-US" dirty="0"/>
          </a:p>
          <a:p>
            <a:r>
              <a:rPr lang="en-SG" b="1" dirty="0">
                <a:solidFill>
                  <a:schemeClr val="accent1"/>
                </a:solidFill>
              </a:rPr>
              <a:t>Ethical concerns</a:t>
            </a:r>
            <a:r>
              <a:rPr lang="en-SG" dirty="0"/>
              <a:t>: calls for more </a:t>
            </a:r>
            <a:r>
              <a:rPr lang="en-SG"/>
              <a:t>diverse </a:t>
            </a:r>
            <a:r>
              <a:rPr lang="en-SG" dirty="0"/>
              <a:t>representation, more ethics in scholarship, in employment conditions, better treatment of</a:t>
            </a:r>
            <a:r>
              <a:rPr lang="en-SG"/>
              <a:t> </a:t>
            </a:r>
            <a:r>
              <a:rPr lang="en-SG" dirty="0"/>
              <a:t>(international</a:t>
            </a:r>
            <a:r>
              <a:rPr lang="en-SG"/>
              <a:t>)</a:t>
            </a:r>
            <a:r>
              <a:rPr lang="en-SG" dirty="0"/>
              <a:t> students</a:t>
            </a:r>
            <a:r>
              <a:rPr lang="en-SG"/>
              <a:t>. </a:t>
            </a:r>
            <a:endParaRPr lang="en-SG">
              <a:cs typeface="Calibri"/>
            </a:endParaRPr>
          </a:p>
        </p:txBody>
      </p:sp>
    </p:spTree>
    <p:extLst>
      <p:ext uri="{BB962C8B-B14F-4D97-AF65-F5344CB8AC3E}">
        <p14:creationId xmlns:p14="http://schemas.microsoft.com/office/powerpoint/2010/main" val="220410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ABA41-5085-466A-B1CF-32CC0DED8CFF}"/>
              </a:ext>
            </a:extLst>
          </p:cNvPr>
          <p:cNvSpPr>
            <a:spLocks noGrp="1"/>
          </p:cNvSpPr>
          <p:nvPr>
            <p:ph idx="1"/>
          </p:nvPr>
        </p:nvSpPr>
        <p:spPr>
          <a:xfrm>
            <a:off x="689759" y="495300"/>
            <a:ext cx="11099469" cy="5165470"/>
          </a:xfrm>
        </p:spPr>
        <p:txBody>
          <a:bodyPr vert="horz" lIns="91440" tIns="45720" rIns="91440" bIns="45720" rtlCol="0" anchor="t">
            <a:normAutofit/>
          </a:bodyPr>
          <a:lstStyle/>
          <a:p>
            <a:r>
              <a:rPr lang="en-SG" b="1">
                <a:solidFill>
                  <a:schemeClr val="accent1"/>
                </a:solidFill>
              </a:rPr>
              <a:t>Problematic </a:t>
            </a:r>
            <a:r>
              <a:rPr lang="en-SG" b="1" dirty="0">
                <a:solidFill>
                  <a:schemeClr val="accent1"/>
                </a:solidFill>
              </a:rPr>
              <a:t>dichotomies</a:t>
            </a:r>
            <a:r>
              <a:rPr lang="en-SG" dirty="0"/>
              <a:t>: scholarship</a:t>
            </a:r>
            <a:r>
              <a:rPr lang="en-SG"/>
              <a:t> vs </a:t>
            </a:r>
            <a:r>
              <a:rPr lang="en-SG" dirty="0"/>
              <a:t>teaching skills</a:t>
            </a:r>
            <a:r>
              <a:rPr lang="en-SG"/>
              <a:t>; </a:t>
            </a:r>
            <a:r>
              <a:rPr lang="en-SG" dirty="0"/>
              <a:t>knowledge of language, language ontology, assumptions around pragmatism (pragmatic vs critical)</a:t>
            </a:r>
            <a:endParaRPr lang="en-US"/>
          </a:p>
          <a:p>
            <a:r>
              <a:rPr lang="en-SG" dirty="0"/>
              <a:t>A </a:t>
            </a:r>
            <a:r>
              <a:rPr lang="en-SG" b="1">
                <a:solidFill>
                  <a:schemeClr val="accent1"/>
                </a:solidFill>
              </a:rPr>
              <a:t>homogeneous</a:t>
            </a:r>
            <a:r>
              <a:rPr lang="en-SG"/>
              <a:t> (</a:t>
            </a:r>
            <a:r>
              <a:rPr lang="en-SG" dirty="0"/>
              <a:t>fairly </a:t>
            </a:r>
            <a:r>
              <a:rPr lang="en-SG" b="1" dirty="0">
                <a:solidFill>
                  <a:schemeClr val="accent1"/>
                </a:solidFill>
              </a:rPr>
              <a:t>heterodox</a:t>
            </a:r>
            <a:r>
              <a:rPr lang="en-SG"/>
              <a:t>) </a:t>
            </a:r>
            <a:r>
              <a:rPr lang="en-SG" dirty="0"/>
              <a:t>on what EAP practitioners contribute (academic genres, conventions, </a:t>
            </a:r>
            <a:r>
              <a:rPr lang="en-SG"/>
              <a:t>'ways </a:t>
            </a:r>
            <a:r>
              <a:rPr lang="en-SG" dirty="0"/>
              <a:t>to think</a:t>
            </a:r>
            <a:r>
              <a:rPr lang="en-SG"/>
              <a:t>', 'critical thinking'…)</a:t>
            </a:r>
            <a:endParaRPr lang="en-SG" dirty="0"/>
          </a:p>
          <a:p>
            <a:r>
              <a:rPr lang="en-US" b="1" dirty="0">
                <a:solidFill>
                  <a:schemeClr val="accent1"/>
                </a:solidFill>
              </a:rPr>
              <a:t>Influences are </a:t>
            </a:r>
            <a:r>
              <a:rPr lang="en-US" b="1">
                <a:solidFill>
                  <a:schemeClr val="accent1"/>
                </a:solidFill>
              </a:rPr>
              <a:t>mostly </a:t>
            </a:r>
            <a:r>
              <a:rPr lang="en-US" b="1" dirty="0">
                <a:solidFill>
                  <a:schemeClr val="accent1"/>
                </a:solidFill>
              </a:rPr>
              <a:t>limited </a:t>
            </a:r>
            <a:r>
              <a:rPr lang="en-US" dirty="0"/>
              <a:t>to the global North and mostly white:</a:t>
            </a:r>
            <a:r>
              <a:rPr lang="en-US"/>
              <a:t> </a:t>
            </a:r>
            <a:r>
              <a:rPr lang="en-US" dirty="0"/>
              <a:t> with the exceptions of Suresh </a:t>
            </a:r>
            <a:r>
              <a:rPr lang="en-US" dirty="0" err="1"/>
              <a:t>Canagarajah</a:t>
            </a:r>
            <a:r>
              <a:rPr lang="en-US" dirty="0"/>
              <a:t> at the 19</a:t>
            </a:r>
            <a:r>
              <a:rPr lang="en-US" baseline="30000" dirty="0"/>
              <a:t>th</a:t>
            </a:r>
            <a:r>
              <a:rPr lang="en-US" dirty="0"/>
              <a:t> place, bell hooks (35</a:t>
            </a:r>
            <a:r>
              <a:rPr lang="en-US" baseline="30000" dirty="0"/>
              <a:t>th)</a:t>
            </a:r>
            <a:r>
              <a:rPr lang="en-US" dirty="0"/>
              <a:t>, and </a:t>
            </a:r>
            <a:r>
              <a:rPr lang="en-US"/>
              <a:t>Ruqaiya</a:t>
            </a:r>
            <a:r>
              <a:rPr lang="en-US" dirty="0"/>
              <a:t> Hasan (101</a:t>
            </a:r>
            <a:r>
              <a:rPr lang="en-US" baseline="30000" dirty="0"/>
              <a:t>st</a:t>
            </a:r>
            <a:r>
              <a:rPr lang="en-US" dirty="0"/>
              <a:t>). In Singapore, the top influences were: Hyland, Swales, Halliday, </a:t>
            </a:r>
            <a:r>
              <a:rPr lang="en-US" dirty="0" err="1"/>
              <a:t>Canagarajah</a:t>
            </a:r>
            <a:r>
              <a:rPr lang="en-US" dirty="0"/>
              <a:t>, and (Michelle) Lazar. </a:t>
            </a:r>
            <a:endParaRPr lang="en-SG" dirty="0"/>
          </a:p>
          <a:p>
            <a:r>
              <a:rPr lang="en-SG" b="1" dirty="0">
                <a:solidFill>
                  <a:schemeClr val="accent1"/>
                </a:solidFill>
              </a:rPr>
              <a:t>Ethics are for others</a:t>
            </a:r>
            <a:r>
              <a:rPr lang="en-SG" dirty="0">
                <a:solidFill>
                  <a:schemeClr val="accent1"/>
                </a:solidFill>
              </a:rPr>
              <a:t> </a:t>
            </a:r>
            <a:r>
              <a:rPr lang="en-SG" dirty="0"/>
              <a:t>to practise..</a:t>
            </a:r>
            <a:endParaRPr lang="en-SG"/>
          </a:p>
          <a:p>
            <a:endParaRPr lang="en-SG">
              <a:cs typeface="Calibri" panose="020F0502020204030204"/>
            </a:endParaRPr>
          </a:p>
          <a:p>
            <a:endParaRPr lang="en-SG">
              <a:cs typeface="Calibri" panose="020F0502020204030204"/>
            </a:endParaRPr>
          </a:p>
        </p:txBody>
      </p:sp>
      <p:sp>
        <p:nvSpPr>
          <p:cNvPr id="2" name="TextBox 1">
            <a:extLst>
              <a:ext uri="{FF2B5EF4-FFF2-40B4-BE49-F238E27FC236}">
                <a16:creationId xmlns:a16="http://schemas.microsoft.com/office/drawing/2014/main" id="{76122D17-E569-8459-B919-B20AE44589AC}"/>
              </a:ext>
            </a:extLst>
          </p:cNvPr>
          <p:cNvSpPr txBox="1"/>
          <p:nvPr/>
        </p:nvSpPr>
        <p:spPr>
          <a:xfrm>
            <a:off x="4860821" y="5893210"/>
            <a:ext cx="3410564"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cs typeface="Calibri"/>
              </a:rPr>
              <a:t>To be continued....</a:t>
            </a:r>
          </a:p>
        </p:txBody>
      </p:sp>
    </p:spTree>
    <p:extLst>
      <p:ext uri="{BB962C8B-B14F-4D97-AF65-F5344CB8AC3E}">
        <p14:creationId xmlns:p14="http://schemas.microsoft.com/office/powerpoint/2010/main" val="26567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409E-5F73-584A-DCF2-E8A6D0EF0FE5}"/>
              </a:ext>
            </a:extLst>
          </p:cNvPr>
          <p:cNvSpPr>
            <a:spLocks noGrp="1"/>
          </p:cNvSpPr>
          <p:nvPr>
            <p:ph type="title"/>
          </p:nvPr>
        </p:nvSpPr>
        <p:spPr/>
        <p:txBody>
          <a:bodyPr/>
          <a:lstStyle/>
          <a:p>
            <a:r>
              <a:rPr lang="en-GB" dirty="0">
                <a:cs typeface="Calibri Light"/>
              </a:rPr>
              <a:t>From collective amnesia to collective anamnesis</a:t>
            </a:r>
            <a:endParaRPr lang="en-US" dirty="0"/>
          </a:p>
        </p:txBody>
      </p:sp>
      <p:sp>
        <p:nvSpPr>
          <p:cNvPr id="3" name="Content Placeholder 2">
            <a:extLst>
              <a:ext uri="{FF2B5EF4-FFF2-40B4-BE49-F238E27FC236}">
                <a16:creationId xmlns:a16="http://schemas.microsoft.com/office/drawing/2014/main" id="{D6E21918-A5BE-1390-FB1C-93DFBD135FD4}"/>
              </a:ext>
            </a:extLst>
          </p:cNvPr>
          <p:cNvSpPr>
            <a:spLocks noGrp="1"/>
          </p:cNvSpPr>
          <p:nvPr>
            <p:ph idx="1"/>
          </p:nvPr>
        </p:nvSpPr>
        <p:spPr/>
        <p:txBody>
          <a:bodyPr>
            <a:normAutofit/>
          </a:bodyPr>
          <a:lstStyle/>
          <a:p>
            <a:pPr marL="0" indent="0">
              <a:buNone/>
            </a:pPr>
            <a:r>
              <a:rPr lang="en-GB" dirty="0"/>
              <a:t>Anamnesis in the field offers practitioners the first steps to a rupture with the unsaid, the unthought thought, the implicit, the doxas that permeate the field and then to trigger resistance to domination, orthodoxy, and injustices. And in doing so we have:</a:t>
            </a:r>
          </a:p>
          <a:p>
            <a:pPr marL="0" indent="0">
              <a:buNone/>
            </a:pPr>
            <a:endParaRPr lang="en-GB" i="1" dirty="0"/>
          </a:p>
          <a:p>
            <a:pPr marL="0" indent="0">
              <a:buNone/>
            </a:pPr>
            <a:r>
              <a:rPr lang="en-GB" i="1" dirty="0"/>
              <a:t>a small chance of knowing what game we play and of minimizing the ways in which we are manipulated by the forces of the field in which we evolve …[Sociology] allows us to discern the sites where we do indeed enjoy a degree of freedom and those where we do not.</a:t>
            </a:r>
          </a:p>
          <a:p>
            <a:pPr marL="0" indent="0">
              <a:buNone/>
            </a:pPr>
            <a:r>
              <a:rPr lang="en-GB" i="1" dirty="0"/>
              <a:t>Bourdieu and Wacquant 1992: 198–9.</a:t>
            </a:r>
          </a:p>
          <a:p>
            <a:pPr marL="0" indent="0">
              <a:buNone/>
            </a:pPr>
            <a:endParaRPr lang="en-GB" i="1" dirty="0"/>
          </a:p>
          <a:p>
            <a:pPr marL="0" indent="0">
              <a:buNone/>
            </a:pPr>
            <a:endParaRPr lang="en-GB" i="1" dirty="0"/>
          </a:p>
          <a:p>
            <a:pPr marL="0" indent="0">
              <a:buNone/>
            </a:pPr>
            <a:endParaRPr lang="en-US" i="1" dirty="0"/>
          </a:p>
        </p:txBody>
      </p:sp>
    </p:spTree>
    <p:extLst>
      <p:ext uri="{BB962C8B-B14F-4D97-AF65-F5344CB8AC3E}">
        <p14:creationId xmlns:p14="http://schemas.microsoft.com/office/powerpoint/2010/main" val="414936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836DFB-08B3-D3DF-2F84-922AEEAD4BD4}"/>
              </a:ext>
            </a:extLst>
          </p:cNvPr>
          <p:cNvPicPr>
            <a:picLocks noGrp="1" noChangeAspect="1"/>
          </p:cNvPicPr>
          <p:nvPr>
            <p:ph idx="1"/>
          </p:nvPr>
        </p:nvPicPr>
        <p:blipFill>
          <a:blip r:embed="rId2"/>
          <a:stretch>
            <a:fillRect/>
          </a:stretch>
        </p:blipFill>
        <p:spPr>
          <a:xfrm>
            <a:off x="387361" y="154142"/>
            <a:ext cx="4780505" cy="6551304"/>
          </a:xfrm>
        </p:spPr>
      </p:pic>
      <p:sp>
        <p:nvSpPr>
          <p:cNvPr id="5" name="TextBox 4">
            <a:extLst>
              <a:ext uri="{FF2B5EF4-FFF2-40B4-BE49-F238E27FC236}">
                <a16:creationId xmlns:a16="http://schemas.microsoft.com/office/drawing/2014/main" id="{17585CC8-CCC9-5E81-ABEC-643B33B82567}"/>
              </a:ext>
            </a:extLst>
          </p:cNvPr>
          <p:cNvSpPr txBox="1"/>
          <p:nvPr/>
        </p:nvSpPr>
        <p:spPr>
          <a:xfrm>
            <a:off x="5364726" y="63233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Bourdieu (1988:276)</a:t>
            </a:r>
            <a:endParaRPr lang="en-US"/>
          </a:p>
        </p:txBody>
      </p:sp>
    </p:spTree>
    <p:extLst>
      <p:ext uri="{BB962C8B-B14F-4D97-AF65-F5344CB8AC3E}">
        <p14:creationId xmlns:p14="http://schemas.microsoft.com/office/powerpoint/2010/main" val="156105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68C2-07B0-3E2E-AC56-32209DC8F646}"/>
              </a:ext>
            </a:extLst>
          </p:cNvPr>
          <p:cNvSpPr>
            <a:spLocks noGrp="1"/>
          </p:cNvSpPr>
          <p:nvPr>
            <p:ph type="title"/>
          </p:nvPr>
        </p:nvSpPr>
        <p:spPr>
          <a:xfrm>
            <a:off x="838200" y="365125"/>
            <a:ext cx="10515600" cy="732897"/>
          </a:xfrm>
        </p:spPr>
        <p:txBody>
          <a:bodyPr/>
          <a:lstStyle/>
          <a:p>
            <a:r>
              <a:rPr lang="en-US">
                <a:cs typeface="Calibri Light"/>
              </a:rPr>
              <a:t>What would EAP be ...</a:t>
            </a:r>
            <a:endParaRPr lang="en-US"/>
          </a:p>
        </p:txBody>
      </p:sp>
      <p:pic>
        <p:nvPicPr>
          <p:cNvPr id="4" name="Picture 4" descr="The Scream (1893) by Edvard Munch adult coloring page | Free stock ...">
            <a:extLst>
              <a:ext uri="{FF2B5EF4-FFF2-40B4-BE49-F238E27FC236}">
                <a16:creationId xmlns:a16="http://schemas.microsoft.com/office/drawing/2014/main" id="{D43A2643-4806-39C0-10E0-BCDD34BC31E7}"/>
              </a:ext>
            </a:extLst>
          </p:cNvPr>
          <p:cNvPicPr>
            <a:picLocks noChangeAspect="1"/>
          </p:cNvPicPr>
          <p:nvPr/>
        </p:nvPicPr>
        <p:blipFill>
          <a:blip r:embed="rId2"/>
          <a:stretch>
            <a:fillRect/>
          </a:stretch>
        </p:blipFill>
        <p:spPr>
          <a:xfrm>
            <a:off x="926690" y="1128658"/>
            <a:ext cx="2054941" cy="2609650"/>
          </a:xfrm>
          <a:prstGeom prst="rect">
            <a:avLst/>
          </a:prstGeom>
        </p:spPr>
      </p:pic>
      <p:pic>
        <p:nvPicPr>
          <p:cNvPr id="3" name="Picture 4" descr="A picture containing text, clothes, several&#10;&#10;Description automatically generated">
            <a:extLst>
              <a:ext uri="{FF2B5EF4-FFF2-40B4-BE49-F238E27FC236}">
                <a16:creationId xmlns:a16="http://schemas.microsoft.com/office/drawing/2014/main" id="{84EFFC0C-CBF4-E19B-EC1A-383F5C140A3C}"/>
              </a:ext>
            </a:extLst>
          </p:cNvPr>
          <p:cNvPicPr>
            <a:picLocks noChangeAspect="1"/>
          </p:cNvPicPr>
          <p:nvPr/>
        </p:nvPicPr>
        <p:blipFill>
          <a:blip r:embed="rId3"/>
          <a:stretch>
            <a:fillRect/>
          </a:stretch>
        </p:blipFill>
        <p:spPr>
          <a:xfrm>
            <a:off x="926691" y="3873648"/>
            <a:ext cx="4414683" cy="1962062"/>
          </a:xfrm>
          <a:prstGeom prst="rect">
            <a:avLst/>
          </a:prstGeom>
        </p:spPr>
      </p:pic>
      <p:pic>
        <p:nvPicPr>
          <p:cNvPr id="6" name="Picture 6">
            <a:extLst>
              <a:ext uri="{FF2B5EF4-FFF2-40B4-BE49-F238E27FC236}">
                <a16:creationId xmlns:a16="http://schemas.microsoft.com/office/drawing/2014/main" id="{257FB22E-3255-79B7-79FE-60E47FE34438}"/>
              </a:ext>
            </a:extLst>
          </p:cNvPr>
          <p:cNvPicPr>
            <a:picLocks noChangeAspect="1"/>
          </p:cNvPicPr>
          <p:nvPr/>
        </p:nvPicPr>
        <p:blipFill>
          <a:blip r:embed="rId4"/>
          <a:stretch>
            <a:fillRect/>
          </a:stretch>
        </p:blipFill>
        <p:spPr>
          <a:xfrm>
            <a:off x="6732792" y="1177566"/>
            <a:ext cx="2548706" cy="2536415"/>
          </a:xfrm>
          <a:prstGeom prst="rect">
            <a:avLst/>
          </a:prstGeom>
        </p:spPr>
      </p:pic>
      <p:sp>
        <p:nvSpPr>
          <p:cNvPr id="7" name="TextBox 6">
            <a:extLst>
              <a:ext uri="{FF2B5EF4-FFF2-40B4-BE49-F238E27FC236}">
                <a16:creationId xmlns:a16="http://schemas.microsoft.com/office/drawing/2014/main" id="{950CD6FA-C73E-7ECB-FF9B-5D38817C266F}"/>
              </a:ext>
            </a:extLst>
          </p:cNvPr>
          <p:cNvSpPr txBox="1"/>
          <p:nvPr/>
        </p:nvSpPr>
        <p:spPr>
          <a:xfrm>
            <a:off x="1061885" y="5842820"/>
            <a:ext cx="105844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Penguin Book of Short Stories - a wide range of forms, structures, characters and interesting sketches which are valuable in themselves but perhaps do not quite add up to a completely coherent 'whole', somewhat culture-bound and which most universities have on their shelves but rarely, if ever, bother to read."</a:t>
            </a:r>
          </a:p>
        </p:txBody>
      </p:sp>
      <p:pic>
        <p:nvPicPr>
          <p:cNvPr id="8" name="Picture 8">
            <a:extLst>
              <a:ext uri="{FF2B5EF4-FFF2-40B4-BE49-F238E27FC236}">
                <a16:creationId xmlns:a16="http://schemas.microsoft.com/office/drawing/2014/main" id="{828A6DE8-AA5B-F1AE-3E98-8DBD11091697}"/>
              </a:ext>
            </a:extLst>
          </p:cNvPr>
          <p:cNvPicPr>
            <a:picLocks noChangeAspect="1"/>
          </p:cNvPicPr>
          <p:nvPr/>
        </p:nvPicPr>
        <p:blipFill>
          <a:blip r:embed="rId5"/>
          <a:stretch>
            <a:fillRect/>
          </a:stretch>
        </p:blipFill>
        <p:spPr>
          <a:xfrm>
            <a:off x="3142635" y="1133321"/>
            <a:ext cx="1752600" cy="2600325"/>
          </a:xfrm>
          <a:prstGeom prst="rect">
            <a:avLst/>
          </a:prstGeom>
        </p:spPr>
      </p:pic>
      <p:pic>
        <p:nvPicPr>
          <p:cNvPr id="9" name="Picture 9" descr="Graphical user interface, application&#10;&#10;Description automatically generated">
            <a:extLst>
              <a:ext uri="{FF2B5EF4-FFF2-40B4-BE49-F238E27FC236}">
                <a16:creationId xmlns:a16="http://schemas.microsoft.com/office/drawing/2014/main" id="{CB3CF1E7-0170-76BA-1B46-236D7996A56D}"/>
              </a:ext>
            </a:extLst>
          </p:cNvPr>
          <p:cNvPicPr>
            <a:picLocks noChangeAspect="1"/>
          </p:cNvPicPr>
          <p:nvPr/>
        </p:nvPicPr>
        <p:blipFill>
          <a:blip r:embed="rId6"/>
          <a:stretch>
            <a:fillRect/>
          </a:stretch>
        </p:blipFill>
        <p:spPr>
          <a:xfrm>
            <a:off x="6838336" y="4025129"/>
            <a:ext cx="2743200" cy="1831159"/>
          </a:xfrm>
          <a:prstGeom prst="rect">
            <a:avLst/>
          </a:prstGeom>
        </p:spPr>
      </p:pic>
      <p:pic>
        <p:nvPicPr>
          <p:cNvPr id="10" name="Picture 10">
            <a:extLst>
              <a:ext uri="{FF2B5EF4-FFF2-40B4-BE49-F238E27FC236}">
                <a16:creationId xmlns:a16="http://schemas.microsoft.com/office/drawing/2014/main" id="{8A75B9BA-1295-398A-1E68-57AD7E05697D}"/>
              </a:ext>
            </a:extLst>
          </p:cNvPr>
          <p:cNvPicPr>
            <a:picLocks noChangeAspect="1"/>
          </p:cNvPicPr>
          <p:nvPr/>
        </p:nvPicPr>
        <p:blipFill>
          <a:blip r:embed="rId7"/>
          <a:stretch>
            <a:fillRect/>
          </a:stretch>
        </p:blipFill>
        <p:spPr>
          <a:xfrm>
            <a:off x="5455120" y="3878825"/>
            <a:ext cx="1281756" cy="1976285"/>
          </a:xfrm>
          <a:prstGeom prst="rect">
            <a:avLst/>
          </a:prstGeom>
        </p:spPr>
      </p:pic>
      <p:pic>
        <p:nvPicPr>
          <p:cNvPr id="11" name="Picture 11" descr="A picture containing text, newspaper&#10;&#10;Description automatically generated">
            <a:extLst>
              <a:ext uri="{FF2B5EF4-FFF2-40B4-BE49-F238E27FC236}">
                <a16:creationId xmlns:a16="http://schemas.microsoft.com/office/drawing/2014/main" id="{1F1221FD-E858-32D3-7449-625E020EE7E3}"/>
              </a:ext>
            </a:extLst>
          </p:cNvPr>
          <p:cNvPicPr>
            <a:picLocks noChangeAspect="1"/>
          </p:cNvPicPr>
          <p:nvPr/>
        </p:nvPicPr>
        <p:blipFill>
          <a:blip r:embed="rId8"/>
          <a:stretch>
            <a:fillRect/>
          </a:stretch>
        </p:blipFill>
        <p:spPr>
          <a:xfrm>
            <a:off x="5015987" y="1139465"/>
            <a:ext cx="2098573" cy="2624906"/>
          </a:xfrm>
          <a:prstGeom prst="rect">
            <a:avLst/>
          </a:prstGeom>
        </p:spPr>
      </p:pic>
      <p:pic>
        <p:nvPicPr>
          <p:cNvPr id="12" name="Picture 12" descr="Calendar&#10;&#10;Description automatically generated">
            <a:extLst>
              <a:ext uri="{FF2B5EF4-FFF2-40B4-BE49-F238E27FC236}">
                <a16:creationId xmlns:a16="http://schemas.microsoft.com/office/drawing/2014/main" id="{421E60E9-D270-CC82-BA47-3AF479338F86}"/>
              </a:ext>
            </a:extLst>
          </p:cNvPr>
          <p:cNvPicPr>
            <a:picLocks noChangeAspect="1"/>
          </p:cNvPicPr>
          <p:nvPr/>
        </p:nvPicPr>
        <p:blipFill>
          <a:blip r:embed="rId9"/>
          <a:stretch>
            <a:fillRect/>
          </a:stretch>
        </p:blipFill>
        <p:spPr>
          <a:xfrm>
            <a:off x="8903110" y="1177074"/>
            <a:ext cx="2743200" cy="1480433"/>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26F04823-773B-9D74-1C8E-95B622E6561A}"/>
              </a:ext>
            </a:extLst>
          </p:cNvPr>
          <p:cNvPicPr>
            <a:picLocks noChangeAspect="1"/>
          </p:cNvPicPr>
          <p:nvPr/>
        </p:nvPicPr>
        <p:blipFill>
          <a:blip r:embed="rId10"/>
          <a:stretch>
            <a:fillRect/>
          </a:stretch>
        </p:blipFill>
        <p:spPr>
          <a:xfrm rot="1620000">
            <a:off x="9416231" y="2730295"/>
            <a:ext cx="1876733" cy="2712475"/>
          </a:xfrm>
          <a:prstGeom prst="rect">
            <a:avLst/>
          </a:prstGeom>
        </p:spPr>
      </p:pic>
    </p:spTree>
    <p:extLst>
      <p:ext uri="{BB962C8B-B14F-4D97-AF65-F5344CB8AC3E}">
        <p14:creationId xmlns:p14="http://schemas.microsoft.com/office/powerpoint/2010/main" val="58059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804E-C990-3EAA-BE47-AEC9216042D1}"/>
              </a:ext>
            </a:extLst>
          </p:cNvPr>
          <p:cNvSpPr>
            <a:spLocks noGrp="1"/>
          </p:cNvSpPr>
          <p:nvPr>
            <p:ph type="title"/>
          </p:nvPr>
        </p:nvSpPr>
        <p:spPr>
          <a:xfrm>
            <a:off x="838200" y="58346"/>
            <a:ext cx="10515600" cy="523979"/>
          </a:xfrm>
        </p:spPr>
        <p:txBody>
          <a:bodyPr>
            <a:noAutofit/>
          </a:bodyPr>
          <a:lstStyle/>
          <a:p>
            <a:r>
              <a:rPr lang="en-US" sz="2000">
                <a:latin typeface="Times New Roman"/>
                <a:cs typeface="Calibri Light"/>
              </a:rPr>
              <a:t>References</a:t>
            </a:r>
          </a:p>
        </p:txBody>
      </p:sp>
      <p:sp>
        <p:nvSpPr>
          <p:cNvPr id="3" name="Content Placeholder 2">
            <a:extLst>
              <a:ext uri="{FF2B5EF4-FFF2-40B4-BE49-F238E27FC236}">
                <a16:creationId xmlns:a16="http://schemas.microsoft.com/office/drawing/2014/main" id="{3B61E7E7-8419-ADA7-675F-AF894EF780AD}"/>
              </a:ext>
            </a:extLst>
          </p:cNvPr>
          <p:cNvSpPr>
            <a:spLocks noGrp="1"/>
          </p:cNvSpPr>
          <p:nvPr>
            <p:ph idx="1"/>
          </p:nvPr>
        </p:nvSpPr>
        <p:spPr>
          <a:xfrm>
            <a:off x="838200" y="568821"/>
            <a:ext cx="10515600" cy="6162323"/>
          </a:xfrm>
        </p:spPr>
        <p:txBody>
          <a:bodyPr vert="horz" lIns="91440" tIns="45720" rIns="91440" bIns="45720" rtlCol="0" anchor="t">
            <a:noAutofit/>
          </a:bodyPr>
          <a:lstStyle/>
          <a:p>
            <a:r>
              <a:rPr lang="en-SG" sz="1200">
                <a:solidFill>
                  <a:srgbClr val="000000"/>
                </a:solidFill>
                <a:highlight>
                  <a:srgbClr val="FFFFFF"/>
                </a:highlight>
                <a:latin typeface="Times New Roman"/>
                <a:cs typeface="Times New Roman"/>
              </a:rPr>
              <a:t>Abbott, G. and B. Jordan (2001), </a:t>
            </a:r>
            <a:r>
              <a:rPr lang="en-SG" sz="1200" i="1">
                <a:solidFill>
                  <a:srgbClr val="000000"/>
                </a:solidFill>
                <a:highlight>
                  <a:srgbClr val="FFFFFF"/>
                </a:highlight>
                <a:latin typeface="Times New Roman"/>
                <a:cs typeface="Times New Roman"/>
              </a:rPr>
              <a:t>English All Over the Place</a:t>
            </a:r>
            <a:r>
              <a:rPr lang="en-SG" sz="1200">
                <a:solidFill>
                  <a:srgbClr val="000000"/>
                </a:solidFill>
                <a:highlight>
                  <a:srgbClr val="FFFFFF"/>
                </a:highlight>
                <a:latin typeface="Times New Roman"/>
                <a:cs typeface="Times New Roman"/>
              </a:rPr>
              <a:t>: </a:t>
            </a:r>
            <a:r>
              <a:rPr lang="en-SG" sz="1200" i="1">
                <a:solidFill>
                  <a:srgbClr val="000000"/>
                </a:solidFill>
                <a:highlight>
                  <a:srgbClr val="FFFFFF"/>
                </a:highlight>
                <a:latin typeface="Times New Roman"/>
                <a:cs typeface="Times New Roman"/>
              </a:rPr>
              <a:t>Experiences While Teaching Abroad, </a:t>
            </a:r>
            <a:r>
              <a:rPr lang="en-SG" sz="1200">
                <a:solidFill>
                  <a:srgbClr val="000000"/>
                </a:solidFill>
                <a:highlight>
                  <a:srgbClr val="FFFFFF"/>
                </a:highlight>
                <a:latin typeface="Times New Roman"/>
                <a:cs typeface="Times New Roman"/>
              </a:rPr>
              <a:t>London: </a:t>
            </a:r>
            <a:r>
              <a:rPr lang="en-SG" sz="1200" err="1">
                <a:solidFill>
                  <a:srgbClr val="000000"/>
                </a:solidFill>
                <a:highlight>
                  <a:srgbClr val="FFFFFF"/>
                </a:highlight>
                <a:latin typeface="Times New Roman"/>
                <a:cs typeface="Times New Roman"/>
              </a:rPr>
              <a:t>Starhaven</a:t>
            </a:r>
            <a:r>
              <a:rPr lang="en-SG" sz="1200">
                <a:solidFill>
                  <a:srgbClr val="000000"/>
                </a:solidFill>
                <a:highlight>
                  <a:srgbClr val="FFFFFF"/>
                </a:highlight>
                <a:latin typeface="Times New Roman"/>
                <a:cs typeface="Times New Roman"/>
              </a:rPr>
              <a:t>.</a:t>
            </a:r>
          </a:p>
          <a:p>
            <a:r>
              <a:rPr lang="en-SG" sz="1200">
                <a:solidFill>
                  <a:srgbClr val="222222"/>
                </a:solidFill>
                <a:highlight>
                  <a:srgbClr val="FFFFFF"/>
                </a:highlight>
                <a:latin typeface="Times New Roman"/>
                <a:cs typeface="Times New Roman"/>
              </a:rPr>
              <a:t>Bartlett, T. (2014), </a:t>
            </a:r>
            <a:r>
              <a:rPr lang="en-SG" sz="1200" i="1">
                <a:solidFill>
                  <a:srgbClr val="222222"/>
                </a:solidFill>
                <a:highlight>
                  <a:srgbClr val="FFFFFF"/>
                </a:highlight>
                <a:latin typeface="Times New Roman"/>
                <a:cs typeface="Times New Roman"/>
              </a:rPr>
              <a:t>Analysing Power in Language: A Practical Guide</a:t>
            </a:r>
            <a:r>
              <a:rPr lang="en-SG" sz="1200">
                <a:solidFill>
                  <a:srgbClr val="222222"/>
                </a:solidFill>
                <a:highlight>
                  <a:srgbClr val="FFFFFF"/>
                </a:highlight>
                <a:latin typeface="Times New Roman"/>
                <a:cs typeface="Times New Roman"/>
              </a:rPr>
              <a:t>, London: Routledge.</a:t>
            </a:r>
          </a:p>
          <a:p>
            <a:r>
              <a:rPr lang="en-SG" sz="1200">
                <a:solidFill>
                  <a:srgbClr val="222222"/>
                </a:solidFill>
                <a:highlight>
                  <a:srgbClr val="FFFFFF"/>
                </a:highlight>
                <a:latin typeface="Times New Roman"/>
                <a:cs typeface="Times New Roman"/>
              </a:rPr>
              <a:t>Benesch, S. (2001), </a:t>
            </a:r>
            <a:r>
              <a:rPr lang="en-SG" sz="1200" i="1">
                <a:solidFill>
                  <a:srgbClr val="222222"/>
                </a:solidFill>
                <a:highlight>
                  <a:srgbClr val="FFFFFF"/>
                </a:highlight>
                <a:latin typeface="Times New Roman"/>
                <a:cs typeface="Times New Roman"/>
              </a:rPr>
              <a:t>Critical English for Academic Purposes: Theory, Politics, and Practice</a:t>
            </a:r>
            <a:r>
              <a:rPr lang="en-SG" sz="1200">
                <a:solidFill>
                  <a:srgbClr val="222222"/>
                </a:solidFill>
                <a:highlight>
                  <a:srgbClr val="FFFFFF"/>
                </a:highlight>
                <a:latin typeface="Times New Roman"/>
                <a:cs typeface="Times New Roman"/>
              </a:rPr>
              <a:t>, Mahwah, NJ: Lawrence Erlbaum Associates Inc.</a:t>
            </a:r>
          </a:p>
          <a:p>
            <a:r>
              <a:rPr lang="en-SG" sz="1200">
                <a:solidFill>
                  <a:srgbClr val="000000"/>
                </a:solidFill>
                <a:highlight>
                  <a:srgbClr val="FFFFFF"/>
                </a:highlight>
                <a:latin typeface="Times New Roman"/>
                <a:cs typeface="Times New Roman"/>
              </a:rPr>
              <a:t>Bourdieu, P. (1988), </a:t>
            </a:r>
            <a:r>
              <a:rPr lang="en-SG" sz="1200" i="1">
                <a:solidFill>
                  <a:srgbClr val="000000"/>
                </a:solidFill>
                <a:highlight>
                  <a:srgbClr val="FFFFFF"/>
                </a:highlight>
                <a:latin typeface="Times New Roman"/>
                <a:cs typeface="Times New Roman"/>
              </a:rPr>
              <a:t>Homo Academicus</a:t>
            </a:r>
            <a:r>
              <a:rPr lang="en-SG" sz="1200">
                <a:solidFill>
                  <a:srgbClr val="000000"/>
                </a:solidFill>
                <a:highlight>
                  <a:srgbClr val="FFFFFF"/>
                </a:highlight>
                <a:latin typeface="Times New Roman"/>
                <a:cs typeface="Times New Roman"/>
              </a:rPr>
              <a:t>, Cambridge: Polity Press</a:t>
            </a:r>
            <a:endParaRPr lang="en-SG" sz="1200">
              <a:solidFill>
                <a:srgbClr val="222222"/>
              </a:solidFill>
              <a:highlight>
                <a:srgbClr val="FFFFFF"/>
              </a:highlight>
              <a:latin typeface="Times New Roman"/>
              <a:cs typeface="Times New Roman"/>
            </a:endParaRPr>
          </a:p>
          <a:p>
            <a:r>
              <a:rPr lang="en-SG" sz="1200">
                <a:solidFill>
                  <a:srgbClr val="000000"/>
                </a:solidFill>
                <a:highlight>
                  <a:srgbClr val="FFFFFF"/>
                </a:highlight>
                <a:latin typeface="Times New Roman"/>
                <a:cs typeface="Times New Roman"/>
              </a:rPr>
              <a:t>Bourdieu, P. (1991), </a:t>
            </a:r>
            <a:r>
              <a:rPr lang="en-SG" sz="1200" i="1">
                <a:solidFill>
                  <a:srgbClr val="000000"/>
                </a:solidFill>
                <a:highlight>
                  <a:srgbClr val="FFFFFF"/>
                </a:highlight>
                <a:latin typeface="Times New Roman"/>
                <a:cs typeface="Times New Roman"/>
              </a:rPr>
              <a:t>Language and Symbolic Power</a:t>
            </a:r>
            <a:r>
              <a:rPr lang="en-SG" sz="1200">
                <a:solidFill>
                  <a:srgbClr val="000000"/>
                </a:solidFill>
                <a:highlight>
                  <a:srgbClr val="FFFFFF"/>
                </a:highlight>
                <a:latin typeface="Times New Roman"/>
                <a:cs typeface="Times New Roman"/>
              </a:rPr>
              <a:t>, Cambridge, MA: Harvard University Press.</a:t>
            </a:r>
          </a:p>
          <a:p>
            <a:r>
              <a:rPr lang="en-SG" sz="1200">
                <a:solidFill>
                  <a:srgbClr val="000000"/>
                </a:solidFill>
                <a:highlight>
                  <a:srgbClr val="FFFFFF"/>
                </a:highlight>
                <a:latin typeface="Times New Roman"/>
                <a:cs typeface="Times New Roman"/>
              </a:rPr>
              <a:t>Bourdieu, P. (1990), </a:t>
            </a:r>
            <a:r>
              <a:rPr lang="en-SG" sz="1200" i="1">
                <a:solidFill>
                  <a:srgbClr val="000000"/>
                </a:solidFill>
                <a:highlight>
                  <a:srgbClr val="FFFFFF"/>
                </a:highlight>
                <a:latin typeface="Times New Roman"/>
                <a:cs typeface="Times New Roman"/>
              </a:rPr>
              <a:t>The Logic of Practice</a:t>
            </a:r>
            <a:r>
              <a:rPr lang="en-SG" sz="1200">
                <a:solidFill>
                  <a:srgbClr val="000000"/>
                </a:solidFill>
                <a:highlight>
                  <a:srgbClr val="FFFFFF"/>
                </a:highlight>
                <a:latin typeface="Times New Roman"/>
                <a:cs typeface="Times New Roman"/>
              </a:rPr>
              <a:t>, Cambridge: Polity</a:t>
            </a:r>
            <a:r>
              <a:rPr lang="en-GB" sz="1200">
                <a:solidFill>
                  <a:srgbClr val="000000"/>
                </a:solidFill>
                <a:highlight>
                  <a:srgbClr val="FFFFFF"/>
                </a:highlight>
                <a:latin typeface="Times New Roman"/>
                <a:cs typeface="Times New Roman"/>
              </a:rPr>
              <a:t> Press</a:t>
            </a:r>
            <a:r>
              <a:rPr lang="en-SG" sz="1200">
                <a:solidFill>
                  <a:srgbClr val="000000"/>
                </a:solidFill>
                <a:highlight>
                  <a:srgbClr val="FFFFFF"/>
                </a:highlight>
                <a:latin typeface="Times New Roman"/>
                <a:cs typeface="Times New Roman"/>
              </a:rPr>
              <a:t>.</a:t>
            </a:r>
          </a:p>
          <a:p>
            <a:r>
              <a:rPr lang="en-SG" sz="1200">
                <a:solidFill>
                  <a:srgbClr val="000000"/>
                </a:solidFill>
                <a:highlight>
                  <a:srgbClr val="FFFFFF"/>
                </a:highlight>
                <a:latin typeface="Times New Roman"/>
                <a:cs typeface="Times New Roman"/>
              </a:rPr>
              <a:t>Bourdieu, P. (2007), </a:t>
            </a:r>
            <a:r>
              <a:rPr lang="en-SG" sz="1200" i="1">
                <a:solidFill>
                  <a:srgbClr val="000000"/>
                </a:solidFill>
                <a:highlight>
                  <a:srgbClr val="FFFFFF"/>
                </a:highlight>
                <a:latin typeface="Times New Roman"/>
                <a:cs typeface="Times New Roman"/>
              </a:rPr>
              <a:t>Sketch for a Self-analysis</a:t>
            </a:r>
            <a:r>
              <a:rPr lang="en-SG" sz="1200">
                <a:solidFill>
                  <a:srgbClr val="000000"/>
                </a:solidFill>
                <a:highlight>
                  <a:srgbClr val="FFFFFF"/>
                </a:highlight>
                <a:latin typeface="Times New Roman"/>
                <a:cs typeface="Times New Roman"/>
              </a:rPr>
              <a:t>, </a:t>
            </a:r>
            <a:r>
              <a:rPr lang="en-GB" sz="1200">
                <a:solidFill>
                  <a:srgbClr val="000000"/>
                </a:solidFill>
                <a:highlight>
                  <a:srgbClr val="FFFFFF"/>
                </a:highlight>
                <a:latin typeface="Times New Roman"/>
                <a:cs typeface="Times New Roman"/>
              </a:rPr>
              <a:t>Cambridge: Polity Press.</a:t>
            </a:r>
          </a:p>
          <a:p>
            <a:r>
              <a:rPr lang="en-SG" sz="1200">
                <a:solidFill>
                  <a:srgbClr val="000000"/>
                </a:solidFill>
                <a:highlight>
                  <a:srgbClr val="FFFFFF"/>
                </a:highlight>
                <a:latin typeface="Times New Roman"/>
                <a:cs typeface="Times New Roman"/>
              </a:rPr>
              <a:t>Braine, G. (1999), </a:t>
            </a:r>
            <a:r>
              <a:rPr lang="en-SG" sz="1200" i="1">
                <a:solidFill>
                  <a:srgbClr val="000000"/>
                </a:solidFill>
                <a:highlight>
                  <a:srgbClr val="FFFFFF"/>
                </a:highlight>
                <a:latin typeface="Times New Roman"/>
                <a:cs typeface="Times New Roman"/>
              </a:rPr>
              <a:t>Non-native Educators in English Language Teaching</a:t>
            </a:r>
            <a:r>
              <a:rPr lang="en-SG" sz="1200">
                <a:solidFill>
                  <a:srgbClr val="000000"/>
                </a:solidFill>
                <a:highlight>
                  <a:srgbClr val="FFFFFF"/>
                </a:highlight>
                <a:latin typeface="Times New Roman"/>
                <a:cs typeface="Times New Roman"/>
              </a:rPr>
              <a:t>. Mahwah, NJ: Lawrence Erlbaum Associates.</a:t>
            </a:r>
          </a:p>
          <a:p>
            <a:r>
              <a:rPr lang="en-SG" sz="1200" err="1">
                <a:solidFill>
                  <a:srgbClr val="222222"/>
                </a:solidFill>
                <a:highlight>
                  <a:srgbClr val="FFFFFF"/>
                </a:highlight>
                <a:latin typeface="Times New Roman"/>
                <a:cs typeface="Times New Roman"/>
              </a:rPr>
              <a:t>Canagarajah</a:t>
            </a:r>
            <a:r>
              <a:rPr lang="en-SG" sz="1200">
                <a:solidFill>
                  <a:srgbClr val="222222"/>
                </a:solidFill>
                <a:highlight>
                  <a:srgbClr val="FFFFFF"/>
                </a:highlight>
                <a:latin typeface="Times New Roman"/>
                <a:cs typeface="Times New Roman"/>
              </a:rPr>
              <a:t>, A. S. (1999), </a:t>
            </a:r>
            <a:r>
              <a:rPr lang="en-SG" sz="1200" i="1">
                <a:solidFill>
                  <a:srgbClr val="222222"/>
                </a:solidFill>
                <a:highlight>
                  <a:srgbClr val="FFFFFF"/>
                </a:highlight>
                <a:latin typeface="Times New Roman"/>
                <a:cs typeface="Times New Roman"/>
              </a:rPr>
              <a:t>Resisting Linguistic Imperialism in English Teaching</a:t>
            </a:r>
            <a:r>
              <a:rPr lang="en-SG" sz="1200">
                <a:solidFill>
                  <a:srgbClr val="222222"/>
                </a:solidFill>
                <a:highlight>
                  <a:srgbClr val="FFFFFF"/>
                </a:highlight>
                <a:latin typeface="Times New Roman"/>
                <a:cs typeface="Times New Roman"/>
              </a:rPr>
              <a:t>, Oxford, UK: Oxford University Press.</a:t>
            </a:r>
          </a:p>
          <a:p>
            <a:r>
              <a:rPr lang="en-SG" sz="1200">
                <a:solidFill>
                  <a:srgbClr val="000000"/>
                </a:solidFill>
                <a:highlight>
                  <a:srgbClr val="FFFFFF"/>
                </a:highlight>
                <a:latin typeface="Times New Roman"/>
                <a:cs typeface="Times New Roman"/>
              </a:rPr>
              <a:t>Ding, A., B. Bond and I. Bruce (2022), ‘“Clearly you have nothing better to do with your time than this”: A Critical Historical Exploration of Contributions to the BALEAP Discussion List’, </a:t>
            </a:r>
            <a:r>
              <a:rPr lang="en-SG" sz="1200" i="1">
                <a:solidFill>
                  <a:srgbClr val="000000"/>
                </a:solidFill>
                <a:highlight>
                  <a:srgbClr val="FFFFFF"/>
                </a:highlight>
                <a:latin typeface="Times New Roman"/>
                <a:cs typeface="Times New Roman"/>
              </a:rPr>
              <a:t>Journal of English for Academic Purposes,</a:t>
            </a:r>
            <a:r>
              <a:rPr lang="en-SG" sz="1200">
                <a:solidFill>
                  <a:srgbClr val="000000"/>
                </a:solidFill>
                <a:highlight>
                  <a:srgbClr val="FFFFFF"/>
                </a:highlight>
                <a:latin typeface="Times New Roman"/>
                <a:cs typeface="Times New Roman"/>
              </a:rPr>
              <a:t> 58: 101109.</a:t>
            </a:r>
            <a:endParaRPr lang="en-US" sz="1200">
              <a:latin typeface="Times New Roman"/>
              <a:cs typeface="Calibri"/>
            </a:endParaRPr>
          </a:p>
          <a:p>
            <a:r>
              <a:rPr lang="en-SG" sz="1200">
                <a:solidFill>
                  <a:srgbClr val="000000"/>
                </a:solidFill>
                <a:highlight>
                  <a:srgbClr val="FFFFFF"/>
                </a:highlight>
                <a:latin typeface="Times New Roman"/>
                <a:cs typeface="Times New Roman"/>
              </a:rPr>
              <a:t>Hyland, K. and F. K. Jiang (2020), ‘A Bibliometric Study of EAP Research: Who Is Doing What, Where and When?’, </a:t>
            </a:r>
            <a:r>
              <a:rPr lang="en-SG" sz="1200" i="1">
                <a:solidFill>
                  <a:srgbClr val="000000"/>
                </a:solidFill>
                <a:highlight>
                  <a:srgbClr val="FFFFFF"/>
                </a:highlight>
                <a:latin typeface="Times New Roman"/>
                <a:cs typeface="Times New Roman"/>
              </a:rPr>
              <a:t>Journal of English for Academic Purposes</a:t>
            </a:r>
            <a:r>
              <a:rPr lang="en-SG" sz="1200">
                <a:solidFill>
                  <a:srgbClr val="000000"/>
                </a:solidFill>
                <a:highlight>
                  <a:srgbClr val="FFFFFF"/>
                </a:highlight>
                <a:latin typeface="Times New Roman"/>
                <a:cs typeface="Times New Roman"/>
              </a:rPr>
              <a:t>, 49. DOI: https:// doi.org/10.1016/j.jeap.2020.100929</a:t>
            </a:r>
            <a:endParaRPr lang="en-SG" sz="1200">
              <a:solidFill>
                <a:srgbClr val="000000"/>
              </a:solidFill>
              <a:latin typeface="Times New Roman"/>
              <a:cs typeface="Times New Roman"/>
            </a:endParaRPr>
          </a:p>
          <a:p>
            <a:r>
              <a:rPr lang="en-SG" sz="1200">
                <a:solidFill>
                  <a:srgbClr val="000000"/>
                </a:solidFill>
                <a:highlight>
                  <a:srgbClr val="FFFFFF"/>
                </a:highlight>
                <a:latin typeface="Times New Roman"/>
                <a:cs typeface="Times New Roman"/>
              </a:rPr>
              <a:t>.</a:t>
            </a:r>
            <a:r>
              <a:rPr lang="en-SG" sz="1200">
                <a:solidFill>
                  <a:srgbClr val="222222"/>
                </a:solidFill>
                <a:highlight>
                  <a:srgbClr val="FFFFFF"/>
                </a:highlight>
                <a:latin typeface="Times New Roman"/>
                <a:cs typeface="Times New Roman"/>
              </a:rPr>
              <a:t>Lukin, A. (2019), </a:t>
            </a:r>
            <a:r>
              <a:rPr lang="en-SG" sz="1200" i="1">
                <a:solidFill>
                  <a:srgbClr val="222222"/>
                </a:solidFill>
                <a:highlight>
                  <a:srgbClr val="FFFFFF"/>
                </a:highlight>
                <a:latin typeface="Times New Roman"/>
                <a:cs typeface="Times New Roman"/>
              </a:rPr>
              <a:t>War and its Ideologies</a:t>
            </a:r>
            <a:r>
              <a:rPr lang="en-SG" sz="1200">
                <a:solidFill>
                  <a:srgbClr val="222222"/>
                </a:solidFill>
                <a:highlight>
                  <a:srgbClr val="FFFFFF"/>
                </a:highlight>
                <a:latin typeface="Times New Roman"/>
                <a:cs typeface="Times New Roman"/>
              </a:rPr>
              <a:t>, Singapore: </a:t>
            </a:r>
            <a:r>
              <a:rPr lang="en-SG" sz="1200" err="1">
                <a:solidFill>
                  <a:srgbClr val="222222"/>
                </a:solidFill>
                <a:highlight>
                  <a:srgbClr val="FFFFFF"/>
                </a:highlight>
                <a:latin typeface="Times New Roman"/>
                <a:cs typeface="Times New Roman"/>
              </a:rPr>
              <a:t>Springer.</a:t>
            </a:r>
            <a:r>
              <a:rPr lang="en-SG" sz="1200" err="1">
                <a:highlight>
                  <a:srgbClr val="FFFFFF"/>
                </a:highlight>
                <a:latin typeface="Times New Roman"/>
                <a:cs typeface="Times New Roman"/>
              </a:rPr>
              <a:t>Pennycook</a:t>
            </a:r>
            <a:r>
              <a:rPr lang="en-SG" sz="1200">
                <a:highlight>
                  <a:srgbClr val="FFFFFF"/>
                </a:highlight>
                <a:latin typeface="Times New Roman"/>
                <a:cs typeface="Times New Roman"/>
              </a:rPr>
              <a:t>, A. (2002), </a:t>
            </a:r>
            <a:r>
              <a:rPr lang="en-SG" sz="1200" i="1">
                <a:highlight>
                  <a:srgbClr val="FFFFFF"/>
                </a:highlight>
                <a:latin typeface="Times New Roman"/>
                <a:cs typeface="Times New Roman"/>
              </a:rPr>
              <a:t>English and the Discourses of Colonialism</a:t>
            </a:r>
            <a:r>
              <a:rPr lang="en-SG" sz="1200">
                <a:highlight>
                  <a:srgbClr val="FFFFFF"/>
                </a:highlight>
                <a:latin typeface="Times New Roman"/>
                <a:cs typeface="Times New Roman"/>
              </a:rPr>
              <a:t>, London: Routledge.</a:t>
            </a:r>
            <a:endParaRPr lang="en-SG" sz="1200">
              <a:latin typeface="Times New Roman"/>
              <a:cs typeface="Times New Roman"/>
            </a:endParaRPr>
          </a:p>
          <a:p>
            <a:r>
              <a:rPr lang="en-SG" sz="1200">
                <a:solidFill>
                  <a:srgbClr val="222222"/>
                </a:solidFill>
                <a:highlight>
                  <a:srgbClr val="FFFFFF"/>
                </a:highlight>
                <a:latin typeface="Times New Roman"/>
                <a:cs typeface="Times New Roman"/>
              </a:rPr>
              <a:t>Kirkpatrick, A. (2002), </a:t>
            </a:r>
            <a:r>
              <a:rPr lang="en-SG" sz="1200" i="1" err="1">
                <a:solidFill>
                  <a:srgbClr val="222222"/>
                </a:solidFill>
                <a:highlight>
                  <a:srgbClr val="FFFFFF"/>
                </a:highlight>
                <a:latin typeface="Times New Roman"/>
                <a:cs typeface="Times New Roman"/>
              </a:rPr>
              <a:t>Englishes</a:t>
            </a:r>
            <a:r>
              <a:rPr lang="en-SG" sz="1200" i="1">
                <a:solidFill>
                  <a:srgbClr val="222222"/>
                </a:solidFill>
                <a:highlight>
                  <a:srgbClr val="FFFFFF"/>
                </a:highlight>
                <a:latin typeface="Times New Roman"/>
                <a:cs typeface="Times New Roman"/>
              </a:rPr>
              <a:t> in Asia: Communication, Identity, Power and Education</a:t>
            </a:r>
            <a:r>
              <a:rPr lang="en-SG" sz="1200">
                <a:solidFill>
                  <a:srgbClr val="222222"/>
                </a:solidFill>
                <a:highlight>
                  <a:srgbClr val="FFFFFF"/>
                </a:highlight>
                <a:latin typeface="Times New Roman"/>
                <a:cs typeface="Times New Roman"/>
              </a:rPr>
              <a:t>. </a:t>
            </a:r>
            <a:r>
              <a:rPr lang="en-GB" sz="1200">
                <a:solidFill>
                  <a:srgbClr val="222222"/>
                </a:solidFill>
                <a:highlight>
                  <a:srgbClr val="FFFFFF"/>
                </a:highlight>
                <a:latin typeface="Times New Roman"/>
                <a:cs typeface="Times New Roman"/>
              </a:rPr>
              <a:t>Language Australia Ltd, Melbourne, Australia. Retrieved from  </a:t>
            </a:r>
            <a:r>
              <a:rPr lang="en-GB" sz="1200">
                <a:solidFill>
                  <a:srgbClr val="000000"/>
                </a:solidFill>
                <a:highlight>
                  <a:srgbClr val="FFFFFF"/>
                </a:highlight>
                <a:latin typeface="Times New Roman"/>
                <a:cs typeface="Times New Roman"/>
              </a:rPr>
              <a:t>http://languageaustralia.com.au/ </a:t>
            </a:r>
            <a:r>
              <a:rPr lang="en-GB" sz="1200">
                <a:solidFill>
                  <a:srgbClr val="222222"/>
                </a:solidFill>
                <a:highlight>
                  <a:srgbClr val="FFFFFF"/>
                </a:highlight>
                <a:latin typeface="Times New Roman"/>
                <a:cs typeface="Times New Roman"/>
              </a:rPr>
              <a:t>2002.</a:t>
            </a:r>
          </a:p>
          <a:p>
            <a:r>
              <a:rPr lang="en-SG" sz="1200">
                <a:solidFill>
                  <a:srgbClr val="222222"/>
                </a:solidFill>
                <a:highlight>
                  <a:srgbClr val="FFFFFF"/>
                </a:highlight>
                <a:latin typeface="Times New Roman"/>
                <a:cs typeface="Times New Roman"/>
              </a:rPr>
              <a:t>Ndebele, N. S. (1987), ‘The English Language and Social Change in South Africa’, </a:t>
            </a:r>
            <a:r>
              <a:rPr lang="en-SG" sz="1200" i="1">
                <a:solidFill>
                  <a:srgbClr val="222222"/>
                </a:solidFill>
                <a:highlight>
                  <a:srgbClr val="FFFFFF"/>
                </a:highlight>
                <a:latin typeface="Times New Roman"/>
                <a:cs typeface="Times New Roman"/>
              </a:rPr>
              <a:t>The English Academy Review,</a:t>
            </a:r>
            <a:r>
              <a:rPr lang="en-SG" sz="1200">
                <a:solidFill>
                  <a:srgbClr val="222222"/>
                </a:solidFill>
                <a:highlight>
                  <a:srgbClr val="FFFFFF"/>
                </a:highlight>
                <a:latin typeface="Times New Roman"/>
                <a:cs typeface="Times New Roman"/>
              </a:rPr>
              <a:t> 4 (1):1-16.</a:t>
            </a:r>
            <a:endParaRPr lang="en-GB" sz="1200">
              <a:solidFill>
                <a:srgbClr val="222222"/>
              </a:solidFill>
              <a:highlight>
                <a:srgbClr val="FFFFFF"/>
              </a:highlight>
              <a:latin typeface="Times New Roman"/>
              <a:cs typeface="Times New Roman"/>
            </a:endParaRPr>
          </a:p>
          <a:p>
            <a:r>
              <a:rPr lang="en-SG" sz="1200">
                <a:solidFill>
                  <a:srgbClr val="000000"/>
                </a:solidFill>
                <a:highlight>
                  <a:srgbClr val="FFFFFF"/>
                </a:highlight>
                <a:latin typeface="Times New Roman"/>
                <a:cs typeface="Times New Roman"/>
              </a:rPr>
              <a:t>Pennycook, A. (2002), </a:t>
            </a:r>
            <a:r>
              <a:rPr lang="en-SG" sz="1200" i="1">
                <a:solidFill>
                  <a:srgbClr val="000000"/>
                </a:solidFill>
                <a:highlight>
                  <a:srgbClr val="FFFFFF"/>
                </a:highlight>
                <a:latin typeface="Times New Roman"/>
                <a:cs typeface="Times New Roman"/>
              </a:rPr>
              <a:t>English and the Discourses of Colonialism</a:t>
            </a:r>
            <a:r>
              <a:rPr lang="en-SG" sz="1200">
                <a:solidFill>
                  <a:srgbClr val="000000"/>
                </a:solidFill>
                <a:highlight>
                  <a:srgbClr val="FFFFFF"/>
                </a:highlight>
                <a:latin typeface="Times New Roman"/>
                <a:cs typeface="Times New Roman"/>
              </a:rPr>
              <a:t>, London: Routledge.</a:t>
            </a:r>
          </a:p>
          <a:p>
            <a:r>
              <a:rPr lang="en-SG" sz="1200">
                <a:solidFill>
                  <a:srgbClr val="222222"/>
                </a:solidFill>
                <a:highlight>
                  <a:srgbClr val="FFFFFF"/>
                </a:highlight>
                <a:latin typeface="Times New Roman"/>
                <a:cs typeface="Times New Roman"/>
              </a:rPr>
              <a:t>Pennycook, A. (1994), </a:t>
            </a:r>
            <a:r>
              <a:rPr lang="en-SG" sz="1200" i="1">
                <a:solidFill>
                  <a:srgbClr val="222222"/>
                </a:solidFill>
                <a:highlight>
                  <a:srgbClr val="FFFFFF"/>
                </a:highlight>
                <a:latin typeface="Times New Roman"/>
                <a:cs typeface="Times New Roman"/>
              </a:rPr>
              <a:t>The Cultural Politics of English as an International Language</a:t>
            </a:r>
            <a:r>
              <a:rPr lang="en-SG" sz="1200">
                <a:solidFill>
                  <a:srgbClr val="222222"/>
                </a:solidFill>
                <a:highlight>
                  <a:srgbClr val="FFFFFF"/>
                </a:highlight>
                <a:latin typeface="Times New Roman"/>
                <a:cs typeface="Times New Roman"/>
              </a:rPr>
              <a:t>, London and New York: Longman.</a:t>
            </a:r>
          </a:p>
          <a:p>
            <a:r>
              <a:rPr lang="en-SG" sz="1200">
                <a:highlight>
                  <a:srgbClr val="FFFFFF"/>
                </a:highlight>
                <a:latin typeface="Times New Roman"/>
                <a:cs typeface="Times New Roman"/>
              </a:rPr>
              <a:t>Pennycook, A. (2021), </a:t>
            </a:r>
            <a:r>
              <a:rPr lang="en-SG" sz="1200" i="1">
                <a:highlight>
                  <a:srgbClr val="FFFFFF"/>
                </a:highlight>
                <a:latin typeface="Times New Roman"/>
                <a:cs typeface="Times New Roman"/>
              </a:rPr>
              <a:t>Critical Applied Linguistics: A Critical Introduction</a:t>
            </a:r>
            <a:r>
              <a:rPr lang="en-SG" sz="1200">
                <a:highlight>
                  <a:srgbClr val="FFFFFF"/>
                </a:highlight>
                <a:latin typeface="Times New Roman"/>
                <a:cs typeface="Times New Roman"/>
              </a:rPr>
              <a:t>, London: Routledge.</a:t>
            </a:r>
          </a:p>
        </p:txBody>
      </p:sp>
    </p:spTree>
    <p:extLst>
      <p:ext uri="{BB962C8B-B14F-4D97-AF65-F5344CB8AC3E}">
        <p14:creationId xmlns:p14="http://schemas.microsoft.com/office/powerpoint/2010/main" val="41879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227CB-29CC-E77F-1CFD-600193EEFD72}"/>
              </a:ext>
            </a:extLst>
          </p:cNvPr>
          <p:cNvSpPr>
            <a:spLocks noGrp="1"/>
          </p:cNvSpPr>
          <p:nvPr>
            <p:ph idx="1"/>
          </p:nvPr>
        </p:nvSpPr>
        <p:spPr>
          <a:xfrm>
            <a:off x="739239" y="509443"/>
            <a:ext cx="10515600" cy="4351338"/>
          </a:xfrm>
        </p:spPr>
        <p:txBody>
          <a:bodyPr vert="horz" lIns="91440" tIns="45720" rIns="91440" bIns="45720" rtlCol="0" anchor="t">
            <a:normAutofit/>
          </a:bodyPr>
          <a:lstStyle/>
          <a:p>
            <a:r>
              <a:rPr lang="en-SG" sz="1200">
                <a:solidFill>
                  <a:srgbClr val="222222"/>
                </a:solidFill>
                <a:highlight>
                  <a:srgbClr val="FFFFFF"/>
                </a:highlight>
                <a:latin typeface="Times New Roman"/>
                <a:cs typeface="Times New Roman"/>
              </a:rPr>
              <a:t>Phillipson, R. (1986), ‘English Rules: A Study of Language Pedagogy and Imperialism’ In R. Phillipson and T. </a:t>
            </a:r>
            <a:r>
              <a:rPr lang="en-SG" sz="1200" err="1">
                <a:solidFill>
                  <a:srgbClr val="222222"/>
                </a:solidFill>
                <a:highlight>
                  <a:srgbClr val="FFFFFF"/>
                </a:highlight>
                <a:latin typeface="Times New Roman"/>
                <a:cs typeface="Times New Roman"/>
              </a:rPr>
              <a:t>Skutnabb</a:t>
            </a:r>
            <a:r>
              <a:rPr lang="en-SG" sz="1200">
                <a:solidFill>
                  <a:srgbClr val="222222"/>
                </a:solidFill>
                <a:highlight>
                  <a:srgbClr val="FFFFFF"/>
                </a:highlight>
                <a:latin typeface="Times New Roman"/>
                <a:cs typeface="Times New Roman"/>
              </a:rPr>
              <a:t>-Kangas (eds) </a:t>
            </a:r>
            <a:r>
              <a:rPr lang="en-SG" sz="1200" i="1">
                <a:solidFill>
                  <a:srgbClr val="222222"/>
                </a:solidFill>
                <a:highlight>
                  <a:srgbClr val="FFFFFF"/>
                </a:highlight>
                <a:latin typeface="Times New Roman"/>
                <a:cs typeface="Times New Roman"/>
              </a:rPr>
              <a:t>Linguicism Rules in Education</a:t>
            </a:r>
            <a:r>
              <a:rPr lang="en-SG" sz="1200">
                <a:solidFill>
                  <a:srgbClr val="222222"/>
                </a:solidFill>
                <a:highlight>
                  <a:srgbClr val="FFFFFF"/>
                </a:highlight>
                <a:latin typeface="Times New Roman"/>
                <a:cs typeface="Times New Roman"/>
              </a:rPr>
              <a:t>, 124-343, Denmark: Roskilde University Centre.</a:t>
            </a:r>
            <a:endParaRPr lang="en-US" sz="1200">
              <a:solidFill>
                <a:srgbClr val="222222"/>
              </a:solidFill>
              <a:highlight>
                <a:srgbClr val="FFFFFF"/>
              </a:highlight>
              <a:latin typeface="Times New Roman"/>
              <a:cs typeface="Times New Roman"/>
            </a:endParaRPr>
          </a:p>
          <a:p>
            <a:r>
              <a:rPr lang="en-SG" sz="1200">
                <a:solidFill>
                  <a:srgbClr val="222222"/>
                </a:solidFill>
                <a:highlight>
                  <a:srgbClr val="FFFFFF"/>
                </a:highlight>
                <a:latin typeface="Times New Roman"/>
                <a:cs typeface="Times New Roman"/>
              </a:rPr>
              <a:t>Phillipson, R. (1988), ‘Linguicism: Structures and ideologies in linguistic imperialism’, In J. Cummins and T. </a:t>
            </a:r>
            <a:r>
              <a:rPr lang="en-SG" sz="1200" err="1">
                <a:solidFill>
                  <a:srgbClr val="222222"/>
                </a:solidFill>
                <a:highlight>
                  <a:srgbClr val="FFFFFF"/>
                </a:highlight>
                <a:latin typeface="Times New Roman"/>
                <a:cs typeface="Times New Roman"/>
              </a:rPr>
              <a:t>Skutnabb</a:t>
            </a:r>
            <a:r>
              <a:rPr lang="en-SG" sz="1200">
                <a:solidFill>
                  <a:srgbClr val="222222"/>
                </a:solidFill>
                <a:highlight>
                  <a:srgbClr val="FFFFFF"/>
                </a:highlight>
                <a:latin typeface="Times New Roman"/>
                <a:cs typeface="Times New Roman"/>
              </a:rPr>
              <a:t>-Kangas (eds), </a:t>
            </a:r>
            <a:r>
              <a:rPr lang="en-SG" sz="1200" i="1">
                <a:solidFill>
                  <a:srgbClr val="222222"/>
                </a:solidFill>
                <a:highlight>
                  <a:srgbClr val="FFFFFF"/>
                </a:highlight>
                <a:latin typeface="Times New Roman"/>
                <a:cs typeface="Times New Roman"/>
              </a:rPr>
              <a:t>Minority Education: From Shame to Struggle</a:t>
            </a:r>
            <a:r>
              <a:rPr lang="en-SG" sz="1200">
                <a:solidFill>
                  <a:srgbClr val="222222"/>
                </a:solidFill>
                <a:highlight>
                  <a:srgbClr val="FFFFFF"/>
                </a:highlight>
                <a:latin typeface="Times New Roman"/>
                <a:cs typeface="Times New Roman"/>
              </a:rPr>
              <a:t>, 339-358, Avon: Multilingual Matters.</a:t>
            </a:r>
            <a:endParaRPr lang="en-US" sz="1200">
              <a:solidFill>
                <a:srgbClr val="222222"/>
              </a:solidFill>
              <a:highlight>
                <a:srgbClr val="FFFFFF"/>
              </a:highlight>
              <a:latin typeface="Times New Roman"/>
              <a:cs typeface="Times New Roman"/>
            </a:endParaRPr>
          </a:p>
          <a:p>
            <a:r>
              <a:rPr lang="en-SG" sz="1200">
                <a:highlight>
                  <a:srgbClr val="FFFFFF"/>
                </a:highlight>
                <a:latin typeface="Times New Roman"/>
                <a:cs typeface="Times New Roman"/>
              </a:rPr>
              <a:t>Phillipson, R. (1992), </a:t>
            </a:r>
            <a:r>
              <a:rPr lang="en-SG" sz="1200" i="1">
                <a:highlight>
                  <a:srgbClr val="FFFFFF"/>
                </a:highlight>
                <a:latin typeface="Times New Roman"/>
                <a:cs typeface="Times New Roman"/>
              </a:rPr>
              <a:t>Linguistic Imperialism, </a:t>
            </a:r>
            <a:r>
              <a:rPr lang="en-SG" sz="1200">
                <a:highlight>
                  <a:srgbClr val="FFFFFF"/>
                </a:highlight>
                <a:latin typeface="Times New Roman"/>
                <a:cs typeface="Times New Roman"/>
              </a:rPr>
              <a:t>Oxford, UK: Oxford University Press. </a:t>
            </a:r>
            <a:endParaRPr lang="en-US" sz="1200">
              <a:highlight>
                <a:srgbClr val="FFFFFF"/>
              </a:highlight>
              <a:latin typeface="Times New Roman"/>
              <a:cs typeface="Times New Roman"/>
            </a:endParaRPr>
          </a:p>
          <a:p>
            <a:r>
              <a:rPr lang="en-SG" sz="1200">
                <a:highlight>
                  <a:srgbClr val="FFFFFF"/>
                </a:highlight>
                <a:latin typeface="Times New Roman"/>
                <a:cs typeface="Times New Roman"/>
              </a:rPr>
              <a:t>Renandya, W. A., T. T., M. Nguyen and G. M. Jacobs (2023), ‘Learning to Unlearn Faulty Beliefs and Practices in English Language Teaching’, </a:t>
            </a:r>
            <a:r>
              <a:rPr lang="en-SG" sz="1200" i="1">
                <a:highlight>
                  <a:srgbClr val="FFFFFF"/>
                </a:highlight>
                <a:latin typeface="Times New Roman"/>
                <a:cs typeface="Times New Roman"/>
              </a:rPr>
              <a:t>Studies in English Language and Education</a:t>
            </a:r>
            <a:r>
              <a:rPr lang="en-SG" sz="1200">
                <a:highlight>
                  <a:srgbClr val="FFFFFF"/>
                </a:highlight>
                <a:latin typeface="Times New Roman"/>
                <a:cs typeface="Times New Roman"/>
              </a:rPr>
              <a:t>, 10</a:t>
            </a:r>
            <a:r>
              <a:rPr lang="en-SG" sz="1200" i="1">
                <a:highlight>
                  <a:srgbClr val="FFFFFF"/>
                </a:highlight>
                <a:latin typeface="Times New Roman"/>
                <a:cs typeface="Times New Roman"/>
              </a:rPr>
              <a:t> </a:t>
            </a:r>
            <a:r>
              <a:rPr lang="en-SG" sz="1200">
                <a:highlight>
                  <a:srgbClr val="FFFFFF"/>
                </a:highlight>
                <a:latin typeface="Times New Roman"/>
                <a:cs typeface="Times New Roman"/>
              </a:rPr>
              <a:t>(1): 1-15. </a:t>
            </a:r>
            <a:r>
              <a:rPr lang="en-SG" sz="1200" u="sng">
                <a:solidFill>
                  <a:srgbClr val="0563C1"/>
                </a:solidFill>
                <a:highlight>
                  <a:srgbClr val="FFFFFF"/>
                </a:highlight>
                <a:latin typeface="Times New Roman"/>
                <a:cs typeface="Times New Roman"/>
                <a:hlinkClick r:id="rId2"/>
              </a:rPr>
              <a:t>doi: 10.24815/siele.v10i1.26009</a:t>
            </a:r>
            <a:r>
              <a:rPr lang="en-SG" sz="1200" u="sng">
                <a:highlight>
                  <a:srgbClr val="FFFFFF"/>
                </a:highlight>
                <a:latin typeface="Times New Roman"/>
                <a:cs typeface="Times New Roman"/>
              </a:rPr>
              <a:t>.</a:t>
            </a:r>
            <a:endParaRPr lang="en-SG" sz="1200">
              <a:latin typeface="Times New Roman"/>
              <a:cs typeface="Times New Roman"/>
            </a:endParaRPr>
          </a:p>
          <a:p>
            <a:r>
              <a:rPr lang="en-SG" sz="1200">
                <a:highlight>
                  <a:srgbClr val="FFFFFF"/>
                </a:highlight>
                <a:latin typeface="Times New Roman"/>
                <a:cs typeface="Times New Roman"/>
              </a:rPr>
              <a:t>Stibbe, A. (2020), </a:t>
            </a:r>
            <a:r>
              <a:rPr lang="en-SG" sz="1200" i="1" err="1">
                <a:highlight>
                  <a:srgbClr val="FFFFFF"/>
                </a:highlight>
                <a:latin typeface="Times New Roman"/>
                <a:cs typeface="Times New Roman"/>
              </a:rPr>
              <a:t>Ecolinguistics</a:t>
            </a:r>
            <a:r>
              <a:rPr lang="en-SG" sz="1200" i="1">
                <a:highlight>
                  <a:srgbClr val="FFFFFF"/>
                </a:highlight>
                <a:latin typeface="Times New Roman"/>
                <a:cs typeface="Times New Roman"/>
              </a:rPr>
              <a:t>: Language, Ecology and The Stories We Live By</a:t>
            </a:r>
            <a:r>
              <a:rPr lang="en-SG" sz="1200">
                <a:highlight>
                  <a:srgbClr val="FFFFFF"/>
                </a:highlight>
                <a:latin typeface="Times New Roman"/>
                <a:cs typeface="Times New Roman"/>
              </a:rPr>
              <a:t>, Abingdon: Routledge.</a:t>
            </a:r>
            <a:endParaRPr lang="en-US" sz="1200">
              <a:latin typeface="Times New Roman"/>
              <a:cs typeface="Times New Roman"/>
            </a:endParaRPr>
          </a:p>
          <a:p>
            <a:r>
              <a:rPr lang="en-GB" sz="1200">
                <a:highlight>
                  <a:srgbClr val="FFFFFF"/>
                </a:highlight>
                <a:latin typeface="Times New Roman"/>
                <a:cs typeface="Times New Roman"/>
              </a:rPr>
              <a:t>Tupas, R. and W. A. </a:t>
            </a:r>
            <a:r>
              <a:rPr lang="en-GB" sz="1200" err="1">
                <a:highlight>
                  <a:srgbClr val="FFFFFF"/>
                </a:highlight>
                <a:latin typeface="Times New Roman"/>
                <a:cs typeface="Times New Roman"/>
              </a:rPr>
              <a:t>Renandya</a:t>
            </a:r>
            <a:r>
              <a:rPr lang="en-GB" sz="1200">
                <a:highlight>
                  <a:srgbClr val="FFFFFF"/>
                </a:highlight>
                <a:latin typeface="Times New Roman"/>
                <a:cs typeface="Times New Roman"/>
              </a:rPr>
              <a:t> (2021), </a:t>
            </a:r>
            <a:r>
              <a:rPr lang="en-SG" sz="1200">
                <a:highlight>
                  <a:srgbClr val="FFFFFF"/>
                </a:highlight>
                <a:latin typeface="Times New Roman"/>
                <a:cs typeface="Times New Roman"/>
              </a:rPr>
              <a:t>‘</a:t>
            </a:r>
            <a:r>
              <a:rPr lang="en-GB" sz="1200">
                <a:highlight>
                  <a:srgbClr val="FFFFFF"/>
                </a:highlight>
                <a:latin typeface="Times New Roman"/>
                <a:cs typeface="Times New Roman"/>
              </a:rPr>
              <a:t>Unequal </a:t>
            </a:r>
            <a:r>
              <a:rPr lang="en-GB" sz="1200" err="1">
                <a:highlight>
                  <a:srgbClr val="FFFFFF"/>
                </a:highlight>
                <a:latin typeface="Times New Roman"/>
                <a:cs typeface="Times New Roman"/>
              </a:rPr>
              <a:t>Englishes</a:t>
            </a:r>
            <a:r>
              <a:rPr lang="en-GB" sz="1200">
                <a:highlight>
                  <a:srgbClr val="FFFFFF"/>
                </a:highlight>
                <a:latin typeface="Times New Roman"/>
                <a:cs typeface="Times New Roman"/>
              </a:rPr>
              <a:t>: Re-envisioning the Teaching of English in Linguistically Diverse Classrooms’, In B. </a:t>
            </a:r>
            <a:r>
              <a:rPr lang="en-GB" sz="1200" err="1">
                <a:highlight>
                  <a:srgbClr val="FFFFFF"/>
                </a:highlight>
                <a:latin typeface="Times New Roman"/>
                <a:cs typeface="Times New Roman"/>
              </a:rPr>
              <a:t>Spolsky</a:t>
            </a:r>
            <a:r>
              <a:rPr lang="en-GB" sz="1200">
                <a:highlight>
                  <a:srgbClr val="FFFFFF"/>
                </a:highlight>
                <a:latin typeface="Times New Roman"/>
                <a:cs typeface="Times New Roman"/>
              </a:rPr>
              <a:t> and H. Lee (eds), </a:t>
            </a:r>
            <a:r>
              <a:rPr lang="en-GB" sz="1200" i="1">
                <a:highlight>
                  <a:srgbClr val="FFFFFF"/>
                </a:highlight>
                <a:latin typeface="Times New Roman"/>
                <a:cs typeface="Times New Roman"/>
              </a:rPr>
              <a:t>Localizing Global English: Asian Perspectives and Practices</a:t>
            </a:r>
            <a:r>
              <a:rPr lang="en-GB" sz="1200">
                <a:highlight>
                  <a:srgbClr val="FFFFFF"/>
                </a:highlight>
                <a:latin typeface="Times New Roman"/>
                <a:cs typeface="Times New Roman"/>
              </a:rPr>
              <a:t>, 47-62, Abingdon: Routledge.</a:t>
            </a:r>
            <a:endParaRPr lang="en-US" sz="1200">
              <a:latin typeface="Times New Roman"/>
              <a:cs typeface="Times New Roman"/>
            </a:endParaRPr>
          </a:p>
          <a:p>
            <a:r>
              <a:rPr lang="en-SG" sz="1200">
                <a:highlight>
                  <a:srgbClr val="FFFFFF"/>
                </a:highlight>
                <a:latin typeface="Times New Roman"/>
                <a:cs typeface="Times New Roman"/>
              </a:rPr>
              <a:t>Van Leeuwen, T. (2008), </a:t>
            </a:r>
            <a:r>
              <a:rPr lang="en-SG" sz="1200" i="1">
                <a:highlight>
                  <a:srgbClr val="FFFFFF"/>
                </a:highlight>
                <a:latin typeface="Times New Roman"/>
                <a:cs typeface="Times New Roman"/>
              </a:rPr>
              <a:t>Discourse and Practice: New Tools for Critical Discourse Analysis</a:t>
            </a:r>
            <a:r>
              <a:rPr lang="en-SG" sz="1200">
                <a:highlight>
                  <a:srgbClr val="FFFFFF"/>
                </a:highlight>
                <a:latin typeface="Times New Roman"/>
                <a:cs typeface="Times New Roman"/>
              </a:rPr>
              <a:t>. Oxford: Oxford University Press.</a:t>
            </a:r>
            <a:endParaRPr lang="en-US" sz="1200">
              <a:latin typeface="Times New Roman"/>
              <a:cs typeface="Times New Roman"/>
            </a:endParaRPr>
          </a:p>
          <a:p>
            <a:r>
              <a:rPr lang="en-SG" sz="1200">
                <a:highlight>
                  <a:srgbClr val="FFFFFF"/>
                </a:highlight>
                <a:latin typeface="Times New Roman"/>
                <a:cs typeface="Times New Roman"/>
              </a:rPr>
              <a:t>Venkataraman, N. (2018), ‘What’s not in a Frame? Analysis of Media Representations of the Environmental Refugee, In M. Schröter and C. Taylor (eds), </a:t>
            </a:r>
            <a:r>
              <a:rPr lang="en-SG" sz="1200" i="1">
                <a:highlight>
                  <a:srgbClr val="FFFFFF"/>
                </a:highlight>
                <a:latin typeface="Times New Roman"/>
                <a:cs typeface="Times New Roman"/>
              </a:rPr>
              <a:t>Exploring Silence and Absence in Discourse: Empirical Approaches</a:t>
            </a:r>
            <a:r>
              <a:rPr lang="en-SG" sz="1200">
                <a:highlight>
                  <a:srgbClr val="FFFFFF"/>
                </a:highlight>
                <a:latin typeface="Times New Roman"/>
                <a:cs typeface="Times New Roman"/>
              </a:rPr>
              <a:t>, 241-279, London: Palgrave Macmillan.</a:t>
            </a:r>
            <a:endParaRPr lang="en-US" sz="1200">
              <a:latin typeface="Times New Roman"/>
              <a:cs typeface="Times New Roman"/>
            </a:endParaRPr>
          </a:p>
          <a:p>
            <a:endParaRPr lang="en-US" sz="1200">
              <a:latin typeface="Times New Roman"/>
              <a:cs typeface="Calibri"/>
            </a:endParaRPr>
          </a:p>
        </p:txBody>
      </p:sp>
    </p:spTree>
    <p:extLst>
      <p:ext uri="{BB962C8B-B14F-4D97-AF65-F5344CB8AC3E}">
        <p14:creationId xmlns:p14="http://schemas.microsoft.com/office/powerpoint/2010/main" val="360274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EDE6-E2E4-BDFE-5369-2D0F7E18B312}"/>
              </a:ext>
            </a:extLst>
          </p:cNvPr>
          <p:cNvSpPr>
            <a:spLocks noGrp="1"/>
          </p:cNvSpPr>
          <p:nvPr>
            <p:ph type="title"/>
          </p:nvPr>
        </p:nvSpPr>
        <p:spPr/>
        <p:txBody>
          <a:bodyPr/>
          <a:lstStyle/>
          <a:p>
            <a:r>
              <a:rPr lang="en-GB" dirty="0"/>
              <a:t>Twisting the screw – a socio-analysis of the field - </a:t>
            </a:r>
            <a:r>
              <a:rPr lang="en-GB" i="1" dirty="0"/>
              <a:t>metanoia</a:t>
            </a:r>
          </a:p>
        </p:txBody>
      </p:sp>
      <p:sp>
        <p:nvSpPr>
          <p:cNvPr id="3" name="Content Placeholder 2">
            <a:extLst>
              <a:ext uri="{FF2B5EF4-FFF2-40B4-BE49-F238E27FC236}">
                <a16:creationId xmlns:a16="http://schemas.microsoft.com/office/drawing/2014/main" id="{794B4844-0C64-7DC7-64AD-0BF738B911EF}"/>
              </a:ext>
            </a:extLst>
          </p:cNvPr>
          <p:cNvSpPr>
            <a:spLocks noGrp="1"/>
          </p:cNvSpPr>
          <p:nvPr>
            <p:ph idx="1"/>
          </p:nvPr>
        </p:nvSpPr>
        <p:spPr/>
        <p:txBody>
          <a:bodyPr/>
          <a:lstStyle/>
          <a:p>
            <a:r>
              <a:rPr lang="en-GB" dirty="0"/>
              <a:t>a transformation of how we see the field of EAP; </a:t>
            </a:r>
          </a:p>
          <a:p>
            <a:r>
              <a:rPr lang="en-GB" dirty="0"/>
              <a:t>to repudiate past practices and doxas; </a:t>
            </a:r>
          </a:p>
          <a:p>
            <a:r>
              <a:rPr lang="en-GB" dirty="0"/>
              <a:t>to adopt a new gaze, </a:t>
            </a:r>
          </a:p>
          <a:p>
            <a:r>
              <a:rPr lang="en-GB" dirty="0"/>
              <a:t>and to break with illusio - ‘the enchanted circle of collective denial’ (Bourdieu, 2000: 5).  </a:t>
            </a:r>
          </a:p>
          <a:p>
            <a:r>
              <a:rPr lang="en-GB" dirty="0"/>
              <a:t>Our rhetorical strategy is to ‘twist the screw the other way’ (Bourdieu, 1990: 53) </a:t>
            </a:r>
          </a:p>
          <a:p>
            <a:r>
              <a:rPr lang="en-GB" dirty="0"/>
              <a:t>in order ‘to emphasise the truth very strongly’ (Bourdieu, 2000a: 173) </a:t>
            </a:r>
          </a:p>
        </p:txBody>
      </p:sp>
    </p:spTree>
    <p:extLst>
      <p:ext uri="{BB962C8B-B14F-4D97-AF65-F5344CB8AC3E}">
        <p14:creationId xmlns:p14="http://schemas.microsoft.com/office/powerpoint/2010/main" val="173109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A7AC-CE33-C250-01B0-302804A5D969}"/>
              </a:ext>
            </a:extLst>
          </p:cNvPr>
          <p:cNvSpPr>
            <a:spLocks noGrp="1"/>
          </p:cNvSpPr>
          <p:nvPr>
            <p:ph type="title"/>
          </p:nvPr>
        </p:nvSpPr>
        <p:spPr/>
        <p:txBody>
          <a:bodyPr/>
          <a:lstStyle/>
          <a:p>
            <a:r>
              <a:rPr lang="en-GB" dirty="0"/>
              <a:t>Socio-analysis and the field</a:t>
            </a:r>
          </a:p>
        </p:txBody>
      </p:sp>
      <p:sp>
        <p:nvSpPr>
          <p:cNvPr id="3" name="Content Placeholder 2">
            <a:extLst>
              <a:ext uri="{FF2B5EF4-FFF2-40B4-BE49-F238E27FC236}">
                <a16:creationId xmlns:a16="http://schemas.microsoft.com/office/drawing/2014/main" id="{8ABA2C3F-8D24-DE5E-D509-53B26A2DCD59}"/>
              </a:ext>
            </a:extLst>
          </p:cNvPr>
          <p:cNvSpPr>
            <a:spLocks noGrp="1"/>
          </p:cNvSpPr>
          <p:nvPr>
            <p:ph idx="1"/>
          </p:nvPr>
        </p:nvSpPr>
        <p:spPr/>
        <p:txBody>
          <a:bodyPr/>
          <a:lstStyle/>
          <a:p>
            <a:pPr marL="0" indent="0">
              <a:buNone/>
            </a:pPr>
            <a:r>
              <a:rPr lang="en-GB" dirty="0"/>
              <a:t>In socio-analysis the primary focus is on the field:</a:t>
            </a:r>
          </a:p>
          <a:p>
            <a:pPr marL="0" indent="0">
              <a:buNone/>
            </a:pPr>
            <a:r>
              <a:rPr lang="en-GB" dirty="0"/>
              <a:t>the characteristics of a field are: it is a structured social space; it contains agents (people  and institutions) who dominate and who are dominated; the field is a permanent relationship of inequality; field agents struggle to transform or preserve the field; all agents harness the powers they have in this struggle; and power defines agents’ positions in the field and their strategies.</a:t>
            </a:r>
          </a:p>
          <a:p>
            <a:pPr marL="0" indent="0">
              <a:buNone/>
            </a:pPr>
            <a:r>
              <a:rPr lang="en-GB" dirty="0"/>
              <a:t>Ding, 2022: 157.</a:t>
            </a:r>
          </a:p>
          <a:p>
            <a:pPr marL="0" indent="0">
              <a:buNone/>
            </a:pPr>
            <a:endParaRPr lang="en-GB" dirty="0"/>
          </a:p>
        </p:txBody>
      </p:sp>
    </p:spTree>
    <p:extLst>
      <p:ext uri="{BB962C8B-B14F-4D97-AF65-F5344CB8AC3E}">
        <p14:creationId xmlns:p14="http://schemas.microsoft.com/office/powerpoint/2010/main" val="37380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3165F32-D1B1-F9D6-580A-1FCC0270D690}"/>
              </a:ext>
            </a:extLst>
          </p:cNvPr>
          <p:cNvPicPr>
            <a:picLocks noGrp="1" noChangeAspect="1"/>
          </p:cNvPicPr>
          <p:nvPr>
            <p:ph idx="1"/>
          </p:nvPr>
        </p:nvPicPr>
        <p:blipFill rotWithShape="1">
          <a:blip r:embed="rId3"/>
          <a:srcRect t="12118" b="689"/>
          <a:stretch/>
        </p:blipFill>
        <p:spPr>
          <a:xfrm>
            <a:off x="20" y="1282"/>
            <a:ext cx="12191980" cy="6856718"/>
          </a:xfrm>
          <a:prstGeom prst="rect">
            <a:avLst/>
          </a:prstGeom>
          <a:solidFill>
            <a:srgbClr val="76DBF4"/>
          </a:solidFill>
        </p:spPr>
      </p:pic>
    </p:spTree>
    <p:extLst>
      <p:ext uri="{BB962C8B-B14F-4D97-AF65-F5344CB8AC3E}">
        <p14:creationId xmlns:p14="http://schemas.microsoft.com/office/powerpoint/2010/main" val="421248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5E59-2717-1DBC-E7AD-899A9D79F8E8}"/>
              </a:ext>
            </a:extLst>
          </p:cNvPr>
          <p:cNvSpPr>
            <a:spLocks noGrp="1"/>
          </p:cNvSpPr>
          <p:nvPr>
            <p:ph type="title"/>
          </p:nvPr>
        </p:nvSpPr>
        <p:spPr/>
        <p:txBody>
          <a:bodyPr/>
          <a:lstStyle/>
          <a:p>
            <a:r>
              <a:rPr lang="en-US">
                <a:cs typeface="Calibri Light"/>
              </a:rPr>
              <a:t>Work in progress</a:t>
            </a:r>
            <a:endParaRPr lang="en-US"/>
          </a:p>
        </p:txBody>
      </p:sp>
      <p:pic>
        <p:nvPicPr>
          <p:cNvPr id="4" name="Picture 4">
            <a:extLst>
              <a:ext uri="{FF2B5EF4-FFF2-40B4-BE49-F238E27FC236}">
                <a16:creationId xmlns:a16="http://schemas.microsoft.com/office/drawing/2014/main" id="{1FCA3AE2-43F4-A481-1D7E-A557005EDE2C}"/>
              </a:ext>
            </a:extLst>
          </p:cNvPr>
          <p:cNvPicPr>
            <a:picLocks noChangeAspect="1"/>
          </p:cNvPicPr>
          <p:nvPr/>
        </p:nvPicPr>
        <p:blipFill>
          <a:blip r:embed="rId2"/>
          <a:stretch>
            <a:fillRect/>
          </a:stretch>
        </p:blipFill>
        <p:spPr>
          <a:xfrm>
            <a:off x="6194381" y="1718205"/>
            <a:ext cx="3141098" cy="4356611"/>
          </a:xfrm>
          <a:prstGeom prst="rect">
            <a:avLst/>
          </a:prstGeom>
        </p:spPr>
      </p:pic>
      <p:sp>
        <p:nvSpPr>
          <p:cNvPr id="5" name="TextBox 4">
            <a:extLst>
              <a:ext uri="{FF2B5EF4-FFF2-40B4-BE49-F238E27FC236}">
                <a16:creationId xmlns:a16="http://schemas.microsoft.com/office/drawing/2014/main" id="{5E85AFED-EDEE-C8DD-2E4F-70A0F9E29FBF}"/>
              </a:ext>
            </a:extLst>
          </p:cNvPr>
          <p:cNvSpPr txBox="1"/>
          <p:nvPr/>
        </p:nvSpPr>
        <p:spPr>
          <a:xfrm>
            <a:off x="6199237" y="6064046"/>
            <a:ext cx="5754330" cy="58477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latin typeface="Times New Roman"/>
                <a:cs typeface="Times New Roman"/>
              </a:rPr>
              <a:t>Monbec</a:t>
            </a:r>
            <a:r>
              <a:rPr lang="en-US" sz="1400">
                <a:latin typeface="Times New Roman"/>
                <a:cs typeface="Times New Roman"/>
              </a:rPr>
              <a:t>, L and A. Ding (forthcoming), </a:t>
            </a:r>
            <a:r>
              <a:rPr lang="en-US" sz="1400" i="1">
                <a:latin typeface="Times New Roman"/>
                <a:cs typeface="Times New Roman"/>
              </a:rPr>
              <a:t>Reconfiguring Language in Higher Education - Social Justice, Ethics and Practices, </a:t>
            </a:r>
            <a:r>
              <a:rPr lang="en-US" sz="1400">
                <a:latin typeface="Times New Roman"/>
                <a:cs typeface="Times New Roman"/>
              </a:rPr>
              <a:t>Palgrave Macmillan</a:t>
            </a:r>
            <a:r>
              <a:rPr lang="en-US">
                <a:latin typeface="Times New Roman"/>
                <a:cs typeface="Times New Roman"/>
              </a:rPr>
              <a:t>.</a:t>
            </a:r>
          </a:p>
        </p:txBody>
      </p:sp>
      <p:pic>
        <p:nvPicPr>
          <p:cNvPr id="7" name="Picture 6" descr="Background pattern&#10;&#10;Description automatically generated">
            <a:extLst>
              <a:ext uri="{FF2B5EF4-FFF2-40B4-BE49-F238E27FC236}">
                <a16:creationId xmlns:a16="http://schemas.microsoft.com/office/drawing/2014/main" id="{6234E489-A988-C655-C782-3921FA5B9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4" y="1690688"/>
            <a:ext cx="2869483" cy="4350178"/>
          </a:xfrm>
          <a:prstGeom prst="rect">
            <a:avLst/>
          </a:prstGeom>
        </p:spPr>
      </p:pic>
    </p:spTree>
    <p:extLst>
      <p:ext uri="{BB962C8B-B14F-4D97-AF65-F5344CB8AC3E}">
        <p14:creationId xmlns:p14="http://schemas.microsoft.com/office/powerpoint/2010/main" val="38700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E433-90FC-65B7-D3AB-B8EDE1A807D0}"/>
              </a:ext>
            </a:extLst>
          </p:cNvPr>
          <p:cNvSpPr>
            <a:spLocks noGrp="1"/>
          </p:cNvSpPr>
          <p:nvPr>
            <p:ph type="title"/>
          </p:nvPr>
        </p:nvSpPr>
        <p:spPr/>
        <p:txBody>
          <a:bodyPr/>
          <a:lstStyle/>
          <a:p>
            <a:r>
              <a:rPr lang="en-GB" dirty="0"/>
              <a:t>EAP as an ill-defined field</a:t>
            </a:r>
          </a:p>
        </p:txBody>
      </p:sp>
      <p:sp>
        <p:nvSpPr>
          <p:cNvPr id="3" name="Content Placeholder 2">
            <a:extLst>
              <a:ext uri="{FF2B5EF4-FFF2-40B4-BE49-F238E27FC236}">
                <a16:creationId xmlns:a16="http://schemas.microsoft.com/office/drawing/2014/main" id="{9F3B9935-2C3A-FF96-E708-83CD7627A34D}"/>
              </a:ext>
            </a:extLst>
          </p:cNvPr>
          <p:cNvSpPr>
            <a:spLocks noGrp="1"/>
          </p:cNvSpPr>
          <p:nvPr>
            <p:ph idx="1"/>
          </p:nvPr>
        </p:nvSpPr>
        <p:spPr/>
        <p:txBody>
          <a:bodyPr/>
          <a:lstStyle/>
          <a:p>
            <a:pPr marL="0" indent="0">
              <a:buNone/>
            </a:pPr>
            <a:r>
              <a:rPr lang="en-GB" dirty="0"/>
              <a:t>Because these posts ill-defined and ill-guaranteed but open and ‘full of potential’ as the phrase goes, leave their occupants the possibility of defining them by bringing the embodied necessity which is constitutive of their habitus, their future depends on what is made of them by their occupants, or at least those of them who, in the struggles with the ‘profession’ and in confrontations with neighbouring and rival professions, manage to impose the definition of the profession most favourable to what they are.</a:t>
            </a:r>
          </a:p>
          <a:p>
            <a:pPr marL="0" indent="0">
              <a:buNone/>
            </a:pPr>
            <a:r>
              <a:rPr lang="en-GB" dirty="0"/>
              <a:t>Bourdieu, 2000: 158.</a:t>
            </a:r>
          </a:p>
          <a:p>
            <a:pPr marL="0" indent="0">
              <a:buNone/>
            </a:pPr>
            <a:endParaRPr lang="en-GB" dirty="0"/>
          </a:p>
        </p:txBody>
      </p:sp>
    </p:spTree>
    <p:extLst>
      <p:ext uri="{BB962C8B-B14F-4D97-AF65-F5344CB8AC3E}">
        <p14:creationId xmlns:p14="http://schemas.microsoft.com/office/powerpoint/2010/main" val="258113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BA79-CC3C-42F7-B0BC-113235E6C358}"/>
              </a:ext>
            </a:extLst>
          </p:cNvPr>
          <p:cNvSpPr>
            <a:spLocks noGrp="1"/>
          </p:cNvSpPr>
          <p:nvPr>
            <p:ph type="title"/>
          </p:nvPr>
        </p:nvSpPr>
        <p:spPr/>
        <p:txBody>
          <a:bodyPr/>
          <a:lstStyle/>
          <a:p>
            <a:r>
              <a:rPr lang="en-SG" dirty="0"/>
              <a:t>Research questions</a:t>
            </a:r>
          </a:p>
        </p:txBody>
      </p:sp>
      <p:sp>
        <p:nvSpPr>
          <p:cNvPr id="3" name="Content Placeholder 2">
            <a:extLst>
              <a:ext uri="{FF2B5EF4-FFF2-40B4-BE49-F238E27FC236}">
                <a16:creationId xmlns:a16="http://schemas.microsoft.com/office/drawing/2014/main" id="{7928C522-7ACE-4509-9A78-E36824D58174}"/>
              </a:ext>
            </a:extLst>
          </p:cNvPr>
          <p:cNvSpPr>
            <a:spLocks noGrp="1"/>
          </p:cNvSpPr>
          <p:nvPr>
            <p:ph idx="1"/>
          </p:nvPr>
        </p:nvSpPr>
        <p:spPr>
          <a:xfrm>
            <a:off x="838200" y="1825625"/>
            <a:ext cx="10723418" cy="4351338"/>
          </a:xfrm>
        </p:spPr>
        <p:txBody>
          <a:bodyPr vert="horz" lIns="91440" tIns="45720" rIns="91440" bIns="45720" rtlCol="0" anchor="t">
            <a:normAutofit/>
          </a:bodyPr>
          <a:lstStyle/>
          <a:p>
            <a:pPr marL="0" indent="0">
              <a:buNone/>
            </a:pPr>
            <a:r>
              <a:rPr lang="en-US" dirty="0"/>
              <a:t>1. What are</a:t>
            </a:r>
            <a:r>
              <a:rPr lang="en-US"/>
              <a:t> </a:t>
            </a:r>
            <a:r>
              <a:rPr lang="en-US" dirty="0"/>
              <a:t>the historical, social and cultural determinants which have traditionally been valued, and have shaped different positioning in the field?</a:t>
            </a:r>
            <a:r>
              <a:rPr lang="en-US"/>
              <a:t>  What is the </a:t>
            </a:r>
            <a:r>
              <a:rPr lang="en-US" b="1">
                <a:solidFill>
                  <a:schemeClr val="accent1"/>
                </a:solidFill>
              </a:rPr>
              <a:t>narrative of origin</a:t>
            </a:r>
            <a:r>
              <a:rPr lang="en-US"/>
              <a:t> about EAP practitioners? </a:t>
            </a:r>
            <a:endParaRPr lang="en-US" dirty="0"/>
          </a:p>
          <a:p>
            <a:endParaRPr lang="en-US" dirty="0"/>
          </a:p>
          <a:p>
            <a:pPr marL="0" indent="0">
              <a:buNone/>
            </a:pPr>
            <a:r>
              <a:rPr lang="en-US" dirty="0"/>
              <a:t>2. What types, volume and configuration of </a:t>
            </a:r>
            <a:r>
              <a:rPr lang="en-US" b="1">
                <a:solidFill>
                  <a:schemeClr val="accent1"/>
                </a:solidFill>
              </a:rPr>
              <a:t>capital </a:t>
            </a:r>
            <a:r>
              <a:rPr lang="en-US" err="1"/>
              <a:t>characterise</a:t>
            </a:r>
            <a:r>
              <a:rPr lang="en-US"/>
              <a:t> </a:t>
            </a:r>
            <a:r>
              <a:rPr lang="en-US" dirty="0"/>
              <a:t>EAP practitioners?</a:t>
            </a:r>
            <a:r>
              <a:rPr lang="en-US"/>
              <a:t> </a:t>
            </a:r>
            <a:endParaRPr lang="en-US" dirty="0"/>
          </a:p>
          <a:p>
            <a:endParaRPr lang="en-US" dirty="0"/>
          </a:p>
          <a:p>
            <a:pPr marL="0" indent="0">
              <a:buNone/>
            </a:pPr>
            <a:r>
              <a:rPr lang="en-US" dirty="0"/>
              <a:t>3. How do practitioners perceive and </a:t>
            </a:r>
            <a:r>
              <a:rPr lang="en-US"/>
              <a:t>understand</a:t>
            </a:r>
            <a:r>
              <a:rPr lang="en-US" dirty="0"/>
              <a:t> their positions in the field?</a:t>
            </a:r>
            <a:r>
              <a:rPr lang="en-US"/>
              <a:t> </a:t>
            </a:r>
            <a:endParaRPr lang="en-SG" dirty="0"/>
          </a:p>
        </p:txBody>
      </p:sp>
    </p:spTree>
    <p:extLst>
      <p:ext uri="{BB962C8B-B14F-4D97-AF65-F5344CB8AC3E}">
        <p14:creationId xmlns:p14="http://schemas.microsoft.com/office/powerpoint/2010/main" val="144463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E12A-5B27-4F69-BA58-DBE3271338C4}"/>
              </a:ext>
            </a:extLst>
          </p:cNvPr>
          <p:cNvSpPr>
            <a:spLocks noGrp="1"/>
          </p:cNvSpPr>
          <p:nvPr>
            <p:ph type="title"/>
          </p:nvPr>
        </p:nvSpPr>
        <p:spPr>
          <a:xfrm>
            <a:off x="496660" y="194582"/>
            <a:ext cx="10953749" cy="508454"/>
          </a:xfrm>
        </p:spPr>
        <p:txBody>
          <a:bodyPr>
            <a:noAutofit/>
          </a:bodyPr>
          <a:lstStyle/>
          <a:p>
            <a:r>
              <a:rPr lang="en-SG" sz="3600" b="1" dirty="0">
                <a:solidFill>
                  <a:schemeClr val="tx2">
                    <a:lumMod val="75000"/>
                  </a:schemeClr>
                </a:solidFill>
              </a:rPr>
              <a:t>Methodology: operationalising Bourdieu with </a:t>
            </a:r>
            <a:r>
              <a:rPr lang="en-SG" sz="3600" b="1">
                <a:solidFill>
                  <a:schemeClr val="tx2">
                    <a:lumMod val="75000"/>
                  </a:schemeClr>
                </a:solidFill>
              </a:rPr>
              <a:t>CDA-SFL</a:t>
            </a:r>
            <a:endParaRPr lang="en-SG" sz="3600" b="1" dirty="0">
              <a:solidFill>
                <a:schemeClr val="tx2">
                  <a:lumMod val="75000"/>
                </a:schemeClr>
              </a:solidFill>
            </a:endParaRPr>
          </a:p>
        </p:txBody>
      </p:sp>
      <p:sp>
        <p:nvSpPr>
          <p:cNvPr id="3" name="Content Placeholder 2">
            <a:extLst>
              <a:ext uri="{FF2B5EF4-FFF2-40B4-BE49-F238E27FC236}">
                <a16:creationId xmlns:a16="http://schemas.microsoft.com/office/drawing/2014/main" id="{01748164-D369-4606-BBDE-C96FE03D8E9F}"/>
              </a:ext>
            </a:extLst>
          </p:cNvPr>
          <p:cNvSpPr>
            <a:spLocks noGrp="1"/>
          </p:cNvSpPr>
          <p:nvPr>
            <p:ph idx="1"/>
          </p:nvPr>
        </p:nvSpPr>
        <p:spPr>
          <a:xfrm>
            <a:off x="499534" y="821624"/>
            <a:ext cx="11413368" cy="5760151"/>
          </a:xfrm>
        </p:spPr>
        <p:txBody>
          <a:bodyPr vert="horz" lIns="91440" tIns="45720" rIns="91440" bIns="45720" rtlCol="0" anchor="t">
            <a:noAutofit/>
          </a:bodyPr>
          <a:lstStyle/>
          <a:p>
            <a:pPr marL="0" indent="0">
              <a:buNone/>
            </a:pPr>
            <a:r>
              <a:rPr lang="en-US" sz="2400" b="1" u="sng">
                <a:solidFill>
                  <a:srgbClr val="0070C0"/>
                </a:solidFill>
              </a:rPr>
              <a:t>Combination of analytical approaches</a:t>
            </a:r>
            <a:r>
              <a:rPr lang="en-US" sz="2400"/>
              <a:t>: </a:t>
            </a:r>
            <a:r>
              <a:rPr lang="en-US" sz="2400">
                <a:solidFill>
                  <a:schemeClr val="accent5"/>
                </a:solidFill>
              </a:rPr>
              <a:t>Field theory </a:t>
            </a:r>
            <a:r>
              <a:rPr lang="en-US" sz="2400"/>
              <a:t>and </a:t>
            </a:r>
            <a:r>
              <a:rPr lang="en-US" sz="2400">
                <a:solidFill>
                  <a:schemeClr val="accent5"/>
                </a:solidFill>
              </a:rPr>
              <a:t>Critical Discourse Analysis (Systemic Functional Linguistics).</a:t>
            </a:r>
            <a:r>
              <a:rPr lang="en-US" sz="2400"/>
              <a:t> </a:t>
            </a:r>
            <a:endParaRPr lang="en-US" sz="2400">
              <a:solidFill>
                <a:srgbClr val="000000"/>
              </a:solidFill>
              <a:cs typeface="Calibri"/>
            </a:endParaRPr>
          </a:p>
          <a:p>
            <a:pPr marL="0" indent="0">
              <a:buNone/>
            </a:pPr>
            <a:r>
              <a:rPr lang="en-US" sz="2400"/>
              <a:t>Bourdieu’s perspective on language as social action presents similarities with SFL: language is key to the symbolic representation of the social world, a main mediator in social reproduction.</a:t>
            </a:r>
            <a:endParaRPr lang="en-US" sz="2400">
              <a:cs typeface="Calibri"/>
            </a:endParaRPr>
          </a:p>
          <a:p>
            <a:pPr marL="457200" lvl="1" indent="0">
              <a:buNone/>
            </a:pPr>
            <a:r>
              <a:rPr lang="en-US" i="1">
                <a:solidFill>
                  <a:srgbClr val="000000"/>
                </a:solidFill>
                <a:cs typeface="Calibri"/>
              </a:rPr>
              <a:t>“the whole social structure is present in each interaction (and thereby in the discourse uttered</a:t>
            </a:r>
            <a:r>
              <a:rPr lang="en-US">
                <a:solidFill>
                  <a:srgbClr val="000000"/>
                </a:solidFill>
                <a:cs typeface="Calibri"/>
              </a:rPr>
              <a:t>)’ (Bourdieu, 1991:67). </a:t>
            </a:r>
            <a:endParaRPr lang="en-US" b="1">
              <a:solidFill>
                <a:srgbClr val="0070C0"/>
              </a:solidFill>
              <a:cs typeface="Calibri"/>
            </a:endParaRPr>
          </a:p>
          <a:p>
            <a:pPr marL="0" indent="0">
              <a:buNone/>
            </a:pPr>
            <a:r>
              <a:rPr lang="en-US" sz="2400">
                <a:solidFill>
                  <a:schemeClr val="accent5"/>
                </a:solidFill>
              </a:rPr>
              <a:t>SFL Linguistics analysis</a:t>
            </a:r>
            <a:r>
              <a:rPr lang="en-US" sz="2400"/>
              <a:t>: </a:t>
            </a:r>
            <a:r>
              <a:rPr lang="en-US" sz="2400">
                <a:solidFill>
                  <a:schemeClr val="accent5"/>
                </a:solidFill>
              </a:rPr>
              <a:t>Transitivity</a:t>
            </a:r>
            <a:r>
              <a:rPr lang="en-US" sz="2400"/>
              <a:t> (Bartlett, 2014; Lukin, 2019); </a:t>
            </a:r>
            <a:r>
              <a:rPr lang="en-US" sz="2400">
                <a:solidFill>
                  <a:schemeClr val="accent5"/>
                </a:solidFill>
              </a:rPr>
              <a:t>Appraisal</a:t>
            </a:r>
            <a:r>
              <a:rPr lang="en-US" sz="2400"/>
              <a:t> (Martin and White, 2005);  </a:t>
            </a:r>
            <a:r>
              <a:rPr lang="en-US" sz="2400">
                <a:solidFill>
                  <a:schemeClr val="accent5"/>
                </a:solidFill>
              </a:rPr>
              <a:t>Social Actor Theory </a:t>
            </a:r>
            <a:r>
              <a:rPr lang="en-US" sz="2400"/>
              <a:t>(Van Leeuwen, 2008) on representation and erasure</a:t>
            </a:r>
            <a:endParaRPr lang="en-US" sz="2400" b="1">
              <a:solidFill>
                <a:srgbClr val="0070C0"/>
              </a:solidFill>
              <a:cs typeface="Calibri"/>
            </a:endParaRPr>
          </a:p>
          <a:p>
            <a:pPr marL="0" indent="0">
              <a:buNone/>
            </a:pPr>
            <a:endParaRPr lang="en-US" sz="2400" b="1" u="sng">
              <a:solidFill>
                <a:srgbClr val="0070C0"/>
              </a:solidFill>
            </a:endParaRPr>
          </a:p>
          <a:p>
            <a:pPr marL="0" indent="0">
              <a:buNone/>
            </a:pPr>
            <a:r>
              <a:rPr lang="en-US" sz="2400" b="1" u="sng">
                <a:solidFill>
                  <a:srgbClr val="0070C0"/>
                </a:solidFill>
              </a:rPr>
              <a:t>Data:</a:t>
            </a:r>
            <a:endParaRPr lang="en-US" sz="2400" b="1" u="sng">
              <a:solidFill>
                <a:srgbClr val="0070C0"/>
              </a:solidFill>
              <a:cs typeface="Calibri" panose="020F0502020204030204"/>
            </a:endParaRPr>
          </a:p>
          <a:p>
            <a:pPr marL="0" indent="0">
              <a:buNone/>
            </a:pPr>
            <a:r>
              <a:rPr lang="en-US" sz="2400" b="1"/>
              <a:t>Publicly available texts</a:t>
            </a:r>
            <a:r>
              <a:rPr lang="en-US" sz="2400"/>
              <a:t> constructing the EAP practitioner identity, specifically important actors at the beginning of their careers (‘luminaries’) on various websites such as BALEAP, platforms such as uefap.net, and in various publications such as blogs, obituaries, theses.  </a:t>
            </a:r>
          </a:p>
          <a:p>
            <a:pPr marL="0" indent="0">
              <a:buNone/>
            </a:pPr>
            <a:r>
              <a:rPr lang="en-US" sz="2400" b="1"/>
              <a:t>Questionnaire</a:t>
            </a:r>
            <a:r>
              <a:rPr lang="en-US" sz="2400"/>
              <a:t>: </a:t>
            </a:r>
            <a:r>
              <a:rPr lang="en-SG" sz="2400"/>
              <a:t>47 responses, 27 women, 17 men, and 1 non-binary</a:t>
            </a:r>
          </a:p>
        </p:txBody>
      </p:sp>
    </p:spTree>
    <p:extLst>
      <p:ext uri="{BB962C8B-B14F-4D97-AF65-F5344CB8AC3E}">
        <p14:creationId xmlns:p14="http://schemas.microsoft.com/office/powerpoint/2010/main" val="158054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40B4C5AA2AF40A484B318EC752333" ma:contentTypeVersion="14" ma:contentTypeDescription="Create a new document." ma:contentTypeScope="" ma:versionID="f5a7c7365895cb3a64d4d587a8f1d562">
  <xsd:schema xmlns:xsd="http://www.w3.org/2001/XMLSchema" xmlns:xs="http://www.w3.org/2001/XMLSchema" xmlns:p="http://schemas.microsoft.com/office/2006/metadata/properties" xmlns:ns3="7d996619-b881-49bf-bed3-cf9605666dd9" xmlns:ns4="fc4b15bf-1cb7-47d0-9b0d-add300d3bdb0" targetNamespace="http://schemas.microsoft.com/office/2006/metadata/properties" ma:root="true" ma:fieldsID="a39dbb1d6668924da6df541ab86d4b2a" ns3:_="" ns4:_="">
    <xsd:import namespace="7d996619-b881-49bf-bed3-cf9605666dd9"/>
    <xsd:import namespace="fc4b15bf-1cb7-47d0-9b0d-add300d3bd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96619-b881-49bf-bed3-cf9605666d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4b15bf-1cb7-47d0-9b0d-add300d3bd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c4b15bf-1cb7-47d0-9b0d-add300d3bdb0" xsi:nil="true"/>
  </documentManagement>
</p:properties>
</file>

<file path=customXml/itemProps1.xml><?xml version="1.0" encoding="utf-8"?>
<ds:datastoreItem xmlns:ds="http://schemas.openxmlformats.org/officeDocument/2006/customXml" ds:itemID="{9264C5B2-6B37-4621-830F-0F7A8CAB0108}">
  <ds:schemaRefs>
    <ds:schemaRef ds:uri="http://schemas.microsoft.com/sharepoint/v3/contenttype/forms"/>
  </ds:schemaRefs>
</ds:datastoreItem>
</file>

<file path=customXml/itemProps2.xml><?xml version="1.0" encoding="utf-8"?>
<ds:datastoreItem xmlns:ds="http://schemas.openxmlformats.org/officeDocument/2006/customXml" ds:itemID="{F5A1E0E3-B5FD-49A2-964C-7FF3DA6FCC35}">
  <ds:schemaRefs>
    <ds:schemaRef ds:uri="7d996619-b881-49bf-bed3-cf9605666dd9"/>
    <ds:schemaRef ds:uri="fc4b15bf-1cb7-47d0-9b0d-add300d3bd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210A4A-DE64-4E93-865A-6ACF3E63729F}">
  <ds:schemaRefs>
    <ds:schemaRef ds:uri="7d996619-b881-49bf-bed3-cf9605666dd9"/>
    <ds:schemaRef ds:uri="fc4b15bf-1cb7-47d0-9b0d-add300d3bd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905</TotalTime>
  <Words>3100</Words>
  <Application>Microsoft Office PowerPoint</Application>
  <PresentationFormat>Widescreen</PresentationFormat>
  <Paragraphs>155</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Times New Roman</vt:lpstr>
      <vt:lpstr>Office Theme</vt:lpstr>
      <vt:lpstr>Twisting the Screw the Other Way: Legitimising EAP Differently</vt:lpstr>
      <vt:lpstr>A thought experiment – positions in the field</vt:lpstr>
      <vt:lpstr>Twisting the screw – a socio-analysis of the field - metanoia</vt:lpstr>
      <vt:lpstr>Socio-analysis and the field</vt:lpstr>
      <vt:lpstr>PowerPoint Presentation</vt:lpstr>
      <vt:lpstr>Work in progress</vt:lpstr>
      <vt:lpstr>EAP as an ill-defined field</vt:lpstr>
      <vt:lpstr>Research questions</vt:lpstr>
      <vt:lpstr>Methodology: operationalising Bourdieu with CDA-SFL</vt:lpstr>
      <vt:lpstr>Illusio</vt:lpstr>
      <vt:lpstr>The high priests, the missionaries and the diplomats</vt:lpstr>
      <vt:lpstr>PowerPoint Presentation</vt:lpstr>
      <vt:lpstr>PowerPoint Presentation</vt:lpstr>
      <vt:lpstr>In Bourdieu’s words</vt:lpstr>
      <vt:lpstr>PowerPoint Presentation</vt:lpstr>
      <vt:lpstr>A basis of legitimacy that is difficult to shake off</vt:lpstr>
      <vt:lpstr>Representation is key</vt:lpstr>
      <vt:lpstr>Illusio</vt:lpstr>
      <vt:lpstr>Impact on the EAP knowledge-base</vt:lpstr>
      <vt:lpstr>The minor prophets and the heretics </vt:lpstr>
      <vt:lpstr>PowerPoint Presentation</vt:lpstr>
      <vt:lpstr>From collective amnesia to collective anamnesis</vt:lpstr>
      <vt:lpstr>PowerPoint Presentation</vt:lpstr>
      <vt:lpstr>What would EAP be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Twisting the Screw</dc:title>
  <dc:creator>Laetitia</dc:creator>
  <cp:lastModifiedBy>alex ding</cp:lastModifiedBy>
  <cp:revision>24</cp:revision>
  <dcterms:created xsi:type="dcterms:W3CDTF">2023-03-30T03:06:27Z</dcterms:created>
  <dcterms:modified xsi:type="dcterms:W3CDTF">2023-04-16T09:54:25Z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0x01010029540B4C5AA2AF40A484B318EC752333</vt:lpwstr>
  </property>
</Properties>
</file>