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8"/>
  </p:notesMasterIdLst>
  <p:sldIdLst>
    <p:sldId id="256" r:id="rId2"/>
    <p:sldId id="258" r:id="rId3"/>
    <p:sldId id="257" r:id="rId4"/>
    <p:sldId id="259" r:id="rId5"/>
    <p:sldId id="275" r:id="rId6"/>
    <p:sldId id="286" r:id="rId7"/>
    <p:sldId id="277" r:id="rId8"/>
    <p:sldId id="287" r:id="rId9"/>
    <p:sldId id="281" r:id="rId10"/>
    <p:sldId id="294" r:id="rId11"/>
    <p:sldId id="260" r:id="rId12"/>
    <p:sldId id="267" r:id="rId13"/>
    <p:sldId id="268" r:id="rId14"/>
    <p:sldId id="289" r:id="rId15"/>
    <p:sldId id="293" r:id="rId16"/>
    <p:sldId id="288" r:id="rId17"/>
    <p:sldId id="284" r:id="rId18"/>
    <p:sldId id="262" r:id="rId19"/>
    <p:sldId id="264" r:id="rId20"/>
    <p:sldId id="291" r:id="rId21"/>
    <p:sldId id="265" r:id="rId22"/>
    <p:sldId id="269" r:id="rId23"/>
    <p:sldId id="270" r:id="rId24"/>
    <p:sldId id="274" r:id="rId25"/>
    <p:sldId id="295" r:id="rId26"/>
    <p:sldId id="27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88109" autoAdjust="0"/>
  </p:normalViewPr>
  <p:slideViewPr>
    <p:cSldViewPr snapToGrid="0">
      <p:cViewPr varScale="1">
        <p:scale>
          <a:sx n="60" d="100"/>
          <a:sy n="60" d="100"/>
        </p:scale>
        <p:origin x="10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A8C0A-60EB-41CD-8333-E74CD298FFE8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5EF0B-CE94-4CC2-ACB5-E8C89BCBD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625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45EF0B-CE94-4CC2-ACB5-E8C89BCBD65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329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45EF0B-CE94-4CC2-ACB5-E8C89BCBD65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1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8664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45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5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051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152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561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87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783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55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27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82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7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49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21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10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84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96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9920307-DFAC-4277-86DD-B51941F3A18D}" type="datetimeFigureOut">
              <a:rPr lang="en-GB" smtClean="0"/>
              <a:t>16/04/2023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74B826F-658F-4210-8810-9E4D5589F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2454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mul.ac.uk/queenmaryacademy/about/meet-the-team/profiles/heather-mcclean.html" TargetMode="External"/><Relationship Id="rId2" Type="http://schemas.openxmlformats.org/officeDocument/2006/relationships/hyperlink" Target="https://www.linkedin.com/in/heathermcclean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heathermcclean/" TargetMode="External"/><Relationship Id="rId2" Type="http://schemas.openxmlformats.org/officeDocument/2006/relationships/hyperlink" Target="mailto:h.mcclean@qmul.ac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qmul.ac.uk/queenmaryacademy/about/meet-the-team/profiles/heather-mcclean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ECBCC-8981-F3F6-AE03-7261C676F8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Turn and Face the Strange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DA7CB8-F7A6-621C-BAC3-3D0A9B1C45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/>
              <a:t>From EAP Tutor to Intercultural Trainer</a:t>
            </a:r>
          </a:p>
          <a:p>
            <a:endParaRPr lang="en-GB" sz="2000" dirty="0"/>
          </a:p>
          <a:p>
            <a:r>
              <a:rPr lang="en-GB" sz="2000" dirty="0"/>
              <a:t>Heather McClean</a:t>
            </a:r>
          </a:p>
          <a:p>
            <a:r>
              <a:rPr lang="en-GB" sz="2000" dirty="0"/>
              <a:t>Queen Mary University of London</a:t>
            </a:r>
          </a:p>
        </p:txBody>
      </p:sp>
    </p:spTree>
    <p:extLst>
      <p:ext uri="{BB962C8B-B14F-4D97-AF65-F5344CB8AC3E}">
        <p14:creationId xmlns:p14="http://schemas.microsoft.com/office/powerpoint/2010/main" val="3770649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BA54F-1B7F-F1DE-4BDD-3E0FDB442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843" y="0"/>
            <a:ext cx="10131425" cy="1456267"/>
          </a:xfrm>
        </p:spPr>
        <p:txBody>
          <a:bodyPr/>
          <a:lstStyle/>
          <a:p>
            <a:r>
              <a:rPr lang="en-GB" dirty="0"/>
              <a:t>Literature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82378-72E3-87A9-03AE-1D897BAEA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770" y="1491916"/>
            <a:ext cx="10591799" cy="55585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900" dirty="0"/>
              <a:t>1. Attitudes towards international students:</a:t>
            </a:r>
          </a:p>
          <a:p>
            <a:pPr marL="457200" lvl="1" indent="0">
              <a:buNone/>
            </a:pPr>
            <a:r>
              <a:rPr lang="en-GB" sz="1900" dirty="0"/>
              <a:t>Fallon and Brown (1999)</a:t>
            </a:r>
          </a:p>
          <a:p>
            <a:pPr marL="0" indent="0">
              <a:buNone/>
            </a:pPr>
            <a:r>
              <a:rPr lang="en-GB" sz="1900" dirty="0"/>
              <a:t>2. Need for Professional Development for Academics in Internationalised Universities </a:t>
            </a:r>
          </a:p>
          <a:p>
            <a:pPr marL="457200" lvl="1" indent="0">
              <a:buNone/>
            </a:pPr>
            <a:r>
              <a:rPr lang="en-GB" sz="1900" dirty="0"/>
              <a:t>Washburn and Hargis (2017)</a:t>
            </a:r>
          </a:p>
          <a:p>
            <a:pPr marL="457200" lvl="1" indent="0">
              <a:buNone/>
            </a:pPr>
            <a:r>
              <a:rPr lang="en-GB" sz="1900" dirty="0" err="1"/>
              <a:t>Jin</a:t>
            </a:r>
            <a:r>
              <a:rPr lang="en-GB" sz="1900" dirty="0"/>
              <a:t> and Schneider (2019)</a:t>
            </a:r>
          </a:p>
          <a:p>
            <a:pPr marL="0" indent="0">
              <a:buNone/>
            </a:pPr>
            <a:r>
              <a:rPr lang="en-GB" sz="1900" dirty="0"/>
              <a:t>3. Strategies for Teaching International Students – intercultural competence and linguistic adjustments</a:t>
            </a:r>
          </a:p>
          <a:p>
            <a:pPr marL="457200" lvl="1" indent="0">
              <a:buNone/>
            </a:pPr>
            <a:r>
              <a:rPr lang="en-GB" sz="1900" dirty="0" err="1"/>
              <a:t>Crose</a:t>
            </a:r>
            <a:r>
              <a:rPr lang="en-GB" sz="1900" dirty="0"/>
              <a:t> (2011)</a:t>
            </a:r>
          </a:p>
          <a:p>
            <a:pPr marL="457200" lvl="1" indent="0">
              <a:buNone/>
            </a:pPr>
            <a:r>
              <a:rPr lang="en-GB" sz="1900" dirty="0"/>
              <a:t>Gopal  (2011)</a:t>
            </a:r>
          </a:p>
          <a:p>
            <a:pPr marL="457200" lvl="1" indent="0">
              <a:buNone/>
            </a:pPr>
            <a:r>
              <a:rPr lang="en-GB" sz="1900" dirty="0" err="1"/>
              <a:t>Haan</a:t>
            </a:r>
            <a:r>
              <a:rPr lang="en-GB" sz="1900" dirty="0"/>
              <a:t>, Gallagher and </a:t>
            </a:r>
            <a:r>
              <a:rPr lang="en-GB" sz="1900" dirty="0" err="1"/>
              <a:t>Varandani</a:t>
            </a:r>
            <a:r>
              <a:rPr lang="en-GB" sz="1900" dirty="0"/>
              <a:t> (2017) “linguistically-responsive instruction”</a:t>
            </a:r>
          </a:p>
          <a:p>
            <a:pPr marL="0" indent="0">
              <a:buNone/>
            </a:pPr>
            <a:r>
              <a:rPr lang="en-GB" sz="1900" dirty="0"/>
              <a:t>4. Scaffolding for International Students</a:t>
            </a:r>
          </a:p>
          <a:p>
            <a:pPr marL="0" indent="0">
              <a:buNone/>
            </a:pPr>
            <a:r>
              <a:rPr lang="en-GB" sz="1900" dirty="0"/>
              <a:t>	Mahan (2020)</a:t>
            </a:r>
          </a:p>
          <a:p>
            <a:pPr marL="0" indent="0">
              <a:buNone/>
            </a:pPr>
            <a:r>
              <a:rPr lang="en-GB" sz="1900" dirty="0"/>
              <a:t>5. Taking a Transcultural Approach</a:t>
            </a:r>
          </a:p>
          <a:p>
            <a:pPr marL="0" indent="0">
              <a:buNone/>
            </a:pPr>
            <a:r>
              <a:rPr lang="en-GB" sz="1900" dirty="0"/>
              <a:t>	Ryan (2011)</a:t>
            </a:r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905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79695-D1A6-320F-620D-D02CE6A5B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717" y="256674"/>
            <a:ext cx="10131425" cy="1456267"/>
          </a:xfrm>
        </p:spPr>
        <p:txBody>
          <a:bodyPr/>
          <a:lstStyle/>
          <a:p>
            <a:r>
              <a:rPr lang="en-GB" dirty="0"/>
              <a:t>Rationale for EAP-LED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0448A-0E4D-6916-610B-6EE8325BF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717" y="1712941"/>
            <a:ext cx="10750216" cy="4418708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across a wide range of courses, so see first-hand how some international students struggle to cope with dense academic texts, academic lectures, or even understanding module handbooks and assessment requirements 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Solid theoretical knowledge of language levels and competencies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Highly experienced at communicating with students from all linguistic backgrounds and  abilities </a:t>
            </a:r>
          </a:p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Wide-ranging experience of working in language schools with rolling intake –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therefore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highly skilled at creating good group dynamics</a:t>
            </a:r>
          </a:p>
          <a:p>
            <a:pPr marL="0" indent="0">
              <a:buNone/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053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BB001-7CDC-0535-B8E3-CAD72D32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EAP-Led Initiatives to support academics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CB75-1C8A-11B0-55A8-0A428FB83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87890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sz="2400" dirty="0"/>
              <a:t>Staff development workshops: </a:t>
            </a:r>
          </a:p>
          <a:p>
            <a:pPr lvl="1"/>
            <a:r>
              <a:rPr lang="en-GB" sz="2400" dirty="0"/>
              <a:t>Communicating across Cultures (also for professional services staff)</a:t>
            </a:r>
          </a:p>
          <a:p>
            <a:pPr lvl="1"/>
            <a:r>
              <a:rPr lang="en-GB" sz="2400" dirty="0"/>
              <a:t>Teaching Students from Diverse Backgrounds: Scaffolding Strategies</a:t>
            </a:r>
          </a:p>
          <a:p>
            <a:pPr lvl="1"/>
            <a:r>
              <a:rPr lang="en-GB" sz="2400" dirty="0"/>
              <a:t>Teaching Students from Diverse Backgrounds: Group Dynamics</a:t>
            </a:r>
          </a:p>
          <a:p>
            <a:pPr marL="514350" indent="-514350">
              <a:buAutoNum type="arabicPeriod"/>
            </a:pPr>
            <a:r>
              <a:rPr lang="en-GB" sz="2400" dirty="0"/>
              <a:t>Co-teaching/co-creating workshops (EAP &amp; subject lecturers)</a:t>
            </a:r>
          </a:p>
          <a:p>
            <a:pPr marL="514350" indent="-514350">
              <a:buFont typeface="Arial"/>
              <a:buAutoNum type="arabicPeriod"/>
            </a:pPr>
            <a:r>
              <a:rPr lang="en-GB" sz="2400" dirty="0"/>
              <a:t>EAP/subject lecturer peer observation scheme</a:t>
            </a:r>
          </a:p>
          <a:p>
            <a:pPr marL="514350" indent="-514350">
              <a:buFont typeface="Arial"/>
              <a:buAutoNum type="arabicPeriod"/>
            </a:pPr>
            <a:r>
              <a:rPr lang="en-GB" sz="2400" dirty="0"/>
              <a:t>Offering assessment brief readability/review service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841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2D9D8-2C6C-9155-406C-89BDE4E8F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Staff Development Workshops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D20AD-D67E-97A6-FE3C-8E4FAAF23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94" y="2483407"/>
            <a:ext cx="11662611" cy="3649133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GB" sz="2400" dirty="0"/>
              <a:t>Communicating across Cultures (also for professional services staff)</a:t>
            </a:r>
          </a:p>
          <a:p>
            <a:pPr lvl="1"/>
            <a:r>
              <a:rPr lang="en-GB" sz="2400" dirty="0"/>
              <a:t>how culture affects communication; strategies to improve spoken and written communication</a:t>
            </a:r>
          </a:p>
          <a:p>
            <a:pPr lvl="1"/>
            <a:endParaRPr lang="en-GB" sz="2400" dirty="0"/>
          </a:p>
          <a:p>
            <a:pPr marL="457200" lvl="1" indent="0">
              <a:buNone/>
            </a:pPr>
            <a:r>
              <a:rPr lang="en-GB" sz="2400" dirty="0"/>
              <a:t>Teaching Students from Diverse Backgrounds: Scaffolding Strategies</a:t>
            </a:r>
          </a:p>
          <a:p>
            <a:pPr lvl="1"/>
            <a:r>
              <a:rPr lang="en-GB" sz="2400" dirty="0"/>
              <a:t>why scaffolding is necessary and how to scaffold learning</a:t>
            </a:r>
          </a:p>
          <a:p>
            <a:pPr marL="457200" lvl="1" indent="0">
              <a:buNone/>
            </a:pPr>
            <a:endParaRPr lang="en-GB" sz="2400" dirty="0"/>
          </a:p>
          <a:p>
            <a:pPr marL="457200" lvl="1" indent="0">
              <a:buNone/>
            </a:pPr>
            <a:r>
              <a:rPr lang="en-GB" sz="2400" dirty="0"/>
              <a:t>Teaching Students from Diverse Backgrounds: Group Dynamics</a:t>
            </a:r>
          </a:p>
          <a:p>
            <a:pPr lvl="1"/>
            <a:r>
              <a:rPr lang="en-GB" sz="2400" dirty="0"/>
              <a:t>how to build good group dynamics in a multilingual classroom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1918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2D9D8-2C6C-9155-406C-89BDE4E8F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11" y="224590"/>
            <a:ext cx="10768262" cy="1456267"/>
          </a:xfrm>
        </p:spPr>
        <p:txBody>
          <a:bodyPr/>
          <a:lstStyle/>
          <a:p>
            <a:r>
              <a:rPr lang="en-GB" dirty="0"/>
              <a:t>Staff Development Workshops: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D20AD-D67E-97A6-FE3C-8E4FAAF23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862" y="2823410"/>
            <a:ext cx="10443411" cy="3433010"/>
          </a:xfrm>
        </p:spPr>
        <p:txBody>
          <a:bodyPr>
            <a:normAutofit fontScale="92500" lnSpcReduction="20000"/>
          </a:bodyPr>
          <a:lstStyle/>
          <a:p>
            <a:r>
              <a:rPr lang="en-GB" sz="2600" dirty="0"/>
              <a:t>Workshops ran via L&amp;D team at 6-week intervals </a:t>
            </a:r>
          </a:p>
          <a:p>
            <a:r>
              <a:rPr lang="en-GB" sz="2600" dirty="0"/>
              <a:t>Demand was overwhelming:  Communicating Across Cultures most popular workshop L&amp;D had run</a:t>
            </a:r>
          </a:p>
          <a:p>
            <a:r>
              <a:rPr lang="en-GB" sz="2600" dirty="0"/>
              <a:t>194 staff attended between January and October 2022 with the majority (75%) attending Communicating Across Cultures</a:t>
            </a:r>
          </a:p>
          <a:p>
            <a:r>
              <a:rPr lang="en-GB" sz="2600" dirty="0"/>
              <a:t>Feedback from participants was 100% positive (post-workshop feedback forms &amp; anecdotal feedback)</a:t>
            </a:r>
          </a:p>
          <a:p>
            <a:r>
              <a:rPr lang="en-GB" sz="2600" dirty="0"/>
              <a:t>Promotional materials need to show clear distinction between workshops so staff don’t assume they all have similar content</a:t>
            </a:r>
          </a:p>
          <a:p>
            <a:pPr marL="0" indent="0">
              <a:buNone/>
            </a:pPr>
            <a:endParaRPr lang="en-GB" sz="5000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244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2D9D8-2C6C-9155-406C-89BDE4E8F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11" y="0"/>
            <a:ext cx="10768262" cy="1456267"/>
          </a:xfrm>
        </p:spPr>
        <p:txBody>
          <a:bodyPr/>
          <a:lstStyle/>
          <a:p>
            <a:r>
              <a:rPr lang="en-GB" dirty="0"/>
              <a:t>Staff Development Workshops: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D20AD-D67E-97A6-FE3C-8E4FAAF23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759" y="1620252"/>
            <a:ext cx="11197389" cy="48607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Sample Quotes: </a:t>
            </a:r>
          </a:p>
          <a:p>
            <a:pPr marL="0" indent="0">
              <a:buNone/>
            </a:pPr>
            <a:r>
              <a:rPr lang="en-GB" sz="2400" dirty="0"/>
              <a:t> “It really helped me to re-evaluate my own communication.”</a:t>
            </a:r>
          </a:p>
          <a:p>
            <a:pPr marL="0" indent="0">
              <a:buNone/>
            </a:pPr>
            <a:r>
              <a:rPr lang="en-GB" sz="2400" dirty="0"/>
              <a:t>“I liked the practical suggestions of what to do with regards activities in the classroom that will either give good scaffolding or will check learning.”</a:t>
            </a:r>
          </a:p>
          <a:p>
            <a:pPr marL="0" indent="0">
              <a:buNone/>
            </a:pPr>
            <a:r>
              <a:rPr lang="en-GB" sz="2400" dirty="0"/>
              <a:t>“We got lots of practical tips that I can put into action, as well as things for me to consider in the longer term.”</a:t>
            </a:r>
          </a:p>
          <a:p>
            <a:pPr marL="0" indent="0">
              <a:buNone/>
            </a:pPr>
            <a:r>
              <a:rPr lang="en-GB" sz="2400" dirty="0"/>
              <a:t>“This should be a compulsory part of new staff induction.”</a:t>
            </a:r>
          </a:p>
          <a:p>
            <a:pPr marL="0" indent="0">
              <a:buNone/>
            </a:pPr>
            <a:r>
              <a:rPr lang="en-GB" sz="2400" dirty="0"/>
              <a:t>“There were lots of practical tips of things to do with students to get them to mix.”</a:t>
            </a:r>
          </a:p>
          <a:p>
            <a:pPr marL="0" indent="0">
              <a:buNone/>
            </a:pPr>
            <a:r>
              <a:rPr lang="en-GB" sz="2400" dirty="0"/>
              <a:t>“My teaching has changed because of these workshops!”</a:t>
            </a:r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69358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CD669-55BF-A05E-FDD0-A018A2D6D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099" y="0"/>
            <a:ext cx="10131425" cy="1456267"/>
          </a:xfrm>
        </p:spPr>
        <p:txBody>
          <a:bodyPr/>
          <a:lstStyle/>
          <a:p>
            <a:r>
              <a:rPr lang="en-GB" dirty="0"/>
              <a:t>2. Co-Teaching/Co-creating with Lecturers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7ED58-C9BC-94B5-978A-B5B8B70B5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72" y="1456267"/>
            <a:ext cx="10381128" cy="4722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September 2021 – September 2022 five sessions co-created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How to be a Student: an introduction to UK academic life (a 3-part workshop)</a:t>
            </a:r>
          </a:p>
          <a:p>
            <a:r>
              <a:rPr lang="en-GB" sz="2400" dirty="0"/>
              <a:t>Engaging with Art Crits: giving constructive feedback*</a:t>
            </a:r>
          </a:p>
          <a:p>
            <a:r>
              <a:rPr lang="en-GB" sz="2400" dirty="0"/>
              <a:t>Avoiding Plagiarism with Turnitin (a 2-part workshop)*</a:t>
            </a:r>
          </a:p>
          <a:p>
            <a:r>
              <a:rPr lang="en-GB" sz="2400" dirty="0"/>
              <a:t>Engaging with the Reading List</a:t>
            </a:r>
          </a:p>
          <a:p>
            <a:r>
              <a:rPr lang="en-GB" sz="2400" dirty="0"/>
              <a:t>Intercultural Group Work*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/>
              <a:t>*also co-taught</a:t>
            </a:r>
          </a:p>
        </p:txBody>
      </p:sp>
    </p:spTree>
    <p:extLst>
      <p:ext uri="{BB962C8B-B14F-4D97-AF65-F5344CB8AC3E}">
        <p14:creationId xmlns:p14="http://schemas.microsoft.com/office/powerpoint/2010/main" val="3060837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CD669-55BF-A05E-FDD0-A018A2D6D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820397" cy="1456267"/>
          </a:xfrm>
        </p:spPr>
        <p:txBody>
          <a:bodyPr/>
          <a:lstStyle/>
          <a:p>
            <a:r>
              <a:rPr lang="en-GB" dirty="0"/>
              <a:t>Co-Teaching/Co-Creation: Evaluation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B7F9AE4-69CB-D45C-890B-07DB1A9DDF85}"/>
              </a:ext>
            </a:extLst>
          </p:cNvPr>
          <p:cNvSpPr txBox="1">
            <a:spLocks/>
          </p:cNvSpPr>
          <p:nvPr/>
        </p:nvSpPr>
        <p:spPr>
          <a:xfrm>
            <a:off x="5162844" y="2218267"/>
            <a:ext cx="6343354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D0F2A15-B763-2F65-AC47-61590C225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62302"/>
            <a:ext cx="10679719" cy="38015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Positive feedback from students (anecdotal and post-workshop feedback forms)</a:t>
            </a:r>
          </a:p>
          <a:p>
            <a:pPr marL="0" indent="0">
              <a:buNone/>
            </a:pPr>
            <a:r>
              <a:rPr lang="en-GB" sz="2400" dirty="0"/>
              <a:t>Requests from all lecturers for repeat sessions with additional cohorts</a:t>
            </a:r>
          </a:p>
          <a:p>
            <a:pPr marL="0" indent="0">
              <a:buNone/>
            </a:pPr>
            <a:r>
              <a:rPr lang="en-GB" sz="2400" dirty="0"/>
              <a:t>Most effective when co-taught,  not just co-created</a:t>
            </a:r>
          </a:p>
          <a:p>
            <a:pPr marL="0" indent="0">
              <a:buNone/>
            </a:pPr>
            <a:r>
              <a:rPr lang="en-GB" sz="2400" dirty="0"/>
              <a:t>Amount of subject lecturer interaction/input during sessions varied – could be affected by relationship between staff, or confidence of subject lecturer</a:t>
            </a:r>
          </a:p>
          <a:p>
            <a:pPr marL="0" indent="0">
              <a:buNone/>
            </a:pPr>
            <a:r>
              <a:rPr lang="en-GB" sz="2400" dirty="0"/>
              <a:t>Need to state roles/responsibilities/expectations clearly at the outset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540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EF0C2-8E06-0E7C-98B1-33E04B658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75" y="11586"/>
            <a:ext cx="10607841" cy="1456267"/>
          </a:xfrm>
        </p:spPr>
        <p:txBody>
          <a:bodyPr/>
          <a:lstStyle/>
          <a:p>
            <a:r>
              <a:rPr lang="en-GB" dirty="0"/>
              <a:t>3. EAP/Subject Lecturer Peer Observation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8DF20-8D3F-9961-B6F0-D8FC453ED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116" y="1636294"/>
            <a:ext cx="11129209" cy="5005138"/>
          </a:xfrm>
        </p:spPr>
        <p:txBody>
          <a:bodyPr>
            <a:normAutofit fontScale="55000" lnSpcReduction="20000"/>
          </a:bodyPr>
          <a:lstStyle/>
          <a:p>
            <a:pPr marL="457200" lvl="1" indent="0">
              <a:buNone/>
            </a:pPr>
            <a:r>
              <a:rPr lang="en-GB" sz="3600" dirty="0"/>
              <a:t>EAP Tutors </a:t>
            </a:r>
          </a:p>
          <a:p>
            <a:pPr lvl="1"/>
            <a:r>
              <a:rPr lang="en-GB" sz="3600" dirty="0"/>
              <a:t>many opportunities for regular informal observations of subject lecturers, esp. if studio-based</a:t>
            </a:r>
          </a:p>
          <a:p>
            <a:pPr marL="457200" lvl="1" indent="0">
              <a:buNone/>
            </a:pPr>
            <a:r>
              <a:rPr lang="en-GB" sz="3600" dirty="0"/>
              <a:t>Subject lecturers</a:t>
            </a:r>
          </a:p>
          <a:p>
            <a:pPr lvl="1"/>
            <a:r>
              <a:rPr lang="en-GB" sz="3600" dirty="0"/>
              <a:t>Many on sessional contracts – therefore many time/resource constraints</a:t>
            </a:r>
          </a:p>
          <a:p>
            <a:pPr lvl="1"/>
            <a:r>
              <a:rPr lang="en-GB" sz="3600" dirty="0"/>
              <a:t>Peer observations conducted by those who were already very engaged</a:t>
            </a:r>
          </a:p>
          <a:p>
            <a:pPr lvl="1"/>
            <a:endParaRPr lang="en-GB" sz="3600" dirty="0"/>
          </a:p>
          <a:p>
            <a:pPr marL="457200" lvl="1" indent="0">
              <a:buNone/>
            </a:pPr>
            <a:r>
              <a:rPr lang="en-GB" sz="3600" dirty="0"/>
              <a:t>Reflections</a:t>
            </a:r>
          </a:p>
          <a:p>
            <a:pPr lvl="1"/>
            <a:r>
              <a:rPr lang="en-GB" sz="3600" dirty="0"/>
              <a:t>Subject lecturers need to see value of peer observation outside their discipline – understand they are observing teaching practice</a:t>
            </a:r>
          </a:p>
          <a:p>
            <a:pPr lvl="1"/>
            <a:r>
              <a:rPr lang="en-GB" sz="3600" dirty="0"/>
              <a:t>Need guided support in place – a guide for observers – what should I look for? </a:t>
            </a:r>
          </a:p>
          <a:p>
            <a:pPr lvl="1"/>
            <a:r>
              <a:rPr lang="en-GB" sz="3600" dirty="0"/>
              <a:t>Provide questions to encourage self-reflection, e.g. How did the tutor check understanding?  What did they do to encourage engagement? 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175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A3800-3E9C-4B21-A95A-D3255E1AD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 Assessment brief readability/Review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1EC41-0DC0-D858-4F57-441556267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265" y="1805183"/>
            <a:ext cx="10131425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Completed review and edit of assessment briefs and programme specifications for 12 new BA programmes in July 2021</a:t>
            </a:r>
          </a:p>
        </p:txBody>
      </p:sp>
    </p:spTree>
    <p:extLst>
      <p:ext uri="{BB962C8B-B14F-4D97-AF65-F5344CB8AC3E}">
        <p14:creationId xmlns:p14="http://schemas.microsoft.com/office/powerpoint/2010/main" val="1840625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16C3D-B563-6801-6000-CEFF76147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9AAE0-4B2F-F577-321B-1B416E788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380" y="2065867"/>
            <a:ext cx="10832431" cy="3649133"/>
          </a:xfrm>
        </p:spPr>
        <p:txBody>
          <a:bodyPr/>
          <a:lstStyle/>
          <a:p>
            <a:r>
              <a:rPr lang="en-GB" sz="2000" dirty="0"/>
              <a:t>Education &amp; Recognition Adviser at Queen Mary University of London (January 2023-present)</a:t>
            </a:r>
          </a:p>
          <a:p>
            <a:r>
              <a:rPr lang="en-GB" sz="2000" dirty="0"/>
              <a:t>Head of EAP Programmes at University for the Creative Arts (June 2019-November 2022)</a:t>
            </a:r>
          </a:p>
          <a:p>
            <a:r>
              <a:rPr lang="en-GB" sz="2000" dirty="0"/>
              <a:t>25+ years’ experience teaching EFL and EAP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000" dirty="0">
                <a:hlinkClick r:id="rId2"/>
              </a:rPr>
              <a:t>https://www.linkedin.com/in/heathermcclean/</a:t>
            </a:r>
            <a:endParaRPr lang="en-GB" sz="2000" dirty="0"/>
          </a:p>
          <a:p>
            <a:pPr marL="0" indent="0">
              <a:buNone/>
            </a:pPr>
            <a:r>
              <a:rPr lang="en-GB" sz="2000" dirty="0">
                <a:hlinkClick r:id="rId3"/>
              </a:rPr>
              <a:t>https://www.qmul.ac.uk/queenmaryacademy/about/meet-the-team/profiles/heather-mcclean.html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0355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A3800-3E9C-4B21-A95A-D3255E1AD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1057020" cy="1456267"/>
          </a:xfrm>
        </p:spPr>
        <p:txBody>
          <a:bodyPr/>
          <a:lstStyle/>
          <a:p>
            <a:r>
              <a:rPr lang="en-GB" dirty="0"/>
              <a:t>Assessment brief readability/Review :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1EC41-0DC0-D858-4F57-441556267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Extremely labour-intensive!</a:t>
            </a:r>
          </a:p>
          <a:p>
            <a:r>
              <a:rPr lang="en-GB" sz="2400" dirty="0"/>
              <a:t>Increased visibility with PD and Senior Leadership Team</a:t>
            </a:r>
          </a:p>
          <a:p>
            <a:r>
              <a:rPr lang="en-GB" sz="2400" dirty="0"/>
              <a:t>Fix-it approach – not developmental for subject lecturers</a:t>
            </a:r>
          </a:p>
          <a:p>
            <a:r>
              <a:rPr lang="en-GB" sz="2400" dirty="0"/>
              <a:t>Writing Accessible Assessment Briefs workshop – more impactful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949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272D-333A-1FE5-129B-52781F433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45432"/>
            <a:ext cx="10131425" cy="1456267"/>
          </a:xfrm>
        </p:spPr>
        <p:txBody>
          <a:bodyPr/>
          <a:lstStyle/>
          <a:p>
            <a:r>
              <a:rPr lang="en-GB" dirty="0"/>
              <a:t>Measuring Impact Of Initiatives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EC5F1-80A0-1FCA-D0DF-E9897B975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52337"/>
            <a:ext cx="10367210" cy="4138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Short-term:</a:t>
            </a:r>
          </a:p>
          <a:p>
            <a:r>
              <a:rPr lang="en-GB" sz="2400" dirty="0"/>
              <a:t>Have the staff said they found it helpful?</a:t>
            </a:r>
          </a:p>
          <a:p>
            <a:pPr marL="0" indent="0">
              <a:buNone/>
            </a:pPr>
            <a:r>
              <a:rPr lang="en-GB" sz="2400" dirty="0"/>
              <a:t>Medium-term:</a:t>
            </a:r>
          </a:p>
          <a:p>
            <a:r>
              <a:rPr lang="en-GB" sz="2400" dirty="0"/>
              <a:t>Has teaching changed? </a:t>
            </a:r>
          </a:p>
          <a:p>
            <a:pPr marL="0" indent="0">
              <a:buNone/>
            </a:pPr>
            <a:r>
              <a:rPr lang="en-GB" sz="2400" dirty="0"/>
              <a:t>Longer-term:</a:t>
            </a:r>
          </a:p>
          <a:p>
            <a:r>
              <a:rPr lang="en-GB" sz="2400" dirty="0"/>
              <a:t>Have changes been sustained?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5520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AD180-0736-3717-199D-20AEFF811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1624F-9831-098F-F1B0-37A4473F2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Offer bespoke staff development workshops for Schools/Departments</a:t>
            </a:r>
          </a:p>
          <a:p>
            <a:r>
              <a:rPr lang="en-GB" sz="2400" dirty="0"/>
              <a:t>Leading specialist sessions on PGCHE (e.g. teaching in the internationalised classroom)</a:t>
            </a:r>
          </a:p>
          <a:p>
            <a:r>
              <a:rPr lang="en-GB" sz="2400" dirty="0"/>
              <a:t>Becoming an HEA Fellow and a mentor for the Fellowship Scheme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485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2E71F-49B0-72F8-2B6B-12FD472E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Conditions for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BA2C9-908F-9CA6-2B60-6B98FA80D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1008894" cy="3649133"/>
          </a:xfrm>
        </p:spPr>
        <p:txBody>
          <a:bodyPr/>
          <a:lstStyle/>
          <a:p>
            <a:r>
              <a:rPr lang="en-GB" sz="2400" dirty="0"/>
              <a:t>A supportive line manager</a:t>
            </a:r>
          </a:p>
          <a:p>
            <a:r>
              <a:rPr lang="en-GB" sz="2400" dirty="0"/>
              <a:t>Experienced EAP team </a:t>
            </a:r>
          </a:p>
          <a:p>
            <a:r>
              <a:rPr lang="en-GB" sz="2400" dirty="0"/>
              <a:t>Strong links with academic staff/ PDs/Departments who can champion initiatives in their Schools</a:t>
            </a:r>
          </a:p>
          <a:p>
            <a:r>
              <a:rPr lang="en-GB" sz="2400" dirty="0"/>
              <a:t>Representation on internal boards/committees/working groups</a:t>
            </a:r>
          </a:p>
          <a:p>
            <a:r>
              <a:rPr lang="en-GB" sz="2400" dirty="0"/>
              <a:t>Cultural capital (Ding, 2019) within the institution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811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9B31D-9342-69FF-723B-60927BEC2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95" y="368966"/>
            <a:ext cx="10131425" cy="1058779"/>
          </a:xfrm>
        </p:spPr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22932-9039-DA68-9F1E-D95C24F9A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95" y="898356"/>
            <a:ext cx="11518232" cy="57270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Bond, B., 2020. </a:t>
            </a:r>
            <a:r>
              <a:rPr lang="en-GB" i="1" dirty="0"/>
              <a:t>Making language visible in the university: English for academic purposes and internationalisation. </a:t>
            </a:r>
            <a:r>
              <a:rPr lang="en-GB" dirty="0"/>
              <a:t>Multilingual Matters.</a:t>
            </a:r>
          </a:p>
          <a:p>
            <a:pPr marL="0" indent="0">
              <a:buNone/>
            </a:pPr>
            <a:r>
              <a:rPr lang="en-GB" b="0" i="0" dirty="0" err="1">
                <a:effectLst/>
              </a:rPr>
              <a:t>Crose</a:t>
            </a:r>
            <a:r>
              <a:rPr lang="en-GB" b="0" i="0" dirty="0">
                <a:effectLst/>
              </a:rPr>
              <a:t>, B.,  2011. Internationalization of the higher education classroom: Strategies to facilitate intercultural learning and academic success. </a:t>
            </a:r>
            <a:r>
              <a:rPr lang="en-GB" b="0" i="1" dirty="0">
                <a:effectLst/>
              </a:rPr>
              <a:t>International Journal of Teaching and Learning in Higher Education</a:t>
            </a:r>
            <a:r>
              <a:rPr lang="en-GB" b="0" i="0" dirty="0">
                <a:effectLst/>
              </a:rPr>
              <a:t>, </a:t>
            </a:r>
            <a:r>
              <a:rPr lang="en-GB" b="0" i="1" dirty="0">
                <a:effectLst/>
              </a:rPr>
              <a:t>23</a:t>
            </a:r>
            <a:r>
              <a:rPr lang="en-GB" b="0" i="0" dirty="0">
                <a:effectLst/>
              </a:rPr>
              <a:t>(3), pp.388-395.</a:t>
            </a:r>
          </a:p>
          <a:p>
            <a:pPr marL="0" indent="0">
              <a:buNone/>
            </a:pPr>
            <a:r>
              <a:rPr lang="en-GB" b="0" i="0" dirty="0">
                <a:effectLst/>
              </a:rPr>
              <a:t>Ding, A., 2019. EAP practitioner identity. In </a:t>
            </a:r>
            <a:r>
              <a:rPr lang="en-GB" b="0" i="1" dirty="0">
                <a:effectLst/>
              </a:rPr>
              <a:t>Specialised English.</a:t>
            </a:r>
            <a:r>
              <a:rPr lang="en-GB" b="0" i="0" dirty="0">
                <a:effectLst/>
              </a:rPr>
              <a:t> pp. 63-76 Routledge.</a:t>
            </a:r>
          </a:p>
          <a:p>
            <a:pPr marL="0" indent="0" algn="l">
              <a:buNone/>
            </a:pPr>
            <a:r>
              <a:rPr lang="en-GB" b="0" i="0" u="none" strike="noStrike" baseline="0" dirty="0"/>
              <a:t>Fallon, G. and Brown, R.B. , 1999. What About the Workers? Academic staff opinions about working with non‐UK postgraduate students in higher education. </a:t>
            </a:r>
            <a:r>
              <a:rPr lang="en-GB" b="0" i="1" u="none" strike="noStrike" baseline="0" dirty="0"/>
              <a:t>Journal of Further and Higher Education</a:t>
            </a:r>
            <a:r>
              <a:rPr lang="en-GB" b="0" i="0" u="none" strike="noStrike" baseline="0" dirty="0"/>
              <a:t>, 23 (1), pp 41-52</a:t>
            </a:r>
            <a:r>
              <a:rPr lang="en-GB" dirty="0"/>
              <a:t>.</a:t>
            </a:r>
            <a:endParaRPr lang="en-GB" b="0" i="0" dirty="0">
              <a:effectLst/>
            </a:endParaRPr>
          </a:p>
          <a:p>
            <a:pPr marL="0" indent="0">
              <a:buNone/>
            </a:pPr>
            <a:r>
              <a:rPr lang="en-GB" b="0" i="0" dirty="0">
                <a:effectLst/>
              </a:rPr>
              <a:t>Gallagher, C., </a:t>
            </a:r>
            <a:r>
              <a:rPr lang="en-GB" b="0" i="0" dirty="0" err="1">
                <a:effectLst/>
              </a:rPr>
              <a:t>Haan</a:t>
            </a:r>
            <a:r>
              <a:rPr lang="en-GB" b="0" i="0" dirty="0">
                <a:effectLst/>
              </a:rPr>
              <a:t>, J. and Lovett, S., 2020. Faculty and international student perceptions of language performance and instructional support: A mismatch of expectations. </a:t>
            </a:r>
            <a:r>
              <a:rPr lang="en-GB" b="0" i="1" dirty="0">
                <a:effectLst/>
              </a:rPr>
              <a:t>TESOL Journal</a:t>
            </a:r>
            <a:r>
              <a:rPr lang="en-GB" b="0" i="0" dirty="0">
                <a:effectLst/>
              </a:rPr>
              <a:t>, </a:t>
            </a:r>
            <a:r>
              <a:rPr lang="en-GB" b="0" i="1" dirty="0">
                <a:effectLst/>
              </a:rPr>
              <a:t>11</a:t>
            </a:r>
            <a:r>
              <a:rPr lang="en-GB" b="0" i="0" dirty="0">
                <a:effectLst/>
              </a:rPr>
              <a:t>(1). </a:t>
            </a:r>
          </a:p>
          <a:p>
            <a:pPr marL="0" indent="0">
              <a:buNone/>
            </a:pPr>
            <a:r>
              <a:rPr lang="en-GB" b="0" i="0" dirty="0">
                <a:effectLst/>
              </a:rPr>
              <a:t>Gopal, A., 2011. Internationalization of higher education: Preparing faculty to teach cross-culturally. </a:t>
            </a:r>
            <a:r>
              <a:rPr lang="en-GB" b="0" i="1" dirty="0">
                <a:effectLst/>
              </a:rPr>
              <a:t>International Journal of Teaching and Learning in Higher Education</a:t>
            </a:r>
            <a:r>
              <a:rPr lang="en-GB" b="0" i="0" dirty="0">
                <a:effectLst/>
              </a:rPr>
              <a:t>, </a:t>
            </a:r>
            <a:r>
              <a:rPr lang="en-GB" b="0" i="1" dirty="0">
                <a:effectLst/>
              </a:rPr>
              <a:t>23</a:t>
            </a:r>
            <a:r>
              <a:rPr lang="en-GB" b="0" i="0" dirty="0">
                <a:effectLst/>
              </a:rPr>
              <a:t>(3), pp.373-381.</a:t>
            </a:r>
          </a:p>
          <a:p>
            <a:pPr marL="0" indent="0">
              <a:buNone/>
            </a:pPr>
            <a:r>
              <a:rPr lang="en-GB" b="0" i="0" dirty="0" err="1">
                <a:effectLst/>
              </a:rPr>
              <a:t>Haan</a:t>
            </a:r>
            <a:r>
              <a:rPr lang="en-GB" b="0" i="0" dirty="0">
                <a:effectLst/>
              </a:rPr>
              <a:t>, J.E., Gallagher, C.E. and </a:t>
            </a:r>
            <a:r>
              <a:rPr lang="en-GB" b="0" i="0" dirty="0" err="1">
                <a:effectLst/>
              </a:rPr>
              <a:t>Varandani</a:t>
            </a:r>
            <a:r>
              <a:rPr lang="en-GB" b="0" i="0" dirty="0">
                <a:effectLst/>
              </a:rPr>
              <a:t>, L., 2017. Working with linguistically diverse classes across the disciplines: Faculty beliefs. </a:t>
            </a:r>
            <a:r>
              <a:rPr lang="en-GB" b="0" i="1" dirty="0">
                <a:effectLst/>
              </a:rPr>
              <a:t>Journal of the Scholarship of Teaching and Learning</a:t>
            </a:r>
            <a:r>
              <a:rPr lang="en-GB" b="0" i="0" dirty="0">
                <a:effectLst/>
              </a:rPr>
              <a:t>, </a:t>
            </a:r>
            <a:r>
              <a:rPr lang="en-GB" b="0" i="1" dirty="0">
                <a:effectLst/>
              </a:rPr>
              <a:t>17</a:t>
            </a:r>
            <a:r>
              <a:rPr lang="en-GB" b="0" i="0" dirty="0">
                <a:effectLst/>
              </a:rPr>
              <a:t>(1), pp.37-51.</a:t>
            </a:r>
          </a:p>
          <a:p>
            <a:pPr marL="0" indent="0">
              <a:buNone/>
            </a:pPr>
            <a:r>
              <a:rPr lang="en-GB" b="0" i="0" dirty="0" err="1">
                <a:effectLst/>
              </a:rPr>
              <a:t>Jin</a:t>
            </a:r>
            <a:r>
              <a:rPr lang="en-GB" b="0" i="0" dirty="0">
                <a:effectLst/>
              </a:rPr>
              <a:t>, L. and Schneider, J., 2019. Faculty views on international students: A survey study. </a:t>
            </a:r>
            <a:r>
              <a:rPr lang="en-GB" b="0" i="1" dirty="0">
                <a:effectLst/>
              </a:rPr>
              <a:t>Journal of International Students</a:t>
            </a:r>
            <a:r>
              <a:rPr lang="en-GB" b="0" i="0" dirty="0">
                <a:effectLst/>
              </a:rPr>
              <a:t>, </a:t>
            </a:r>
            <a:r>
              <a:rPr lang="en-GB" b="0" i="1" dirty="0">
                <a:effectLst/>
              </a:rPr>
              <a:t>9</a:t>
            </a:r>
            <a:r>
              <a:rPr lang="en-GB" b="0" i="0" dirty="0">
                <a:effectLst/>
              </a:rPr>
              <a:t>(1), pp.84-99.</a:t>
            </a:r>
          </a:p>
        </p:txBody>
      </p:sp>
    </p:spTree>
    <p:extLst>
      <p:ext uri="{BB962C8B-B14F-4D97-AF65-F5344CB8AC3E}">
        <p14:creationId xmlns:p14="http://schemas.microsoft.com/office/powerpoint/2010/main" val="28899791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9B31D-9342-69FF-723B-60927BEC2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94" y="368967"/>
            <a:ext cx="10131425" cy="1058779"/>
          </a:xfrm>
        </p:spPr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22932-9039-DA68-9F1E-D95C24F9A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94" y="762000"/>
            <a:ext cx="10716127" cy="57270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effectLst/>
                <a:ea typeface="Times New Roman" panose="02020603050405020304" pitchFamily="18" charset="0"/>
              </a:rPr>
              <a:t>Livermore, D., 2011. </a:t>
            </a:r>
            <a:r>
              <a:rPr lang="en-GB" i="1" dirty="0">
                <a:effectLst/>
                <a:ea typeface="Times New Roman" panose="02020603050405020304" pitchFamily="18" charset="0"/>
              </a:rPr>
              <a:t>The Cultural Intelligence Difference: Master the One Skill You Can’t Do without in Today’s Global Economy</a:t>
            </a:r>
            <a:r>
              <a:rPr lang="en-GB" dirty="0">
                <a:effectLst/>
                <a:ea typeface="Times New Roman" panose="02020603050405020304" pitchFamily="18" charset="0"/>
              </a:rPr>
              <a:t>. </a:t>
            </a:r>
            <a:r>
              <a:rPr lang="en-GB" dirty="0" err="1">
                <a:effectLst/>
                <a:ea typeface="Times New Roman" panose="02020603050405020304" pitchFamily="18" charset="0"/>
              </a:rPr>
              <a:t>Amacom</a:t>
            </a:r>
            <a:r>
              <a:rPr lang="en-GB" dirty="0">
                <a:effectLst/>
                <a:ea typeface="Times New Roman" panose="02020603050405020304" pitchFamily="18" charset="0"/>
              </a:rPr>
              <a:t>.</a:t>
            </a:r>
            <a:endParaRPr lang="en-GB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/>
              <a:t>Mahan, K.R., 2022. The comprehending teacher: Scaffolding in content and language integrated learning (CLIL). </a:t>
            </a:r>
            <a:r>
              <a:rPr lang="en-GB" i="1" dirty="0"/>
              <a:t>The Language Learning Journal</a:t>
            </a:r>
            <a:r>
              <a:rPr lang="en-GB" dirty="0"/>
              <a:t>, </a:t>
            </a:r>
            <a:r>
              <a:rPr lang="en-GB" i="1" dirty="0"/>
              <a:t>50</a:t>
            </a:r>
            <a:r>
              <a:rPr lang="en-GB" dirty="0"/>
              <a:t>(1), pp.74-88.</a:t>
            </a:r>
            <a:r>
              <a:rPr lang="en-GB" dirty="0"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GB" dirty="0"/>
              <a:t>Murray, N. and </a:t>
            </a:r>
            <a:r>
              <a:rPr lang="en-GB" dirty="0" err="1"/>
              <a:t>McConachy</a:t>
            </a:r>
            <a:r>
              <a:rPr lang="en-GB" dirty="0"/>
              <a:t>, T., 2018. “Participation” in the internationalized higher education classroom: An academic staff perspective. </a:t>
            </a:r>
            <a:r>
              <a:rPr lang="en-GB" i="1" dirty="0"/>
              <a:t>Journal of International and Intercultural Communication</a:t>
            </a:r>
            <a:r>
              <a:rPr lang="en-GB" dirty="0"/>
              <a:t>, 11 (3), pp 254-270.</a:t>
            </a:r>
            <a:endParaRPr lang="en-GB" b="0" i="0" u="none" strike="noStrike" baseline="0" dirty="0"/>
          </a:p>
          <a:p>
            <a:pPr marL="0" indent="0">
              <a:buNone/>
            </a:pPr>
            <a:r>
              <a:rPr lang="en-GB" b="0" i="0" u="none" strike="noStrike" baseline="0" dirty="0"/>
              <a:t>Ryan, J., 2011. Teaching and learning for international students: towards a transcultural approach. </a:t>
            </a:r>
            <a:r>
              <a:rPr lang="en-GB" b="0" i="1" u="none" strike="noStrike" baseline="0" dirty="0"/>
              <a:t>Teachers and Teaching,</a:t>
            </a:r>
            <a:r>
              <a:rPr lang="en-GB" b="0" i="0" u="none" strike="noStrike" baseline="0" dirty="0"/>
              <a:t> 17:6, pp 631-648.</a:t>
            </a:r>
            <a:endParaRPr lang="en-GB" dirty="0"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GB" b="0" i="0" dirty="0">
                <a:effectLst/>
              </a:rPr>
              <a:t>Washburn, C. and Hargis, J., 2017. Changes in faculty practice for international students: A case study. </a:t>
            </a:r>
            <a:r>
              <a:rPr lang="en-GB" b="0" i="1" dirty="0">
                <a:effectLst/>
              </a:rPr>
              <a:t>Transformative Dialogues: Teaching and Learning Journal</a:t>
            </a:r>
            <a:r>
              <a:rPr lang="en-GB" b="0" i="0" dirty="0">
                <a:effectLst/>
              </a:rPr>
              <a:t>, </a:t>
            </a:r>
            <a:r>
              <a:rPr lang="en-GB" b="0" i="1" dirty="0">
                <a:effectLst/>
              </a:rPr>
              <a:t>10</a:t>
            </a:r>
            <a:r>
              <a:rPr lang="en-GB" b="0" i="0" dirty="0">
                <a:effectLst/>
              </a:rPr>
              <a:t>(1).</a:t>
            </a:r>
            <a:endParaRPr lang="en-GB" dirty="0">
              <a:effectLst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GB" dirty="0">
                <a:effectLst/>
                <a:ea typeface="Times New Roman" panose="02020603050405020304" pitchFamily="18" charset="0"/>
              </a:rPr>
              <a:t>Yu, C. and McClean, H. 2022. ‘International Student Success in the UK: scaffolding curriculum strategies and cultural intelligence.’ In: </a:t>
            </a:r>
            <a:r>
              <a:rPr lang="en-GB" i="1" dirty="0">
                <a:effectLst/>
                <a:ea typeface="Times New Roman" panose="02020603050405020304" pitchFamily="18" charset="0"/>
              </a:rPr>
              <a:t>International Environments and Practices of Higher Education. </a:t>
            </a:r>
            <a:r>
              <a:rPr lang="en-GB" b="0" i="0" dirty="0">
                <a:effectLst/>
              </a:rPr>
              <a:t>pp. 115-127 Emerald Publishing Limited.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363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5A95D-544E-810A-B283-C8AE35ECF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 for listening!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B4FDF-8AD2-F5F9-424F-39485CB8F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h.mcclean@qmul.ac.uk</a:t>
            </a:r>
            <a:endParaRPr lang="en-GB" dirty="0"/>
          </a:p>
          <a:p>
            <a:pPr marL="0" indent="0">
              <a:buNone/>
            </a:pPr>
            <a:r>
              <a:rPr lang="en-GB" sz="1800" dirty="0">
                <a:hlinkClick r:id="rId3"/>
              </a:rPr>
              <a:t>https://www.linkedin.com/in/heathermcclean/</a:t>
            </a:r>
            <a:endParaRPr lang="en-GB" sz="1800" dirty="0"/>
          </a:p>
          <a:p>
            <a:pPr marL="0" indent="0">
              <a:buNone/>
            </a:pPr>
            <a:r>
              <a:rPr lang="en-GB" sz="1800" dirty="0">
                <a:hlinkClick r:id="rId4"/>
              </a:rPr>
              <a:t>https://www.qmul.ac.uk/queenmaryacademy/about/meet-the-team/profiles/heather-mcclean.html</a:t>
            </a:r>
            <a:endParaRPr lang="en-GB" sz="18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11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6EF11-E1AC-A43E-2DB6-06F933715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Session Aims &amp;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CA09E-C87A-CBA1-7598-9F856F3D0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254" y="1942877"/>
            <a:ext cx="10820398" cy="32761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Introduce research into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academics’ intercultural competence and their ability to scaffold knowledge effectively for international students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Examine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effectiveness of four EAP-led initiatives designed to address identified knowledge and skills gap among academic staff</a:t>
            </a:r>
          </a:p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rationale for EAP-led initiatives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recommendations for future developments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4475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08F93-25EF-E6DD-7FB1-ED9DAF547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349" y="192505"/>
            <a:ext cx="10131425" cy="1456267"/>
          </a:xfrm>
        </p:spPr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9DE15-6DC4-3C02-D619-E472AC4B0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63969"/>
            <a:ext cx="11089104" cy="4384431"/>
          </a:xfrm>
        </p:spPr>
        <p:txBody>
          <a:bodyPr>
            <a:normAutofit fontScale="85000" lnSpcReduction="10000"/>
          </a:bodyPr>
          <a:lstStyle/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conducted at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for the Creative Arts (UCA) in 2020 as part of the Internationalisation of Curriculum action plan</a:t>
            </a:r>
          </a:p>
          <a:p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/>
              <a:t>Clear knowledge gap among staff (especially regarding language levels and the need for grading/scaffolding language)</a:t>
            </a:r>
          </a:p>
          <a:p>
            <a:endParaRPr lang="en-GB" sz="2400" dirty="0"/>
          </a:p>
          <a:p>
            <a:r>
              <a:rPr lang="en-GB" sz="2400" dirty="0"/>
              <a:t>Informally identified through: sitting in on taught sessions; reading assessment briefs; conversations with lecturers regarding students’ language ability; regular requests for a Chinese interpreter</a:t>
            </a:r>
          </a:p>
          <a:p>
            <a:pPr marL="0" indent="0">
              <a:buNone/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aim: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investigate (a) academics’ intercultural competence; (b) their ability to convey knowledge effectively to international students; and (c) to see whether there was a correlation between the two</a:t>
            </a:r>
          </a:p>
          <a:p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693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857A6-C316-8E64-8952-5CFBF1355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0815"/>
            <a:ext cx="11068050" cy="1325563"/>
          </a:xfrm>
        </p:spPr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How does cultural intelligence correlate to academics’ teaching strategies?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92060-91D0-380D-80D3-BEA4F49FD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6378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/>
              <a:t>Quantitative Data: questionnaires distributed to academic staff – 50 returned (60% subject lecturers; 40% EAP tutors)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/>
              <a:t>Qualitative Data: in-depth interviews with 10 academic staff (subject lecturers and EAP tutors)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33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4BA4D4-D371-13A6-CB59-3C02888C0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38" y="225254"/>
            <a:ext cx="11458923" cy="619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B3E084-9A98-997E-421F-B29D5DBF7BEC}"/>
              </a:ext>
            </a:extLst>
          </p:cNvPr>
          <p:cNvSpPr txBox="1"/>
          <p:nvPr/>
        </p:nvSpPr>
        <p:spPr>
          <a:xfrm>
            <a:off x="8893037" y="1095059"/>
            <a:ext cx="1871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Livermore, 2011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72F382-5493-57ED-CD65-6C172F50BF30}"/>
              </a:ext>
            </a:extLst>
          </p:cNvPr>
          <p:cNvSpPr txBox="1"/>
          <p:nvPr/>
        </p:nvSpPr>
        <p:spPr>
          <a:xfrm>
            <a:off x="4178105" y="6422963"/>
            <a:ext cx="4232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Image from https://betterboards.net/</a:t>
            </a:r>
          </a:p>
        </p:txBody>
      </p:sp>
    </p:spTree>
    <p:extLst>
      <p:ext uri="{BB962C8B-B14F-4D97-AF65-F5344CB8AC3E}">
        <p14:creationId xmlns:p14="http://schemas.microsoft.com/office/powerpoint/2010/main" val="3444726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E7ECC-04B3-248A-79F4-624FD6CAC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868" y="77111"/>
            <a:ext cx="10131425" cy="1456267"/>
          </a:xfrm>
        </p:spPr>
        <p:txBody>
          <a:bodyPr/>
          <a:lstStyle/>
          <a:p>
            <a:r>
              <a:rPr lang="en-GB" dirty="0"/>
              <a:t>Research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E0C01-24DE-CCD2-BAC0-996D58C7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868" y="1533378"/>
            <a:ext cx="11057206" cy="4710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/>
              <a:t>95% of participants had average (55%) or high (40%) cultural awareness</a:t>
            </a:r>
          </a:p>
          <a:p>
            <a:pPr marL="0" indent="0">
              <a:buNone/>
            </a:pPr>
            <a:endParaRPr lang="en-GB" sz="2900" dirty="0"/>
          </a:p>
          <a:p>
            <a:pPr marL="0" indent="0">
              <a:buNone/>
            </a:pPr>
            <a:r>
              <a:rPr lang="en-GB" sz="2900" dirty="0"/>
              <a:t>BUT</a:t>
            </a:r>
          </a:p>
          <a:p>
            <a:pPr marL="0" indent="0">
              <a:buNone/>
            </a:pPr>
            <a:r>
              <a:rPr lang="en-GB" sz="2600" dirty="0"/>
              <a:t>Only 30% displayed high competencies in all four CQ elements </a:t>
            </a:r>
          </a:p>
          <a:p>
            <a:pPr marL="457200" lvl="1" indent="0">
              <a:buNone/>
            </a:pPr>
            <a:r>
              <a:rPr lang="en-GB" sz="2000" i="1" dirty="0"/>
              <a:t>Commonalities: worked overseas; speak a second language; 4+ years’ experience teaching international students</a:t>
            </a:r>
          </a:p>
          <a:p>
            <a:pPr marL="0" indent="0">
              <a:buNone/>
            </a:pPr>
            <a:r>
              <a:rPr lang="en-GB" sz="2900" dirty="0"/>
              <a:t>AND</a:t>
            </a:r>
          </a:p>
          <a:p>
            <a:pPr marL="201168" lvl="1" indent="0">
              <a:buNone/>
            </a:pPr>
            <a:r>
              <a:rPr lang="en-GB" sz="2600" dirty="0"/>
              <a:t>20% of participants unable to give any examples of adjusting teaching approach</a:t>
            </a:r>
          </a:p>
          <a:p>
            <a:pPr marL="201168" lvl="1" indent="0">
              <a:buNone/>
            </a:pPr>
            <a:r>
              <a:rPr lang="en-GB" sz="2900" dirty="0"/>
              <a:t>	</a:t>
            </a:r>
            <a:r>
              <a:rPr lang="en-GB" sz="2000" i="1" dirty="0"/>
              <a:t>Commonalities: monolingual; less confident in multilingual contexts</a:t>
            </a:r>
          </a:p>
          <a:p>
            <a:pPr marL="201168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65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2E26D889-44C0-4225-BBB8-EB10551DB9AF}"/>
              </a:ext>
            </a:extLst>
          </p:cNvPr>
          <p:cNvGrpSpPr/>
          <p:nvPr/>
        </p:nvGrpSpPr>
        <p:grpSpPr>
          <a:xfrm>
            <a:off x="0" y="525906"/>
            <a:ext cx="11758863" cy="6177349"/>
            <a:chOff x="-1395250" y="1519916"/>
            <a:chExt cx="10615640" cy="8231734"/>
          </a:xfrm>
        </p:grpSpPr>
        <p:sp>
          <p:nvSpPr>
            <p:cNvPr id="2" name="TextBox 2"/>
            <p:cNvSpPr txBox="1"/>
            <p:nvPr/>
          </p:nvSpPr>
          <p:spPr>
            <a:xfrm>
              <a:off x="-1395250" y="1519916"/>
              <a:ext cx="10615640" cy="111940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3226"/>
                </a:lnSpc>
              </a:pPr>
              <a:r>
                <a:rPr lang="en-GB" sz="3600" dirty="0">
                  <a:latin typeface="+mj-lt"/>
                </a:rPr>
                <a:t>RESEARCH FINDINGS: EAP TUTORS’ &amp; SUBJECT LECTURERS’ SCAFFOLDING STRATEGIES</a:t>
              </a:r>
              <a:endParaRPr lang="en-US" spc="-128" dirty="0">
                <a:solidFill>
                  <a:srgbClr val="000000"/>
                </a:solidFill>
                <a:latin typeface="+mj-lt"/>
              </a:endParaRPr>
            </a:p>
          </p:txBody>
        </p:sp>
        <p:pic>
          <p:nvPicPr>
            <p:cNvPr id="4" name="Picture 4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3007894" y="9428200"/>
              <a:ext cx="1544211" cy="323450"/>
            </a:xfrm>
            <a:prstGeom prst="rect">
              <a:avLst/>
            </a:prstGeom>
          </p:spPr>
        </p:pic>
        <p:pic>
          <p:nvPicPr>
            <p:cNvPr id="5" name="Picture 5"/>
            <p:cNvPicPr>
              <a:picLocks noChangeAspect="1"/>
            </p:cNvPicPr>
            <p:nvPr/>
          </p:nvPicPr>
          <p:blipFill>
            <a:blip r:embed="rId4">
              <a:alphaModFix amt="60000"/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p:blipFill>
          <p:spPr>
            <a:xfrm>
              <a:off x="230725" y="2953307"/>
              <a:ext cx="7442201" cy="6198724"/>
            </a:xfrm>
            <a:prstGeom prst="rect">
              <a:avLst/>
            </a:prstGeom>
          </p:spPr>
        </p:pic>
        <p:sp>
          <p:nvSpPr>
            <p:cNvPr id="8" name="TextBox 8"/>
            <p:cNvSpPr txBox="1"/>
            <p:nvPr/>
          </p:nvSpPr>
          <p:spPr>
            <a:xfrm>
              <a:off x="847050" y="3921954"/>
              <a:ext cx="2654776" cy="478420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indent="0" algn="ctr">
                <a:buFont typeface="Calibri" panose="020F0502020204030204" pitchFamily="34" charset="0"/>
                <a:buNone/>
              </a:pPr>
              <a:r>
                <a:rPr lang="en-GB" sz="2800" dirty="0"/>
                <a:t>EAP Tutors</a:t>
              </a:r>
            </a:p>
            <a:p>
              <a:pPr marL="0" indent="0" algn="ctr">
                <a:buFont typeface="Calibri" panose="020F0502020204030204" pitchFamily="34" charset="0"/>
                <a:buNone/>
              </a:pPr>
              <a:endParaRPr lang="en-GB" sz="2400" dirty="0"/>
            </a:p>
            <a:p>
              <a:pPr marL="514350" indent="-514350">
                <a:buFont typeface="Calibri" panose="020F0502020204030204" pitchFamily="34" charset="0"/>
                <a:buAutoNum type="alphaLcPeriod"/>
              </a:pPr>
              <a:r>
                <a:rPr lang="en-GB" sz="2400" dirty="0"/>
                <a:t>use of discourse strategies</a:t>
              </a:r>
            </a:p>
            <a:p>
              <a:pPr marL="514350" indent="-514350">
                <a:buFont typeface="Calibri" panose="020F0502020204030204" pitchFamily="34" charset="0"/>
                <a:buAutoNum type="alphaLcPeriod"/>
              </a:pPr>
              <a:r>
                <a:rPr lang="en-GB" sz="2400" dirty="0"/>
                <a:t>academic vocabulary development</a:t>
              </a:r>
            </a:p>
            <a:p>
              <a:pPr marL="514350" indent="-514350">
                <a:buFont typeface="Calibri" panose="020F0502020204030204" pitchFamily="34" charset="0"/>
                <a:buAutoNum type="alphaLcPeriod"/>
              </a:pPr>
              <a:r>
                <a:rPr lang="en-GB" sz="2400" dirty="0"/>
                <a:t>metacognitive strategies</a:t>
              </a:r>
            </a:p>
            <a:p>
              <a:pPr>
                <a:lnSpc>
                  <a:spcPts val="1718"/>
                </a:lnSpc>
              </a:pPr>
              <a:endParaRPr lang="en-US" sz="1227" dirty="0">
                <a:solidFill>
                  <a:srgbClr val="FFFFFF"/>
                </a:solidFill>
                <a:latin typeface="Libre Baskerville" panose="02000000000000000000" pitchFamily="2" charset="0"/>
              </a:endParaRPr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4954199" y="4357793"/>
              <a:ext cx="2340365" cy="338974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indent="0" algn="ctr">
                <a:buFont typeface="Calibri" panose="020F0502020204030204" pitchFamily="34" charset="0"/>
                <a:buNone/>
              </a:pPr>
              <a:r>
                <a:rPr lang="en-GB" sz="2800" dirty="0"/>
                <a:t>Subject Lecturers</a:t>
              </a:r>
            </a:p>
            <a:p>
              <a:pPr marL="0" indent="0" algn="ctr">
                <a:buFont typeface="Calibri" panose="020F0502020204030204" pitchFamily="34" charset="0"/>
                <a:buNone/>
              </a:pPr>
              <a:endParaRPr lang="en-GB" sz="2800" dirty="0"/>
            </a:p>
            <a:p>
              <a:r>
                <a:rPr lang="en-GB" sz="2400" dirty="0"/>
                <a:t>providing supportive materials (multimedia &amp; </a:t>
              </a:r>
            </a:p>
            <a:p>
              <a:r>
                <a:rPr lang="en-GB" sz="2400" dirty="0"/>
                <a:t>semiotics)</a:t>
              </a:r>
            </a:p>
            <a:p>
              <a:pPr algn="r">
                <a:lnSpc>
                  <a:spcPts val="1718"/>
                </a:lnSpc>
              </a:pPr>
              <a:endParaRPr lang="en-US" sz="1227" dirty="0">
                <a:solidFill>
                  <a:srgbClr val="FFFFFF"/>
                </a:solidFill>
                <a:latin typeface="Libre Baskerville" panose="02000000000000000000" pitchFamily="2" charset="0"/>
              </a:endParaRP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3199418" y="5314428"/>
              <a:ext cx="1504812" cy="147647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GB" sz="2400" dirty="0"/>
                <a:t>drawing on prior knowledge</a:t>
              </a:r>
            </a:p>
          </p:txBody>
        </p:sp>
      </p:grpSp>
      <p:sp>
        <p:nvSpPr>
          <p:cNvPr id="3" name="TextBox 10">
            <a:extLst>
              <a:ext uri="{FF2B5EF4-FFF2-40B4-BE49-F238E27FC236}">
                <a16:creationId xmlns:a16="http://schemas.microsoft.com/office/drawing/2014/main" id="{EFC429DC-6004-FE99-2AF4-EB5B42A01147}"/>
              </a:ext>
            </a:extLst>
          </p:cNvPr>
          <p:cNvSpPr txBox="1"/>
          <p:nvPr/>
        </p:nvSpPr>
        <p:spPr>
          <a:xfrm>
            <a:off x="9625640" y="5833096"/>
            <a:ext cx="1935242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GB" sz="2400" dirty="0"/>
              <a:t>Mahan (2020)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BA54F-1B7F-F1DE-4BDD-3E0FDB442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82378-72E3-87A9-03AE-1D897BAEA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994" y="2310879"/>
            <a:ext cx="10297550" cy="3649133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/>
              <a:t>High CQ Drive and Knowledge does not necessarily equate to high CQ Strategy and Action</a:t>
            </a:r>
          </a:p>
          <a:p>
            <a:r>
              <a:rPr lang="en-GB" sz="2400" dirty="0"/>
              <a:t>Learning another language has a positive impact on CQ Strategy and CQ Action</a:t>
            </a:r>
          </a:p>
          <a:p>
            <a:r>
              <a:rPr lang="en-GB" sz="2400" dirty="0"/>
              <a:t>Need for knowledge exchange and collaboration between language and the disciplines</a:t>
            </a:r>
          </a:p>
          <a:p>
            <a:r>
              <a:rPr lang="en-GB" sz="2400" dirty="0"/>
              <a:t>Need for staff development and support to develop best practice in teaching in an internationalised university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Yu, C. and McClean, H. (2022) ‘International Student Success in the UK: scaffolding curriculum strategies and cultural intelligence.’ Chapter in: </a:t>
            </a:r>
            <a:r>
              <a:rPr lang="en-GB" sz="19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International Environments and Practices of Higher Education. </a:t>
            </a:r>
            <a:r>
              <a:rPr lang="en-GB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Bingley: Emerald Publishing.</a:t>
            </a:r>
            <a:endParaRPr lang="en-GB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0776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3365</TotalTime>
  <Words>1952</Words>
  <Application>Microsoft Office PowerPoint</Application>
  <PresentationFormat>Widescreen</PresentationFormat>
  <Paragraphs>192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Libre Baskerville</vt:lpstr>
      <vt:lpstr>Times New Roman</vt:lpstr>
      <vt:lpstr>Celestial</vt:lpstr>
      <vt:lpstr>Turn and Face the Strange</vt:lpstr>
      <vt:lpstr>Biography</vt:lpstr>
      <vt:lpstr>Session Aims &amp; Outline</vt:lpstr>
      <vt:lpstr>Context</vt:lpstr>
      <vt:lpstr>How does cultural intelligence correlate to academics’ teaching strategies?</vt:lpstr>
      <vt:lpstr>PowerPoint Presentation</vt:lpstr>
      <vt:lpstr>Research Findings</vt:lpstr>
      <vt:lpstr>PowerPoint Presentation</vt:lpstr>
      <vt:lpstr>Research Conclusions</vt:lpstr>
      <vt:lpstr>Literature Review</vt:lpstr>
      <vt:lpstr>Rationale for EAP-LED approach</vt:lpstr>
      <vt:lpstr>EAP-Led Initiatives to support academics</vt:lpstr>
      <vt:lpstr>1. Staff Development Workshops</vt:lpstr>
      <vt:lpstr>Staff Development Workshops: Evaluation</vt:lpstr>
      <vt:lpstr>Staff Development Workshops: Evaluation</vt:lpstr>
      <vt:lpstr>2. Co-Teaching/Co-creating with Lecturers </vt:lpstr>
      <vt:lpstr>Co-Teaching/Co-Creation: Evaluation</vt:lpstr>
      <vt:lpstr>3. EAP/Subject Lecturer Peer Observation Scheme</vt:lpstr>
      <vt:lpstr>4. Assessment brief readability/Review Service</vt:lpstr>
      <vt:lpstr>Assessment brief readability/Review : evaluation</vt:lpstr>
      <vt:lpstr>Measuring Impact Of Initiatives</vt:lpstr>
      <vt:lpstr>Next Steps</vt:lpstr>
      <vt:lpstr>Conditions for success</vt:lpstr>
      <vt:lpstr>References</vt:lpstr>
      <vt:lpstr>References</vt:lpstr>
      <vt:lpstr>Thank you for listening!</vt:lpstr>
    </vt:vector>
  </TitlesOfParts>
  <Company>Queen Mary, University of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 and Face the Strange</dc:title>
  <dc:creator>Heather McClean</dc:creator>
  <cp:lastModifiedBy>Heather McClean</cp:lastModifiedBy>
  <cp:revision>3</cp:revision>
  <dcterms:created xsi:type="dcterms:W3CDTF">2023-04-12T11:01:03Z</dcterms:created>
  <dcterms:modified xsi:type="dcterms:W3CDTF">2023-04-17T07:28:56Z</dcterms:modified>
</cp:coreProperties>
</file>