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0" r:id="rId3"/>
    <p:sldId id="276" r:id="rId4"/>
    <p:sldId id="271" r:id="rId5"/>
    <p:sldId id="272" r:id="rId6"/>
    <p:sldId id="275" r:id="rId7"/>
    <p:sldId id="273" r:id="rId8"/>
    <p:sldId id="280" r:id="rId9"/>
    <p:sldId id="278" r:id="rId10"/>
    <p:sldId id="279" r:id="rId11"/>
    <p:sldId id="281" r:id="rId12"/>
    <p:sldId id="257" r:id="rId13"/>
    <p:sldId id="277" r:id="rId14"/>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8C6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8EED0-0274-41D9-9FE5-F9FAB8D47F51}" v="21" dt="2023-04-20T06:36:55.722"/>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51" autoAdjust="0"/>
  </p:normalViewPr>
  <p:slideViewPr>
    <p:cSldViewPr snapToGrid="0">
      <p:cViewPr varScale="1">
        <p:scale>
          <a:sx n="68" d="100"/>
          <a:sy n="68" d="100"/>
        </p:scale>
        <p:origin x="1160" y="52"/>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french" userId="S::amanda.french_bcu.ac.uk#ext#@openuniv.onmicrosoft.com::7e7fea84-f8ce-4c47-ab1d-e5266359a847" providerId="AD" clId="Web-{5BFF94F2-4F25-1234-2132-ABFF2A2FBEE1}"/>
    <pc:docChg chg="modSld">
      <pc:chgData name="amanda.french" userId="S::amanda.french_bcu.ac.uk#ext#@openuniv.onmicrosoft.com::7e7fea84-f8ce-4c47-ab1d-e5266359a847" providerId="AD" clId="Web-{5BFF94F2-4F25-1234-2132-ABFF2A2FBEE1}" dt="2023-04-17T11:10:43.193" v="566"/>
      <pc:docMkLst>
        <pc:docMk/>
      </pc:docMkLst>
      <pc:sldChg chg="modNotes">
        <pc:chgData name="amanda.french" userId="S::amanda.french_bcu.ac.uk#ext#@openuniv.onmicrosoft.com::7e7fea84-f8ce-4c47-ab1d-e5266359a847" providerId="AD" clId="Web-{5BFF94F2-4F25-1234-2132-ABFF2A2FBEE1}" dt="2023-04-17T11:06:30.419" v="258"/>
        <pc:sldMkLst>
          <pc:docMk/>
          <pc:sldMk cId="1920111014" sldId="256"/>
        </pc:sldMkLst>
      </pc:sldChg>
      <pc:sldChg chg="modNotes">
        <pc:chgData name="amanda.french" userId="S::amanda.french_bcu.ac.uk#ext#@openuniv.onmicrosoft.com::7e7fea84-f8ce-4c47-ab1d-e5266359a847" providerId="AD" clId="Web-{5BFF94F2-4F25-1234-2132-ABFF2A2FBEE1}" dt="2023-04-17T11:10:43.193" v="566"/>
        <pc:sldMkLst>
          <pc:docMk/>
          <pc:sldMk cId="754255297" sldId="276"/>
        </pc:sldMkLst>
      </pc:sldChg>
    </pc:docChg>
  </pc:docChgLst>
  <pc:docChgLst>
    <pc:chgData name="Amanda French" userId="6b5f425c-34ed-459f-a657-6ba2b8957ca5" providerId="ADAL" clId="{BD1E4CD9-B92E-4BF4-9B94-602BD57B34D5}"/>
    <pc:docChg chg="undo custSel modSld sldOrd">
      <pc:chgData name="Amanda French" userId="6b5f425c-34ed-459f-a657-6ba2b8957ca5" providerId="ADAL" clId="{BD1E4CD9-B92E-4BF4-9B94-602BD57B34D5}" dt="2023-04-16T13:45:45.705" v="174"/>
      <pc:docMkLst>
        <pc:docMk/>
      </pc:docMkLst>
      <pc:sldChg chg="modAnim">
        <pc:chgData name="Amanda French" userId="6b5f425c-34ed-459f-a657-6ba2b8957ca5" providerId="ADAL" clId="{BD1E4CD9-B92E-4BF4-9B94-602BD57B34D5}" dt="2023-04-16T13:38:36.761" v="8" actId="20578"/>
        <pc:sldMkLst>
          <pc:docMk/>
          <pc:sldMk cId="2128536031" sldId="257"/>
        </pc:sldMkLst>
      </pc:sldChg>
      <pc:sldChg chg="ord">
        <pc:chgData name="Amanda French" userId="6b5f425c-34ed-459f-a657-6ba2b8957ca5" providerId="ADAL" clId="{BD1E4CD9-B92E-4BF4-9B94-602BD57B34D5}" dt="2023-04-16T13:40:42.317" v="30"/>
        <pc:sldMkLst>
          <pc:docMk/>
          <pc:sldMk cId="3647350285" sldId="278"/>
        </pc:sldMkLst>
      </pc:sldChg>
      <pc:sldChg chg="ord">
        <pc:chgData name="Amanda French" userId="6b5f425c-34ed-459f-a657-6ba2b8957ca5" providerId="ADAL" clId="{BD1E4CD9-B92E-4BF4-9B94-602BD57B34D5}" dt="2023-04-16T13:45:45.705" v="174"/>
        <pc:sldMkLst>
          <pc:docMk/>
          <pc:sldMk cId="840717265" sldId="279"/>
        </pc:sldMkLst>
      </pc:sldChg>
      <pc:sldChg chg="modSp mod">
        <pc:chgData name="Amanda French" userId="6b5f425c-34ed-459f-a657-6ba2b8957ca5" providerId="ADAL" clId="{BD1E4CD9-B92E-4BF4-9B94-602BD57B34D5}" dt="2023-04-16T13:40:33.605" v="28" actId="14100"/>
        <pc:sldMkLst>
          <pc:docMk/>
          <pc:sldMk cId="3204091374" sldId="280"/>
        </pc:sldMkLst>
        <pc:graphicFrameChg chg="mod modGraphic">
          <ac:chgData name="Amanda French" userId="6b5f425c-34ed-459f-a657-6ba2b8957ca5" providerId="ADAL" clId="{BD1E4CD9-B92E-4BF4-9B94-602BD57B34D5}" dt="2023-04-16T13:40:33.605" v="28" actId="14100"/>
          <ac:graphicFrameMkLst>
            <pc:docMk/>
            <pc:sldMk cId="3204091374" sldId="280"/>
            <ac:graphicFrameMk id="4" creationId="{4C8AEFF0-3CF3-3258-E45A-2406AF485FD8}"/>
          </ac:graphicFrameMkLst>
        </pc:graphicFrameChg>
      </pc:sldChg>
      <pc:sldChg chg="modSp mod">
        <pc:chgData name="Amanda French" userId="6b5f425c-34ed-459f-a657-6ba2b8957ca5" providerId="ADAL" clId="{BD1E4CD9-B92E-4BF4-9B94-602BD57B34D5}" dt="2023-04-16T13:45:39.065" v="172" actId="20577"/>
        <pc:sldMkLst>
          <pc:docMk/>
          <pc:sldMk cId="2494641991" sldId="281"/>
        </pc:sldMkLst>
        <pc:spChg chg="mod">
          <ac:chgData name="Amanda French" userId="6b5f425c-34ed-459f-a657-6ba2b8957ca5" providerId="ADAL" clId="{BD1E4CD9-B92E-4BF4-9B94-602BD57B34D5}" dt="2023-04-16T13:45:08.129" v="158" actId="20577"/>
          <ac:spMkLst>
            <pc:docMk/>
            <pc:sldMk cId="2494641991" sldId="281"/>
            <ac:spMk id="2" creationId="{4E90E784-EE5C-1B07-E567-A693076F6325}"/>
          </ac:spMkLst>
        </pc:spChg>
        <pc:spChg chg="mod">
          <ac:chgData name="Amanda French" userId="6b5f425c-34ed-459f-a657-6ba2b8957ca5" providerId="ADAL" clId="{BD1E4CD9-B92E-4BF4-9B94-602BD57B34D5}" dt="2023-04-16T13:45:39.065" v="172" actId="20577"/>
          <ac:spMkLst>
            <pc:docMk/>
            <pc:sldMk cId="2494641991" sldId="281"/>
            <ac:spMk id="3" creationId="{C0E75919-4FEF-C69A-5114-6D5BB7CB4982}"/>
          </ac:spMkLst>
        </pc:spChg>
      </pc:sldChg>
    </pc:docChg>
  </pc:docChgLst>
  <pc:docChgLst>
    <pc:chgData name="Julia.Molinari" userId="S::jm44828@open.ac.uk::d2fd5da6-50f8-4dab-b718-540b5e012ff0" providerId="AD" clId="Web-{6668E6FF-1779-A2B6-3A4E-21E647DD7EAE}"/>
    <pc:docChg chg="modSld">
      <pc:chgData name="Julia.Molinari" userId="S::jm44828@open.ac.uk::d2fd5da6-50f8-4dab-b718-540b5e012ff0" providerId="AD" clId="Web-{6668E6FF-1779-A2B6-3A4E-21E647DD7EAE}" dt="2023-04-17T11:46:31.533" v="289"/>
      <pc:docMkLst>
        <pc:docMk/>
      </pc:docMkLst>
      <pc:sldChg chg="modNotes">
        <pc:chgData name="Julia.Molinari" userId="S::jm44828@open.ac.uk::d2fd5da6-50f8-4dab-b718-540b5e012ff0" providerId="AD" clId="Web-{6668E6FF-1779-A2B6-3A4E-21E647DD7EAE}" dt="2023-04-17T11:46:31.533" v="289"/>
        <pc:sldMkLst>
          <pc:docMk/>
          <pc:sldMk cId="1920111014" sldId="256"/>
        </pc:sldMkLst>
      </pc:sldChg>
      <pc:sldChg chg="modSp">
        <pc:chgData name="Julia.Molinari" userId="S::jm44828@open.ac.uk::d2fd5da6-50f8-4dab-b718-540b5e012ff0" providerId="AD" clId="Web-{6668E6FF-1779-A2B6-3A4E-21E647DD7EAE}" dt="2023-04-17T10:29:17.531" v="2" actId="20577"/>
        <pc:sldMkLst>
          <pc:docMk/>
          <pc:sldMk cId="2128536031" sldId="257"/>
        </pc:sldMkLst>
        <pc:spChg chg="mod">
          <ac:chgData name="Julia.Molinari" userId="S::jm44828@open.ac.uk::d2fd5da6-50f8-4dab-b718-540b5e012ff0" providerId="AD" clId="Web-{6668E6FF-1779-A2B6-3A4E-21E647DD7EAE}" dt="2023-04-17T10:29:17.531" v="2" actId="20577"/>
          <ac:spMkLst>
            <pc:docMk/>
            <pc:sldMk cId="2128536031" sldId="257"/>
            <ac:spMk id="14" creationId="{00000000-0000-0000-0000-000000000000}"/>
          </ac:spMkLst>
        </pc:spChg>
      </pc:sldChg>
    </pc:docChg>
  </pc:docChgLst>
  <pc:docChgLst>
    <pc:chgData name="Julia.Molinari" userId="d2fd5da6-50f8-4dab-b718-540b5e012ff0" providerId="ADAL" clId="{733A4925-EA26-4E2C-92DF-58A0BCE12AD9}"/>
    <pc:docChg chg="custSel modSld">
      <pc:chgData name="Julia.Molinari" userId="d2fd5da6-50f8-4dab-b718-540b5e012ff0" providerId="ADAL" clId="{733A4925-EA26-4E2C-92DF-58A0BCE12AD9}" dt="2023-04-17T13:20:44.745" v="4152" actId="20577"/>
      <pc:docMkLst>
        <pc:docMk/>
      </pc:docMkLst>
      <pc:sldChg chg="modNotesTx">
        <pc:chgData name="Julia.Molinari" userId="d2fd5da6-50f8-4dab-b718-540b5e012ff0" providerId="ADAL" clId="{733A4925-EA26-4E2C-92DF-58A0BCE12AD9}" dt="2023-04-17T12:20:05.901" v="924" actId="6549"/>
        <pc:sldMkLst>
          <pc:docMk/>
          <pc:sldMk cId="1920111014" sldId="256"/>
        </pc:sldMkLst>
      </pc:sldChg>
      <pc:sldChg chg="modNotesTx">
        <pc:chgData name="Julia.Molinari" userId="d2fd5da6-50f8-4dab-b718-540b5e012ff0" providerId="ADAL" clId="{733A4925-EA26-4E2C-92DF-58A0BCE12AD9}" dt="2023-04-17T13:13:25.941" v="4060" actId="20577"/>
        <pc:sldMkLst>
          <pc:docMk/>
          <pc:sldMk cId="2128536031" sldId="257"/>
        </pc:sldMkLst>
      </pc:sldChg>
      <pc:sldChg chg="addSp modSp mod modAnim modNotesTx">
        <pc:chgData name="Julia.Molinari" userId="d2fd5da6-50f8-4dab-b718-540b5e012ff0" providerId="ADAL" clId="{733A4925-EA26-4E2C-92DF-58A0BCE12AD9}" dt="2023-04-17T12:22:30.399" v="1175" actId="20577"/>
        <pc:sldMkLst>
          <pc:docMk/>
          <pc:sldMk cId="689395070" sldId="270"/>
        </pc:sldMkLst>
        <pc:spChg chg="add mod">
          <ac:chgData name="Julia.Molinari" userId="d2fd5da6-50f8-4dab-b718-540b5e012ff0" providerId="ADAL" clId="{733A4925-EA26-4E2C-92DF-58A0BCE12AD9}" dt="2023-04-17T11:57:59.012" v="8" actId="255"/>
          <ac:spMkLst>
            <pc:docMk/>
            <pc:sldMk cId="689395070" sldId="270"/>
            <ac:spMk id="3" creationId="{10517958-BBDE-60A5-FFB7-A3A42793FBD7}"/>
          </ac:spMkLst>
        </pc:spChg>
        <pc:spChg chg="mod">
          <ac:chgData name="Julia.Molinari" userId="d2fd5da6-50f8-4dab-b718-540b5e012ff0" providerId="ADAL" clId="{733A4925-EA26-4E2C-92DF-58A0BCE12AD9}" dt="2023-04-17T11:57:33.466" v="4" actId="21"/>
          <ac:spMkLst>
            <pc:docMk/>
            <pc:sldMk cId="689395070" sldId="270"/>
            <ac:spMk id="6" creationId="{D5A7853E-4B6B-8A4A-ACA5-9AE81B3288DF}"/>
          </ac:spMkLst>
        </pc:spChg>
      </pc:sldChg>
      <pc:sldChg chg="modNotesTx">
        <pc:chgData name="Julia.Molinari" userId="d2fd5da6-50f8-4dab-b718-540b5e012ff0" providerId="ADAL" clId="{733A4925-EA26-4E2C-92DF-58A0BCE12AD9}" dt="2023-04-17T13:16:45.238" v="4097" actId="20577"/>
        <pc:sldMkLst>
          <pc:docMk/>
          <pc:sldMk cId="64035904" sldId="271"/>
        </pc:sldMkLst>
      </pc:sldChg>
      <pc:sldChg chg="modSp modNotesTx">
        <pc:chgData name="Julia.Molinari" userId="d2fd5da6-50f8-4dab-b718-540b5e012ff0" providerId="ADAL" clId="{733A4925-EA26-4E2C-92DF-58A0BCE12AD9}" dt="2023-04-17T13:18:07.085" v="4111" actId="5793"/>
        <pc:sldMkLst>
          <pc:docMk/>
          <pc:sldMk cId="2567942077" sldId="272"/>
        </pc:sldMkLst>
        <pc:spChg chg="mod">
          <ac:chgData name="Julia.Molinari" userId="d2fd5da6-50f8-4dab-b718-540b5e012ff0" providerId="ADAL" clId="{733A4925-EA26-4E2C-92DF-58A0BCE12AD9}" dt="2023-04-17T12:29:34.295" v="1761" actId="113"/>
          <ac:spMkLst>
            <pc:docMk/>
            <pc:sldMk cId="2567942077" sldId="272"/>
            <ac:spMk id="7" creationId="{E2900005-D3C6-A423-34CE-B976DF8296A5}"/>
          </ac:spMkLst>
        </pc:spChg>
        <pc:spChg chg="mod">
          <ac:chgData name="Julia.Molinari" userId="d2fd5da6-50f8-4dab-b718-540b5e012ff0" providerId="ADAL" clId="{733A4925-EA26-4E2C-92DF-58A0BCE12AD9}" dt="2023-04-17T12:29:54.335" v="1762" actId="113"/>
          <ac:spMkLst>
            <pc:docMk/>
            <pc:sldMk cId="2567942077" sldId="272"/>
            <ac:spMk id="8" creationId="{70695601-FF2F-BECE-507A-8CF2D758A37E}"/>
          </ac:spMkLst>
        </pc:spChg>
      </pc:sldChg>
      <pc:sldChg chg="modNotesTx">
        <pc:chgData name="Julia.Molinari" userId="d2fd5da6-50f8-4dab-b718-540b5e012ff0" providerId="ADAL" clId="{733A4925-EA26-4E2C-92DF-58A0BCE12AD9}" dt="2023-04-17T13:20:44.745" v="4152" actId="20577"/>
        <pc:sldMkLst>
          <pc:docMk/>
          <pc:sldMk cId="76945780" sldId="273"/>
        </pc:sldMkLst>
      </pc:sldChg>
      <pc:sldChg chg="modNotesTx">
        <pc:chgData name="Julia.Molinari" userId="d2fd5da6-50f8-4dab-b718-540b5e012ff0" providerId="ADAL" clId="{733A4925-EA26-4E2C-92DF-58A0BCE12AD9}" dt="2023-04-17T12:52:38.387" v="3177" actId="20577"/>
        <pc:sldMkLst>
          <pc:docMk/>
          <pc:sldMk cId="4090397876" sldId="275"/>
        </pc:sldMkLst>
      </pc:sldChg>
      <pc:sldChg chg="modSp modNotesTx">
        <pc:chgData name="Julia.Molinari" userId="d2fd5da6-50f8-4dab-b718-540b5e012ff0" providerId="ADAL" clId="{733A4925-EA26-4E2C-92DF-58A0BCE12AD9}" dt="2023-04-17T12:01:42.576" v="246" actId="6549"/>
        <pc:sldMkLst>
          <pc:docMk/>
          <pc:sldMk cId="754255297" sldId="276"/>
        </pc:sldMkLst>
        <pc:spChg chg="mod">
          <ac:chgData name="Julia.Molinari" userId="d2fd5da6-50f8-4dab-b718-540b5e012ff0" providerId="ADAL" clId="{733A4925-EA26-4E2C-92DF-58A0BCE12AD9}" dt="2023-04-17T11:56:41.180" v="0" actId="20578"/>
          <ac:spMkLst>
            <pc:docMk/>
            <pc:sldMk cId="754255297" sldId="276"/>
            <ac:spMk id="3" creationId="{D1484EF4-4AA8-114D-2B81-6CF15F042D7C}"/>
          </ac:spMkLst>
        </pc:spChg>
      </pc:sldChg>
      <pc:sldChg chg="addSp modSp mod modAnim modNotesTx">
        <pc:chgData name="Julia.Molinari" userId="d2fd5da6-50f8-4dab-b718-540b5e012ff0" providerId="ADAL" clId="{733A4925-EA26-4E2C-92DF-58A0BCE12AD9}" dt="2023-04-17T13:11:15.367" v="4017" actId="20577"/>
        <pc:sldMkLst>
          <pc:docMk/>
          <pc:sldMk cId="2494641991" sldId="281"/>
        </pc:sldMkLst>
        <pc:spChg chg="add mod">
          <ac:chgData name="Julia.Molinari" userId="d2fd5da6-50f8-4dab-b718-540b5e012ff0" providerId="ADAL" clId="{733A4925-EA26-4E2C-92DF-58A0BCE12AD9}" dt="2023-04-17T12:59:32.884" v="3565" actId="14100"/>
          <ac:spMkLst>
            <pc:docMk/>
            <pc:sldMk cId="2494641991" sldId="281"/>
            <ac:spMk id="4" creationId="{8E2D5601-9CAA-F8C3-B9A9-27FB257C5B0B}"/>
          </ac:spMkLst>
        </pc:spChg>
        <pc:spChg chg="add mod">
          <ac:chgData name="Julia.Molinari" userId="d2fd5da6-50f8-4dab-b718-540b5e012ff0" providerId="ADAL" clId="{733A4925-EA26-4E2C-92DF-58A0BCE12AD9}" dt="2023-04-17T13:07:20.070" v="3795" actId="14100"/>
          <ac:spMkLst>
            <pc:docMk/>
            <pc:sldMk cId="2494641991" sldId="281"/>
            <ac:spMk id="5" creationId="{E5C4C97D-B895-A349-59BF-F6B8231287D5}"/>
          </ac:spMkLst>
        </pc:spChg>
      </pc:sldChg>
    </pc:docChg>
  </pc:docChgLst>
  <pc:docChgLst>
    <pc:chgData name="Julia.Molinari" userId="d2fd5da6-50f8-4dab-b718-540b5e012ff0" providerId="ADAL" clId="{7348EED0-0274-41D9-9FE5-F9FAB8D47F51}"/>
    <pc:docChg chg="undo custSel modSld modShowInfo">
      <pc:chgData name="Julia.Molinari" userId="d2fd5da6-50f8-4dab-b718-540b5e012ff0" providerId="ADAL" clId="{7348EED0-0274-41D9-9FE5-F9FAB8D47F51}" dt="2023-04-20T06:36:55.722" v="3959"/>
      <pc:docMkLst>
        <pc:docMk/>
      </pc:docMkLst>
      <pc:sldChg chg="modNotesTx">
        <pc:chgData name="Julia.Molinari" userId="d2fd5da6-50f8-4dab-b718-540b5e012ff0" providerId="ADAL" clId="{7348EED0-0274-41D9-9FE5-F9FAB8D47F51}" dt="2023-04-19T11:45:50.155" v="179" actId="6549"/>
        <pc:sldMkLst>
          <pc:docMk/>
          <pc:sldMk cId="1920111014" sldId="256"/>
        </pc:sldMkLst>
      </pc:sldChg>
      <pc:sldChg chg="modNotesTx">
        <pc:chgData name="Julia.Molinari" userId="d2fd5da6-50f8-4dab-b718-540b5e012ff0" providerId="ADAL" clId="{7348EED0-0274-41D9-9FE5-F9FAB8D47F51}" dt="2023-04-20T06:26:51.454" v="3944" actId="20577"/>
        <pc:sldMkLst>
          <pc:docMk/>
          <pc:sldMk cId="2128536031" sldId="257"/>
        </pc:sldMkLst>
      </pc:sldChg>
      <pc:sldChg chg="modNotesTx">
        <pc:chgData name="Julia.Molinari" userId="d2fd5da6-50f8-4dab-b718-540b5e012ff0" providerId="ADAL" clId="{7348EED0-0274-41D9-9FE5-F9FAB8D47F51}" dt="2023-04-19T11:49:21.851" v="185" actId="20577"/>
        <pc:sldMkLst>
          <pc:docMk/>
          <pc:sldMk cId="689395070" sldId="270"/>
        </pc:sldMkLst>
      </pc:sldChg>
      <pc:sldChg chg="addSp modSp mod modAnim modNotesTx">
        <pc:chgData name="Julia.Molinari" userId="d2fd5da6-50f8-4dab-b718-540b5e012ff0" providerId="ADAL" clId="{7348EED0-0274-41D9-9FE5-F9FAB8D47F51}" dt="2023-04-20T06:31:14.628" v="3955" actId="20577"/>
        <pc:sldMkLst>
          <pc:docMk/>
          <pc:sldMk cId="64035904" sldId="271"/>
        </pc:sldMkLst>
        <pc:spChg chg="add mod">
          <ac:chgData name="Julia.Molinari" userId="d2fd5da6-50f8-4dab-b718-540b5e012ff0" providerId="ADAL" clId="{7348EED0-0274-41D9-9FE5-F9FAB8D47F51}" dt="2023-04-20T05:47:35.095" v="2998" actId="1076"/>
          <ac:spMkLst>
            <pc:docMk/>
            <pc:sldMk cId="64035904" sldId="271"/>
            <ac:spMk id="2" creationId="{02BC4979-70A6-9B5B-1D6E-B03DEBEB0133}"/>
          </ac:spMkLst>
        </pc:spChg>
        <pc:spChg chg="mod">
          <ac:chgData name="Julia.Molinari" userId="d2fd5da6-50f8-4dab-b718-540b5e012ff0" providerId="ADAL" clId="{7348EED0-0274-41D9-9FE5-F9FAB8D47F51}" dt="2023-04-20T06:31:14.628" v="3955" actId="20577"/>
          <ac:spMkLst>
            <pc:docMk/>
            <pc:sldMk cId="64035904" sldId="271"/>
            <ac:spMk id="6" creationId="{AD8BA04F-A5DE-E97C-B459-0EEEAA618A4B}"/>
          </ac:spMkLst>
        </pc:spChg>
      </pc:sldChg>
      <pc:sldChg chg="modNotesTx">
        <pc:chgData name="Julia.Molinari" userId="d2fd5da6-50f8-4dab-b718-540b5e012ff0" providerId="ADAL" clId="{7348EED0-0274-41D9-9FE5-F9FAB8D47F51}" dt="2023-04-20T05:55:41.123" v="3093" actId="6549"/>
        <pc:sldMkLst>
          <pc:docMk/>
          <pc:sldMk cId="2567942077" sldId="272"/>
        </pc:sldMkLst>
      </pc:sldChg>
      <pc:sldChg chg="modNotesTx">
        <pc:chgData name="Julia.Molinari" userId="d2fd5da6-50f8-4dab-b718-540b5e012ff0" providerId="ADAL" clId="{7348EED0-0274-41D9-9FE5-F9FAB8D47F51}" dt="2023-04-20T06:20:45.398" v="3527" actId="20577"/>
        <pc:sldMkLst>
          <pc:docMk/>
          <pc:sldMk cId="76945780" sldId="273"/>
        </pc:sldMkLst>
      </pc:sldChg>
      <pc:sldChg chg="addSp delSp modSp mod addAnim delAnim modAnim modNotesTx">
        <pc:chgData name="Julia.Molinari" userId="d2fd5da6-50f8-4dab-b718-540b5e012ff0" providerId="ADAL" clId="{7348EED0-0274-41D9-9FE5-F9FAB8D47F51}" dt="2023-04-20T06:14:11.581" v="3137" actId="20577"/>
        <pc:sldMkLst>
          <pc:docMk/>
          <pc:sldMk cId="4090397876" sldId="275"/>
        </pc:sldMkLst>
        <pc:spChg chg="add mod">
          <ac:chgData name="Julia.Molinari" userId="d2fd5da6-50f8-4dab-b718-540b5e012ff0" providerId="ADAL" clId="{7348EED0-0274-41D9-9FE5-F9FAB8D47F51}" dt="2023-04-20T05:59:15.141" v="3102" actId="14100"/>
          <ac:spMkLst>
            <pc:docMk/>
            <pc:sldMk cId="4090397876" sldId="275"/>
            <ac:spMk id="3" creationId="{492A27CC-5CDF-452E-6075-3307F7E4CB68}"/>
          </ac:spMkLst>
        </pc:spChg>
        <pc:spChg chg="add mod">
          <ac:chgData name="Julia.Molinari" userId="d2fd5da6-50f8-4dab-b718-540b5e012ff0" providerId="ADAL" clId="{7348EED0-0274-41D9-9FE5-F9FAB8D47F51}" dt="2023-04-20T05:59:39.929" v="3106" actId="14100"/>
          <ac:spMkLst>
            <pc:docMk/>
            <pc:sldMk cId="4090397876" sldId="275"/>
            <ac:spMk id="5" creationId="{89114844-4650-55C6-99ED-24E037E229F1}"/>
          </ac:spMkLst>
        </pc:spChg>
        <pc:spChg chg="add mod">
          <ac:chgData name="Julia.Molinari" userId="d2fd5da6-50f8-4dab-b718-540b5e012ff0" providerId="ADAL" clId="{7348EED0-0274-41D9-9FE5-F9FAB8D47F51}" dt="2023-04-20T06:00:10.143" v="3109" actId="1076"/>
          <ac:spMkLst>
            <pc:docMk/>
            <pc:sldMk cId="4090397876" sldId="275"/>
            <ac:spMk id="6" creationId="{2319D5A7-4A4A-6347-65BE-D82FBB65598D}"/>
          </ac:spMkLst>
        </pc:spChg>
        <pc:spChg chg="add del mod">
          <ac:chgData name="Julia.Molinari" userId="d2fd5da6-50f8-4dab-b718-540b5e012ff0" providerId="ADAL" clId="{7348EED0-0274-41D9-9FE5-F9FAB8D47F51}" dt="2023-04-20T06:03:41.733" v="3114" actId="478"/>
          <ac:spMkLst>
            <pc:docMk/>
            <pc:sldMk cId="4090397876" sldId="275"/>
            <ac:spMk id="7" creationId="{0DC8E580-D797-1D11-3D0F-FE30AAAE7473}"/>
          </ac:spMkLst>
        </pc:spChg>
        <pc:picChg chg="add del">
          <ac:chgData name="Julia.Molinari" userId="d2fd5da6-50f8-4dab-b718-540b5e012ff0" providerId="ADAL" clId="{7348EED0-0274-41D9-9FE5-F9FAB8D47F51}" dt="2023-04-20T06:03:38.779" v="3113" actId="478"/>
          <ac:picMkLst>
            <pc:docMk/>
            <pc:sldMk cId="4090397876" sldId="275"/>
            <ac:picMk id="2" creationId="{5D83382B-FAB7-10FB-7BAA-80481FF0A7C4}"/>
          </ac:picMkLst>
        </pc:picChg>
      </pc:sldChg>
      <pc:sldChg chg="modNotesTx">
        <pc:chgData name="Julia.Molinari" userId="d2fd5da6-50f8-4dab-b718-540b5e012ff0" providerId="ADAL" clId="{7348EED0-0274-41D9-9FE5-F9FAB8D47F51}" dt="2023-04-20T06:27:47.290" v="3945"/>
        <pc:sldMkLst>
          <pc:docMk/>
          <pc:sldMk cId="3841569526" sldId="277"/>
        </pc:sldMkLst>
      </pc:sldChg>
      <pc:sldChg chg="modNotesTx">
        <pc:chgData name="Julia.Molinari" userId="d2fd5da6-50f8-4dab-b718-540b5e012ff0" providerId="ADAL" clId="{7348EED0-0274-41D9-9FE5-F9FAB8D47F51}" dt="2023-04-20T05:44:17.590" v="2994"/>
        <pc:sldMkLst>
          <pc:docMk/>
          <pc:sldMk cId="3204091374" sldId="280"/>
        </pc:sldMkLst>
      </pc:sldChg>
      <pc:sldChg chg="addSp modSp mod modAnim modNotesTx">
        <pc:chgData name="Julia.Molinari" userId="d2fd5da6-50f8-4dab-b718-540b5e012ff0" providerId="ADAL" clId="{7348EED0-0274-41D9-9FE5-F9FAB8D47F51}" dt="2023-04-20T06:36:55.722" v="3959"/>
        <pc:sldMkLst>
          <pc:docMk/>
          <pc:sldMk cId="2494641991" sldId="281"/>
        </pc:sldMkLst>
        <pc:spChg chg="add mod">
          <ac:chgData name="Julia.Molinari" userId="d2fd5da6-50f8-4dab-b718-540b5e012ff0" providerId="ADAL" clId="{7348EED0-0274-41D9-9FE5-F9FAB8D47F51}" dt="2023-04-20T06:36:07.043" v="3957" actId="1076"/>
          <ac:spMkLst>
            <pc:docMk/>
            <pc:sldMk cId="2494641991" sldId="281"/>
            <ac:spMk id="6" creationId="{D0AAE15D-1A4F-F402-B251-EA5B9AF536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596DEEBB-8103-4905-BFA7-1AABD791E139}" type="datetime1">
              <a:rPr lang="en-GB" smtClean="0"/>
              <a:t>19/04/2023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n-GB" smtClean="0"/>
              <a:t>‹#›</a:t>
            </a:fld>
            <a:endParaRPr lang="en-GB"/>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49FB856-3FCA-4EC2-AB16-994754ED6FD3}" type="datetime1">
              <a:rPr lang="en-GB" noProof="0" smtClean="0"/>
              <a:t>19/04/2023</a:t>
            </a:fld>
            <a:endParaRPr lang="en-GB" noProof="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n-GB" noProof="0" smtClean="0"/>
              <a:t>‹#›</a:t>
            </a:fld>
            <a:endParaRPr lang="en-GB" noProof="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Hello and welcome, thank you for coming to our conversation</a:t>
            </a:r>
          </a:p>
          <a:p>
            <a:r>
              <a:rPr lang="en-GB" dirty="0"/>
              <a:t>JM: for those of you who don't know us, this is Dr Amanda French who currently works at Birmingham City University as a Reader in Education.  She has spent most of her working life in FE/HE and Adult education as a teacher and learning developer.  In that sense her book is culmination of years of thinking about academic writing.</a:t>
            </a:r>
          </a:p>
          <a:p>
            <a:endParaRPr lang="en-GB" dirty="0"/>
          </a:p>
          <a:p>
            <a:r>
              <a:rPr lang="en-GB" dirty="0"/>
              <a:t>AF: and this is Dr Julia Molinari who works in the UK at the Open University's Graduate School and department of Languages and Applied Linguistics. Her background is in philosophy, education, applied linguistics and EAP and her book brings together her thinking in all of these areas.</a:t>
            </a:r>
          </a:p>
          <a:p>
            <a:endParaRPr lang="en-GB" dirty="0"/>
          </a:p>
          <a:p>
            <a:r>
              <a:rPr lang="en-GB" dirty="0"/>
              <a:t>AF: the idea of this conversation was not our own. It was the brain child of Dr Fadia Dakka, a colleague of mine who invited us …</a:t>
            </a:r>
          </a:p>
        </p:txBody>
      </p:sp>
      <p:sp>
        <p:nvSpPr>
          <p:cNvPr id="4" name="Slide Number Placeholder 3"/>
          <p:cNvSpPr>
            <a:spLocks noGrp="1"/>
          </p:cNvSpPr>
          <p:nvPr>
            <p:ph type="sldNum" sz="quarter" idx="10"/>
          </p:nvPr>
        </p:nvSpPr>
        <p:spPr/>
        <p:txBody>
          <a:bodyPr/>
          <a:lstStyle/>
          <a:p>
            <a:pPr rtl="0"/>
            <a:fld id="{01F2A70B-78F2-4DCF-B53B-C990D2FAFB8A}" type="slidenum">
              <a:rPr lang="en-GB" smtClean="0"/>
              <a:t>1</a:t>
            </a:fld>
            <a:endParaRPr lang="en-GB"/>
          </a:p>
        </p:txBody>
      </p:sp>
    </p:spTree>
    <p:extLst>
      <p:ext uri="{BB962C8B-B14F-4D97-AF65-F5344CB8AC3E}">
        <p14:creationId xmlns:p14="http://schemas.microsoft.com/office/powerpoint/2010/main" val="176718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a:t>
            </a:r>
          </a:p>
          <a:p>
            <a:endParaRPr lang="en-GB" dirty="0"/>
          </a:p>
          <a:p>
            <a:r>
              <a:rPr lang="en-GB" dirty="0"/>
              <a:t>JM: And I would like to briefly comment on why the troubled and troubling notion of ‘diversity’ in academic writing matters. It matters because …</a:t>
            </a:r>
          </a:p>
          <a:p>
            <a:endParaRPr lang="en-GB" dirty="0"/>
          </a:p>
          <a:p>
            <a:r>
              <a:rPr lang="en-GB" dirty="0"/>
              <a:t>We’ve managed to demote, as well as deride, RP as the gold standard of English pronunciation: why are we not managing to do the same for standardised forms of academic writing?</a:t>
            </a:r>
          </a:p>
          <a:p>
            <a:endParaRPr lang="en-GB" dirty="0"/>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11</a:t>
            </a:fld>
            <a:endParaRPr lang="en-GB" noProof="0"/>
          </a:p>
        </p:txBody>
      </p:sp>
    </p:spTree>
    <p:extLst>
      <p:ext uri="{BB962C8B-B14F-4D97-AF65-F5344CB8AC3E}">
        <p14:creationId xmlns:p14="http://schemas.microsoft.com/office/powerpoint/2010/main" val="175121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 so, what we’d like to do now is open up the debate that we have started in our books and here with you, now, in this room.</a:t>
            </a:r>
          </a:p>
          <a:p>
            <a:endParaRPr lang="en-GB" dirty="0"/>
          </a:p>
          <a:p>
            <a:r>
              <a:rPr lang="en-GB" dirty="0"/>
              <a:t>To this end, we’ve put together 5 provocations that reflect issues we have raised in our books. </a:t>
            </a:r>
          </a:p>
          <a:p>
            <a:endParaRPr lang="en-GB" dirty="0"/>
          </a:p>
          <a:p>
            <a:r>
              <a:rPr lang="en-GB" dirty="0"/>
              <a:t>The Padlet is an anonymous, safe space to try out these ideas so please feels free to record your reactions to these provocations. You can respond from your multiple perspective: as a student, a teacher or researcher as you will all identify with academic writing from a range of </a:t>
            </a:r>
            <a:r>
              <a:rPr lang="en-GB" dirty="0" err="1"/>
              <a:t>perspecties</a:t>
            </a:r>
            <a:r>
              <a:rPr lang="en-GB" dirty="0"/>
              <a:t>.</a:t>
            </a:r>
          </a:p>
          <a:p>
            <a:endParaRPr lang="en-GB" dirty="0"/>
          </a:p>
          <a:p>
            <a:r>
              <a:rPr lang="en-GB" dirty="0"/>
              <a:t>After 20-25 minutes we will ask you to speak to what’s there on the </a:t>
            </a:r>
            <a:r>
              <a:rPr lang="en-GB" dirty="0" err="1"/>
              <a:t>padlets</a:t>
            </a:r>
            <a:r>
              <a:rPr lang="en-GB" dirty="0"/>
              <a:t> and then we can it from there. </a:t>
            </a:r>
          </a:p>
        </p:txBody>
      </p:sp>
      <p:sp>
        <p:nvSpPr>
          <p:cNvPr id="4" name="Slide Number Placeholder 3"/>
          <p:cNvSpPr>
            <a:spLocks noGrp="1"/>
          </p:cNvSpPr>
          <p:nvPr>
            <p:ph type="sldNum" sz="quarter" idx="10"/>
          </p:nvPr>
        </p:nvSpPr>
        <p:spPr/>
        <p:txBody>
          <a:bodyPr/>
          <a:lstStyle/>
          <a:p>
            <a:pPr rtl="0"/>
            <a:fld id="{01F2A70B-78F2-4DCF-B53B-C990D2FAFB8A}" type="slidenum">
              <a:rPr lang="en-GB" smtClean="0"/>
              <a:t>12</a:t>
            </a:fld>
            <a:endParaRPr lang="en-GB"/>
          </a:p>
        </p:txBody>
      </p:sp>
    </p:spTree>
    <p:extLst>
      <p:ext uri="{BB962C8B-B14F-4D97-AF65-F5344CB8AC3E}">
        <p14:creationId xmlns:p14="http://schemas.microsoft.com/office/powerpoint/2010/main" val="71312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Joan Turner on ethics</a:t>
            </a:r>
          </a:p>
          <a:p>
            <a:r>
              <a:rPr lang="en-GB" dirty="0"/>
              <a:t>-	Complexity theory</a:t>
            </a:r>
          </a:p>
          <a:p>
            <a:r>
              <a:rPr lang="en-GB" dirty="0"/>
              <a:t>-	Scholarship/teacher training as the way to become knowledgeable, confident and sustain change in academic writing practices</a:t>
            </a:r>
          </a:p>
          <a:p>
            <a:r>
              <a:rPr lang="en-GB" dirty="0"/>
              <a:t>-	We both critique ‘common sense’ (Mandy) and ‘shallow’ (Julia) approaches to </a:t>
            </a:r>
            <a:r>
              <a:rPr lang="en-GB" dirty="0" err="1"/>
              <a:t>acwri</a:t>
            </a:r>
            <a:endParaRPr lang="en-GB" dirty="0"/>
          </a:p>
          <a:p>
            <a:r>
              <a:rPr lang="en-GB" dirty="0"/>
              <a:t>-	We talk about ‘ecologies of literacies’</a:t>
            </a:r>
          </a:p>
          <a:p>
            <a:r>
              <a:rPr lang="en-GB" dirty="0"/>
              <a:t>-	Edward Said (which is how I understand Humanism, btw)</a:t>
            </a:r>
          </a:p>
          <a:p>
            <a:r>
              <a:rPr lang="en-GB" dirty="0"/>
              <a:t>-	Jan Blommaert</a:t>
            </a:r>
          </a:p>
          <a:p>
            <a:r>
              <a:rPr lang="en-GB" dirty="0"/>
              <a:t>-	An interest in theory/philosophy as a method of enquiry</a:t>
            </a:r>
          </a:p>
          <a:p>
            <a:r>
              <a:rPr lang="en-GB" dirty="0"/>
              <a:t>-	Ron Barnett</a:t>
            </a:r>
          </a:p>
          <a:p>
            <a:r>
              <a:rPr lang="en-GB" dirty="0"/>
              <a:t>-	We recognise the importance of history as a heuristic/method for understanding phenomena</a:t>
            </a:r>
          </a:p>
          <a:p>
            <a:r>
              <a:rPr lang="en-GB" dirty="0"/>
              <a:t>-	Focus on practices (vs skills)</a:t>
            </a:r>
          </a:p>
          <a:p>
            <a:r>
              <a:rPr lang="en-GB" dirty="0"/>
              <a:t>-	Reference to genre as a ‘straightjacket’</a:t>
            </a:r>
          </a:p>
          <a:p>
            <a:r>
              <a:rPr lang="en-GB" dirty="0"/>
              <a:t>-	We also refer to ‘cookie-cutter’ approaches to writing</a:t>
            </a:r>
          </a:p>
          <a:p>
            <a:r>
              <a:rPr lang="en-GB" dirty="0"/>
              <a:t>-	We discuss ‘clarity’</a:t>
            </a:r>
          </a:p>
          <a:p>
            <a:r>
              <a:rPr lang="en-GB" dirty="0"/>
              <a:t>-	References to Open Access</a:t>
            </a:r>
          </a:p>
          <a:p>
            <a:endParaRPr lang="en-GB" dirty="0"/>
          </a:p>
        </p:txBody>
      </p:sp>
      <p:sp>
        <p:nvSpPr>
          <p:cNvPr id="4" name="Slide Number Placeholder 3"/>
          <p:cNvSpPr>
            <a:spLocks noGrp="1"/>
          </p:cNvSpPr>
          <p:nvPr>
            <p:ph type="sldNum" sz="quarter" idx="10"/>
          </p:nvPr>
        </p:nvSpPr>
        <p:spPr/>
        <p:txBody>
          <a:bodyPr/>
          <a:lstStyle/>
          <a:p>
            <a:pPr rtl="0"/>
            <a:fld id="{01F2A70B-78F2-4DCF-B53B-C990D2FAFB8A}" type="slidenum">
              <a:rPr lang="en-GB" smtClean="0"/>
              <a:t>13</a:t>
            </a:fld>
            <a:endParaRPr lang="en-GB"/>
          </a:p>
        </p:txBody>
      </p:sp>
    </p:spTree>
    <p:extLst>
      <p:ext uri="{BB962C8B-B14F-4D97-AF65-F5344CB8AC3E}">
        <p14:creationId xmlns:p14="http://schemas.microsoft.com/office/powerpoint/2010/main" val="350653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our plan for today is to give … </a:t>
            </a:r>
          </a:p>
          <a:p>
            <a:r>
              <a:rPr lang="en-GB" dirty="0"/>
              <a:t>We would like to leave as much time as possible for actual conversations but before we do that we will each provide an overview of our books, especially for those who have not read them.</a:t>
            </a:r>
          </a:p>
          <a:p>
            <a:endParaRPr lang="en-GB" dirty="0"/>
          </a:p>
          <a:p>
            <a:r>
              <a:rPr lang="en-GB" dirty="0"/>
              <a:t>(</a:t>
            </a:r>
            <a:r>
              <a:rPr lang="en-GB" dirty="0" err="1"/>
              <a:t>ntm</a:t>
            </a:r>
            <a:r>
              <a:rPr lang="en-GB" dirty="0"/>
              <a:t>: Timings: 15 mins overview (AF+JM); 5 mins provocations; 25 mins group discussions and </a:t>
            </a:r>
            <a:r>
              <a:rPr lang="en-GB" dirty="0" err="1"/>
              <a:t>padlet</a:t>
            </a:r>
            <a:r>
              <a:rPr lang="en-GB" dirty="0"/>
              <a:t>; 15 mins to round up)</a:t>
            </a: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2</a:t>
            </a:fld>
            <a:endParaRPr lang="en-GB" noProof="0"/>
          </a:p>
        </p:txBody>
      </p:sp>
    </p:spTree>
    <p:extLst>
      <p:ext uri="{BB962C8B-B14F-4D97-AF65-F5344CB8AC3E}">
        <p14:creationId xmlns:p14="http://schemas.microsoft.com/office/powerpoint/2010/main" val="93083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AF: in the next 10 minutes, we will each provide an overview of our 2 books and conclude with some brief remarks about their shared visions. Julia will start and I will follow on from there.</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3</a:t>
            </a:fld>
            <a:endParaRPr lang="en-GB" noProof="0"/>
          </a:p>
        </p:txBody>
      </p:sp>
    </p:spTree>
    <p:extLst>
      <p:ext uri="{BB962C8B-B14F-4D97-AF65-F5344CB8AC3E}">
        <p14:creationId xmlns:p14="http://schemas.microsoft.com/office/powerpoint/2010/main" val="69111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to capture what I think my book is about, I have chosen this quotation by sociologist Andrew Sayer who says that … </a:t>
            </a:r>
          </a:p>
          <a:p>
            <a:endParaRPr lang="en-GB" dirty="0"/>
          </a:p>
          <a:p>
            <a:r>
              <a:rPr lang="en-GB" dirty="0"/>
              <a:t>Sayer’s words resonate because they signal that writing – </a:t>
            </a:r>
            <a:r>
              <a:rPr lang="en-GB" dirty="0" err="1"/>
              <a:t>ie</a:t>
            </a:r>
            <a:r>
              <a:rPr lang="en-GB" dirty="0"/>
              <a:t> the multimodal and rhetorical choices that we make - shapes (or influences) knowledge, both in terms of how it is re-presented and in terms of how it is received (or read). Later, Sayer also indicates that in virtue of the power writing has to shape knowledge, it can be thought of as an actual method of enquiry. </a:t>
            </a:r>
          </a:p>
          <a:p>
            <a:r>
              <a:rPr lang="en-GB" dirty="0"/>
              <a:t>In this sense, academic writing becomes more than a finite set of standardised forms or conventions that are transferable to any context and starts instead to look more like a researcher’s companion in the quest to adequately capture the complexities of the social and natural worlds. This way of understanding academic right has consequences for how we write …</a:t>
            </a: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4</a:t>
            </a:fld>
            <a:endParaRPr lang="en-GB" noProof="0"/>
          </a:p>
        </p:txBody>
      </p:sp>
    </p:spTree>
    <p:extLst>
      <p:ext uri="{BB962C8B-B14F-4D97-AF65-F5344CB8AC3E}">
        <p14:creationId xmlns:p14="http://schemas.microsoft.com/office/powerpoint/2010/main" val="314632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specifically, I make the following claims quite early on […] </a:t>
            </a:r>
          </a:p>
          <a:p>
            <a:endParaRPr lang="en-GB" dirty="0"/>
          </a:p>
          <a:p>
            <a:r>
              <a:rPr lang="en-GB" dirty="0"/>
              <a:t>This 1</a:t>
            </a:r>
            <a:r>
              <a:rPr lang="en-GB" baseline="30000" dirty="0"/>
              <a:t>st</a:t>
            </a:r>
            <a:r>
              <a:rPr lang="en-GB" dirty="0"/>
              <a:t> claim captures the idea that how we choose to represent knowledge necessarily leaves some aspects of reality out whilst privileging, or foregrounding, the inclusion of other aspects. For this reason alone, academic writing can never be objective, despite EAP pedagogy being overwhelmingly premised on the assumption that it can be objective. </a:t>
            </a:r>
          </a:p>
          <a:p>
            <a:endParaRPr lang="en-GB" dirty="0"/>
          </a:p>
          <a:p>
            <a:r>
              <a:rPr lang="en-GB" dirty="0"/>
              <a:t>This 2</a:t>
            </a:r>
            <a:r>
              <a:rPr lang="en-GB" baseline="30000" dirty="0"/>
              <a:t>nd</a:t>
            </a:r>
            <a:r>
              <a:rPr lang="en-GB" dirty="0"/>
              <a:t> claim particularly recalls Sayer’s who reminded us that “textual forms may have a largely hidden influence on how we re-present knowledge”. This again indexes the subjective nature of academic writing and allows me to argue throughout the book that knowledge is best-served when we open it to multimodal and multilingual representations.</a:t>
            </a: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5</a:t>
            </a:fld>
            <a:endParaRPr lang="en-GB" noProof="0"/>
          </a:p>
        </p:txBody>
      </p:sp>
    </p:spTree>
    <p:extLst>
      <p:ext uri="{BB962C8B-B14F-4D97-AF65-F5344CB8AC3E}">
        <p14:creationId xmlns:p14="http://schemas.microsoft.com/office/powerpoint/2010/main" val="295195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the diagram that appears in chapter 4 captures my critical realist conception of academic writing. </a:t>
            </a:r>
          </a:p>
          <a:p>
            <a:endParaRPr lang="en-GB" dirty="0"/>
          </a:p>
          <a:p>
            <a:r>
              <a:rPr lang="en-GB" dirty="0"/>
              <a:t>In essence, my claim is that the types of writing we have come across – as students, teachers and researchers - at the subjective EMPIRICAL level are not the only possibilities. </a:t>
            </a:r>
          </a:p>
          <a:p>
            <a:r>
              <a:rPr lang="en-GB" dirty="0"/>
              <a:t>This is because the TEXTUAL ENVIRONMENT is much bigger and much richer than the narrow one EAP has chosen to foreground. </a:t>
            </a:r>
          </a:p>
          <a:p>
            <a:r>
              <a:rPr lang="en-GB" dirty="0"/>
              <a:t>Because the TEXTUAL ENVIRONMENT is so much bigger and richer, the ACTUAL possibilities for the textual representation of knowledge are far greater than we assume them to be. </a:t>
            </a:r>
          </a:p>
          <a:p>
            <a:endParaRPr lang="en-GB" dirty="0"/>
          </a:p>
          <a:p>
            <a:r>
              <a:rPr lang="en-GB" dirty="0"/>
              <a:t>This was vividly evidenced on Wednesday in Sian Lund and Sarah’s Blair’s session on ‘curiosity and disruption’ where they too asked what is ‘academic’ about a range of texts that included Donna Haraway, Tom Fisher and Maria Puig de la </a:t>
            </a:r>
            <a:r>
              <a:rPr lang="en-GB" dirty="0" err="1"/>
              <a:t>Bellacasa</a:t>
            </a:r>
            <a:r>
              <a:rPr lang="en-GB" dirty="0"/>
              <a:t>.</a:t>
            </a: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6</a:t>
            </a:fld>
            <a:endParaRPr lang="en-GB" noProof="0"/>
          </a:p>
        </p:txBody>
      </p:sp>
    </p:spTree>
    <p:extLst>
      <p:ext uri="{BB962C8B-B14F-4D97-AF65-F5344CB8AC3E}">
        <p14:creationId xmlns:p14="http://schemas.microsoft.com/office/powerpoint/2010/main" val="179157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In my book, I have argued that what makes writing academic is contested and always emergent, that it’s not the forms of writing that make it academic but what writing does and the practices it affords. This explains why the characterisation of academic writing as ‘linear and objective’ is both reductive and highly selective. And as Rob Playfair might say, does not meet the ‘academic’ needs of students.</a:t>
            </a:r>
          </a:p>
          <a:p>
            <a:endParaRPr lang="en-GB" dirty="0"/>
          </a:p>
          <a:p>
            <a:r>
              <a:rPr lang="en-GB" dirty="0"/>
              <a:t>There are other possibilities for writing academically.</a:t>
            </a:r>
          </a:p>
          <a:p>
            <a:endParaRPr lang="en-GB" dirty="0"/>
          </a:p>
          <a:p>
            <a:r>
              <a:rPr lang="en-GB" dirty="0"/>
              <a:t>And on that note, I’ll hand over to Amanda who similarly has issues with narrow and reductive characterisations of academic writing.</a:t>
            </a:r>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7</a:t>
            </a:fld>
            <a:endParaRPr lang="en-GB" noProof="0"/>
          </a:p>
        </p:txBody>
      </p:sp>
    </p:spTree>
    <p:extLst>
      <p:ext uri="{BB962C8B-B14F-4D97-AF65-F5344CB8AC3E}">
        <p14:creationId xmlns:p14="http://schemas.microsoft.com/office/powerpoint/2010/main" val="201684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Abstract notes for </a:t>
            </a:r>
            <a:r>
              <a:rPr lang="en-US" dirty="0" err="1">
                <a:latin typeface="Calibri"/>
                <a:cs typeface="Calibri"/>
              </a:rPr>
              <a:t>mandy's</a:t>
            </a:r>
            <a:r>
              <a:rPr lang="en-US" dirty="0">
                <a:latin typeface="Calibri"/>
                <a:cs typeface="Calibri"/>
              </a:rPr>
              <a:t> book </a:t>
            </a:r>
          </a:p>
          <a:p>
            <a:endParaRPr lang="en-US" dirty="0">
              <a:latin typeface="Calibri"/>
              <a:cs typeface="Calibri"/>
            </a:endParaRPr>
          </a:p>
          <a:p>
            <a:r>
              <a:rPr lang="en-US" dirty="0"/>
              <a:t>The original research underpinning the book looked into lecturer perceptions of academic writing and writing development practices in higher education.</a:t>
            </a:r>
          </a:p>
          <a:p>
            <a:endParaRPr lang="en-US" dirty="0"/>
          </a:p>
          <a:p>
            <a:r>
              <a:rPr lang="en-US" dirty="0"/>
              <a:t> I became very interested in lecturers'  complex relationships with academic writing  and increasingly vexed  by the fact that  universities have not traditionally thought critically, politically or philosophically about the nature of academic writing, despite the fact that writing is the principal means through which academia conducts much of its core business, namely knowledge production and transfer.</a:t>
            </a:r>
          </a:p>
          <a:p>
            <a:endParaRPr lang="en-US" dirty="0"/>
          </a:p>
          <a:p>
            <a:r>
              <a:rPr lang="en-US" dirty="0"/>
              <a:t>I wanted increasingly  to think generatively about how HE could begin to think about academic writing in radically different ways. </a:t>
            </a:r>
          </a:p>
          <a:p>
            <a:endParaRPr lang="en-GB" dirty="0"/>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8</a:t>
            </a:fld>
            <a:endParaRPr lang="en-GB" noProof="0"/>
          </a:p>
        </p:txBody>
      </p:sp>
    </p:spTree>
    <p:extLst>
      <p:ext uri="{BB962C8B-B14F-4D97-AF65-F5344CB8AC3E}">
        <p14:creationId xmlns:p14="http://schemas.microsoft.com/office/powerpoint/2010/main" val="134157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9</a:t>
            </a:fld>
            <a:endParaRPr lang="en-GB" noProof="0"/>
          </a:p>
        </p:txBody>
      </p:sp>
    </p:spTree>
    <p:extLst>
      <p:ext uri="{BB962C8B-B14F-4D97-AF65-F5344CB8AC3E}">
        <p14:creationId xmlns:p14="http://schemas.microsoft.com/office/powerpoint/2010/main" val="417378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rtlCol="0">
            <a:noAutofit/>
          </a:bodyPr>
          <a:lstStyle>
            <a:lvl1pPr>
              <a:defRPr sz="5400"/>
            </a:lvl1pPr>
          </a:lstStyle>
          <a:p>
            <a:pPr rtl="0"/>
            <a:r>
              <a:rPr lang="en-US" noProof="0"/>
              <a:t>Click to edit Master title style</a:t>
            </a:r>
            <a:endParaRPr lang="en-GB" noProof="0"/>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 name="Subtitle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3" name="Vertical Text Placeholder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4" name="Date Placeholder 3"/>
          <p:cNvSpPr>
            <a:spLocks noGrp="1"/>
          </p:cNvSpPr>
          <p:nvPr>
            <p:ph type="dt" sz="half" idx="10"/>
          </p:nvPr>
        </p:nvSpPr>
        <p:spPr/>
        <p:txBody>
          <a:bodyPr rtlCol="0"/>
          <a:lstStyle/>
          <a:p>
            <a:pPr rtl="0"/>
            <a:fld id="{509A6065-5E4F-4300-9D6C-C2C56B44B0CF}" type="datetime1">
              <a:rPr lang="en-GB" noProof="0" smtClean="0"/>
              <a:t>19/04/2023</a:t>
            </a:fld>
            <a:endParaRPr lang="en-GB" noProof="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rtlCol="0"/>
          <a:lstStyle/>
          <a:p>
            <a:pPr rtl="0"/>
            <a:r>
              <a:rPr lang="en-US" noProof="0"/>
              <a:t>Click to edit Master title style</a:t>
            </a:r>
            <a:endParaRPr lang="en-GB" noProof="0"/>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p:cNvSpPr>
            <a:spLocks noGrp="1"/>
          </p:cNvSpPr>
          <p:nvPr>
            <p:ph type="ftr" sz="quarter" idx="11"/>
          </p:nvPr>
        </p:nvSpPr>
        <p:spPr/>
        <p:txBody>
          <a:bodyPr rtlCol="0"/>
          <a:lstStyle/>
          <a:p>
            <a:pPr rtl="0"/>
            <a:endParaRPr lang="en-GB" noProof="0"/>
          </a:p>
        </p:txBody>
      </p:sp>
      <p:sp>
        <p:nvSpPr>
          <p:cNvPr id="4" name="Date Placeholder 3"/>
          <p:cNvSpPr>
            <a:spLocks noGrp="1"/>
          </p:cNvSpPr>
          <p:nvPr>
            <p:ph type="dt" sz="half" idx="10"/>
          </p:nvPr>
        </p:nvSpPr>
        <p:spPr/>
        <p:txBody>
          <a:bodyPr rtlCol="0"/>
          <a:lstStyle/>
          <a:p>
            <a:pPr rtl="0"/>
            <a:fld id="{9A39ABCB-B213-48A2-AE44-D574A85F055F}" type="datetime1">
              <a:rPr lang="en-GB" noProof="0" smtClean="0"/>
              <a:t>19/04/2023</a:t>
            </a:fld>
            <a:endParaRPr lang="en-GB" noProof="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p>
            <a:pPr rtl="0"/>
            <a:r>
              <a:rPr lang="en-US" noProof="0"/>
              <a:t>Click to edit Master title style</a:t>
            </a:r>
            <a:endParaRPr lang="en-GB" noProof="0"/>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3" name="Content Placeholder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4" name="Date Placeholder 3"/>
          <p:cNvSpPr>
            <a:spLocks noGrp="1"/>
          </p:cNvSpPr>
          <p:nvPr>
            <p:ph type="dt" sz="half" idx="10"/>
          </p:nvPr>
        </p:nvSpPr>
        <p:spPr/>
        <p:txBody>
          <a:bodyPr rtlCol="0"/>
          <a:lstStyle/>
          <a:p>
            <a:pPr rtl="0"/>
            <a:fld id="{9C4C2B27-CDC4-4488-B4F8-08B7920E8965}" type="datetime1">
              <a:rPr lang="en-GB" noProof="0" smtClean="0"/>
              <a:t>19/04/2023</a:t>
            </a:fld>
            <a:endParaRPr lang="en-GB" noProof="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en-US" noProof="0"/>
              <a:t>Click to edit Master title style</a:t>
            </a:r>
            <a:endParaRPr lang="en-GB" noProof="0"/>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 name="Text Placeholder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5" name="Footer Placeholder 4"/>
          <p:cNvSpPr>
            <a:spLocks noGrp="1"/>
          </p:cNvSpPr>
          <p:nvPr>
            <p:ph type="ftr" sz="quarter" idx="11"/>
          </p:nvPr>
        </p:nvSpPr>
        <p:spPr/>
        <p:txBody>
          <a:bodyPr rtlCol="0"/>
          <a:lstStyle/>
          <a:p>
            <a:pPr rtl="0"/>
            <a:endParaRPr lang="en-GB" noProof="0"/>
          </a:p>
        </p:txBody>
      </p:sp>
      <p:sp>
        <p:nvSpPr>
          <p:cNvPr id="4" name="Date Placeholder 3"/>
          <p:cNvSpPr>
            <a:spLocks noGrp="1"/>
          </p:cNvSpPr>
          <p:nvPr>
            <p:ph type="dt" sz="half" idx="10"/>
          </p:nvPr>
        </p:nvSpPr>
        <p:spPr/>
        <p:txBody>
          <a:bodyPr rtlCol="0"/>
          <a:lstStyle/>
          <a:p>
            <a:pPr rtl="0"/>
            <a:fld id="{1477E428-61DC-401C-9C5A-7D8110D5B815}" type="datetime1">
              <a:rPr lang="en-GB" noProof="0" smtClean="0"/>
              <a:t>19/04/2023</a:t>
            </a:fld>
            <a:endParaRPr lang="en-GB" noProof="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p>
            <a:pPr rtl="0"/>
            <a:r>
              <a:rPr lang="en-US" noProof="0"/>
              <a:t>Click to edit Master title style</a:t>
            </a:r>
            <a:endParaRPr lang="en-GB" noProof="0"/>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3" name="Content Placeholder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5" name="Date Placeholder 4"/>
          <p:cNvSpPr>
            <a:spLocks noGrp="1"/>
          </p:cNvSpPr>
          <p:nvPr>
            <p:ph type="dt" sz="half" idx="10"/>
          </p:nvPr>
        </p:nvSpPr>
        <p:spPr/>
        <p:txBody>
          <a:bodyPr rtlCol="0"/>
          <a:lstStyle/>
          <a:p>
            <a:pPr rtl="0"/>
            <a:fld id="{14E4A326-1B2F-4DFD-B6CF-B7D121B9D37C}" type="datetime1">
              <a:rPr lang="en-GB" noProof="0" smtClean="0"/>
              <a:t>19/04/2023</a:t>
            </a:fld>
            <a:endParaRPr lang="en-GB" noProof="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lvl1pPr>
              <a:defRPr/>
            </a:lvl1pPr>
          </a:lstStyle>
          <a:p>
            <a:pPr rtl="0"/>
            <a:r>
              <a:rPr lang="en-US" noProof="0"/>
              <a:t>Click to edit Master title style</a:t>
            </a:r>
            <a:endParaRPr lang="en-GB" noProof="0"/>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3" name="Text Placeholder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249860" y="2819399"/>
            <a:ext cx="4416552" cy="3352801"/>
          </a:xfrm>
        </p:spPr>
        <p:txBody>
          <a:bodyPr rtlCol="0"/>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7" name="Date Placeholder 6"/>
          <p:cNvSpPr>
            <a:spLocks noGrp="1"/>
          </p:cNvSpPr>
          <p:nvPr>
            <p:ph type="dt" sz="half" idx="10"/>
          </p:nvPr>
        </p:nvSpPr>
        <p:spPr/>
        <p:txBody>
          <a:bodyPr rtlCol="0"/>
          <a:lstStyle/>
          <a:p>
            <a:pPr rtl="0"/>
            <a:fld id="{FA4C2D23-B5DD-433B-AF9B-C46AEEBA1205}" type="datetime1">
              <a:rPr lang="en-GB" noProof="0" smtClean="0"/>
              <a:t>19/04/2023</a:t>
            </a:fld>
            <a:endParaRPr lang="en-GB" noProof="0"/>
          </a:p>
        </p:txBody>
      </p:sp>
      <p:sp>
        <p:nvSpPr>
          <p:cNvPr id="9" name="Slide Number Placeholder 8"/>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sp>
        <p:nvSpPr>
          <p:cNvPr id="4" name="Footer Placeholder 3"/>
          <p:cNvSpPr>
            <a:spLocks noGrp="1"/>
          </p:cNvSpPr>
          <p:nvPr>
            <p:ph type="ftr" sz="quarter" idx="11"/>
          </p:nvPr>
        </p:nvSpPr>
        <p:spPr/>
        <p:txBody>
          <a:bodyPr rtlCol="0"/>
          <a:lstStyle/>
          <a:p>
            <a:pPr rtl="0"/>
            <a:endParaRPr lang="en-GB" noProof="0"/>
          </a:p>
        </p:txBody>
      </p:sp>
      <p:sp>
        <p:nvSpPr>
          <p:cNvPr id="3" name="Date Placeholder 2"/>
          <p:cNvSpPr>
            <a:spLocks noGrp="1"/>
          </p:cNvSpPr>
          <p:nvPr>
            <p:ph type="dt" sz="half" idx="10"/>
          </p:nvPr>
        </p:nvSpPr>
        <p:spPr/>
        <p:txBody>
          <a:bodyPr rtlCol="0"/>
          <a:lstStyle/>
          <a:p>
            <a:pPr rtl="0"/>
            <a:fld id="{ADCADDC3-2727-4063-BB81-E3F3203602F5}" type="datetime1">
              <a:rPr lang="en-GB" noProof="0" smtClean="0"/>
              <a:t>19/04/2023</a:t>
            </a:fld>
            <a:endParaRPr lang="en-GB" noProof="0"/>
          </a:p>
        </p:txBody>
      </p:sp>
      <p:sp>
        <p:nvSpPr>
          <p:cNvPr id="5" name="Slide Number Placeholder 4"/>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endParaRPr lang="en-GB" noProof="0"/>
          </a:p>
        </p:txBody>
      </p:sp>
      <p:sp>
        <p:nvSpPr>
          <p:cNvPr id="2" name="Date Placeholder 1"/>
          <p:cNvSpPr>
            <a:spLocks noGrp="1"/>
          </p:cNvSpPr>
          <p:nvPr>
            <p:ph type="dt" sz="half" idx="10"/>
          </p:nvPr>
        </p:nvSpPr>
        <p:spPr/>
        <p:txBody>
          <a:bodyPr rtlCol="0"/>
          <a:lstStyle/>
          <a:p>
            <a:pPr rtl="0"/>
            <a:fld id="{D7772DB9-C9B8-44AB-B475-8FBE6654A9DF}" type="datetime1">
              <a:rPr lang="en-GB" noProof="0" smtClean="0"/>
              <a:t>19/04/2023</a:t>
            </a:fld>
            <a:endParaRPr lang="en-GB" noProof="0"/>
          </a:p>
        </p:txBody>
      </p:sp>
      <p:sp>
        <p:nvSpPr>
          <p:cNvPr id="4" name="Slide Number Placeholder 3"/>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noProof="0"/>
              <a:t>Click to edit Master title style</a:t>
            </a:r>
            <a:endParaRPr lang="en-GB" noProof="0"/>
          </a:p>
        </p:txBody>
      </p:sp>
      <p:sp>
        <p:nvSpPr>
          <p:cNvPr id="4" name="Text Placeholder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3" name="Content Placeholder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grpSp>
      <p:sp>
        <p:nvSpPr>
          <p:cNvPr id="6" name="Footer Placeholder 5"/>
          <p:cNvSpPr>
            <a:spLocks noGrp="1"/>
          </p:cNvSpPr>
          <p:nvPr>
            <p:ph type="ftr" sz="quarter" idx="11"/>
          </p:nvPr>
        </p:nvSpPr>
        <p:spPr/>
        <p:txBody>
          <a:bodyPr rtlCol="0"/>
          <a:lstStyle/>
          <a:p>
            <a:pPr rtl="0"/>
            <a:endParaRPr lang="en-GB" noProof="0"/>
          </a:p>
        </p:txBody>
      </p:sp>
      <p:sp>
        <p:nvSpPr>
          <p:cNvPr id="5" name="Date Placeholder 4"/>
          <p:cNvSpPr>
            <a:spLocks noGrp="1"/>
          </p:cNvSpPr>
          <p:nvPr>
            <p:ph type="dt" sz="half" idx="10"/>
          </p:nvPr>
        </p:nvSpPr>
        <p:spPr/>
        <p:txBody>
          <a:bodyPr rtlCol="0"/>
          <a:lstStyle/>
          <a:p>
            <a:pPr rtl="0"/>
            <a:fld id="{E6015E44-3F42-42C6-ABAA-208DD0AA14FA}" type="datetime1">
              <a:rPr lang="en-GB" noProof="0" smtClean="0"/>
              <a:t>19/04/2023</a:t>
            </a:fld>
            <a:endParaRPr lang="en-GB" noProof="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noProof="0"/>
              <a:t>Click to edit Master title style</a:t>
            </a:r>
            <a:endParaRPr lang="en-GB" noProof="0"/>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a:ln>
                      <a:noFill/>
                    </a:ln>
                  </a:endParaRPr>
                </a:p>
              </p:txBody>
            </p:sp>
          </p:grpSp>
        </p:grpSp>
      </p:grpSp>
      <p:sp>
        <p:nvSpPr>
          <p:cNvPr id="4" name="Text Placeholder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endParaRPr lang="en-GB" noProof="0"/>
          </a:p>
        </p:txBody>
      </p:sp>
      <p:sp>
        <p:nvSpPr>
          <p:cNvPr id="5" name="Date Placeholder 4"/>
          <p:cNvSpPr>
            <a:spLocks noGrp="1"/>
          </p:cNvSpPr>
          <p:nvPr>
            <p:ph type="dt" sz="half" idx="10"/>
          </p:nvPr>
        </p:nvSpPr>
        <p:spPr/>
        <p:txBody>
          <a:bodyPr rtlCol="0"/>
          <a:lstStyle/>
          <a:p>
            <a:pPr rtl="0"/>
            <a:fld id="{17677632-CA4B-4713-9C71-8235A90B37CA}" type="datetime1">
              <a:rPr lang="en-GB" noProof="0" smtClean="0"/>
              <a:t>19/04/2023</a:t>
            </a:fld>
            <a:endParaRPr lang="en-GB" noProof="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BE58C63-4303-4FBA-9190-6BCFBC223E4B}" type="datetime1">
              <a:rPr lang="en-GB" noProof="0" smtClean="0"/>
              <a:t>19/04/2023</a:t>
            </a:fld>
            <a:endParaRPr lang="en-GB" noProof="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n-GB" noProof="0" smtClean="0"/>
              <a:pPr rtl="0"/>
              <a:t>‹#›</a:t>
            </a:fld>
            <a:endParaRPr lang="en-GB" noProof="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manda.French@bc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julia.molinari@open.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bloomsbury.com/uk/what-makes-writing-academic-978135024392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outledge.com/A-Philosophical-Approach-to-Perceptions-of-Academic-Writing-Practices-in/French/p/book/97803672099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sz="4800">
                <a:latin typeface="Comic Sans MS" panose="030F0702030302020204" pitchFamily="66" charset="0"/>
              </a:rPr>
              <a:t>Troubling academic writing in the academy: a conversation about more than writing</a:t>
            </a:r>
          </a:p>
        </p:txBody>
      </p:sp>
      <p:sp>
        <p:nvSpPr>
          <p:cNvPr id="3" name="Subtitle 2"/>
          <p:cNvSpPr>
            <a:spLocks noGrp="1"/>
          </p:cNvSpPr>
          <p:nvPr>
            <p:ph type="subTitle" idx="1"/>
          </p:nvPr>
        </p:nvSpPr>
        <p:spPr/>
        <p:txBody>
          <a:bodyPr rtlCol="0"/>
          <a:lstStyle/>
          <a:p>
            <a:pPr rtl="0"/>
            <a:r>
              <a:rPr lang="en-GB">
                <a:latin typeface="Comic Sans MS" panose="030F0702030302020204" pitchFamily="66" charset="0"/>
              </a:rPr>
              <a:t>with Amanda French and Julia Molinari</a:t>
            </a:r>
          </a:p>
          <a:p>
            <a:pPr rtl="0"/>
            <a:r>
              <a:rPr lang="en-GB" sz="1400">
                <a:latin typeface="Comic Sans MS" panose="030F0702030302020204" pitchFamily="66" charset="0"/>
                <a:hlinkClick r:id="rId3"/>
              </a:rPr>
              <a:t>Amanda.French@bcu.ac.uk</a:t>
            </a:r>
            <a:r>
              <a:rPr lang="en-GB" sz="1400">
                <a:latin typeface="Comic Sans MS" panose="030F0702030302020204" pitchFamily="66" charset="0"/>
              </a:rPr>
              <a:t> and </a:t>
            </a:r>
            <a:r>
              <a:rPr lang="en-GB" sz="1400">
                <a:latin typeface="Comic Sans MS" panose="030F0702030302020204" pitchFamily="66" charset="0"/>
                <a:hlinkClick r:id="rId4"/>
              </a:rPr>
              <a:t>julia.molinari@open.ac.uk</a:t>
            </a:r>
            <a:r>
              <a:rPr lang="en-GB" sz="1400">
                <a:latin typeface="Comic Sans MS" panose="030F0702030302020204" pitchFamily="66" charset="0"/>
              </a:rPr>
              <a:t> </a:t>
            </a:r>
          </a:p>
        </p:txBody>
      </p:sp>
      <p:pic>
        <p:nvPicPr>
          <p:cNvPr id="5" name="Picture 4">
            <a:extLst>
              <a:ext uri="{FF2B5EF4-FFF2-40B4-BE49-F238E27FC236}">
                <a16:creationId xmlns:a16="http://schemas.microsoft.com/office/drawing/2014/main" id="{2FA5E321-0D0C-A767-DACD-03031E87B44C}"/>
              </a:ext>
            </a:extLst>
          </p:cNvPr>
          <p:cNvPicPr>
            <a:picLocks noChangeAspect="1"/>
          </p:cNvPicPr>
          <p:nvPr/>
        </p:nvPicPr>
        <p:blipFill>
          <a:blip r:embed="rId5"/>
          <a:stretch>
            <a:fillRect/>
          </a:stretch>
        </p:blipFill>
        <p:spPr>
          <a:xfrm>
            <a:off x="10294437" y="19472"/>
            <a:ext cx="1894388" cy="908720"/>
          </a:xfrm>
          <a:prstGeom prst="rect">
            <a:avLst/>
          </a:prstGeom>
          <a:ln>
            <a:noFill/>
          </a:ln>
          <a:effectLst>
            <a:softEdge rad="112500"/>
          </a:effectLst>
        </p:spPr>
      </p:pic>
      <p:sp>
        <p:nvSpPr>
          <p:cNvPr id="9" name="TextBox 8">
            <a:extLst>
              <a:ext uri="{FF2B5EF4-FFF2-40B4-BE49-F238E27FC236}">
                <a16:creationId xmlns:a16="http://schemas.microsoft.com/office/drawing/2014/main" id="{47E18307-67BB-34B8-6844-1F23F5E6AA26}"/>
              </a:ext>
            </a:extLst>
          </p:cNvPr>
          <p:cNvSpPr txBox="1"/>
          <p:nvPr/>
        </p:nvSpPr>
        <p:spPr>
          <a:xfrm>
            <a:off x="10289365" y="862598"/>
            <a:ext cx="2183904" cy="369332"/>
          </a:xfrm>
          <a:prstGeom prst="rect">
            <a:avLst/>
          </a:prstGeom>
          <a:noFill/>
        </p:spPr>
        <p:txBody>
          <a:bodyPr wrap="square">
            <a:spAutoFit/>
          </a:bodyPr>
          <a:lstStyle/>
          <a:p>
            <a:r>
              <a:rPr lang="en-GB" b="1">
                <a:solidFill>
                  <a:schemeClr val="accent1">
                    <a:lumMod val="75000"/>
                  </a:schemeClr>
                </a:solidFill>
              </a:rPr>
              <a:t>#BALEAP2023</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3A6FA-5F41-CF70-D4C1-15241D88E949}"/>
              </a:ext>
            </a:extLst>
          </p:cNvPr>
          <p:cNvPicPr>
            <a:picLocks noChangeAspect="1"/>
          </p:cNvPicPr>
          <p:nvPr/>
        </p:nvPicPr>
        <p:blipFill>
          <a:blip r:embed="rId2"/>
          <a:stretch>
            <a:fillRect/>
          </a:stretch>
        </p:blipFill>
        <p:spPr>
          <a:xfrm>
            <a:off x="1197868" y="476672"/>
            <a:ext cx="9865096" cy="5760639"/>
          </a:xfrm>
          <a:prstGeom prst="rect">
            <a:avLst/>
          </a:prstGeom>
        </p:spPr>
      </p:pic>
    </p:spTree>
    <p:extLst>
      <p:ext uri="{BB962C8B-B14F-4D97-AF65-F5344CB8AC3E}">
        <p14:creationId xmlns:p14="http://schemas.microsoft.com/office/powerpoint/2010/main" val="8407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E784-EE5C-1B07-E567-A693076F6325}"/>
              </a:ext>
            </a:extLst>
          </p:cNvPr>
          <p:cNvSpPr>
            <a:spLocks noGrp="1"/>
          </p:cNvSpPr>
          <p:nvPr>
            <p:ph type="title"/>
          </p:nvPr>
        </p:nvSpPr>
        <p:spPr/>
        <p:txBody>
          <a:bodyPr/>
          <a:lstStyle/>
          <a:p>
            <a:r>
              <a:rPr lang="en-GB"/>
              <a:t>An affirmative politics of difference for academic writing </a:t>
            </a:r>
          </a:p>
        </p:txBody>
      </p:sp>
      <p:sp>
        <p:nvSpPr>
          <p:cNvPr id="3" name="Content Placeholder 2">
            <a:extLst>
              <a:ext uri="{FF2B5EF4-FFF2-40B4-BE49-F238E27FC236}">
                <a16:creationId xmlns:a16="http://schemas.microsoft.com/office/drawing/2014/main" id="{C0E75919-4FEF-C69A-5114-6D5BB7CB4982}"/>
              </a:ext>
            </a:extLst>
          </p:cNvPr>
          <p:cNvSpPr>
            <a:spLocks noGrp="1"/>
          </p:cNvSpPr>
          <p:nvPr>
            <p:ph idx="1"/>
          </p:nvPr>
        </p:nvSpPr>
        <p:spPr/>
        <p:txBody>
          <a:bodyPr>
            <a:normAutofit lnSpcReduction="10000"/>
          </a:bodyPr>
          <a:lstStyle/>
          <a:p>
            <a:r>
              <a:rPr lang="en-GB" dirty="0"/>
              <a:t>Higher education needs to take seriously forms of academic writing development for lecturers and students in higher education that contribute to debates around diversity, inclusion, equality and belonging. It can do so by linking how academic writing has the capacity to acknowledge different ways of being, different ontologies, experiences and knowledges that reflect diversity and difference in higher education. </a:t>
            </a:r>
          </a:p>
          <a:p>
            <a:r>
              <a:rPr lang="en-GB" dirty="0"/>
              <a:t>The proposed ‘new queered academic writing aesthetic’ is messy, dialogical and critically reflexive, blurring boundaries between conventional/dominant discourses around academic writing artefacts and bodies and entangling them productively in different spaces and settings. </a:t>
            </a:r>
          </a:p>
          <a:p>
            <a:endParaRPr lang="en-GB" dirty="0"/>
          </a:p>
        </p:txBody>
      </p:sp>
      <p:sp>
        <p:nvSpPr>
          <p:cNvPr id="4" name="TextBox 3">
            <a:extLst>
              <a:ext uri="{FF2B5EF4-FFF2-40B4-BE49-F238E27FC236}">
                <a16:creationId xmlns:a16="http://schemas.microsoft.com/office/drawing/2014/main" id="{8E2D5601-9CAA-F8C3-B9A9-27FB257C5B0B}"/>
              </a:ext>
            </a:extLst>
          </p:cNvPr>
          <p:cNvSpPr txBox="1"/>
          <p:nvPr/>
        </p:nvSpPr>
        <p:spPr>
          <a:xfrm>
            <a:off x="5205046" y="3604847"/>
            <a:ext cx="1639246" cy="404446"/>
          </a:xfrm>
          <a:prstGeom prst="rect">
            <a:avLst/>
          </a:prstGeom>
          <a:noFill/>
          <a:ln w="76200">
            <a:solidFill>
              <a:srgbClr val="FF0000"/>
            </a:solidFill>
          </a:ln>
        </p:spPr>
        <p:txBody>
          <a:bodyPr wrap="square" rtlCol="0">
            <a:spAutoFit/>
          </a:bodyPr>
          <a:lstStyle/>
          <a:p>
            <a:pPr>
              <a:lnSpc>
                <a:spcPct val="90000"/>
              </a:lnSpc>
            </a:pPr>
            <a:endParaRPr lang="en-GB" sz="2400" dirty="0"/>
          </a:p>
        </p:txBody>
      </p:sp>
      <p:sp>
        <p:nvSpPr>
          <p:cNvPr id="5" name="TextBox 4">
            <a:extLst>
              <a:ext uri="{FF2B5EF4-FFF2-40B4-BE49-F238E27FC236}">
                <a16:creationId xmlns:a16="http://schemas.microsoft.com/office/drawing/2014/main" id="{E5C4C97D-B895-A349-59BF-F6B8231287D5}"/>
              </a:ext>
            </a:extLst>
          </p:cNvPr>
          <p:cNvSpPr txBox="1"/>
          <p:nvPr/>
        </p:nvSpPr>
        <p:spPr>
          <a:xfrm>
            <a:off x="355830" y="561129"/>
            <a:ext cx="9581546" cy="2077403"/>
          </a:xfrm>
          <a:prstGeom prst="wedgeEllipseCallout">
            <a:avLst>
              <a:gd name="adj1" fmla="val 10505"/>
              <a:gd name="adj2" fmla="val 94438"/>
            </a:avLst>
          </a:prstGeom>
          <a:solidFill>
            <a:srgbClr val="FFFFFF">
              <a:alpha val="85882"/>
            </a:srgbClr>
          </a:solidFill>
          <a:ln>
            <a:solidFill>
              <a:srgbClr val="FF0000"/>
            </a:solidFill>
          </a:ln>
        </p:spPr>
        <p:txBody>
          <a:bodyPr wrap="square" rtlCol="0">
            <a:spAutoFit/>
          </a:bodyPr>
          <a:lstStyle/>
          <a:p>
            <a:pPr>
              <a:lnSpc>
                <a:spcPct val="90000"/>
              </a:lnSpc>
            </a:pPr>
            <a:r>
              <a:rPr lang="en-GB" sz="2000" dirty="0">
                <a:solidFill>
                  <a:srgbClr val="FF0000"/>
                </a:solidFill>
              </a:rPr>
              <a:t>The diversity that characterizes university students and that universities boast of in their promotional literatures as hallmarks of their inclusive provision rarely manifests itself as diversity in academic writing practices (Molinari, 2022, p.4)</a:t>
            </a:r>
          </a:p>
        </p:txBody>
      </p:sp>
      <p:sp>
        <p:nvSpPr>
          <p:cNvPr id="6" name="TextBox 5">
            <a:extLst>
              <a:ext uri="{FF2B5EF4-FFF2-40B4-BE49-F238E27FC236}">
                <a16:creationId xmlns:a16="http://schemas.microsoft.com/office/drawing/2014/main" id="{D0AAE15D-1A4F-F402-B251-EA5B9AF53632}"/>
              </a:ext>
            </a:extLst>
          </p:cNvPr>
          <p:cNvSpPr txBox="1"/>
          <p:nvPr/>
        </p:nvSpPr>
        <p:spPr>
          <a:xfrm>
            <a:off x="8138354" y="2455565"/>
            <a:ext cx="1639246" cy="404446"/>
          </a:xfrm>
          <a:prstGeom prst="rect">
            <a:avLst/>
          </a:prstGeom>
          <a:noFill/>
          <a:ln w="76200">
            <a:solidFill>
              <a:srgbClr val="FF0000"/>
            </a:solidFill>
          </a:ln>
        </p:spPr>
        <p:txBody>
          <a:bodyPr wrap="square" rtlCol="0">
            <a:spAutoFit/>
          </a:bodyPr>
          <a:lstStyle/>
          <a:p>
            <a:pPr>
              <a:lnSpc>
                <a:spcPct val="90000"/>
              </a:lnSpc>
            </a:pPr>
            <a:endParaRPr lang="en-GB" sz="2400" dirty="0"/>
          </a:p>
        </p:txBody>
      </p:sp>
    </p:spTree>
    <p:extLst>
      <p:ext uri="{BB962C8B-B14F-4D97-AF65-F5344CB8AC3E}">
        <p14:creationId xmlns:p14="http://schemas.microsoft.com/office/powerpoint/2010/main" val="24946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9143998" cy="1020762"/>
          </a:xfrm>
        </p:spPr>
        <p:txBody>
          <a:bodyPr rtlCol="0" anchor="b">
            <a:normAutofit/>
          </a:bodyPr>
          <a:lstStyle/>
          <a:p>
            <a:pPr rtl="0"/>
            <a:r>
              <a:rPr lang="en-GB"/>
              <a:t>5 provocations</a:t>
            </a:r>
          </a:p>
        </p:txBody>
      </p:sp>
      <p:sp>
        <p:nvSpPr>
          <p:cNvPr id="14" name="Content Placeholder 13"/>
          <p:cNvSpPr>
            <a:spLocks noGrp="1"/>
          </p:cNvSpPr>
          <p:nvPr>
            <p:ph sz="half" idx="1"/>
          </p:nvPr>
        </p:nvSpPr>
        <p:spPr>
          <a:xfrm>
            <a:off x="325714" y="2358632"/>
            <a:ext cx="8216970" cy="3184373"/>
          </a:xfrm>
        </p:spPr>
        <p:txBody>
          <a:bodyPr vert="horz" lIns="91440" tIns="45720" rIns="91440" bIns="45720" rtlCol="0" anchor="t">
            <a:normAutofit fontScale="92500" lnSpcReduction="20000"/>
          </a:bodyPr>
          <a:lstStyle/>
          <a:p>
            <a:pPr rtl="0"/>
            <a:r>
              <a:rPr lang="en-GB">
                <a:solidFill>
                  <a:srgbClr val="FF0000"/>
                </a:solidFill>
              </a:rPr>
              <a:t>Students will benefit from the idea that academic writing is a troubled and troubling concept </a:t>
            </a:r>
          </a:p>
          <a:p>
            <a:r>
              <a:rPr lang="en-GB">
                <a:solidFill>
                  <a:srgbClr val="FF0000"/>
                </a:solidFill>
              </a:rPr>
              <a:t>Teachers currently have little agency/incentive/understanding to shape written forms of knowledge</a:t>
            </a:r>
          </a:p>
          <a:p>
            <a:pPr rtl="0"/>
            <a:r>
              <a:rPr lang="en-GB">
                <a:solidFill>
                  <a:srgbClr val="FF0000"/>
                </a:solidFill>
              </a:rPr>
              <a:t>The ‘powers that be’ need educating about what makes writing academic</a:t>
            </a:r>
          </a:p>
          <a:p>
            <a:pPr rtl="0"/>
            <a:r>
              <a:rPr lang="en-GB">
                <a:solidFill>
                  <a:srgbClr val="FF0000"/>
                </a:solidFill>
              </a:rPr>
              <a:t>We’re all colluding by defaulting to the status quo</a:t>
            </a:r>
          </a:p>
          <a:p>
            <a:pPr rtl="0"/>
            <a:r>
              <a:rPr lang="en-GB">
                <a:solidFill>
                  <a:srgbClr val="FF0000"/>
                </a:solidFill>
              </a:rPr>
              <a:t>The machines have been fed on standardised #AcWri</a:t>
            </a:r>
          </a:p>
          <a:p>
            <a:pPr rtl="0"/>
            <a:endParaRPr lang="en-GB">
              <a:solidFill>
                <a:srgbClr val="FF0000"/>
              </a:solidFill>
            </a:endParaRPr>
          </a:p>
          <a:p>
            <a:pPr rtl="0"/>
            <a:endParaRPr lang="en-GB"/>
          </a:p>
          <a:p>
            <a:pPr rtl="0"/>
            <a:endParaRPr lang="en-GB"/>
          </a:p>
        </p:txBody>
      </p:sp>
      <p:pic>
        <p:nvPicPr>
          <p:cNvPr id="3" name="Picture 2" descr="Qr code&#10;&#10;Description automatically generated">
            <a:extLst>
              <a:ext uri="{FF2B5EF4-FFF2-40B4-BE49-F238E27FC236}">
                <a16:creationId xmlns:a16="http://schemas.microsoft.com/office/drawing/2014/main" id="{891DC53E-3236-C631-2499-0C7667AFEE61}"/>
              </a:ext>
            </a:extLst>
          </p:cNvPr>
          <p:cNvPicPr>
            <a:picLocks noChangeAspect="1"/>
          </p:cNvPicPr>
          <p:nvPr/>
        </p:nvPicPr>
        <p:blipFill>
          <a:blip r:embed="rId3"/>
          <a:stretch>
            <a:fillRect/>
          </a:stretch>
        </p:blipFill>
        <p:spPr>
          <a:xfrm>
            <a:off x="8698105" y="2060848"/>
            <a:ext cx="3176411" cy="3184373"/>
          </a:xfrm>
          <a:prstGeom prst="rect">
            <a:avLst/>
          </a:prstGeom>
          <a:noFill/>
        </p:spPr>
      </p:pic>
      <p:sp>
        <p:nvSpPr>
          <p:cNvPr id="5" name="TextBox 4">
            <a:extLst>
              <a:ext uri="{FF2B5EF4-FFF2-40B4-BE49-F238E27FC236}">
                <a16:creationId xmlns:a16="http://schemas.microsoft.com/office/drawing/2014/main" id="{085ABEC3-3586-8B3E-A58C-34BEA2110672}"/>
              </a:ext>
            </a:extLst>
          </p:cNvPr>
          <p:cNvSpPr txBox="1"/>
          <p:nvPr/>
        </p:nvSpPr>
        <p:spPr>
          <a:xfrm>
            <a:off x="2585791" y="6306363"/>
            <a:ext cx="9603034" cy="276999"/>
          </a:xfrm>
          <a:prstGeom prst="rect">
            <a:avLst/>
          </a:prstGeom>
          <a:noFill/>
        </p:spPr>
        <p:txBody>
          <a:bodyPr wrap="square">
            <a:spAutoFit/>
          </a:bodyPr>
          <a:lstStyle/>
          <a:p>
            <a:r>
              <a:rPr lang="en-GB" sz="1200"/>
              <a:t>https://ougraduateschool.padlet.org/julia1796/troubling-academic-writing-in-the-academy-a-conversation-abo-pfiyhpw86hs6uubb</a:t>
            </a:r>
          </a:p>
        </p:txBody>
      </p:sp>
      <p:pic>
        <p:nvPicPr>
          <p:cNvPr id="7" name="Graphic 6" descr="High voltage with solid fill">
            <a:extLst>
              <a:ext uri="{FF2B5EF4-FFF2-40B4-BE49-F238E27FC236}">
                <a16:creationId xmlns:a16="http://schemas.microsoft.com/office/drawing/2014/main" id="{55C0FDCC-2005-884B-5DC7-907F91C611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4852" y="230512"/>
            <a:ext cx="1224135" cy="1224135"/>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9143998" cy="1020762"/>
          </a:xfrm>
        </p:spPr>
        <p:txBody>
          <a:bodyPr rtlCol="0" anchor="b">
            <a:normAutofit/>
          </a:bodyPr>
          <a:lstStyle/>
          <a:p>
            <a:pPr rtl="0"/>
            <a:r>
              <a:rPr lang="en-GB"/>
              <a:t>Where does this leave us?</a:t>
            </a:r>
          </a:p>
        </p:txBody>
      </p:sp>
    </p:spTree>
    <p:extLst>
      <p:ext uri="{BB962C8B-B14F-4D97-AF65-F5344CB8AC3E}">
        <p14:creationId xmlns:p14="http://schemas.microsoft.com/office/powerpoint/2010/main" val="384156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9D74C-6A1A-95FE-52CD-E026E2697E74}"/>
              </a:ext>
            </a:extLst>
          </p:cNvPr>
          <p:cNvPicPr>
            <a:picLocks noChangeAspect="1"/>
          </p:cNvPicPr>
          <p:nvPr/>
        </p:nvPicPr>
        <p:blipFill>
          <a:blip r:embed="rId3"/>
          <a:stretch>
            <a:fillRect/>
          </a:stretch>
        </p:blipFill>
        <p:spPr>
          <a:xfrm>
            <a:off x="8527486" y="1541589"/>
            <a:ext cx="3520825" cy="5095875"/>
          </a:xfrm>
          <a:prstGeom prst="rect">
            <a:avLst/>
          </a:prstGeom>
          <a:ln>
            <a:noFill/>
          </a:ln>
          <a:effectLst>
            <a:softEdge rad="112500"/>
          </a:effectLst>
        </p:spPr>
      </p:pic>
      <p:pic>
        <p:nvPicPr>
          <p:cNvPr id="5" name="Picture 4">
            <a:extLst>
              <a:ext uri="{FF2B5EF4-FFF2-40B4-BE49-F238E27FC236}">
                <a16:creationId xmlns:a16="http://schemas.microsoft.com/office/drawing/2014/main" id="{8FEEEAA0-E52C-13C7-0951-1A3F9922BFE5}"/>
              </a:ext>
            </a:extLst>
          </p:cNvPr>
          <p:cNvPicPr>
            <a:picLocks noChangeAspect="1"/>
          </p:cNvPicPr>
          <p:nvPr/>
        </p:nvPicPr>
        <p:blipFill>
          <a:blip r:embed="rId4"/>
          <a:stretch>
            <a:fillRect/>
          </a:stretch>
        </p:blipFill>
        <p:spPr>
          <a:xfrm>
            <a:off x="244193" y="188640"/>
            <a:ext cx="3333750" cy="5095875"/>
          </a:xfrm>
          <a:prstGeom prst="rect">
            <a:avLst/>
          </a:prstGeom>
          <a:ln>
            <a:noFill/>
          </a:ln>
          <a:effectLst>
            <a:softEdge rad="112500"/>
          </a:effectLst>
        </p:spPr>
      </p:pic>
      <p:sp>
        <p:nvSpPr>
          <p:cNvPr id="6" name="TextBox 5">
            <a:extLst>
              <a:ext uri="{FF2B5EF4-FFF2-40B4-BE49-F238E27FC236}">
                <a16:creationId xmlns:a16="http://schemas.microsoft.com/office/drawing/2014/main" id="{D5A7853E-4B6B-8A4A-ACA5-9AE81B3288DF}"/>
              </a:ext>
            </a:extLst>
          </p:cNvPr>
          <p:cNvSpPr txBox="1"/>
          <p:nvPr/>
        </p:nvSpPr>
        <p:spPr>
          <a:xfrm>
            <a:off x="3536234" y="1573485"/>
            <a:ext cx="5032961" cy="3914918"/>
          </a:xfrm>
          <a:prstGeom prst="rect">
            <a:avLst/>
          </a:prstGeom>
          <a:noFill/>
        </p:spPr>
        <p:txBody>
          <a:bodyPr wrap="square" rtlCol="0">
            <a:spAutoFit/>
          </a:bodyPr>
          <a:lstStyle/>
          <a:p>
            <a:pPr>
              <a:lnSpc>
                <a:spcPct val="90000"/>
              </a:lnSpc>
            </a:pPr>
            <a:endParaRPr lang="en-GB" sz="2800" dirty="0">
              <a:latin typeface="Comic Sans MS" panose="030F0702030302020204" pitchFamily="66" charset="0"/>
            </a:endParaRPr>
          </a:p>
          <a:p>
            <a:pPr>
              <a:lnSpc>
                <a:spcPct val="90000"/>
              </a:lnSpc>
            </a:pPr>
            <a:endParaRPr lang="en-GB" sz="2800" dirty="0">
              <a:latin typeface="Comic Sans MS" panose="030F0702030302020204" pitchFamily="66" charset="0"/>
            </a:endParaRPr>
          </a:p>
          <a:p>
            <a:pPr marL="342900" indent="-342900">
              <a:lnSpc>
                <a:spcPct val="90000"/>
              </a:lnSpc>
              <a:buFontTx/>
              <a:buChar char="-"/>
            </a:pPr>
            <a:r>
              <a:rPr lang="en-GB" sz="2800" dirty="0">
                <a:latin typeface="Comic Sans MS" panose="030F0702030302020204" pitchFamily="66" charset="0"/>
              </a:rPr>
              <a:t>overview of our books</a:t>
            </a:r>
          </a:p>
          <a:p>
            <a:pPr marL="342900" indent="-342900">
              <a:lnSpc>
                <a:spcPct val="90000"/>
              </a:lnSpc>
              <a:buFontTx/>
              <a:buChar char="-"/>
            </a:pPr>
            <a:endParaRPr lang="en-GB" sz="2800" dirty="0">
              <a:latin typeface="Comic Sans MS" panose="030F0702030302020204" pitchFamily="66" charset="0"/>
            </a:endParaRPr>
          </a:p>
          <a:p>
            <a:pPr marL="342900" indent="-342900">
              <a:lnSpc>
                <a:spcPct val="90000"/>
              </a:lnSpc>
              <a:buFontTx/>
              <a:buChar char="-"/>
            </a:pPr>
            <a:r>
              <a:rPr lang="en-GB" sz="2800" dirty="0">
                <a:latin typeface="Comic Sans MS" panose="030F0702030302020204" pitchFamily="66" charset="0"/>
              </a:rPr>
              <a:t>a set of provocations</a:t>
            </a:r>
          </a:p>
          <a:p>
            <a:pPr marL="342900" indent="-342900">
              <a:lnSpc>
                <a:spcPct val="90000"/>
              </a:lnSpc>
              <a:buFontTx/>
              <a:buChar char="-"/>
            </a:pPr>
            <a:endParaRPr lang="en-GB" sz="2800" dirty="0">
              <a:latin typeface="Comic Sans MS" panose="030F0702030302020204" pitchFamily="66" charset="0"/>
            </a:endParaRPr>
          </a:p>
          <a:p>
            <a:pPr marL="342900" indent="-342900">
              <a:lnSpc>
                <a:spcPct val="90000"/>
              </a:lnSpc>
              <a:buFontTx/>
              <a:buChar char="-"/>
            </a:pPr>
            <a:r>
              <a:rPr lang="en-GB" sz="2800" dirty="0">
                <a:latin typeface="Comic Sans MS" panose="030F0702030302020204" pitchFamily="66" charset="0"/>
              </a:rPr>
              <a:t>facilitated conversations</a:t>
            </a:r>
          </a:p>
          <a:p>
            <a:pPr marL="342900" indent="-342900">
              <a:lnSpc>
                <a:spcPct val="90000"/>
              </a:lnSpc>
              <a:buFontTx/>
              <a:buChar char="-"/>
            </a:pPr>
            <a:endParaRPr lang="en-GB" sz="2800" dirty="0">
              <a:latin typeface="Comic Sans MS" panose="030F0702030302020204" pitchFamily="66" charset="0"/>
            </a:endParaRPr>
          </a:p>
          <a:p>
            <a:pPr marL="342900" indent="-342900">
              <a:lnSpc>
                <a:spcPct val="90000"/>
              </a:lnSpc>
              <a:buFontTx/>
              <a:buChar char="-"/>
            </a:pPr>
            <a:r>
              <a:rPr lang="en-GB" sz="2800" dirty="0">
                <a:latin typeface="Comic Sans MS" panose="030F0702030302020204" pitchFamily="66" charset="0"/>
              </a:rPr>
              <a:t>where does this leave us?</a:t>
            </a:r>
          </a:p>
          <a:p>
            <a:pPr marL="342900" indent="-342900">
              <a:lnSpc>
                <a:spcPct val="90000"/>
              </a:lnSpc>
              <a:buFontTx/>
              <a:buChar char="-"/>
            </a:pPr>
            <a:endParaRPr lang="en-GB" sz="2400" dirty="0">
              <a:latin typeface="Comic Sans MS" panose="030F0702030302020204" pitchFamily="66" charset="0"/>
            </a:endParaRPr>
          </a:p>
        </p:txBody>
      </p:sp>
      <p:sp>
        <p:nvSpPr>
          <p:cNvPr id="3" name="TextBox 2">
            <a:extLst>
              <a:ext uri="{FF2B5EF4-FFF2-40B4-BE49-F238E27FC236}">
                <a16:creationId xmlns:a16="http://schemas.microsoft.com/office/drawing/2014/main" id="{10517958-BBDE-60A5-FFB7-A3A42793FBD7}"/>
              </a:ext>
            </a:extLst>
          </p:cNvPr>
          <p:cNvSpPr txBox="1"/>
          <p:nvPr/>
        </p:nvSpPr>
        <p:spPr>
          <a:xfrm>
            <a:off x="3824044" y="1369597"/>
            <a:ext cx="3045940" cy="584775"/>
          </a:xfrm>
          <a:prstGeom prst="rect">
            <a:avLst/>
          </a:prstGeom>
          <a:noFill/>
        </p:spPr>
        <p:txBody>
          <a:bodyPr wrap="square">
            <a:spAutoFit/>
          </a:bodyPr>
          <a:lstStyle/>
          <a:p>
            <a:r>
              <a:rPr lang="en-GB" sz="3200" dirty="0"/>
              <a:t>The plan:</a:t>
            </a:r>
          </a:p>
        </p:txBody>
      </p:sp>
    </p:spTree>
    <p:extLst>
      <p:ext uri="{BB962C8B-B14F-4D97-AF65-F5344CB8AC3E}">
        <p14:creationId xmlns:p14="http://schemas.microsoft.com/office/powerpoint/2010/main" val="6893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8CC3-23A1-35F3-7976-7292CE0811E3}"/>
              </a:ext>
            </a:extLst>
          </p:cNvPr>
          <p:cNvSpPr>
            <a:spLocks noGrp="1"/>
          </p:cNvSpPr>
          <p:nvPr>
            <p:ph type="title"/>
          </p:nvPr>
        </p:nvSpPr>
        <p:spPr/>
        <p:txBody>
          <a:bodyPr/>
          <a:lstStyle/>
          <a:p>
            <a:r>
              <a:rPr lang="en-GB"/>
              <a:t>An overview of our books</a:t>
            </a:r>
          </a:p>
        </p:txBody>
      </p:sp>
      <p:sp>
        <p:nvSpPr>
          <p:cNvPr id="3" name="Content Placeholder 2">
            <a:extLst>
              <a:ext uri="{FF2B5EF4-FFF2-40B4-BE49-F238E27FC236}">
                <a16:creationId xmlns:a16="http://schemas.microsoft.com/office/drawing/2014/main" id="{D1484EF4-4AA8-114D-2B81-6CF15F042D7C}"/>
              </a:ext>
            </a:extLst>
          </p:cNvPr>
          <p:cNvSpPr>
            <a:spLocks noGrp="1"/>
          </p:cNvSpPr>
          <p:nvPr>
            <p:ph idx="1"/>
          </p:nvPr>
        </p:nvSpPr>
        <p:spPr>
          <a:xfrm>
            <a:off x="1497307" y="2316162"/>
            <a:ext cx="10404646" cy="4267200"/>
          </a:xfrm>
        </p:spPr>
        <p:txBody>
          <a:bodyPr/>
          <a:lstStyle/>
          <a:p>
            <a:r>
              <a:rPr lang="en-GB" dirty="0"/>
              <a:t>Julia Molinari on</a:t>
            </a:r>
          </a:p>
          <a:p>
            <a:pPr marL="0" indent="0">
              <a:buNone/>
            </a:pPr>
            <a:r>
              <a:rPr lang="en-GB" dirty="0">
                <a:hlinkClick r:id="rId3"/>
              </a:rPr>
              <a:t>What Makes Writing Academic: Rethinking Theory for Practice, Bloomsbury, 2022</a:t>
            </a:r>
            <a:endParaRPr lang="en-GB" dirty="0"/>
          </a:p>
          <a:p>
            <a:r>
              <a:rPr lang="en-GB" dirty="0"/>
              <a:t>Amanda French on </a:t>
            </a:r>
          </a:p>
          <a:p>
            <a:pPr marL="0" indent="0">
              <a:buNone/>
            </a:pPr>
            <a:r>
              <a:rPr lang="en-GB" dirty="0">
                <a:hlinkClick r:id="rId4"/>
              </a:rPr>
              <a:t>A Philosophical Approach to Perceptions of Academic Writing Practices in Higher Education: Through a Glass Darkly, Routledge, 2022</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5425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BA04F-A5DE-E97C-B459-0EEEAA618A4B}"/>
              </a:ext>
            </a:extLst>
          </p:cNvPr>
          <p:cNvSpPr txBox="1"/>
          <p:nvPr/>
        </p:nvSpPr>
        <p:spPr>
          <a:xfrm>
            <a:off x="1522414" y="274638"/>
            <a:ext cx="9143998" cy="10207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GB" sz="2400" dirty="0">
                <a:latin typeface="+mj-lt"/>
                <a:ea typeface="+mj-ea"/>
                <a:cs typeface="+mj-cs"/>
              </a:rPr>
              <a:t>Andrew Sayer in </a:t>
            </a:r>
            <a:r>
              <a:rPr lang="en-GB" sz="2400" i="1" dirty="0">
                <a:latin typeface="+mj-lt"/>
                <a:ea typeface="+mj-ea"/>
                <a:cs typeface="+mj-cs"/>
              </a:rPr>
              <a:t>Method in Social Science</a:t>
            </a:r>
            <a:r>
              <a:rPr lang="en-GB" sz="2400" dirty="0">
                <a:latin typeface="+mj-lt"/>
                <a:ea typeface="+mj-ea"/>
                <a:cs typeface="+mj-cs"/>
              </a:rPr>
              <a:t>, 1992: 258 </a:t>
            </a:r>
          </a:p>
        </p:txBody>
      </p:sp>
      <p:pic>
        <p:nvPicPr>
          <p:cNvPr id="7" name="Picture 6">
            <a:extLst>
              <a:ext uri="{FF2B5EF4-FFF2-40B4-BE49-F238E27FC236}">
                <a16:creationId xmlns:a16="http://schemas.microsoft.com/office/drawing/2014/main" id="{ED16EA6B-A927-1F09-D3EE-80A1DAA58796}"/>
              </a:ext>
            </a:extLst>
          </p:cNvPr>
          <p:cNvPicPr>
            <a:picLocks noChangeAspect="1"/>
          </p:cNvPicPr>
          <p:nvPr/>
        </p:nvPicPr>
        <p:blipFill>
          <a:blip r:embed="rId3"/>
          <a:stretch>
            <a:fillRect/>
          </a:stretch>
        </p:blipFill>
        <p:spPr>
          <a:xfrm>
            <a:off x="1522412" y="1905000"/>
            <a:ext cx="3200400" cy="4267200"/>
          </a:xfrm>
          <a:prstGeom prst="rect">
            <a:avLst/>
          </a:prstGeom>
          <a:noFill/>
        </p:spPr>
      </p:pic>
      <p:sp>
        <p:nvSpPr>
          <p:cNvPr id="9" name="TextBox 8">
            <a:extLst>
              <a:ext uri="{FF2B5EF4-FFF2-40B4-BE49-F238E27FC236}">
                <a16:creationId xmlns:a16="http://schemas.microsoft.com/office/drawing/2014/main" id="{BF763084-EAC0-17D1-2FBE-4DEED42E1A4C}"/>
              </a:ext>
            </a:extLst>
          </p:cNvPr>
          <p:cNvSpPr txBox="1"/>
          <p:nvPr/>
        </p:nvSpPr>
        <p:spPr>
          <a:xfrm>
            <a:off x="4771392" y="1905000"/>
            <a:ext cx="6096000" cy="1569660"/>
          </a:xfrm>
          <a:prstGeom prst="rect">
            <a:avLst/>
          </a:prstGeom>
          <a:noFill/>
        </p:spPr>
        <p:txBody>
          <a:bodyPr wrap="square">
            <a:spAutoFit/>
          </a:bodyPr>
          <a:lstStyle/>
          <a:p>
            <a:r>
              <a:rPr lang="en-GB" sz="2400"/>
              <a:t>social scientists have paid surprisingly little attention to the fact that their knowledge is invariably presented in the form of text. […]. </a:t>
            </a:r>
          </a:p>
        </p:txBody>
      </p:sp>
      <p:sp>
        <p:nvSpPr>
          <p:cNvPr id="11" name="TextBox 10">
            <a:extLst>
              <a:ext uri="{FF2B5EF4-FFF2-40B4-BE49-F238E27FC236}">
                <a16:creationId xmlns:a16="http://schemas.microsoft.com/office/drawing/2014/main" id="{214DAB3A-E344-4ADF-2DFE-ECB4A1F316A6}"/>
              </a:ext>
            </a:extLst>
          </p:cNvPr>
          <p:cNvSpPr txBox="1"/>
          <p:nvPr/>
        </p:nvSpPr>
        <p:spPr>
          <a:xfrm>
            <a:off x="4771392" y="3645024"/>
            <a:ext cx="6096000" cy="2308324"/>
          </a:xfrm>
          <a:prstGeom prst="rect">
            <a:avLst/>
          </a:prstGeom>
          <a:noFill/>
        </p:spPr>
        <p:txBody>
          <a:bodyPr wrap="square">
            <a:spAutoFit/>
          </a:bodyPr>
          <a:lstStyle/>
          <a:p>
            <a:r>
              <a:rPr lang="en-GB" sz="2400" dirty="0"/>
              <a:t>this underestimates the significance of the fact that academic knowledge takes this textual form, which textual form may have a largely hidden influence on how we re-present knowledge and how it is read.</a:t>
            </a:r>
          </a:p>
        </p:txBody>
      </p:sp>
      <p:sp>
        <p:nvSpPr>
          <p:cNvPr id="2" name="TextBox 1">
            <a:extLst>
              <a:ext uri="{FF2B5EF4-FFF2-40B4-BE49-F238E27FC236}">
                <a16:creationId xmlns:a16="http://schemas.microsoft.com/office/drawing/2014/main" id="{02BC4979-70A6-9B5B-1D6E-B03DEBEB0133}"/>
              </a:ext>
            </a:extLst>
          </p:cNvPr>
          <p:cNvSpPr txBox="1"/>
          <p:nvPr/>
        </p:nvSpPr>
        <p:spPr>
          <a:xfrm>
            <a:off x="8400732" y="4799186"/>
            <a:ext cx="1639246" cy="404446"/>
          </a:xfrm>
          <a:prstGeom prst="rect">
            <a:avLst/>
          </a:prstGeom>
          <a:noFill/>
          <a:ln w="76200">
            <a:solidFill>
              <a:srgbClr val="FF0000"/>
            </a:solidFill>
          </a:ln>
        </p:spPr>
        <p:txBody>
          <a:bodyPr wrap="square" rtlCol="0">
            <a:spAutoFit/>
          </a:bodyPr>
          <a:lstStyle/>
          <a:p>
            <a:pPr>
              <a:lnSpc>
                <a:spcPct val="90000"/>
              </a:lnSpc>
            </a:pPr>
            <a:endParaRPr lang="en-GB" sz="2400" dirty="0"/>
          </a:p>
        </p:txBody>
      </p:sp>
    </p:spTree>
    <p:extLst>
      <p:ext uri="{BB962C8B-B14F-4D97-AF65-F5344CB8AC3E}">
        <p14:creationId xmlns:p14="http://schemas.microsoft.com/office/powerpoint/2010/main" val="640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D5361E-11FB-F4CF-6DF8-D03573066889}"/>
              </a:ext>
            </a:extLst>
          </p:cNvPr>
          <p:cNvPicPr>
            <a:picLocks noChangeAspect="1"/>
          </p:cNvPicPr>
          <p:nvPr/>
        </p:nvPicPr>
        <p:blipFill>
          <a:blip r:embed="rId3"/>
          <a:stretch>
            <a:fillRect/>
          </a:stretch>
        </p:blipFill>
        <p:spPr>
          <a:xfrm>
            <a:off x="9328683" y="2498635"/>
            <a:ext cx="2854053" cy="4281080"/>
          </a:xfrm>
          <a:prstGeom prst="rect">
            <a:avLst/>
          </a:prstGeom>
        </p:spPr>
      </p:pic>
      <p:sp>
        <p:nvSpPr>
          <p:cNvPr id="7" name="TextBox 6">
            <a:extLst>
              <a:ext uri="{FF2B5EF4-FFF2-40B4-BE49-F238E27FC236}">
                <a16:creationId xmlns:a16="http://schemas.microsoft.com/office/drawing/2014/main" id="{E2900005-D3C6-A423-34CE-B976DF8296A5}"/>
              </a:ext>
            </a:extLst>
          </p:cNvPr>
          <p:cNvSpPr txBox="1"/>
          <p:nvPr/>
        </p:nvSpPr>
        <p:spPr>
          <a:xfrm>
            <a:off x="261764" y="260648"/>
            <a:ext cx="11161240" cy="3159383"/>
          </a:xfrm>
          <a:prstGeom prst="wedgeEllipseCallout">
            <a:avLst>
              <a:gd name="adj1" fmla="val 31132"/>
              <a:gd name="adj2" fmla="val 94121"/>
            </a:avLst>
          </a:prstGeom>
          <a:solidFill>
            <a:schemeClr val="tx1"/>
          </a:solidFill>
          <a:ln w="76200">
            <a:solidFill>
              <a:srgbClr val="8C6AD0"/>
            </a:solidFill>
          </a:ln>
        </p:spPr>
        <p:txBody>
          <a:bodyPr wrap="square">
            <a:spAutoFit/>
          </a:bodyPr>
          <a:lstStyle/>
          <a:p>
            <a:r>
              <a:rPr lang="en-GB" sz="2000" dirty="0">
                <a:solidFill>
                  <a:schemeClr val="bg1"/>
                </a:solidFill>
              </a:rPr>
              <a:t>Standardised forms require abstracts, introductions, main bodies and conclusions. They are also predominantly monolingual and monomodal. </a:t>
            </a:r>
            <a:r>
              <a:rPr lang="en-GB" sz="2000" b="1" dirty="0">
                <a:solidFill>
                  <a:schemeClr val="bg1"/>
                </a:solidFill>
              </a:rPr>
              <a:t>One troubling shortcoming of this kind of standardisation is that it can narrow, distort or flatten epistemic representation. A related shortcoming is that standardisation is exclusionary and this can lead to a range of epistemic losses and gains </a:t>
            </a:r>
            <a:r>
              <a:rPr lang="en-GB" sz="2000" dirty="0">
                <a:solidFill>
                  <a:schemeClr val="bg1"/>
                </a:solidFill>
              </a:rPr>
              <a:t>(p. 3) </a:t>
            </a:r>
          </a:p>
        </p:txBody>
      </p:sp>
      <p:sp>
        <p:nvSpPr>
          <p:cNvPr id="8" name="TextBox 7">
            <a:extLst>
              <a:ext uri="{FF2B5EF4-FFF2-40B4-BE49-F238E27FC236}">
                <a16:creationId xmlns:a16="http://schemas.microsoft.com/office/drawing/2014/main" id="{70695601-FF2F-BECE-507A-8CF2D758A37E}"/>
              </a:ext>
            </a:extLst>
          </p:cNvPr>
          <p:cNvSpPr txBox="1"/>
          <p:nvPr/>
        </p:nvSpPr>
        <p:spPr>
          <a:xfrm>
            <a:off x="261764" y="3059483"/>
            <a:ext cx="7992888" cy="3159383"/>
          </a:xfrm>
          <a:prstGeom prst="wedgeEllipseCallout">
            <a:avLst>
              <a:gd name="adj1" fmla="val 63527"/>
              <a:gd name="adj2" fmla="val 7806"/>
            </a:avLst>
          </a:prstGeom>
          <a:solidFill>
            <a:schemeClr val="tx1"/>
          </a:solidFill>
          <a:ln w="57150">
            <a:solidFill>
              <a:srgbClr val="8C6AD0"/>
            </a:solidFill>
          </a:ln>
        </p:spPr>
        <p:txBody>
          <a:bodyPr wrap="square">
            <a:spAutoFit/>
          </a:bodyPr>
          <a:lstStyle/>
          <a:p>
            <a:r>
              <a:rPr lang="en-GB" sz="2000" dirty="0">
                <a:solidFill>
                  <a:schemeClr val="bg1"/>
                </a:solidFill>
              </a:rPr>
              <a:t>Standardisation [of academic writing] based on contingent and outdated norms becomes at best disingenuous and at worst exclusionary because it ignores the diverse identities of writers. </a:t>
            </a:r>
            <a:r>
              <a:rPr lang="en-GB" sz="2000" b="1" dirty="0">
                <a:solidFill>
                  <a:schemeClr val="bg1"/>
                </a:solidFill>
              </a:rPr>
              <a:t>Epistemically, it is also self-defeating, since knowledge is best arrived at via multiple representations </a:t>
            </a:r>
            <a:r>
              <a:rPr lang="en-GB" sz="2000" dirty="0">
                <a:solidFill>
                  <a:schemeClr val="bg1"/>
                </a:solidFill>
              </a:rPr>
              <a:t>(p. 37) </a:t>
            </a:r>
          </a:p>
        </p:txBody>
      </p:sp>
    </p:spTree>
    <p:extLst>
      <p:ext uri="{BB962C8B-B14F-4D97-AF65-F5344CB8AC3E}">
        <p14:creationId xmlns:p14="http://schemas.microsoft.com/office/powerpoint/2010/main" val="25679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83382B-FAB7-10FB-7BAA-80481FF0A7C4}"/>
              </a:ext>
            </a:extLst>
          </p:cNvPr>
          <p:cNvPicPr>
            <a:picLocks noChangeAspect="1"/>
          </p:cNvPicPr>
          <p:nvPr/>
        </p:nvPicPr>
        <p:blipFill>
          <a:blip r:embed="rId3"/>
          <a:stretch>
            <a:fillRect/>
          </a:stretch>
        </p:blipFill>
        <p:spPr>
          <a:xfrm>
            <a:off x="2277988" y="0"/>
            <a:ext cx="7273155" cy="6381328"/>
          </a:xfrm>
          <a:prstGeom prst="rect">
            <a:avLst/>
          </a:prstGeom>
        </p:spPr>
      </p:pic>
      <p:sp>
        <p:nvSpPr>
          <p:cNvPr id="4" name="TextBox 3">
            <a:extLst>
              <a:ext uri="{FF2B5EF4-FFF2-40B4-BE49-F238E27FC236}">
                <a16:creationId xmlns:a16="http://schemas.microsoft.com/office/drawing/2014/main" id="{639EF0EC-69CB-A4AA-7B96-A900B1E6ACCD}"/>
              </a:ext>
            </a:extLst>
          </p:cNvPr>
          <p:cNvSpPr txBox="1"/>
          <p:nvPr/>
        </p:nvSpPr>
        <p:spPr>
          <a:xfrm>
            <a:off x="2277988" y="6421070"/>
            <a:ext cx="7992888" cy="369332"/>
          </a:xfrm>
          <a:prstGeom prst="rect">
            <a:avLst/>
          </a:prstGeom>
          <a:noFill/>
        </p:spPr>
        <p:txBody>
          <a:bodyPr wrap="square">
            <a:spAutoFit/>
          </a:bodyPr>
          <a:lstStyle/>
          <a:p>
            <a:r>
              <a:rPr lang="en-GB"/>
              <a:t>A critical realist conception of academic writing, Molinari, 2022: 105</a:t>
            </a:r>
          </a:p>
        </p:txBody>
      </p:sp>
      <p:sp>
        <p:nvSpPr>
          <p:cNvPr id="3" name="TextBox 2">
            <a:extLst>
              <a:ext uri="{FF2B5EF4-FFF2-40B4-BE49-F238E27FC236}">
                <a16:creationId xmlns:a16="http://schemas.microsoft.com/office/drawing/2014/main" id="{492A27CC-5CDF-452E-6075-3307F7E4CB68}"/>
              </a:ext>
            </a:extLst>
          </p:cNvPr>
          <p:cNvSpPr txBox="1"/>
          <p:nvPr/>
        </p:nvSpPr>
        <p:spPr>
          <a:xfrm>
            <a:off x="6825006" y="3855562"/>
            <a:ext cx="1875934" cy="622169"/>
          </a:xfrm>
          <a:prstGeom prst="rect">
            <a:avLst/>
          </a:prstGeom>
          <a:noFill/>
          <a:ln w="76200">
            <a:solidFill>
              <a:srgbClr val="FF0000"/>
            </a:solidFill>
          </a:ln>
        </p:spPr>
        <p:txBody>
          <a:bodyPr wrap="square" rtlCol="0">
            <a:spAutoFit/>
          </a:bodyPr>
          <a:lstStyle/>
          <a:p>
            <a:pPr>
              <a:lnSpc>
                <a:spcPct val="90000"/>
              </a:lnSpc>
            </a:pPr>
            <a:endParaRPr lang="en-GB" sz="2400" dirty="0"/>
          </a:p>
        </p:txBody>
      </p:sp>
      <p:sp>
        <p:nvSpPr>
          <p:cNvPr id="5" name="TextBox 4">
            <a:extLst>
              <a:ext uri="{FF2B5EF4-FFF2-40B4-BE49-F238E27FC236}">
                <a16:creationId xmlns:a16="http://schemas.microsoft.com/office/drawing/2014/main" id="{89114844-4650-55C6-99ED-24E037E229F1}"/>
              </a:ext>
            </a:extLst>
          </p:cNvPr>
          <p:cNvSpPr txBox="1"/>
          <p:nvPr/>
        </p:nvSpPr>
        <p:spPr>
          <a:xfrm>
            <a:off x="2846894" y="3855562"/>
            <a:ext cx="2809187" cy="622169"/>
          </a:xfrm>
          <a:prstGeom prst="rect">
            <a:avLst/>
          </a:prstGeom>
          <a:noFill/>
          <a:ln w="76200">
            <a:solidFill>
              <a:srgbClr val="FF0000"/>
            </a:solidFill>
          </a:ln>
        </p:spPr>
        <p:txBody>
          <a:bodyPr wrap="square" rtlCol="0">
            <a:spAutoFit/>
          </a:bodyPr>
          <a:lstStyle/>
          <a:p>
            <a:pPr>
              <a:lnSpc>
                <a:spcPct val="90000"/>
              </a:lnSpc>
            </a:pPr>
            <a:endParaRPr lang="en-GB" sz="2400" dirty="0"/>
          </a:p>
        </p:txBody>
      </p:sp>
      <p:sp>
        <p:nvSpPr>
          <p:cNvPr id="6" name="TextBox 5">
            <a:extLst>
              <a:ext uri="{FF2B5EF4-FFF2-40B4-BE49-F238E27FC236}">
                <a16:creationId xmlns:a16="http://schemas.microsoft.com/office/drawing/2014/main" id="{2319D5A7-4A4A-6347-65BE-D82FBB65598D}"/>
              </a:ext>
            </a:extLst>
          </p:cNvPr>
          <p:cNvSpPr txBox="1"/>
          <p:nvPr/>
        </p:nvSpPr>
        <p:spPr>
          <a:xfrm>
            <a:off x="4976598" y="802849"/>
            <a:ext cx="1875934" cy="622169"/>
          </a:xfrm>
          <a:prstGeom prst="rect">
            <a:avLst/>
          </a:prstGeom>
          <a:noFill/>
          <a:ln w="76200">
            <a:solidFill>
              <a:srgbClr val="FF0000"/>
            </a:solidFill>
          </a:ln>
        </p:spPr>
        <p:txBody>
          <a:bodyPr wrap="square" rtlCol="0">
            <a:spAutoFit/>
          </a:bodyPr>
          <a:lstStyle/>
          <a:p>
            <a:pPr>
              <a:lnSpc>
                <a:spcPct val="90000"/>
              </a:lnSpc>
            </a:pPr>
            <a:endParaRPr lang="en-GB" sz="2400" dirty="0"/>
          </a:p>
        </p:txBody>
      </p:sp>
    </p:spTree>
    <p:extLst>
      <p:ext uri="{BB962C8B-B14F-4D97-AF65-F5344CB8AC3E}">
        <p14:creationId xmlns:p14="http://schemas.microsoft.com/office/powerpoint/2010/main" val="409039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D536A0E-C636-4893-9F5A-6E51966FC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939" y="-1"/>
            <a:ext cx="8648210" cy="6490875"/>
          </a:xfrm>
          <a:prstGeom prst="rect">
            <a:avLst/>
          </a:prstGeom>
        </p:spPr>
      </p:pic>
      <p:sp>
        <p:nvSpPr>
          <p:cNvPr id="5" name="TextBox 4">
            <a:extLst>
              <a:ext uri="{FF2B5EF4-FFF2-40B4-BE49-F238E27FC236}">
                <a16:creationId xmlns:a16="http://schemas.microsoft.com/office/drawing/2014/main" id="{759580CF-0C76-EFF9-3DA7-A571FD1334E4}"/>
              </a:ext>
            </a:extLst>
          </p:cNvPr>
          <p:cNvSpPr txBox="1"/>
          <p:nvPr/>
        </p:nvSpPr>
        <p:spPr>
          <a:xfrm>
            <a:off x="1342847" y="6482489"/>
            <a:ext cx="8648210" cy="369332"/>
          </a:xfrm>
          <a:prstGeom prst="rect">
            <a:avLst/>
          </a:prstGeom>
          <a:noFill/>
        </p:spPr>
        <p:txBody>
          <a:bodyPr wrap="square">
            <a:spAutoFit/>
          </a:bodyPr>
          <a:lstStyle/>
          <a:p>
            <a:r>
              <a:rPr lang="en-GB"/>
              <a:t>Sousanis (2015, p. 66 © Harvard University Press) in Molinari, 2022: 131 </a:t>
            </a:r>
          </a:p>
        </p:txBody>
      </p:sp>
    </p:spTree>
    <p:extLst>
      <p:ext uri="{BB962C8B-B14F-4D97-AF65-F5344CB8AC3E}">
        <p14:creationId xmlns:p14="http://schemas.microsoft.com/office/powerpoint/2010/main" val="769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FEAF-9F15-A239-AB88-57E5A99D7C25}"/>
              </a:ext>
            </a:extLst>
          </p:cNvPr>
          <p:cNvSpPr>
            <a:spLocks noGrp="1"/>
          </p:cNvSpPr>
          <p:nvPr>
            <p:ph type="title"/>
          </p:nvPr>
        </p:nvSpPr>
        <p:spPr/>
        <p:txBody>
          <a:bodyPr/>
          <a:lstStyle/>
          <a:p>
            <a:r>
              <a:rPr lang="en-GB"/>
              <a:t>Thinking otherwise about academic writing </a:t>
            </a:r>
          </a:p>
        </p:txBody>
      </p:sp>
      <p:graphicFrame>
        <p:nvGraphicFramePr>
          <p:cNvPr id="4" name="Content Placeholder 3">
            <a:extLst>
              <a:ext uri="{FF2B5EF4-FFF2-40B4-BE49-F238E27FC236}">
                <a16:creationId xmlns:a16="http://schemas.microsoft.com/office/drawing/2014/main" id="{4C8AEFF0-3CF3-3258-E45A-2406AF485FD8}"/>
              </a:ext>
            </a:extLst>
          </p:cNvPr>
          <p:cNvGraphicFramePr>
            <a:graphicFrameLocks noGrp="1"/>
          </p:cNvGraphicFramePr>
          <p:nvPr>
            <p:ph idx="1"/>
            <p:extLst>
              <p:ext uri="{D42A27DB-BD31-4B8C-83A1-F6EECF244321}">
                <p14:modId xmlns:p14="http://schemas.microsoft.com/office/powerpoint/2010/main" val="430960192"/>
              </p:ext>
            </p:extLst>
          </p:nvPr>
        </p:nvGraphicFramePr>
        <p:xfrm>
          <a:off x="1053852" y="1772816"/>
          <a:ext cx="9433048" cy="3730097"/>
        </p:xfrm>
        <a:graphic>
          <a:graphicData uri="http://schemas.openxmlformats.org/drawingml/2006/table">
            <a:tbl>
              <a:tblPr firstRow="1" firstCol="1" bandRow="1">
                <a:tableStyleId>{8EC20E35-A176-4012-BC5E-935CFFF8708E}</a:tableStyleId>
              </a:tblPr>
              <a:tblGrid>
                <a:gridCol w="4717630">
                  <a:extLst>
                    <a:ext uri="{9D8B030D-6E8A-4147-A177-3AD203B41FA5}">
                      <a16:colId xmlns:a16="http://schemas.microsoft.com/office/drawing/2014/main" val="3875494859"/>
                    </a:ext>
                  </a:extLst>
                </a:gridCol>
                <a:gridCol w="4715418">
                  <a:extLst>
                    <a:ext uri="{9D8B030D-6E8A-4147-A177-3AD203B41FA5}">
                      <a16:colId xmlns:a16="http://schemas.microsoft.com/office/drawing/2014/main" val="3345111923"/>
                    </a:ext>
                  </a:extLst>
                </a:gridCol>
              </a:tblGrid>
              <a:tr h="874454">
                <a:tc>
                  <a:txBody>
                    <a:bodyPr/>
                    <a:lstStyle/>
                    <a:p>
                      <a:pPr marL="1270" algn="just">
                        <a:lnSpc>
                          <a:spcPct val="200000"/>
                        </a:lnSpc>
                        <a:spcAft>
                          <a:spcPts val="800"/>
                        </a:spcAft>
                      </a:pPr>
                      <a:r>
                        <a:rPr lang="en-GB" sz="1200">
                          <a:effectLst/>
                        </a:rPr>
                        <a:t>Traditional conceptualisation of academic writing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Problematised conceptualisation of  academic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722617541"/>
                  </a:ext>
                </a:extLst>
              </a:tr>
              <a:tr h="407949">
                <a:tc>
                  <a:txBody>
                    <a:bodyPr/>
                    <a:lstStyle/>
                    <a:p>
                      <a:pPr marL="1270" algn="just">
                        <a:lnSpc>
                          <a:spcPct val="200000"/>
                        </a:lnSpc>
                        <a:spcAft>
                          <a:spcPts val="800"/>
                        </a:spcAft>
                      </a:pPr>
                      <a:r>
                        <a:rPr lang="en-GB" sz="1200">
                          <a:effectLst/>
                        </a:rPr>
                        <a:t>Autonomous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Ideological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2341217288"/>
                  </a:ext>
                </a:extLst>
              </a:tr>
              <a:tr h="407949">
                <a:tc>
                  <a:txBody>
                    <a:bodyPr/>
                    <a:lstStyle/>
                    <a:p>
                      <a:pPr marL="1270" algn="just">
                        <a:lnSpc>
                          <a:spcPct val="200000"/>
                        </a:lnSpc>
                        <a:spcAft>
                          <a:spcPts val="800"/>
                        </a:spcAft>
                      </a:pPr>
                      <a:r>
                        <a:rPr lang="en-GB" sz="1200">
                          <a:effectLst/>
                        </a:rPr>
                        <a:t>Objective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Subjective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218313798"/>
                  </a:ext>
                </a:extLst>
              </a:tr>
              <a:tr h="407949">
                <a:tc>
                  <a:txBody>
                    <a:bodyPr/>
                    <a:lstStyle/>
                    <a:p>
                      <a:pPr marL="1270" algn="just">
                        <a:lnSpc>
                          <a:spcPct val="200000"/>
                        </a:lnSpc>
                        <a:spcAft>
                          <a:spcPts val="800"/>
                        </a:spcAft>
                      </a:pPr>
                      <a:r>
                        <a:rPr lang="en-GB" sz="1200">
                          <a:effectLst/>
                        </a:rPr>
                        <a:t>Technicist skills set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Social practice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49451431"/>
                  </a:ext>
                </a:extLst>
              </a:tr>
              <a:tr h="407949">
                <a:tc>
                  <a:txBody>
                    <a:bodyPr/>
                    <a:lstStyle/>
                    <a:p>
                      <a:pPr marL="1270" algn="just">
                        <a:lnSpc>
                          <a:spcPct val="200000"/>
                        </a:lnSpc>
                        <a:spcAft>
                          <a:spcPts val="800"/>
                        </a:spcAft>
                      </a:pPr>
                      <a:r>
                        <a:rPr lang="en-GB" sz="1200">
                          <a:effectLst/>
                        </a:rPr>
                        <a:t>Universal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Situated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1518203631"/>
                  </a:ext>
                </a:extLst>
              </a:tr>
              <a:tr h="407949">
                <a:tc>
                  <a:txBody>
                    <a:bodyPr/>
                    <a:lstStyle/>
                    <a:p>
                      <a:pPr marL="1270" algn="just">
                        <a:lnSpc>
                          <a:spcPct val="200000"/>
                        </a:lnSpc>
                        <a:spcAft>
                          <a:spcPts val="800"/>
                        </a:spcAft>
                      </a:pPr>
                      <a:r>
                        <a:rPr lang="en-GB" sz="1200">
                          <a:effectLst/>
                        </a:rPr>
                        <a:t>Functional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Creative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4211701322"/>
                  </a:ext>
                </a:extLst>
              </a:tr>
              <a:tr h="407949">
                <a:tc>
                  <a:txBody>
                    <a:bodyPr/>
                    <a:lstStyle/>
                    <a:p>
                      <a:pPr marL="1270" algn="just">
                        <a:lnSpc>
                          <a:spcPct val="200000"/>
                        </a:lnSpc>
                        <a:spcAft>
                          <a:spcPts val="800"/>
                        </a:spcAft>
                      </a:pPr>
                      <a:r>
                        <a:rPr lang="en-GB" sz="1200">
                          <a:effectLst/>
                        </a:rPr>
                        <a:t>Performative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Developmental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1385631332"/>
                  </a:ext>
                </a:extLst>
              </a:tr>
              <a:tr h="407949">
                <a:tc>
                  <a:txBody>
                    <a:bodyPr/>
                    <a:lstStyle/>
                    <a:p>
                      <a:pPr marL="1270" algn="just">
                        <a:lnSpc>
                          <a:spcPct val="200000"/>
                        </a:lnSpc>
                        <a:spcAft>
                          <a:spcPts val="800"/>
                        </a:spcAft>
                      </a:pPr>
                      <a:r>
                        <a:rPr lang="en-GB" sz="1200">
                          <a:effectLst/>
                        </a:rPr>
                        <a:t>Fixed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tc>
                  <a:txBody>
                    <a:bodyPr/>
                    <a:lstStyle/>
                    <a:p>
                      <a:pPr algn="just">
                        <a:lnSpc>
                          <a:spcPct val="200000"/>
                        </a:lnSpc>
                        <a:spcAft>
                          <a:spcPts val="800"/>
                        </a:spcAft>
                      </a:pPr>
                      <a:r>
                        <a:rPr lang="en-GB" sz="1200">
                          <a:effectLst/>
                        </a:rPr>
                        <a:t>Fluid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310" marR="73025" marT="5715" marB="0"/>
                </a:tc>
                <a:extLst>
                  <a:ext uri="{0D108BD9-81ED-4DB2-BD59-A6C34878D82A}">
                    <a16:rowId xmlns:a16="http://schemas.microsoft.com/office/drawing/2014/main" val="3221660390"/>
                  </a:ext>
                </a:extLst>
              </a:tr>
            </a:tbl>
          </a:graphicData>
        </a:graphic>
      </p:graphicFrame>
    </p:spTree>
    <p:extLst>
      <p:ext uri="{BB962C8B-B14F-4D97-AF65-F5344CB8AC3E}">
        <p14:creationId xmlns:p14="http://schemas.microsoft.com/office/powerpoint/2010/main" val="320409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900005-D3C6-A423-34CE-B976DF8296A5}"/>
              </a:ext>
            </a:extLst>
          </p:cNvPr>
          <p:cNvSpPr txBox="1"/>
          <p:nvPr/>
        </p:nvSpPr>
        <p:spPr>
          <a:xfrm>
            <a:off x="261764" y="260648"/>
            <a:ext cx="11161240" cy="2726591"/>
          </a:xfrm>
          <a:prstGeom prst="wedgeEllipseCallout">
            <a:avLst>
              <a:gd name="adj1" fmla="val 31132"/>
              <a:gd name="adj2" fmla="val 94121"/>
            </a:avLst>
          </a:prstGeom>
          <a:solidFill>
            <a:schemeClr val="tx1"/>
          </a:solidFill>
          <a:ln w="76200">
            <a:solidFill>
              <a:schemeClr val="tx2">
                <a:lumMod val="75000"/>
              </a:schemeClr>
            </a:solidFill>
          </a:ln>
        </p:spPr>
        <p:txBody>
          <a:bodyPr wrap="square">
            <a:spAutoFit/>
          </a:bodyPr>
          <a:lstStyle/>
          <a:p>
            <a:r>
              <a:rPr lang="en-GB" sz="2000">
                <a:solidFill>
                  <a:schemeClr val="bg1"/>
                </a:solidFill>
              </a:rPr>
              <a:t>Throughout the book I treat lecturers, academic writing practices and their associated artefacts and events in higher education as part of a generative rhizomic configuration of entangled (Barad, 2007) intra-actions, experiences and discourses, existing within what Donald called the ‘muddle of education’ (1985, p. 242). </a:t>
            </a:r>
          </a:p>
        </p:txBody>
      </p:sp>
      <p:sp>
        <p:nvSpPr>
          <p:cNvPr id="8" name="TextBox 7">
            <a:extLst>
              <a:ext uri="{FF2B5EF4-FFF2-40B4-BE49-F238E27FC236}">
                <a16:creationId xmlns:a16="http://schemas.microsoft.com/office/drawing/2014/main" id="{70695601-FF2F-BECE-507A-8CF2D758A37E}"/>
              </a:ext>
            </a:extLst>
          </p:cNvPr>
          <p:cNvSpPr txBox="1"/>
          <p:nvPr/>
        </p:nvSpPr>
        <p:spPr>
          <a:xfrm>
            <a:off x="261764" y="3059483"/>
            <a:ext cx="7992888" cy="3592175"/>
          </a:xfrm>
          <a:prstGeom prst="wedgeEllipseCallout">
            <a:avLst>
              <a:gd name="adj1" fmla="val 63527"/>
              <a:gd name="adj2" fmla="val 7806"/>
            </a:avLst>
          </a:prstGeom>
          <a:solidFill>
            <a:schemeClr val="tx1"/>
          </a:solidFill>
          <a:ln w="57150">
            <a:solidFill>
              <a:schemeClr val="tx1">
                <a:lumMod val="65000"/>
              </a:schemeClr>
            </a:solidFill>
          </a:ln>
        </p:spPr>
        <p:txBody>
          <a:bodyPr wrap="square">
            <a:spAutoFit/>
          </a:bodyPr>
          <a:lstStyle/>
          <a:p>
            <a:r>
              <a:rPr lang="en-GB" sz="2000">
                <a:solidFill>
                  <a:schemeClr val="bg1"/>
                </a:solidFill>
              </a:rPr>
              <a:t>…a queered philosophical practice imaginary for academic writing in higher education defines itself in opposition to the dominant, institutional, linear, hierarchical ways that lecturers are currently encouraged to think (or not think) about their own and their students’ academic writing practices and products in higher education.</a:t>
            </a:r>
          </a:p>
        </p:txBody>
      </p:sp>
      <p:pic>
        <p:nvPicPr>
          <p:cNvPr id="3" name="Picture 2">
            <a:extLst>
              <a:ext uri="{FF2B5EF4-FFF2-40B4-BE49-F238E27FC236}">
                <a16:creationId xmlns:a16="http://schemas.microsoft.com/office/drawing/2014/main" id="{A189DC00-0995-4381-E9A4-DBBB374463C9}"/>
              </a:ext>
            </a:extLst>
          </p:cNvPr>
          <p:cNvPicPr>
            <a:picLocks noChangeAspect="1"/>
          </p:cNvPicPr>
          <p:nvPr/>
        </p:nvPicPr>
        <p:blipFill>
          <a:blip r:embed="rId3"/>
          <a:stretch>
            <a:fillRect/>
          </a:stretch>
        </p:blipFill>
        <p:spPr>
          <a:xfrm>
            <a:off x="9456356" y="2708920"/>
            <a:ext cx="2470705" cy="3776069"/>
          </a:xfrm>
          <a:prstGeom prst="rect">
            <a:avLst/>
          </a:prstGeom>
        </p:spPr>
      </p:pic>
    </p:spTree>
    <p:extLst>
      <p:ext uri="{BB962C8B-B14F-4D97-AF65-F5344CB8AC3E}">
        <p14:creationId xmlns:p14="http://schemas.microsoft.com/office/powerpoint/2010/main" val="36473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15685059_TF02804846.potx" id="{5FC608FB-EB47-41F6-B4AB-C331438455D3}" vid="{8D8D95A3-2BEA-4434-A677-D4343B8F79BF}"/>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1136</TotalTime>
  <Words>1998</Words>
  <Application>Microsoft Office PowerPoint</Application>
  <PresentationFormat>Custom</PresentationFormat>
  <Paragraphs>136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Comic Sans MS</vt:lpstr>
      <vt:lpstr>Consolas</vt:lpstr>
      <vt:lpstr>Corbel</vt:lpstr>
      <vt:lpstr>Chalkboard 16x9</vt:lpstr>
      <vt:lpstr>Troubling academic writing in the academy: a conversation about more than writing</vt:lpstr>
      <vt:lpstr>PowerPoint Presentation</vt:lpstr>
      <vt:lpstr>An overview of our books</vt:lpstr>
      <vt:lpstr>PowerPoint Presentation</vt:lpstr>
      <vt:lpstr>PowerPoint Presentation</vt:lpstr>
      <vt:lpstr>PowerPoint Presentation</vt:lpstr>
      <vt:lpstr>PowerPoint Presentation</vt:lpstr>
      <vt:lpstr>Thinking otherwise about academic writing </vt:lpstr>
      <vt:lpstr>PowerPoint Presentation</vt:lpstr>
      <vt:lpstr>PowerPoint Presentation</vt:lpstr>
      <vt:lpstr>An affirmative politics of difference for academic writing </vt:lpstr>
      <vt:lpstr>5 provocations</vt:lpstr>
      <vt:lpstr>Where does this leave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Troubling academic writing in the academy: a conversation about more than writing</dc:title>
  <dc:creator>Julia.Molinari</dc:creator>
  <cp:lastModifiedBy>Julia.Molinari</cp:lastModifiedBy>
  <cp:revision>25</cp:revision>
  <dcterms:created xsi:type="dcterms:W3CDTF">2023-04-05T10:19:23Z</dcterms:created>
  <dcterms:modified xsi:type="dcterms:W3CDTF">2023-04-20T06:37:04Z</dcterms:modified>
</cp:coreProperties>
</file>