
<file path=[Content_Types].xml><?xml version="1.0" encoding="utf-8"?>
<Types xmlns="http://schemas.openxmlformats.org/package/2006/content-types">
  <Default Extension="tmp" ContentType="image/png"/>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4" r:id="rId1"/>
  </p:sldMasterIdLst>
  <p:sldIdLst>
    <p:sldId id="256" r:id="rId2"/>
    <p:sldId id="299" r:id="rId3"/>
    <p:sldId id="258" r:id="rId4"/>
    <p:sldId id="301" r:id="rId5"/>
    <p:sldId id="259" r:id="rId6"/>
    <p:sldId id="298" r:id="rId7"/>
    <p:sldId id="260" r:id="rId8"/>
    <p:sldId id="261" r:id="rId9"/>
    <p:sldId id="263" r:id="rId10"/>
    <p:sldId id="264" r:id="rId11"/>
    <p:sldId id="302" r:id="rId12"/>
    <p:sldId id="282" r:id="rId13"/>
    <p:sldId id="303" r:id="rId14"/>
    <p:sldId id="283" r:id="rId15"/>
    <p:sldId id="306" r:id="rId16"/>
    <p:sldId id="284" r:id="rId17"/>
    <p:sldId id="304" r:id="rId18"/>
    <p:sldId id="285" r:id="rId19"/>
    <p:sldId id="307" r:id="rId20"/>
    <p:sldId id="286" r:id="rId21"/>
    <p:sldId id="305" r:id="rId22"/>
    <p:sldId id="287" r:id="rId23"/>
    <p:sldId id="288" r:id="rId24"/>
    <p:sldId id="308" r:id="rId25"/>
    <p:sldId id="289" r:id="rId26"/>
    <p:sldId id="309" r:id="rId27"/>
    <p:sldId id="290" r:id="rId28"/>
    <p:sldId id="291" r:id="rId29"/>
    <p:sldId id="310" r:id="rId30"/>
    <p:sldId id="295" r:id="rId31"/>
    <p:sldId id="296" r:id="rId32"/>
    <p:sldId id="297"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229224-5599-4B23-A18F-CF1D9CDA9DF6}" v="221" dt="2023-04-14T14:54:00.511"/>
    <p1510:client id="{B70B03C5-EDB3-4C85-8343-2596A4C2D1B2}" v="4" dt="2023-04-20T07:14:58.80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mil Stobiecki" userId="cac64bd64afe7bbf" providerId="Windows Live" clId="Web-{0B229224-5599-4B23-A18F-CF1D9CDA9DF6}"/>
    <pc:docChg chg="modSld">
      <pc:chgData name="Kamil Stobiecki" userId="cac64bd64afe7bbf" providerId="Windows Live" clId="Web-{0B229224-5599-4B23-A18F-CF1D9CDA9DF6}" dt="2023-04-14T14:54:00.511" v="203" actId="20577"/>
      <pc:docMkLst>
        <pc:docMk/>
      </pc:docMkLst>
      <pc:sldChg chg="delSp modSp">
        <pc:chgData name="Kamil Stobiecki" userId="cac64bd64afe7bbf" providerId="Windows Live" clId="Web-{0B229224-5599-4B23-A18F-CF1D9CDA9DF6}" dt="2023-04-14T14:54:00.511" v="203" actId="20577"/>
        <pc:sldMkLst>
          <pc:docMk/>
          <pc:sldMk cId="942969152" sldId="256"/>
        </pc:sldMkLst>
        <pc:spChg chg="mod">
          <ac:chgData name="Kamil Stobiecki" userId="cac64bd64afe7bbf" providerId="Windows Live" clId="Web-{0B229224-5599-4B23-A18F-CF1D9CDA9DF6}" dt="2023-04-14T14:54:00.511" v="203" actId="20577"/>
          <ac:spMkLst>
            <pc:docMk/>
            <pc:sldMk cId="942969152" sldId="256"/>
            <ac:spMk id="3" creationId="{00000000-0000-0000-0000-000000000000}"/>
          </ac:spMkLst>
        </pc:spChg>
        <pc:picChg chg="del">
          <ac:chgData name="Kamil Stobiecki" userId="cac64bd64afe7bbf" providerId="Windows Live" clId="Web-{0B229224-5599-4B23-A18F-CF1D9CDA9DF6}" dt="2023-04-14T13:41:51.034" v="0"/>
          <ac:picMkLst>
            <pc:docMk/>
            <pc:sldMk cId="942969152" sldId="256"/>
            <ac:picMk id="5" creationId="{00000000-0000-0000-0000-000000000000}"/>
          </ac:picMkLst>
        </pc:picChg>
      </pc:sldChg>
      <pc:sldChg chg="modSp">
        <pc:chgData name="Kamil Stobiecki" userId="cac64bd64afe7bbf" providerId="Windows Live" clId="Web-{0B229224-5599-4B23-A18F-CF1D9CDA9DF6}" dt="2023-04-14T14:16:54.763" v="73" actId="14100"/>
        <pc:sldMkLst>
          <pc:docMk/>
          <pc:sldMk cId="4165168937" sldId="284"/>
        </pc:sldMkLst>
        <pc:picChg chg="mod">
          <ac:chgData name="Kamil Stobiecki" userId="cac64bd64afe7bbf" providerId="Windows Live" clId="Web-{0B229224-5599-4B23-A18F-CF1D9CDA9DF6}" dt="2023-04-14T14:16:54.763" v="73" actId="14100"/>
          <ac:picMkLst>
            <pc:docMk/>
            <pc:sldMk cId="4165168937" sldId="284"/>
            <ac:picMk id="2" creationId="{00000000-0000-0000-0000-000000000000}"/>
          </ac:picMkLst>
        </pc:picChg>
      </pc:sldChg>
      <pc:sldChg chg="modSp">
        <pc:chgData name="Kamil Stobiecki" userId="cac64bd64afe7bbf" providerId="Windows Live" clId="Web-{0B229224-5599-4B23-A18F-CF1D9CDA9DF6}" dt="2023-04-14T14:30:11.904" v="122" actId="20577"/>
        <pc:sldMkLst>
          <pc:docMk/>
          <pc:sldMk cId="2298007678" sldId="289"/>
        </pc:sldMkLst>
        <pc:spChg chg="mod">
          <ac:chgData name="Kamil Stobiecki" userId="cac64bd64afe7bbf" providerId="Windows Live" clId="Web-{0B229224-5599-4B23-A18F-CF1D9CDA9DF6}" dt="2023-04-14T14:30:11.904" v="122" actId="20577"/>
          <ac:spMkLst>
            <pc:docMk/>
            <pc:sldMk cId="2298007678" sldId="289"/>
            <ac:spMk id="5" creationId="{00000000-0000-0000-0000-000000000000}"/>
          </ac:spMkLst>
        </pc:spChg>
      </pc:sldChg>
      <pc:sldChg chg="modSp">
        <pc:chgData name="Kamil Stobiecki" userId="cac64bd64afe7bbf" providerId="Windows Live" clId="Web-{0B229224-5599-4B23-A18F-CF1D9CDA9DF6}" dt="2023-04-14T14:39:29.790" v="189" actId="20577"/>
        <pc:sldMkLst>
          <pc:docMk/>
          <pc:sldMk cId="2638284071" sldId="290"/>
        </pc:sldMkLst>
        <pc:spChg chg="mod">
          <ac:chgData name="Kamil Stobiecki" userId="cac64bd64afe7bbf" providerId="Windows Live" clId="Web-{0B229224-5599-4B23-A18F-CF1D9CDA9DF6}" dt="2023-04-14T14:39:29.790" v="189" actId="20577"/>
          <ac:spMkLst>
            <pc:docMk/>
            <pc:sldMk cId="2638284071" sldId="290"/>
            <ac:spMk id="4" creationId="{00000000-0000-0000-0000-000000000000}"/>
          </ac:spMkLst>
        </pc:spChg>
      </pc:sldChg>
      <pc:sldChg chg="modSp">
        <pc:chgData name="Kamil Stobiecki" userId="cac64bd64afe7bbf" providerId="Windows Live" clId="Web-{0B229224-5599-4B23-A18F-CF1D9CDA9DF6}" dt="2023-04-14T14:39:41.025" v="194" actId="20577"/>
        <pc:sldMkLst>
          <pc:docMk/>
          <pc:sldMk cId="1089276901" sldId="291"/>
        </pc:sldMkLst>
        <pc:spChg chg="mod">
          <ac:chgData name="Kamil Stobiecki" userId="cac64bd64afe7bbf" providerId="Windows Live" clId="Web-{0B229224-5599-4B23-A18F-CF1D9CDA9DF6}" dt="2023-04-14T14:39:41.025" v="194" actId="20577"/>
          <ac:spMkLst>
            <pc:docMk/>
            <pc:sldMk cId="1089276901" sldId="291"/>
            <ac:spMk id="4" creationId="{00000000-0000-0000-0000-000000000000}"/>
          </ac:spMkLst>
        </pc:spChg>
      </pc:sldChg>
      <pc:sldChg chg="modSp">
        <pc:chgData name="Kamil Stobiecki" userId="cac64bd64afe7bbf" providerId="Windows Live" clId="Web-{0B229224-5599-4B23-A18F-CF1D9CDA9DF6}" dt="2023-04-14T14:37:26.335" v="185" actId="20577"/>
        <pc:sldMkLst>
          <pc:docMk/>
          <pc:sldMk cId="1715816627" sldId="295"/>
        </pc:sldMkLst>
        <pc:spChg chg="mod">
          <ac:chgData name="Kamil Stobiecki" userId="cac64bd64afe7bbf" providerId="Windows Live" clId="Web-{0B229224-5599-4B23-A18F-CF1D9CDA9DF6}" dt="2023-04-14T14:37:26.335" v="185" actId="20577"/>
          <ac:spMkLst>
            <pc:docMk/>
            <pc:sldMk cId="1715816627" sldId="295"/>
            <ac:spMk id="3" creationId="{00000000-0000-0000-0000-000000000000}"/>
          </ac:spMkLst>
        </pc:spChg>
      </pc:sldChg>
      <pc:sldChg chg="modSp">
        <pc:chgData name="Kamil Stobiecki" userId="cac64bd64afe7bbf" providerId="Windows Live" clId="Web-{0B229224-5599-4B23-A18F-CF1D9CDA9DF6}" dt="2023-04-14T14:37:14.069" v="182" actId="20577"/>
        <pc:sldMkLst>
          <pc:docMk/>
          <pc:sldMk cId="841812736" sldId="296"/>
        </pc:sldMkLst>
        <pc:spChg chg="mod">
          <ac:chgData name="Kamil Stobiecki" userId="cac64bd64afe7bbf" providerId="Windows Live" clId="Web-{0B229224-5599-4B23-A18F-CF1D9CDA9DF6}" dt="2023-04-14T14:36:51.304" v="179" actId="20577"/>
          <ac:spMkLst>
            <pc:docMk/>
            <pc:sldMk cId="841812736" sldId="296"/>
            <ac:spMk id="2" creationId="{00000000-0000-0000-0000-000000000000}"/>
          </ac:spMkLst>
        </pc:spChg>
        <pc:spChg chg="mod">
          <ac:chgData name="Kamil Stobiecki" userId="cac64bd64afe7bbf" providerId="Windows Live" clId="Web-{0B229224-5599-4B23-A18F-CF1D9CDA9DF6}" dt="2023-04-14T14:37:14.069" v="182" actId="20577"/>
          <ac:spMkLst>
            <pc:docMk/>
            <pc:sldMk cId="841812736" sldId="296"/>
            <ac:spMk id="3" creationId="{00000000-0000-0000-0000-000000000000}"/>
          </ac:spMkLst>
        </pc:spChg>
      </pc:sldChg>
      <pc:sldChg chg="modSp">
        <pc:chgData name="Kamil Stobiecki" userId="cac64bd64afe7bbf" providerId="Windows Live" clId="Web-{0B229224-5599-4B23-A18F-CF1D9CDA9DF6}" dt="2023-04-14T14:21:19.316" v="86" actId="20577"/>
        <pc:sldMkLst>
          <pc:docMk/>
          <pc:sldMk cId="454641621" sldId="306"/>
        </pc:sldMkLst>
        <pc:spChg chg="mod">
          <ac:chgData name="Kamil Stobiecki" userId="cac64bd64afe7bbf" providerId="Windows Live" clId="Web-{0B229224-5599-4B23-A18F-CF1D9CDA9DF6}" dt="2023-04-14T14:21:19.316" v="86" actId="20577"/>
          <ac:spMkLst>
            <pc:docMk/>
            <pc:sldMk cId="454641621" sldId="306"/>
            <ac:spMk id="3" creationId="{00000000-0000-0000-0000-000000000000}"/>
          </ac:spMkLst>
        </pc:spChg>
      </pc:sldChg>
      <pc:sldChg chg="modSp">
        <pc:chgData name="Kamil Stobiecki" userId="cac64bd64afe7bbf" providerId="Windows Live" clId="Web-{0B229224-5599-4B23-A18F-CF1D9CDA9DF6}" dt="2023-04-14T14:22:26.192" v="94" actId="20577"/>
        <pc:sldMkLst>
          <pc:docMk/>
          <pc:sldMk cId="111531741" sldId="307"/>
        </pc:sldMkLst>
        <pc:spChg chg="mod">
          <ac:chgData name="Kamil Stobiecki" userId="cac64bd64afe7bbf" providerId="Windows Live" clId="Web-{0B229224-5599-4B23-A18F-CF1D9CDA9DF6}" dt="2023-04-14T14:22:26.192" v="94" actId="20577"/>
          <ac:spMkLst>
            <pc:docMk/>
            <pc:sldMk cId="111531741" sldId="307"/>
            <ac:spMk id="3" creationId="{00000000-0000-0000-0000-000000000000}"/>
          </ac:spMkLst>
        </pc:spChg>
      </pc:sldChg>
      <pc:sldChg chg="modSp">
        <pc:chgData name="Kamil Stobiecki" userId="cac64bd64afe7bbf" providerId="Windows Live" clId="Web-{0B229224-5599-4B23-A18F-CF1D9CDA9DF6}" dt="2023-04-14T14:26:12.806" v="114" actId="20577"/>
        <pc:sldMkLst>
          <pc:docMk/>
          <pc:sldMk cId="1007451957" sldId="308"/>
        </pc:sldMkLst>
        <pc:spChg chg="mod">
          <ac:chgData name="Kamil Stobiecki" userId="cac64bd64afe7bbf" providerId="Windows Live" clId="Web-{0B229224-5599-4B23-A18F-CF1D9CDA9DF6}" dt="2023-04-14T14:26:12.806" v="114" actId="20577"/>
          <ac:spMkLst>
            <pc:docMk/>
            <pc:sldMk cId="1007451957" sldId="308"/>
            <ac:spMk id="3" creationId="{00000000-0000-0000-0000-000000000000}"/>
          </ac:spMkLst>
        </pc:spChg>
      </pc:sldChg>
      <pc:sldChg chg="modSp">
        <pc:chgData name="Kamil Stobiecki" userId="cac64bd64afe7bbf" providerId="Windows Live" clId="Web-{0B229224-5599-4B23-A18F-CF1D9CDA9DF6}" dt="2023-04-14T14:32:27.938" v="162" actId="20577"/>
        <pc:sldMkLst>
          <pc:docMk/>
          <pc:sldMk cId="888564172" sldId="310"/>
        </pc:sldMkLst>
        <pc:spChg chg="mod">
          <ac:chgData name="Kamil Stobiecki" userId="cac64bd64afe7bbf" providerId="Windows Live" clId="Web-{0B229224-5599-4B23-A18F-CF1D9CDA9DF6}" dt="2023-04-14T14:32:27.938" v="162" actId="20577"/>
          <ac:spMkLst>
            <pc:docMk/>
            <pc:sldMk cId="888564172" sldId="310"/>
            <ac:spMk id="3" creationId="{00000000-0000-0000-0000-000000000000}"/>
          </ac:spMkLst>
        </pc:spChg>
      </pc:sldChg>
    </pc:docChg>
  </pc:docChgLst>
  <pc:docChgLst>
    <pc:chgData name="Kamil Stobiecki" userId="cac64bd64afe7bbf" providerId="Windows Live" clId="Web-{B70B03C5-EDB3-4C85-8343-2596A4C2D1B2}"/>
    <pc:docChg chg="modSld">
      <pc:chgData name="Kamil Stobiecki" userId="cac64bd64afe7bbf" providerId="Windows Live" clId="Web-{B70B03C5-EDB3-4C85-8343-2596A4C2D1B2}" dt="2023-04-20T07:14:58.806" v="3" actId="20577"/>
      <pc:docMkLst>
        <pc:docMk/>
      </pc:docMkLst>
      <pc:sldChg chg="modSp">
        <pc:chgData name="Kamil Stobiecki" userId="cac64bd64afe7bbf" providerId="Windows Live" clId="Web-{B70B03C5-EDB3-4C85-8343-2596A4C2D1B2}" dt="2023-04-20T07:14:58.806" v="3" actId="20577"/>
        <pc:sldMkLst>
          <pc:docMk/>
          <pc:sldMk cId="942969152" sldId="256"/>
        </pc:sldMkLst>
        <pc:spChg chg="mod">
          <ac:chgData name="Kamil Stobiecki" userId="cac64bd64afe7bbf" providerId="Windows Live" clId="Web-{B70B03C5-EDB3-4C85-8343-2596A4C2D1B2}" dt="2023-04-20T07:14:58.806" v="3" actId="20577"/>
          <ac:spMkLst>
            <pc:docMk/>
            <pc:sldMk cId="942969152" sldId="256"/>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5923F103-BC34-4FE4-A40E-EDDEECFDA5D0}" type="datetimeFigureOut">
              <a:rPr lang="en-US" smtClean="0"/>
              <a:pPr/>
              <a:t>4/20/2023</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1930665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86D93-FCAC-47E0-A2EE-787E62CA814C}"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147959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CDA879A6-0FD0-4734-A311-86BFCA472E6E}" type="datetimeFigureOut">
              <a:rPr lang="en-US" smtClean="0"/>
              <a:t>4/20/2023</a:t>
            </a:fld>
            <a:endParaRPr lang="en-US"/>
          </a:p>
        </p:txBody>
      </p:sp>
      <p:sp>
        <p:nvSpPr>
          <p:cNvPr id="5" name="Footer Placeholder 4"/>
          <p:cNvSpPr>
            <a:spLocks noGrp="1"/>
          </p:cNvSpPr>
          <p:nvPr>
            <p:ph type="ftr" sz="quarter" idx="11"/>
          </p:nvPr>
        </p:nvSpPr>
        <p:spPr>
          <a:xfrm>
            <a:off x="774923" y="5951811"/>
            <a:ext cx="7896279" cy="365125"/>
          </a:xfrm>
        </p:spPr>
        <p:txBody>
          <a:bodyPr/>
          <a:lstStyle/>
          <a:p>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3001331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9C9CA7B-DFD4-44B5-8C60-D14B8CD1FB59}"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952667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F34E6425-0181-43F2-84FC-787E803FD2F8}" type="datetimeFigureOut">
              <a:rPr lang="en-US" smtClean="0"/>
              <a:t>4/20/2023</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2851040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BDB8791-F1B0-41E7-B7FD-A781E65C4266}" type="datetimeFigureOut">
              <a:rPr lang="en-US" smtClean="0"/>
              <a:t>4/20/2023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68392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FDD63B2-E120-4ED8-B27B-C685F510A5FE}" type="datetimeFigureOut">
              <a:rPr lang="en-US" smtClean="0"/>
              <a:t>4/20/2023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610128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7AA18ACC-A947-437B-A130-35BD54FDF1E9}" type="datetimeFigureOut">
              <a:rPr lang="en-US" smtClean="0"/>
              <a:t>4/20/2023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315559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smtClean="0"/>
              <a:t>4/20/2023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865605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76E86A4C-8E40-4F87-A4F0-01A0687C5742}" type="datetimeFigureOut">
              <a:rPr lang="en-US" smtClean="0"/>
              <a:t>4/20/2023</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1678027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smtClean="0"/>
              <a:t>4/20/2023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273515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2BE451C3-0FF4-47C4-B829-773ADF60F88C}" type="datetimeFigureOut">
              <a:rPr lang="en-US" smtClean="0"/>
              <a:t>4/20/2023</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smtClean="0"/>
              <a:pPr/>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1650529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sldNum="0"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menti.com/" TargetMode="External"/><Relationship Id="rId2" Type="http://schemas.openxmlformats.org/officeDocument/2006/relationships/image" Target="../media/image1.tmp"/><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anchester.padlet.org/mewxgmn3/baleap-session-transferring-the-benefits-of-community-buildi-awq2sfmupjy7ym6p"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forms.office.com/e/i8xwzcg52R"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forms.office.com/e/meXftnN7eF"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s://forms.office.com/e/NVebjywNVk"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hyperlink" Target="https://forms.office.com/e/Kp5CBVuhKK" TargetMode="Externa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61870" y="5256075"/>
            <a:ext cx="7183488" cy="660279"/>
          </a:xfrm>
        </p:spPr>
        <p:txBody>
          <a:bodyPr vert="horz" lIns="91440" tIns="45720" rIns="91440" bIns="45720" rtlCol="0" anchor="b">
            <a:normAutofit/>
          </a:bodyPr>
          <a:lstStyle/>
          <a:p>
            <a:pPr defTabSz="297180"/>
            <a:r>
              <a:rPr lang="en-US" sz="1820" b="0" kern="1200" cap="all">
                <a:solidFill>
                  <a:srgbClr val="FFFEFF"/>
                </a:solidFill>
                <a:latin typeface="+mj-lt"/>
                <a:ea typeface="+mj-ea"/>
                <a:cs typeface="+mj-cs"/>
              </a:rPr>
              <a:t>‘Transferring the benefits of community building in teaching EAP online to onsite’. </a:t>
            </a:r>
            <a:endParaRPr lang="en-US" sz="2800">
              <a:solidFill>
                <a:srgbClr val="FFFEFF"/>
              </a:solidFill>
            </a:endParaRPr>
          </a:p>
        </p:txBody>
      </p:sp>
      <p:sp>
        <p:nvSpPr>
          <p:cNvPr id="3" name="Subtitle 2"/>
          <p:cNvSpPr>
            <a:spLocks noGrp="1"/>
          </p:cNvSpPr>
          <p:nvPr>
            <p:ph type="subTitle" idx="1"/>
          </p:nvPr>
        </p:nvSpPr>
        <p:spPr>
          <a:xfrm>
            <a:off x="581024" y="840586"/>
            <a:ext cx="11164333" cy="4694800"/>
          </a:xfrm>
        </p:spPr>
        <p:txBody>
          <a:bodyPr numCol="2"/>
          <a:lstStyle/>
          <a:p>
            <a:pPr defTabSz="489204">
              <a:spcAft>
                <a:spcPts val="642"/>
              </a:spcAft>
            </a:pPr>
            <a:endParaRPr lang="en-GB" dirty="0">
              <a:solidFill>
                <a:schemeClr val="tx1"/>
              </a:solidFill>
            </a:endParaRPr>
          </a:p>
          <a:p>
            <a:pPr defTabSz="489204">
              <a:spcAft>
                <a:spcPts val="642"/>
              </a:spcAft>
            </a:pPr>
            <a:endParaRPr lang="en-GB" dirty="0" smtClean="0">
              <a:solidFill>
                <a:schemeClr val="tx1"/>
              </a:solidFill>
            </a:endParaRPr>
          </a:p>
          <a:p>
            <a:pPr defTabSz="489204">
              <a:spcAft>
                <a:spcPts val="642"/>
              </a:spcAft>
            </a:pPr>
            <a:endParaRPr lang="en-GB" dirty="0" smtClean="0">
              <a:solidFill>
                <a:schemeClr val="tx1"/>
              </a:solidFill>
            </a:endParaRPr>
          </a:p>
          <a:p>
            <a:pPr defTabSz="489204">
              <a:spcAft>
                <a:spcPts val="642"/>
              </a:spcAft>
            </a:pPr>
            <a:r>
              <a:rPr lang="en-GB" dirty="0" smtClean="0">
                <a:solidFill>
                  <a:schemeClr val="tx1"/>
                </a:solidFill>
              </a:rPr>
              <a:t>											</a:t>
            </a:r>
            <a:endParaRPr lang="en-US" dirty="0">
              <a:solidFill>
                <a:schemeClr val="tx1"/>
              </a:solidFill>
            </a:endParaRPr>
          </a:p>
        </p:txBody>
      </p:sp>
      <p:sp>
        <p:nvSpPr>
          <p:cNvPr id="4" name="Title 1"/>
          <p:cNvSpPr txBox="1">
            <a:spLocks/>
          </p:cNvSpPr>
          <p:nvPr/>
        </p:nvSpPr>
        <p:spPr bwMode="gray">
          <a:xfrm>
            <a:off x="8237957" y="4253024"/>
            <a:ext cx="3507510" cy="644197"/>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defTabSz="317983">
              <a:spcAft>
                <a:spcPts val="390"/>
              </a:spcAft>
            </a:pPr>
            <a:r>
              <a:rPr lang="en-GB" sz="1391" b="1" i="0" kern="1200">
                <a:solidFill>
                  <a:schemeClr val="bg2"/>
                </a:solidFill>
                <a:latin typeface="+mj-lt"/>
                <a:ea typeface="+mj-ea"/>
                <a:cs typeface="+mj-cs"/>
              </a:rPr>
              <a:t>By Michelle Nixon and Kamil Stobiecki</a:t>
            </a:r>
            <a:endParaRPr lang="en-GB" sz="1000"/>
          </a:p>
        </p:txBody>
      </p:sp>
      <p:pic>
        <p:nvPicPr>
          <p:cNvPr id="5" name="Picture 4"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09359" y="660324"/>
            <a:ext cx="1885806" cy="1925929"/>
          </a:xfrm>
          <a:prstGeom prst="rect">
            <a:avLst/>
          </a:prstGeom>
        </p:spPr>
      </p:pic>
      <p:sp>
        <p:nvSpPr>
          <p:cNvPr id="6" name="TextBox 5"/>
          <p:cNvSpPr txBox="1"/>
          <p:nvPr/>
        </p:nvSpPr>
        <p:spPr>
          <a:xfrm>
            <a:off x="7909359" y="2627080"/>
            <a:ext cx="4088555" cy="646331"/>
          </a:xfrm>
          <a:prstGeom prst="rect">
            <a:avLst/>
          </a:prstGeom>
          <a:noFill/>
        </p:spPr>
        <p:txBody>
          <a:bodyPr wrap="none" rtlCol="0">
            <a:spAutoFit/>
          </a:bodyPr>
          <a:lstStyle/>
          <a:p>
            <a:r>
              <a:rPr lang="en-GB" dirty="0" smtClean="0">
                <a:ea typeface="+mn-lt"/>
                <a:cs typeface="+mn-lt"/>
                <a:hlinkClick r:id="rId3"/>
              </a:rPr>
              <a:t>https://www.menti.com</a:t>
            </a:r>
            <a:r>
              <a:rPr lang="en-GB" dirty="0" smtClean="0">
                <a:ea typeface="+mn-lt"/>
                <a:cs typeface="+mn-lt"/>
              </a:rPr>
              <a:t> code </a:t>
            </a:r>
            <a:r>
              <a:rPr lang="en-GB" b="1" dirty="0" smtClean="0"/>
              <a:t>8604 0433</a:t>
            </a:r>
            <a:r>
              <a:rPr lang="en-GB" dirty="0" smtClean="0">
                <a:ea typeface="+mn-lt"/>
                <a:cs typeface="+mn-lt"/>
              </a:rPr>
              <a:t> </a:t>
            </a:r>
            <a:endParaRPr lang="en-US" dirty="0" smtClean="0">
              <a:ea typeface="+mn-lt"/>
              <a:cs typeface="+mn-lt"/>
            </a:endParaRPr>
          </a:p>
          <a:p>
            <a:endParaRPr lang="en-GB" dirty="0"/>
          </a:p>
        </p:txBody>
      </p:sp>
      <p:sp>
        <p:nvSpPr>
          <p:cNvPr id="7" name="TextBox 6"/>
          <p:cNvSpPr txBox="1"/>
          <p:nvPr/>
        </p:nvSpPr>
        <p:spPr>
          <a:xfrm>
            <a:off x="328467" y="2488580"/>
            <a:ext cx="7014442" cy="646331"/>
          </a:xfrm>
          <a:prstGeom prst="rect">
            <a:avLst/>
          </a:prstGeom>
          <a:noFill/>
        </p:spPr>
        <p:txBody>
          <a:bodyPr wrap="square" rtlCol="0">
            <a:spAutoFit/>
          </a:bodyPr>
          <a:lstStyle/>
          <a:p>
            <a:r>
              <a:rPr lang="en-GB" u="sng" dirty="0">
                <a:hlinkClick r:id="rId4"/>
              </a:rPr>
              <a:t>https://</a:t>
            </a:r>
            <a:r>
              <a:rPr lang="en-GB" u="sng" dirty="0" smtClean="0">
                <a:hlinkClick r:id="rId4"/>
              </a:rPr>
              <a:t>manchester.padlet.org/mewxgmn3/baleap-session-transferring-the-benefits-of-community-buildi-awq2sfmupjy7ym6p</a:t>
            </a:r>
            <a:r>
              <a:rPr lang="en-GB" u="sng" dirty="0" smtClean="0"/>
              <a:t> </a:t>
            </a:r>
            <a:endParaRPr lang="en-GB" dirty="0"/>
          </a:p>
        </p:txBody>
      </p:sp>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28357" y="660325"/>
            <a:ext cx="1882285" cy="1882285"/>
          </a:xfrm>
          <a:prstGeom prst="rect">
            <a:avLst/>
          </a:prstGeom>
        </p:spPr>
      </p:pic>
    </p:spTree>
    <p:extLst>
      <p:ext uri="{BB962C8B-B14F-4D97-AF65-F5344CB8AC3E}">
        <p14:creationId xmlns:p14="http://schemas.microsoft.com/office/powerpoint/2010/main" val="9429691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685800"/>
            <a:ext cx="11029616" cy="1030156"/>
          </a:xfrm>
        </p:spPr>
        <p:txBody>
          <a:bodyPr/>
          <a:lstStyle/>
          <a:p>
            <a:r>
              <a:rPr lang="en-GB"/>
              <a:t>1.2  The 2021 research context: Methods</a:t>
            </a:r>
          </a:p>
        </p:txBody>
      </p:sp>
      <p:sp>
        <p:nvSpPr>
          <p:cNvPr id="3" name="Content Placeholder 2"/>
          <p:cNvSpPr>
            <a:spLocks noGrp="1"/>
          </p:cNvSpPr>
          <p:nvPr>
            <p:ph idx="1"/>
          </p:nvPr>
        </p:nvSpPr>
        <p:spPr/>
        <p:txBody>
          <a:bodyPr>
            <a:normAutofit/>
          </a:bodyPr>
          <a:lstStyle/>
          <a:p>
            <a:pPr marL="800100" lvl="1" indent="-342900">
              <a:buFont typeface="+mj-lt"/>
              <a:buAutoNum type="arabicPeriod"/>
            </a:pPr>
            <a:r>
              <a:rPr lang="en-GB" sz="2000"/>
              <a:t>Questionnaires distributed to approximately over 500 students with </a:t>
            </a:r>
            <a:r>
              <a:rPr lang="en-GB" sz="2000" b="1"/>
              <a:t>147 responses</a:t>
            </a:r>
          </a:p>
          <a:p>
            <a:pPr marL="800100" lvl="1" indent="-342900">
              <a:buFont typeface="+mj-lt"/>
              <a:buAutoNum type="arabicPeriod"/>
            </a:pPr>
            <a:r>
              <a:rPr lang="en-GB" sz="2000"/>
              <a:t>Questionnaires distributed to 47 tutors with </a:t>
            </a:r>
            <a:r>
              <a:rPr lang="en-GB" sz="2000" b="1"/>
              <a:t>9 responses</a:t>
            </a:r>
            <a:endParaRPr lang="en-GB" sz="2000"/>
          </a:p>
          <a:p>
            <a:pPr marL="800100" lvl="1" indent="-342900">
              <a:buFont typeface="+mj-lt"/>
              <a:buAutoNum type="arabicPeriod"/>
            </a:pPr>
            <a:r>
              <a:rPr lang="en-GB" sz="2000"/>
              <a:t>A small focus group with 2 students</a:t>
            </a:r>
          </a:p>
          <a:p>
            <a:pPr marL="800100" lvl="1" indent="-342900">
              <a:buFont typeface="+mj-lt"/>
              <a:buAutoNum type="arabicPeriod"/>
            </a:pPr>
            <a:r>
              <a:rPr lang="en-GB" sz="2000"/>
              <a:t>An interview with one of the course designers</a:t>
            </a:r>
          </a:p>
        </p:txBody>
      </p:sp>
    </p:spTree>
    <p:extLst>
      <p:ext uri="{BB962C8B-B14F-4D97-AF65-F5344CB8AC3E}">
        <p14:creationId xmlns:p14="http://schemas.microsoft.com/office/powerpoint/2010/main" val="2681211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solidFill>
                  <a:schemeClr val="tx1"/>
                </a:solidFill>
              </a:rPr>
              <a:t>2. Selected findings and discussion</a:t>
            </a:r>
            <a:br>
              <a:rPr lang="en-GB">
                <a:solidFill>
                  <a:schemeClr val="tx1"/>
                </a:solidFill>
              </a:rPr>
            </a:br>
            <a:endParaRPr lang="en-GB"/>
          </a:p>
        </p:txBody>
      </p:sp>
      <p:sp>
        <p:nvSpPr>
          <p:cNvPr id="3" name="Text Placeholder 2"/>
          <p:cNvSpPr>
            <a:spLocks noGrp="1"/>
          </p:cNvSpPr>
          <p:nvPr>
            <p:ph type="body" idx="1"/>
          </p:nvPr>
        </p:nvSpPr>
        <p:spPr/>
        <p:txBody>
          <a:bodyPr/>
          <a:lstStyle/>
          <a:p>
            <a:r>
              <a:rPr lang="en-GB"/>
              <a:t>Please join our </a:t>
            </a:r>
            <a:r>
              <a:rPr lang="en-GB" err="1"/>
              <a:t>padlet</a:t>
            </a:r>
            <a:r>
              <a:rPr lang="en-GB"/>
              <a:t> to access questionnaire links and other resources</a:t>
            </a:r>
          </a:p>
        </p:txBody>
      </p:sp>
    </p:spTree>
    <p:extLst>
      <p:ext uri="{BB962C8B-B14F-4D97-AF65-F5344CB8AC3E}">
        <p14:creationId xmlns:p14="http://schemas.microsoft.com/office/powerpoint/2010/main" val="32903718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40822" y="99753"/>
            <a:ext cx="9709265" cy="369332"/>
          </a:xfrm>
          <a:prstGeom prst="rect">
            <a:avLst/>
          </a:prstGeom>
          <a:noFill/>
        </p:spPr>
        <p:txBody>
          <a:bodyPr wrap="square" rtlCol="0">
            <a:spAutoFit/>
          </a:bodyPr>
          <a:lstStyle/>
          <a:p>
            <a:pPr lvl="0" fontAlgn="base"/>
            <a:r>
              <a:rPr lang="en-GB" b="1"/>
              <a:t>2. 1 The value of getting to know each other</a:t>
            </a:r>
            <a:endParaRPr lang="en-GB"/>
          </a:p>
        </p:txBody>
      </p:sp>
      <p:sp>
        <p:nvSpPr>
          <p:cNvPr id="5" name="TextBox 4"/>
          <p:cNvSpPr txBox="1"/>
          <p:nvPr/>
        </p:nvSpPr>
        <p:spPr>
          <a:xfrm>
            <a:off x="-1" y="622439"/>
            <a:ext cx="11769635" cy="3170099"/>
          </a:xfrm>
          <a:prstGeom prst="rect">
            <a:avLst/>
          </a:prstGeom>
          <a:noFill/>
        </p:spPr>
        <p:txBody>
          <a:bodyPr wrap="square" rtlCol="0">
            <a:spAutoFit/>
          </a:bodyPr>
          <a:lstStyle/>
          <a:p>
            <a:r>
              <a:rPr lang="en-GB" sz="3200">
                <a:latin typeface="Calibri" panose="020F0502020204030204" pitchFamily="34" charset="0"/>
                <a:cs typeface="Calibri" panose="020F0502020204030204" pitchFamily="34" charset="0"/>
              </a:rPr>
              <a:t>It's easier for students to learn after getting to know their class.</a:t>
            </a:r>
          </a:p>
          <a:p>
            <a:endParaRPr lang="en-GB" sz="2400">
              <a:latin typeface="Calibri" panose="020F0502020204030204" pitchFamily="34" charset="0"/>
              <a:cs typeface="Calibri" panose="020F0502020204030204" pitchFamily="34" charset="0"/>
            </a:endParaRPr>
          </a:p>
          <a:p>
            <a:r>
              <a:rPr lang="en-GB" sz="2400">
                <a:latin typeface="Calibri" panose="020F0502020204030204" pitchFamily="34" charset="0"/>
                <a:cs typeface="Calibri" panose="020F0502020204030204" pitchFamily="34" charset="0"/>
              </a:rPr>
              <a:t>Scan the QR code or click the link in our </a:t>
            </a:r>
            <a:r>
              <a:rPr lang="en-GB" sz="2400" err="1">
                <a:latin typeface="Calibri" panose="020F0502020204030204" pitchFamily="34" charset="0"/>
                <a:cs typeface="Calibri" panose="020F0502020204030204" pitchFamily="34" charset="0"/>
              </a:rPr>
              <a:t>Padlet</a:t>
            </a:r>
            <a:r>
              <a:rPr lang="en-GB" sz="2400">
                <a:latin typeface="Calibri" panose="020F0502020204030204" pitchFamily="34" charset="0"/>
                <a:cs typeface="Calibri" panose="020F0502020204030204" pitchFamily="34" charset="0"/>
              </a:rPr>
              <a:t> to answer this question.</a:t>
            </a:r>
          </a:p>
          <a:p>
            <a:endParaRPr lang="en-GB" sz="2400">
              <a:latin typeface="Calibri" panose="020F0502020204030204" pitchFamily="34" charset="0"/>
              <a:cs typeface="Calibri" panose="020F0502020204030204" pitchFamily="34" charset="0"/>
            </a:endParaRPr>
          </a:p>
          <a:p>
            <a:r>
              <a:rPr lang="en-GB" sz="2400">
                <a:latin typeface="Calibri" panose="020F0502020204030204" pitchFamily="34" charset="0"/>
                <a:cs typeface="Calibri" panose="020F0502020204030204" pitchFamily="34" charset="0"/>
                <a:hlinkClick r:id="rId2"/>
              </a:rPr>
              <a:t>https://forms.office.com/e/i8xwzcg52R</a:t>
            </a:r>
            <a:endParaRPr lang="en-GB" sz="2400">
              <a:latin typeface="Calibri" panose="020F0502020204030204" pitchFamily="34" charset="0"/>
              <a:cs typeface="Calibri" panose="020F0502020204030204" pitchFamily="34" charset="0"/>
            </a:endParaRPr>
          </a:p>
          <a:p>
            <a:endParaRPr lang="en-GB" sz="2400">
              <a:latin typeface="Calibri" panose="020F0502020204030204" pitchFamily="34" charset="0"/>
              <a:cs typeface="Calibri" panose="020F0502020204030204" pitchFamily="34" charset="0"/>
            </a:endParaRPr>
          </a:p>
          <a:p>
            <a:endParaRPr lang="en-GB" sz="2400">
              <a:latin typeface="Calibri" panose="020F0502020204030204" pitchFamily="34" charset="0"/>
              <a:cs typeface="Calibri" panose="020F0502020204030204" pitchFamily="34" charset="0"/>
            </a:endParaRPr>
          </a:p>
          <a:p>
            <a:endParaRPr lang="en-GB" sz="2400">
              <a:latin typeface="Calibri" panose="020F0502020204030204" pitchFamily="34" charset="0"/>
              <a:cs typeface="Calibri" panose="020F0502020204030204" pitchFamily="34" charset="0"/>
            </a:endParaRPr>
          </a:p>
        </p:txBody>
      </p:sp>
      <p:pic>
        <p:nvPicPr>
          <p:cNvPr id="2" name="Picture 1"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62008" y="2390503"/>
            <a:ext cx="4098055" cy="4060732"/>
          </a:xfrm>
          <a:prstGeom prst="rect">
            <a:avLst/>
          </a:prstGeom>
        </p:spPr>
      </p:pic>
    </p:spTree>
    <p:extLst>
      <p:ext uri="{BB962C8B-B14F-4D97-AF65-F5344CB8AC3E}">
        <p14:creationId xmlns:p14="http://schemas.microsoft.com/office/powerpoint/2010/main" val="9506107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40822" y="99753"/>
            <a:ext cx="9709265" cy="369332"/>
          </a:xfrm>
          <a:prstGeom prst="rect">
            <a:avLst/>
          </a:prstGeom>
          <a:noFill/>
        </p:spPr>
        <p:txBody>
          <a:bodyPr wrap="square" rtlCol="0">
            <a:spAutoFit/>
          </a:bodyPr>
          <a:lstStyle/>
          <a:p>
            <a:pPr lvl="0" fontAlgn="base"/>
            <a:r>
              <a:rPr lang="en-GB" b="1"/>
              <a:t>2. 1 The value of getting to know each other: students’ perspective</a:t>
            </a:r>
            <a:endParaRPr lang="en-GB"/>
          </a:p>
        </p:txBody>
      </p:sp>
      <p:sp>
        <p:nvSpPr>
          <p:cNvPr id="5" name="TextBox 4"/>
          <p:cNvSpPr txBox="1"/>
          <p:nvPr/>
        </p:nvSpPr>
        <p:spPr>
          <a:xfrm>
            <a:off x="0" y="622440"/>
            <a:ext cx="6676572" cy="400110"/>
          </a:xfrm>
          <a:prstGeom prst="rect">
            <a:avLst/>
          </a:prstGeom>
          <a:noFill/>
        </p:spPr>
        <p:txBody>
          <a:bodyPr wrap="square" rtlCol="0">
            <a:spAutoFit/>
          </a:bodyPr>
          <a:lstStyle/>
          <a:p>
            <a:r>
              <a:rPr lang="en-GB" sz="2000">
                <a:latin typeface="Calibri" panose="020F0502020204030204" pitchFamily="34" charset="0"/>
                <a:cs typeface="Calibri" panose="020F0502020204030204" pitchFamily="34" charset="0"/>
              </a:rPr>
              <a:t>It's easier for me to learn after getting to know my class</a:t>
            </a:r>
            <a:r>
              <a:rPr lang="en-GB" sz="1600"/>
              <a:t>.</a:t>
            </a:r>
          </a:p>
        </p:txBody>
      </p:sp>
      <p:pic>
        <p:nvPicPr>
          <p:cNvPr id="3" name="Picture 2"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089968"/>
            <a:ext cx="12192000" cy="4027106"/>
          </a:xfrm>
          <a:prstGeom prst="rect">
            <a:avLst/>
          </a:prstGeom>
        </p:spPr>
      </p:pic>
    </p:spTree>
    <p:extLst>
      <p:ext uri="{BB962C8B-B14F-4D97-AF65-F5344CB8AC3E}">
        <p14:creationId xmlns:p14="http://schemas.microsoft.com/office/powerpoint/2010/main" val="31266388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40822" y="99753"/>
            <a:ext cx="9709265" cy="369332"/>
          </a:xfrm>
          <a:prstGeom prst="rect">
            <a:avLst/>
          </a:prstGeom>
          <a:noFill/>
        </p:spPr>
        <p:txBody>
          <a:bodyPr wrap="square" rtlCol="0">
            <a:spAutoFit/>
          </a:bodyPr>
          <a:lstStyle/>
          <a:p>
            <a:pPr lvl="0" fontAlgn="base"/>
            <a:r>
              <a:rPr lang="en-GB" b="1"/>
              <a:t>2. 1 The value of getting to know each other: tutors’ perspective</a:t>
            </a:r>
            <a:endParaRPr lang="en-GB"/>
          </a:p>
        </p:txBody>
      </p:sp>
      <p:sp>
        <p:nvSpPr>
          <p:cNvPr id="5" name="TextBox 4"/>
          <p:cNvSpPr txBox="1"/>
          <p:nvPr/>
        </p:nvSpPr>
        <p:spPr>
          <a:xfrm>
            <a:off x="-1" y="622440"/>
            <a:ext cx="7281949" cy="400110"/>
          </a:xfrm>
          <a:prstGeom prst="rect">
            <a:avLst/>
          </a:prstGeom>
          <a:noFill/>
        </p:spPr>
        <p:txBody>
          <a:bodyPr wrap="square" rtlCol="0">
            <a:spAutoFit/>
          </a:bodyPr>
          <a:lstStyle/>
          <a:p>
            <a:r>
              <a:rPr lang="en-GB" sz="2000">
                <a:latin typeface="Calibri" panose="020F0502020204030204" pitchFamily="34" charset="0"/>
                <a:cs typeface="Calibri" panose="020F0502020204030204" pitchFamily="34" charset="0"/>
              </a:rPr>
              <a:t>It's easier for my students to learn after getting to know their class. </a:t>
            </a:r>
            <a:endParaRPr lang="en-GB" sz="1600"/>
          </a:p>
        </p:txBody>
      </p:sp>
      <p:pic>
        <p:nvPicPr>
          <p:cNvPr id="2" name="Picture 1"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175905"/>
            <a:ext cx="12192000" cy="3079553"/>
          </a:xfrm>
          <a:prstGeom prst="rect">
            <a:avLst/>
          </a:prstGeom>
        </p:spPr>
      </p:pic>
    </p:spTree>
    <p:extLst>
      <p:ext uri="{BB962C8B-B14F-4D97-AF65-F5344CB8AC3E}">
        <p14:creationId xmlns:p14="http://schemas.microsoft.com/office/powerpoint/2010/main" val="13281215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Group discussion 1</a:t>
            </a:r>
          </a:p>
        </p:txBody>
      </p:sp>
      <p:sp>
        <p:nvSpPr>
          <p:cNvPr id="3" name="Text Placeholder 2"/>
          <p:cNvSpPr>
            <a:spLocks noGrp="1"/>
          </p:cNvSpPr>
          <p:nvPr>
            <p:ph type="body" idx="1"/>
          </p:nvPr>
        </p:nvSpPr>
        <p:spPr/>
        <p:txBody>
          <a:bodyPr>
            <a:normAutofit fontScale="70000" lnSpcReduction="20000"/>
          </a:bodyPr>
          <a:lstStyle/>
          <a:p>
            <a:r>
              <a:rPr lang="en-GB"/>
              <a:t>How can  a teacher help students to get to know their classmates online and onsite at the start of a course?</a:t>
            </a:r>
          </a:p>
          <a:p>
            <a:r>
              <a:rPr lang="en-GB"/>
              <a:t>Discuss your views in groups (5 mins.)</a:t>
            </a:r>
          </a:p>
          <a:p>
            <a:endParaRPr lang="en-GB"/>
          </a:p>
        </p:txBody>
      </p:sp>
    </p:spTree>
    <p:extLst>
      <p:ext uri="{BB962C8B-B14F-4D97-AF65-F5344CB8AC3E}">
        <p14:creationId xmlns:p14="http://schemas.microsoft.com/office/powerpoint/2010/main" val="4546416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40822" y="99753"/>
            <a:ext cx="9709265" cy="369332"/>
          </a:xfrm>
          <a:prstGeom prst="rect">
            <a:avLst/>
          </a:prstGeom>
          <a:noFill/>
        </p:spPr>
        <p:txBody>
          <a:bodyPr wrap="square" rtlCol="0">
            <a:spAutoFit/>
          </a:bodyPr>
          <a:lstStyle/>
          <a:p>
            <a:pPr lvl="0" fontAlgn="base"/>
            <a:r>
              <a:rPr lang="en-GB" b="1"/>
              <a:t>2.2 The value of sharing personal and study updates </a:t>
            </a:r>
            <a:endParaRPr lang="en-GB"/>
          </a:p>
        </p:txBody>
      </p:sp>
      <p:sp>
        <p:nvSpPr>
          <p:cNvPr id="5" name="TextBox 4"/>
          <p:cNvSpPr txBox="1"/>
          <p:nvPr/>
        </p:nvSpPr>
        <p:spPr>
          <a:xfrm>
            <a:off x="-1" y="630753"/>
            <a:ext cx="11088915" cy="3170099"/>
          </a:xfrm>
          <a:prstGeom prst="rect">
            <a:avLst/>
          </a:prstGeom>
          <a:noFill/>
        </p:spPr>
        <p:txBody>
          <a:bodyPr wrap="square" rtlCol="0">
            <a:spAutoFit/>
          </a:bodyPr>
          <a:lstStyle/>
          <a:p>
            <a:r>
              <a:rPr lang="en-GB" sz="3200">
                <a:latin typeface="Calibri" panose="020F0502020204030204" pitchFamily="34" charset="0"/>
                <a:cs typeface="Calibri" panose="020F0502020204030204" pitchFamily="34" charset="0"/>
              </a:rPr>
              <a:t>It’s important that students are given time to get to know one another and share personal (and study) updates.</a:t>
            </a:r>
          </a:p>
          <a:p>
            <a:endParaRPr lang="en-GB" sz="3200">
              <a:latin typeface="Calibri" panose="020F0502020204030204" pitchFamily="34" charset="0"/>
              <a:cs typeface="Calibri" panose="020F0502020204030204" pitchFamily="34" charset="0"/>
            </a:endParaRPr>
          </a:p>
          <a:p>
            <a:r>
              <a:rPr lang="en-GB" sz="2400">
                <a:latin typeface="Calibri" panose="020F0502020204030204" pitchFamily="34" charset="0"/>
                <a:cs typeface="Calibri" panose="020F0502020204030204" pitchFamily="34" charset="0"/>
              </a:rPr>
              <a:t>Scan the QR code or click the link in our </a:t>
            </a:r>
            <a:r>
              <a:rPr lang="en-GB" sz="2400" err="1">
                <a:latin typeface="Calibri" panose="020F0502020204030204" pitchFamily="34" charset="0"/>
                <a:cs typeface="Calibri" panose="020F0502020204030204" pitchFamily="34" charset="0"/>
              </a:rPr>
              <a:t>Padlet</a:t>
            </a:r>
            <a:r>
              <a:rPr lang="en-GB" sz="2400">
                <a:latin typeface="Calibri" panose="020F0502020204030204" pitchFamily="34" charset="0"/>
                <a:cs typeface="Calibri" panose="020F0502020204030204" pitchFamily="34" charset="0"/>
              </a:rPr>
              <a:t> to answer this question.</a:t>
            </a:r>
          </a:p>
          <a:p>
            <a:endParaRPr lang="en-GB" sz="2400">
              <a:latin typeface="Calibri" panose="020F0502020204030204" pitchFamily="34" charset="0"/>
              <a:cs typeface="Calibri" panose="020F0502020204030204" pitchFamily="34" charset="0"/>
            </a:endParaRPr>
          </a:p>
          <a:p>
            <a:r>
              <a:rPr lang="en-GB" sz="2400">
                <a:latin typeface="Calibri" panose="020F0502020204030204" pitchFamily="34" charset="0"/>
                <a:cs typeface="Calibri" panose="020F0502020204030204" pitchFamily="34" charset="0"/>
                <a:hlinkClick r:id="rId2"/>
              </a:rPr>
              <a:t>https://forms.office.com/e/meXftnN7eF</a:t>
            </a:r>
            <a:r>
              <a:rPr lang="en-GB" sz="2400">
                <a:latin typeface="Calibri" panose="020F0502020204030204" pitchFamily="34" charset="0"/>
                <a:cs typeface="Calibri" panose="020F0502020204030204" pitchFamily="34" charset="0"/>
              </a:rPr>
              <a:t> </a:t>
            </a:r>
          </a:p>
          <a:p>
            <a:r>
              <a:rPr lang="en-GB" sz="3200">
                <a:latin typeface="Calibri" panose="020F0502020204030204" pitchFamily="34" charset="0"/>
                <a:cs typeface="Calibri" panose="020F0502020204030204" pitchFamily="34" charset="0"/>
              </a:rPr>
              <a:t> </a:t>
            </a:r>
            <a:endParaRPr lang="en-GB" sz="2400"/>
          </a:p>
        </p:txBody>
      </p:sp>
      <p:pic>
        <p:nvPicPr>
          <p:cNvPr id="2" name="Picture 1"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98427" y="2730138"/>
            <a:ext cx="3992142" cy="3998195"/>
          </a:xfrm>
          <a:prstGeom prst="rect">
            <a:avLst/>
          </a:prstGeom>
        </p:spPr>
      </p:pic>
    </p:spTree>
    <p:extLst>
      <p:ext uri="{BB962C8B-B14F-4D97-AF65-F5344CB8AC3E}">
        <p14:creationId xmlns:p14="http://schemas.microsoft.com/office/powerpoint/2010/main" val="41651689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40822" y="99753"/>
            <a:ext cx="9709265" cy="369332"/>
          </a:xfrm>
          <a:prstGeom prst="rect">
            <a:avLst/>
          </a:prstGeom>
          <a:noFill/>
        </p:spPr>
        <p:txBody>
          <a:bodyPr wrap="square" rtlCol="0">
            <a:spAutoFit/>
          </a:bodyPr>
          <a:lstStyle/>
          <a:p>
            <a:pPr lvl="0" fontAlgn="base"/>
            <a:r>
              <a:rPr lang="en-GB" b="1"/>
              <a:t>2.2 The value of sharing personal and study updates: students’ perspective </a:t>
            </a:r>
            <a:endParaRPr lang="en-GB"/>
          </a:p>
        </p:txBody>
      </p:sp>
      <p:sp>
        <p:nvSpPr>
          <p:cNvPr id="5" name="TextBox 4"/>
          <p:cNvSpPr txBox="1"/>
          <p:nvPr/>
        </p:nvSpPr>
        <p:spPr>
          <a:xfrm>
            <a:off x="-1" y="630753"/>
            <a:ext cx="11928513" cy="400110"/>
          </a:xfrm>
          <a:prstGeom prst="rect">
            <a:avLst/>
          </a:prstGeom>
          <a:noFill/>
        </p:spPr>
        <p:txBody>
          <a:bodyPr wrap="square" rtlCol="0">
            <a:spAutoFit/>
          </a:bodyPr>
          <a:lstStyle/>
          <a:p>
            <a:r>
              <a:rPr lang="en-GB" sz="2000">
                <a:latin typeface="Calibri" panose="020F0502020204030204" pitchFamily="34" charset="0"/>
                <a:cs typeface="Calibri" panose="020F0502020204030204" pitchFamily="34" charset="0"/>
              </a:rPr>
              <a:t>It’s important that our tutor gives us time to get to know one another and share personal (and study) updates. </a:t>
            </a:r>
            <a:endParaRPr lang="en-GB" sz="1600"/>
          </a:p>
        </p:txBody>
      </p:sp>
      <p:pic>
        <p:nvPicPr>
          <p:cNvPr id="7" name="Content Placeholder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320022"/>
            <a:ext cx="11928512" cy="4897898"/>
          </a:xfrm>
          <a:prstGeom prst="rect">
            <a:avLst/>
          </a:prstGeom>
        </p:spPr>
      </p:pic>
    </p:spTree>
    <p:extLst>
      <p:ext uri="{BB962C8B-B14F-4D97-AF65-F5344CB8AC3E}">
        <p14:creationId xmlns:p14="http://schemas.microsoft.com/office/powerpoint/2010/main" val="170795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40822" y="99753"/>
            <a:ext cx="9709265" cy="369332"/>
          </a:xfrm>
          <a:prstGeom prst="rect">
            <a:avLst/>
          </a:prstGeom>
          <a:noFill/>
        </p:spPr>
        <p:txBody>
          <a:bodyPr wrap="square" rtlCol="0">
            <a:spAutoFit/>
          </a:bodyPr>
          <a:lstStyle/>
          <a:p>
            <a:pPr lvl="0" fontAlgn="base"/>
            <a:r>
              <a:rPr lang="en-GB" b="1"/>
              <a:t>3. The value of sharing personal and study updates: tutors’ perspective </a:t>
            </a:r>
            <a:endParaRPr lang="en-GB"/>
          </a:p>
        </p:txBody>
      </p:sp>
      <p:sp>
        <p:nvSpPr>
          <p:cNvPr id="5" name="TextBox 4"/>
          <p:cNvSpPr txBox="1"/>
          <p:nvPr/>
        </p:nvSpPr>
        <p:spPr>
          <a:xfrm>
            <a:off x="-1" y="709621"/>
            <a:ext cx="11717384" cy="400110"/>
          </a:xfrm>
          <a:prstGeom prst="rect">
            <a:avLst/>
          </a:prstGeom>
          <a:noFill/>
        </p:spPr>
        <p:txBody>
          <a:bodyPr wrap="square" rtlCol="0">
            <a:spAutoFit/>
          </a:bodyPr>
          <a:lstStyle/>
          <a:p>
            <a:r>
              <a:rPr lang="en-GB" sz="2000">
                <a:latin typeface="Calibri" panose="020F0502020204030204" pitchFamily="34" charset="0"/>
                <a:cs typeface="Calibri" panose="020F0502020204030204" pitchFamily="34" charset="0"/>
              </a:rPr>
              <a:t>It’s important that I give them time to get to know one another and share personal (and study) updates. </a:t>
            </a:r>
            <a:endParaRPr lang="en-GB" sz="1600"/>
          </a:p>
        </p:txBody>
      </p:sp>
      <p:pic>
        <p:nvPicPr>
          <p:cNvPr id="9" name="Content Placeholder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58044"/>
            <a:ext cx="12157022" cy="2709949"/>
          </a:xfrm>
          <a:prstGeom prst="rect">
            <a:avLst/>
          </a:prstGeom>
        </p:spPr>
      </p:pic>
    </p:spTree>
    <p:extLst>
      <p:ext uri="{BB962C8B-B14F-4D97-AF65-F5344CB8AC3E}">
        <p14:creationId xmlns:p14="http://schemas.microsoft.com/office/powerpoint/2010/main" val="27122206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Group discussion 2</a:t>
            </a:r>
          </a:p>
        </p:txBody>
      </p:sp>
      <p:sp>
        <p:nvSpPr>
          <p:cNvPr id="3" name="Text Placeholder 2"/>
          <p:cNvSpPr>
            <a:spLocks noGrp="1"/>
          </p:cNvSpPr>
          <p:nvPr>
            <p:ph type="body" idx="1"/>
          </p:nvPr>
        </p:nvSpPr>
        <p:spPr/>
        <p:txBody>
          <a:bodyPr>
            <a:normAutofit fontScale="70000" lnSpcReduction="20000"/>
          </a:bodyPr>
          <a:lstStyle/>
          <a:p>
            <a:r>
              <a:rPr lang="en-GB"/>
              <a:t>How can  a teacher help students to share updates with their classmates online and onsite to maintain community?</a:t>
            </a:r>
            <a:endParaRPr lang="en-US"/>
          </a:p>
          <a:p>
            <a:r>
              <a:rPr lang="en-GB"/>
              <a:t>Discuss your views in groups (5 mins.)</a:t>
            </a:r>
          </a:p>
        </p:txBody>
      </p:sp>
    </p:spTree>
    <p:extLst>
      <p:ext uri="{BB962C8B-B14F-4D97-AF65-F5344CB8AC3E}">
        <p14:creationId xmlns:p14="http://schemas.microsoft.com/office/powerpoint/2010/main" val="111531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46223-C5E4-DEAD-38F6-DC21689E433B}"/>
              </a:ext>
            </a:extLst>
          </p:cNvPr>
          <p:cNvSpPr>
            <a:spLocks noGrp="1"/>
          </p:cNvSpPr>
          <p:nvPr>
            <p:ph type="title"/>
          </p:nvPr>
        </p:nvSpPr>
        <p:spPr/>
        <p:txBody>
          <a:bodyPr/>
          <a:lstStyle/>
          <a:p>
            <a:r>
              <a:rPr lang="en-GB"/>
              <a:t>Abstract</a:t>
            </a:r>
          </a:p>
        </p:txBody>
      </p:sp>
      <p:sp>
        <p:nvSpPr>
          <p:cNvPr id="3" name="Content Placeholder 2">
            <a:extLst>
              <a:ext uri="{FF2B5EF4-FFF2-40B4-BE49-F238E27FC236}">
                <a16:creationId xmlns:a16="http://schemas.microsoft.com/office/drawing/2014/main" id="{AEFDF392-6922-EF06-414C-62A7FE6C4531}"/>
              </a:ext>
            </a:extLst>
          </p:cNvPr>
          <p:cNvSpPr>
            <a:spLocks noGrp="1"/>
          </p:cNvSpPr>
          <p:nvPr>
            <p:ph idx="1"/>
          </p:nvPr>
        </p:nvSpPr>
        <p:spPr>
          <a:xfrm>
            <a:off x="444618" y="1879134"/>
            <a:ext cx="11325136" cy="4978866"/>
          </a:xfrm>
        </p:spPr>
        <p:txBody>
          <a:bodyPr>
            <a:normAutofit fontScale="85000" lnSpcReduction="20000"/>
          </a:bodyPr>
          <a:lstStyle/>
          <a:p>
            <a:pPr marL="0" indent="0" algn="l" rtl="0" fontAlgn="base">
              <a:buNone/>
            </a:pPr>
            <a:r>
              <a:rPr lang="en-GB" sz="1800" b="0" i="0">
                <a:solidFill>
                  <a:srgbClr val="333333"/>
                </a:solidFill>
                <a:effectLst/>
                <a:latin typeface="Calibri" panose="020F0502020204030204" pitchFamily="34" charset="0"/>
              </a:rPr>
              <a:t>The recent pandemic has had a profound impact on EAP provision. Not unlike other universities, Manchester had to adapt and move courses online in both 2020 and 2021. Although the adaptation was undeniably successful in many ways, it came with certain costs to both students and teachers. This encouraged us to investigate the benefits of community building in teaching EAP online, specifically focusing on strategies that aid learning. We distributed questionnaires and conducted interviews with students, tutors and the course designer of the six-week </a:t>
            </a:r>
            <a:r>
              <a:rPr lang="en-GB" sz="1800" b="0" i="0" err="1">
                <a:solidFill>
                  <a:srgbClr val="333333"/>
                </a:solidFill>
                <a:effectLst/>
                <a:latin typeface="Calibri" panose="020F0502020204030204" pitchFamily="34" charset="0"/>
              </a:rPr>
              <a:t>pre-sessional</a:t>
            </a:r>
            <a:r>
              <a:rPr lang="en-GB" sz="1800" b="0" i="0">
                <a:solidFill>
                  <a:srgbClr val="333333"/>
                </a:solidFill>
                <a:effectLst/>
                <a:latin typeface="Calibri" panose="020F0502020204030204" pitchFamily="34" charset="0"/>
              </a:rPr>
              <a:t> course. The findings indicate that both students and tutors perceived community building as important and that the strategies that promote developing learners’ social presence (Garrison, Anderson &amp; Archer, 2000) used on the course were seen as effective. Some of these include providing opportunities for students and teachers to get to know each other before the course and develop a sense of community further during the six weeks through completing a range of activities associated with using selected applications and websites.</a:t>
            </a:r>
            <a:r>
              <a:rPr lang="en-GB" sz="1800" b="0" i="0">
                <a:solidFill>
                  <a:srgbClr val="333333"/>
                </a:solidFill>
                <a:effectLst/>
                <a:latin typeface="WordVisiCarriageReturn_MSFontService"/>
              </a:rPr>
              <a:t> </a:t>
            </a:r>
            <a:br>
              <a:rPr lang="en-GB" sz="1800" b="0" i="0">
                <a:solidFill>
                  <a:srgbClr val="333333"/>
                </a:solidFill>
                <a:effectLst/>
                <a:latin typeface="WordVisiCarriageReturn_MSFontService"/>
              </a:rPr>
            </a:br>
            <a:r>
              <a:rPr lang="en-GB" sz="1800" b="0" i="0">
                <a:solidFill>
                  <a:srgbClr val="333333"/>
                </a:solidFill>
                <a:effectLst/>
                <a:latin typeface="WordVisiCarriageReturn_MSFontService"/>
              </a:rPr>
              <a:t> </a:t>
            </a:r>
            <a:br>
              <a:rPr lang="en-GB" sz="1800" b="0" i="0">
                <a:solidFill>
                  <a:srgbClr val="333333"/>
                </a:solidFill>
                <a:effectLst/>
                <a:latin typeface="WordVisiCarriageReturn_MSFontService"/>
              </a:rPr>
            </a:br>
            <a:r>
              <a:rPr lang="en-GB" sz="1800" b="0" i="0">
                <a:solidFill>
                  <a:srgbClr val="333333"/>
                </a:solidFill>
                <a:effectLst/>
                <a:latin typeface="Calibri" panose="020F0502020204030204" pitchFamily="34" charset="0"/>
              </a:rPr>
              <a:t>In 2022, we were able to return to the campus and deliver some of our </a:t>
            </a:r>
            <a:r>
              <a:rPr lang="en-GB" sz="1800" b="0" i="0" err="1">
                <a:solidFill>
                  <a:srgbClr val="333333"/>
                </a:solidFill>
                <a:effectLst/>
                <a:latin typeface="Calibri" panose="020F0502020204030204" pitchFamily="34" charset="0"/>
              </a:rPr>
              <a:t>pre-sessional</a:t>
            </a:r>
            <a:r>
              <a:rPr lang="en-GB" sz="1800" b="0" i="0">
                <a:solidFill>
                  <a:srgbClr val="333333"/>
                </a:solidFill>
                <a:effectLst/>
                <a:latin typeface="Calibri" panose="020F0502020204030204" pitchFamily="34" charset="0"/>
              </a:rPr>
              <a:t> courses onsite. Fortunately, it did not mean parting with the strategies that proved to be so important in previous years and most of the elements of the course that promote community building remained. While we are still investigating whether the students and tutors perceived them to be as important as those who had studied and taught entirely online, we would like to use the opportunity to lead a discussion on various aspects of course design and delivery among conference attendees. In addition, we would like the participants to share strategies for community building to give us information about the elements of online EAP teaching that are vital in the blended provision of the future. To achieve the above, we will use the key findings of our research as stimuli for discussion, followed by opportunities to share ideas through various applications and live polling. </a:t>
            </a:r>
            <a:endParaRPr lang="en-GB" b="0" i="0">
              <a:solidFill>
                <a:srgbClr val="000000"/>
              </a:solidFill>
              <a:effectLst/>
              <a:latin typeface="Segoe UI" panose="020B0502040204020203" pitchFamily="34" charset="0"/>
            </a:endParaRPr>
          </a:p>
          <a:p>
            <a:pPr marL="0" indent="0" algn="l" rtl="0" fontAlgn="base">
              <a:buNone/>
            </a:pPr>
            <a:r>
              <a:rPr lang="en-GB" sz="1800" b="0" i="0">
                <a:solidFill>
                  <a:srgbClr val="333333"/>
                </a:solidFill>
                <a:effectLst/>
                <a:latin typeface="Calibri" panose="020F0502020204030204" pitchFamily="34" charset="0"/>
              </a:rPr>
              <a:t>References:</a:t>
            </a:r>
            <a:r>
              <a:rPr lang="en-GB" sz="1800" b="0" i="0">
                <a:solidFill>
                  <a:srgbClr val="333333"/>
                </a:solidFill>
                <a:effectLst/>
                <a:latin typeface="WordVisiCarriageReturn_MSFontService"/>
              </a:rPr>
              <a:t> </a:t>
            </a:r>
            <a:br>
              <a:rPr lang="en-GB" sz="1800" b="0" i="0">
                <a:solidFill>
                  <a:srgbClr val="333333"/>
                </a:solidFill>
                <a:effectLst/>
                <a:latin typeface="WordVisiCarriageReturn_MSFontService"/>
              </a:rPr>
            </a:br>
            <a:r>
              <a:rPr lang="en-GB" sz="1800" b="0" i="0">
                <a:solidFill>
                  <a:srgbClr val="000000"/>
                </a:solidFill>
                <a:effectLst/>
                <a:latin typeface="WordVisiCarriageReturn_MSFontService"/>
              </a:rPr>
              <a:t> </a:t>
            </a:r>
            <a:br>
              <a:rPr lang="en-GB" sz="1800" b="0" i="0">
                <a:solidFill>
                  <a:srgbClr val="000000"/>
                </a:solidFill>
                <a:effectLst/>
                <a:latin typeface="WordVisiCarriageReturn_MSFontService"/>
              </a:rPr>
            </a:br>
            <a:r>
              <a:rPr lang="en-GB" sz="1800" b="0" i="0">
                <a:solidFill>
                  <a:srgbClr val="333333"/>
                </a:solidFill>
                <a:effectLst/>
                <a:latin typeface="Calibri" panose="020F0502020204030204" pitchFamily="34" charset="0"/>
              </a:rPr>
              <a:t>Garrison, D.R., Anderson, T. and Archer, W. (2000), ‘Critical Inquiry in a Text-Based Environment: Computer Conferencing in Higher Education., The Internet and Higher Education, 2 (2-3), pp. 87-105</a:t>
            </a:r>
            <a:r>
              <a:rPr lang="en-GB" sz="1800" b="0" i="0">
                <a:solidFill>
                  <a:srgbClr val="333333"/>
                </a:solidFill>
                <a:effectLst/>
                <a:latin typeface="WordVisiCarriageReturn_MSFontService"/>
              </a:rPr>
              <a:t> </a:t>
            </a:r>
            <a:br>
              <a:rPr lang="en-GB" sz="1800" b="0" i="0">
                <a:solidFill>
                  <a:srgbClr val="333333"/>
                </a:solidFill>
                <a:effectLst/>
                <a:latin typeface="WordVisiCarriageReturn_MSFontService"/>
              </a:rPr>
            </a:br>
            <a:r>
              <a:rPr lang="en-GB" sz="1800" b="0" i="0">
                <a:solidFill>
                  <a:srgbClr val="000000"/>
                </a:solidFill>
                <a:effectLst/>
                <a:latin typeface="WordVisiCarriageReturn_MSFontService"/>
              </a:rPr>
              <a:t> </a:t>
            </a:r>
            <a:br>
              <a:rPr lang="en-GB" sz="1800" b="0" i="0">
                <a:solidFill>
                  <a:srgbClr val="000000"/>
                </a:solidFill>
                <a:effectLst/>
                <a:latin typeface="WordVisiCarriageReturn_MSFontService"/>
              </a:rPr>
            </a:br>
            <a:r>
              <a:rPr lang="en-GB" sz="1800" b="0" i="0">
                <a:solidFill>
                  <a:srgbClr val="333333"/>
                </a:solidFill>
                <a:effectLst/>
                <a:latin typeface="Calibri" panose="020F0502020204030204" pitchFamily="34" charset="0"/>
              </a:rPr>
              <a:t>Stobiecki, K. and Nixon, M. (2022). ‘The benefits of community building in teaching EAP online’, Life online and beyond (EAP in the North event) University of Manchester 24th November 2021. Available at: https://www.baleap.org/wp-content/uploads/2021/05/EAP-in-the-North-abstracts-with-links-to-papers.pdf (Accessed: 29/09/2022) </a:t>
            </a:r>
            <a:endParaRPr lang="en-GB" b="0" i="0">
              <a:solidFill>
                <a:srgbClr val="000000"/>
              </a:solidFill>
              <a:effectLst/>
              <a:latin typeface="Segoe UI" panose="020B0502040204020203" pitchFamily="34" charset="0"/>
            </a:endParaRPr>
          </a:p>
          <a:p>
            <a:pPr marL="0" indent="0">
              <a:buNone/>
            </a:pPr>
            <a:endParaRPr lang="en-GB"/>
          </a:p>
        </p:txBody>
      </p:sp>
    </p:spTree>
    <p:extLst>
      <p:ext uri="{BB962C8B-B14F-4D97-AF65-F5344CB8AC3E}">
        <p14:creationId xmlns:p14="http://schemas.microsoft.com/office/powerpoint/2010/main" val="5162327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40822" y="99753"/>
            <a:ext cx="9709265" cy="369332"/>
          </a:xfrm>
          <a:prstGeom prst="rect">
            <a:avLst/>
          </a:prstGeom>
          <a:noFill/>
        </p:spPr>
        <p:txBody>
          <a:bodyPr wrap="square" rtlCol="0">
            <a:spAutoFit/>
          </a:bodyPr>
          <a:lstStyle/>
          <a:p>
            <a:pPr lvl="0"/>
            <a:r>
              <a:rPr lang="en-GB" b="1"/>
              <a:t>2.3 The value of developing a sense of community further</a:t>
            </a:r>
            <a:endParaRPr lang="en-GB"/>
          </a:p>
        </p:txBody>
      </p:sp>
      <p:sp>
        <p:nvSpPr>
          <p:cNvPr id="5" name="TextBox 4"/>
          <p:cNvSpPr txBox="1"/>
          <p:nvPr/>
        </p:nvSpPr>
        <p:spPr>
          <a:xfrm>
            <a:off x="62338" y="701853"/>
            <a:ext cx="11641982" cy="4770537"/>
          </a:xfrm>
          <a:prstGeom prst="rect">
            <a:avLst/>
          </a:prstGeom>
          <a:noFill/>
        </p:spPr>
        <p:txBody>
          <a:bodyPr wrap="square" rtlCol="0">
            <a:spAutoFit/>
          </a:bodyPr>
          <a:lstStyle/>
          <a:p>
            <a:r>
              <a:rPr lang="en-GB" sz="3200">
                <a:latin typeface="Calibri" panose="020F0502020204030204" pitchFamily="34" charset="0"/>
                <a:cs typeface="Calibri" panose="020F0502020204030204" pitchFamily="34" charset="0"/>
              </a:rPr>
              <a:t>- I think it’s easier for students to learn in a class that feels connected.</a:t>
            </a:r>
          </a:p>
          <a:p>
            <a:endParaRPr lang="en-GB" sz="3200">
              <a:latin typeface="Calibri" panose="020F0502020204030204" pitchFamily="34" charset="0"/>
              <a:cs typeface="Calibri" panose="020F0502020204030204" pitchFamily="34" charset="0"/>
            </a:endParaRPr>
          </a:p>
          <a:p>
            <a:r>
              <a:rPr lang="en-GB" sz="3200">
                <a:latin typeface="Calibri" panose="020F0502020204030204" pitchFamily="34" charset="0"/>
                <a:cs typeface="Calibri" panose="020F0502020204030204" pitchFamily="34" charset="0"/>
              </a:rPr>
              <a:t>- Good rapport with the tutor and other students is important for course satisfaction. </a:t>
            </a:r>
            <a:endParaRPr lang="en-GB" sz="3200"/>
          </a:p>
          <a:p>
            <a:endParaRPr lang="en-GB" sz="3200">
              <a:latin typeface="Calibri" panose="020F0502020204030204" pitchFamily="34" charset="0"/>
              <a:cs typeface="Calibri" panose="020F0502020204030204" pitchFamily="34" charset="0"/>
            </a:endParaRPr>
          </a:p>
          <a:p>
            <a:endParaRPr lang="en-GB" sz="2000">
              <a:latin typeface="Calibri" panose="020F0502020204030204" pitchFamily="34" charset="0"/>
              <a:cs typeface="Calibri" panose="020F0502020204030204" pitchFamily="34" charset="0"/>
            </a:endParaRPr>
          </a:p>
          <a:p>
            <a:r>
              <a:rPr lang="en-GB" sz="2400">
                <a:latin typeface="Calibri" panose="020F0502020204030204" pitchFamily="34" charset="0"/>
                <a:cs typeface="Calibri" panose="020F0502020204030204" pitchFamily="34" charset="0"/>
              </a:rPr>
              <a:t>Scan the QR code or click the link in our </a:t>
            </a:r>
            <a:r>
              <a:rPr lang="en-GB" sz="2400" err="1">
                <a:latin typeface="Calibri" panose="020F0502020204030204" pitchFamily="34" charset="0"/>
                <a:cs typeface="Calibri" panose="020F0502020204030204" pitchFamily="34" charset="0"/>
              </a:rPr>
              <a:t>Padlet</a:t>
            </a:r>
            <a:r>
              <a:rPr lang="en-GB" sz="2400">
                <a:latin typeface="Calibri" panose="020F0502020204030204" pitchFamily="34" charset="0"/>
                <a:cs typeface="Calibri" panose="020F0502020204030204" pitchFamily="34" charset="0"/>
              </a:rPr>
              <a:t> to answer the questions.</a:t>
            </a:r>
          </a:p>
          <a:p>
            <a:endParaRPr lang="en-GB" sz="2400">
              <a:latin typeface="Calibri" panose="020F0502020204030204" pitchFamily="34" charset="0"/>
              <a:cs typeface="Calibri" panose="020F0502020204030204" pitchFamily="34" charset="0"/>
            </a:endParaRPr>
          </a:p>
          <a:p>
            <a:r>
              <a:rPr lang="en-GB" sz="2400">
                <a:latin typeface="Calibri" panose="020F0502020204030204" pitchFamily="34" charset="0"/>
                <a:cs typeface="Calibri" panose="020F0502020204030204" pitchFamily="34" charset="0"/>
                <a:hlinkClick r:id="rId2"/>
              </a:rPr>
              <a:t>https://forms.office.com/e/NVebjywNVk</a:t>
            </a:r>
            <a:r>
              <a:rPr lang="en-GB" sz="2400">
                <a:latin typeface="Calibri" panose="020F0502020204030204" pitchFamily="34" charset="0"/>
                <a:cs typeface="Calibri" panose="020F0502020204030204" pitchFamily="34" charset="0"/>
              </a:rPr>
              <a:t> </a:t>
            </a:r>
          </a:p>
          <a:p>
            <a:endParaRPr lang="en-GB" sz="2000"/>
          </a:p>
        </p:txBody>
      </p:sp>
      <p:pic>
        <p:nvPicPr>
          <p:cNvPr id="2" name="Picture 1"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32840" y="3670663"/>
            <a:ext cx="3029158" cy="3000795"/>
          </a:xfrm>
          <a:prstGeom prst="rect">
            <a:avLst/>
          </a:prstGeom>
        </p:spPr>
      </p:pic>
    </p:spTree>
    <p:extLst>
      <p:ext uri="{BB962C8B-B14F-4D97-AF65-F5344CB8AC3E}">
        <p14:creationId xmlns:p14="http://schemas.microsoft.com/office/powerpoint/2010/main" val="5056289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40822" y="99753"/>
            <a:ext cx="9709265" cy="369332"/>
          </a:xfrm>
          <a:prstGeom prst="rect">
            <a:avLst/>
          </a:prstGeom>
          <a:noFill/>
        </p:spPr>
        <p:txBody>
          <a:bodyPr wrap="square" rtlCol="0">
            <a:spAutoFit/>
          </a:bodyPr>
          <a:lstStyle/>
          <a:p>
            <a:pPr lvl="0"/>
            <a:r>
              <a:rPr lang="en-GB" b="1"/>
              <a:t>2.3 The value of developing a sense of community further: students’ perspective</a:t>
            </a:r>
            <a:endParaRPr lang="en-GB"/>
          </a:p>
        </p:txBody>
      </p:sp>
      <p:sp>
        <p:nvSpPr>
          <p:cNvPr id="5" name="TextBox 4"/>
          <p:cNvSpPr txBox="1"/>
          <p:nvPr/>
        </p:nvSpPr>
        <p:spPr>
          <a:xfrm>
            <a:off x="62338" y="701853"/>
            <a:ext cx="9410008" cy="400110"/>
          </a:xfrm>
          <a:prstGeom prst="rect">
            <a:avLst/>
          </a:prstGeom>
          <a:noFill/>
        </p:spPr>
        <p:txBody>
          <a:bodyPr wrap="square" rtlCol="0">
            <a:spAutoFit/>
          </a:bodyPr>
          <a:lstStyle/>
          <a:p>
            <a:r>
              <a:rPr lang="en-GB" sz="2000">
                <a:latin typeface="Calibri" panose="020F0502020204030204" pitchFamily="34" charset="0"/>
                <a:cs typeface="Calibri" panose="020F0502020204030204" pitchFamily="34" charset="0"/>
              </a:rPr>
              <a:t>I think it’s easier for me to learn in a class that feels connected.</a:t>
            </a:r>
            <a:endParaRPr lang="en-GB" sz="2000"/>
          </a:p>
        </p:txBody>
      </p:sp>
      <p:pic>
        <p:nvPicPr>
          <p:cNvPr id="6" name="Content Placeholder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724" y="1101963"/>
            <a:ext cx="12033275" cy="4881562"/>
          </a:xfrm>
          <a:prstGeom prst="rect">
            <a:avLst/>
          </a:prstGeom>
        </p:spPr>
      </p:pic>
    </p:spTree>
    <p:extLst>
      <p:ext uri="{BB962C8B-B14F-4D97-AF65-F5344CB8AC3E}">
        <p14:creationId xmlns:p14="http://schemas.microsoft.com/office/powerpoint/2010/main" val="40216456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40822" y="99753"/>
            <a:ext cx="9709265" cy="369332"/>
          </a:xfrm>
          <a:prstGeom prst="rect">
            <a:avLst/>
          </a:prstGeom>
          <a:noFill/>
        </p:spPr>
        <p:txBody>
          <a:bodyPr wrap="square" rtlCol="0">
            <a:spAutoFit/>
          </a:bodyPr>
          <a:lstStyle/>
          <a:p>
            <a:pPr lvl="0"/>
            <a:r>
              <a:rPr lang="en-GB" b="1"/>
              <a:t>2.3 The value of developing a sense of community further: students’ perspective</a:t>
            </a:r>
            <a:endParaRPr lang="en-GB"/>
          </a:p>
        </p:txBody>
      </p:sp>
      <p:sp>
        <p:nvSpPr>
          <p:cNvPr id="5" name="TextBox 4"/>
          <p:cNvSpPr txBox="1"/>
          <p:nvPr/>
        </p:nvSpPr>
        <p:spPr>
          <a:xfrm>
            <a:off x="62338" y="701853"/>
            <a:ext cx="9410008" cy="400110"/>
          </a:xfrm>
          <a:prstGeom prst="rect">
            <a:avLst/>
          </a:prstGeom>
          <a:noFill/>
        </p:spPr>
        <p:txBody>
          <a:bodyPr wrap="square" rtlCol="0">
            <a:spAutoFit/>
          </a:bodyPr>
          <a:lstStyle/>
          <a:p>
            <a:r>
              <a:rPr lang="en-GB" sz="2000">
                <a:latin typeface="Calibri" panose="020F0502020204030204" pitchFamily="34" charset="0"/>
                <a:cs typeface="Calibri" panose="020F0502020204030204" pitchFamily="34" charset="0"/>
              </a:rPr>
              <a:t>Good rapport with the tutor and other students is important for my course satisfaction. </a:t>
            </a:r>
            <a:endParaRPr lang="en-GB" sz="2000"/>
          </a:p>
        </p:txBody>
      </p:sp>
      <p:pic>
        <p:nvPicPr>
          <p:cNvPr id="8" name="Content Placeholder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338" y="1167295"/>
            <a:ext cx="12104774" cy="5011436"/>
          </a:xfrm>
          <a:prstGeom prst="rect">
            <a:avLst/>
          </a:prstGeom>
        </p:spPr>
      </p:pic>
    </p:spTree>
    <p:extLst>
      <p:ext uri="{BB962C8B-B14F-4D97-AF65-F5344CB8AC3E}">
        <p14:creationId xmlns:p14="http://schemas.microsoft.com/office/powerpoint/2010/main" val="23075848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40822" y="99753"/>
            <a:ext cx="9709265" cy="369332"/>
          </a:xfrm>
          <a:prstGeom prst="rect">
            <a:avLst/>
          </a:prstGeom>
          <a:noFill/>
        </p:spPr>
        <p:txBody>
          <a:bodyPr wrap="square" rtlCol="0">
            <a:spAutoFit/>
          </a:bodyPr>
          <a:lstStyle/>
          <a:p>
            <a:pPr lvl="0"/>
            <a:r>
              <a:rPr lang="en-GB" b="1"/>
              <a:t>2.3 The value of developing a sense of community further: tutors’ perspective</a:t>
            </a:r>
            <a:endParaRPr lang="en-GB"/>
          </a:p>
        </p:txBody>
      </p:sp>
      <p:sp>
        <p:nvSpPr>
          <p:cNvPr id="5" name="TextBox 4"/>
          <p:cNvSpPr txBox="1"/>
          <p:nvPr/>
        </p:nvSpPr>
        <p:spPr>
          <a:xfrm>
            <a:off x="62338" y="701853"/>
            <a:ext cx="9410008" cy="400110"/>
          </a:xfrm>
          <a:prstGeom prst="rect">
            <a:avLst/>
          </a:prstGeom>
          <a:noFill/>
        </p:spPr>
        <p:txBody>
          <a:bodyPr wrap="square" rtlCol="0">
            <a:spAutoFit/>
          </a:bodyPr>
          <a:lstStyle/>
          <a:p>
            <a:r>
              <a:rPr lang="en-GB" sz="2000">
                <a:latin typeface="Calibri" panose="020F0502020204030204" pitchFamily="34" charset="0"/>
                <a:cs typeface="Calibri" panose="020F0502020204030204" pitchFamily="34" charset="0"/>
              </a:rPr>
              <a:t>It’s easier for my students to learn in a class that has a sense of togetherness.</a:t>
            </a:r>
            <a:endParaRPr lang="en-GB" sz="2000"/>
          </a:p>
        </p:txBody>
      </p:sp>
      <p:pic>
        <p:nvPicPr>
          <p:cNvPr id="9" name="Content Placeholder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334731"/>
            <a:ext cx="12123899" cy="2709949"/>
          </a:xfrm>
          <a:prstGeom prst="rect">
            <a:avLst/>
          </a:prstGeom>
        </p:spPr>
      </p:pic>
    </p:spTree>
    <p:extLst>
      <p:ext uri="{BB962C8B-B14F-4D97-AF65-F5344CB8AC3E}">
        <p14:creationId xmlns:p14="http://schemas.microsoft.com/office/powerpoint/2010/main" val="33748703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Group discussion 3</a:t>
            </a:r>
          </a:p>
        </p:txBody>
      </p:sp>
      <p:sp>
        <p:nvSpPr>
          <p:cNvPr id="3" name="Text Placeholder 2"/>
          <p:cNvSpPr>
            <a:spLocks noGrp="1"/>
          </p:cNvSpPr>
          <p:nvPr>
            <p:ph type="body" idx="1"/>
          </p:nvPr>
        </p:nvSpPr>
        <p:spPr/>
        <p:txBody>
          <a:bodyPr>
            <a:normAutofit fontScale="85000" lnSpcReduction="20000"/>
          </a:bodyPr>
          <a:lstStyle/>
          <a:p>
            <a:r>
              <a:rPr lang="en-GB"/>
              <a:t>How should the sense of community be developed further online and onsite?</a:t>
            </a:r>
          </a:p>
          <a:p>
            <a:r>
              <a:rPr lang="en-GB"/>
              <a:t>Discuss your views in groups (5 mins.)</a:t>
            </a:r>
          </a:p>
        </p:txBody>
      </p:sp>
    </p:spTree>
    <p:extLst>
      <p:ext uri="{BB962C8B-B14F-4D97-AF65-F5344CB8AC3E}">
        <p14:creationId xmlns:p14="http://schemas.microsoft.com/office/powerpoint/2010/main" val="10074519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40822" y="99753"/>
            <a:ext cx="9709265" cy="369332"/>
          </a:xfrm>
          <a:prstGeom prst="rect">
            <a:avLst/>
          </a:prstGeom>
          <a:noFill/>
        </p:spPr>
        <p:txBody>
          <a:bodyPr wrap="square" rtlCol="0">
            <a:spAutoFit/>
          </a:bodyPr>
          <a:lstStyle/>
          <a:p>
            <a:pPr lvl="0" fontAlgn="base"/>
            <a:r>
              <a:rPr lang="en-GB" b="1"/>
              <a:t>2.4 The value of working in groups</a:t>
            </a:r>
            <a:endParaRPr lang="en-GB"/>
          </a:p>
        </p:txBody>
      </p:sp>
      <p:sp>
        <p:nvSpPr>
          <p:cNvPr id="5" name="TextBox 4"/>
          <p:cNvSpPr txBox="1"/>
          <p:nvPr/>
        </p:nvSpPr>
        <p:spPr>
          <a:xfrm>
            <a:off x="62338" y="701853"/>
            <a:ext cx="11615856" cy="4647426"/>
          </a:xfrm>
          <a:prstGeom prst="rect">
            <a:avLst/>
          </a:prstGeom>
          <a:noFill/>
        </p:spPr>
        <p:txBody>
          <a:bodyPr wrap="square" lIns="91440" tIns="45720" rIns="91440" bIns="45720" rtlCol="0" anchor="t">
            <a:spAutoFit/>
          </a:bodyPr>
          <a:lstStyle/>
          <a:p>
            <a:pPr marL="457200" indent="-457200">
              <a:buFontTx/>
              <a:buChar char="-"/>
            </a:pPr>
            <a:r>
              <a:rPr lang="en-GB" sz="3200">
                <a:latin typeface="Calibri" panose="020F0502020204030204" pitchFamily="34" charset="0"/>
                <a:cs typeface="Calibri" panose="020F0502020204030204" pitchFamily="34" charset="0"/>
              </a:rPr>
              <a:t>Completing tasks as a group helps students to learn more.</a:t>
            </a:r>
          </a:p>
          <a:p>
            <a:pPr marL="457200" indent="-457200">
              <a:buFontTx/>
              <a:buChar char="-"/>
            </a:pPr>
            <a:r>
              <a:rPr lang="en-GB" sz="3200">
                <a:latin typeface="Calibri"/>
                <a:cs typeface="Calibri"/>
              </a:rPr>
              <a:t>Working in breakout rooms in smaller groups helps students to feel more ‘connected’ to the class. </a:t>
            </a:r>
            <a:endParaRPr lang="en-GB" sz="3200"/>
          </a:p>
          <a:p>
            <a:pPr marL="457200" indent="-457200">
              <a:buFontTx/>
              <a:buChar char="-"/>
            </a:pPr>
            <a:endParaRPr lang="en-GB" sz="3200">
              <a:latin typeface="Calibri" panose="020F0502020204030204" pitchFamily="34" charset="0"/>
              <a:cs typeface="Calibri" panose="020F0502020204030204" pitchFamily="34" charset="0"/>
            </a:endParaRPr>
          </a:p>
          <a:p>
            <a:endParaRPr lang="en-GB" sz="3200">
              <a:latin typeface="Calibri" panose="020F0502020204030204" pitchFamily="34" charset="0"/>
              <a:cs typeface="Calibri" panose="020F0502020204030204" pitchFamily="34" charset="0"/>
            </a:endParaRPr>
          </a:p>
          <a:p>
            <a:r>
              <a:rPr lang="en-GB" sz="2400">
                <a:latin typeface="Calibri"/>
                <a:cs typeface="Calibri"/>
              </a:rPr>
              <a:t>Scan the QR code or click the link in our Padlet to answer this question.</a:t>
            </a:r>
          </a:p>
          <a:p>
            <a:endParaRPr lang="en-GB" sz="2400">
              <a:latin typeface="Calibri" panose="020F0502020204030204" pitchFamily="34" charset="0"/>
              <a:cs typeface="Calibri" panose="020F0502020204030204" pitchFamily="34" charset="0"/>
            </a:endParaRPr>
          </a:p>
          <a:p>
            <a:r>
              <a:rPr lang="en-GB" sz="2400">
                <a:latin typeface="Calibri" panose="020F0502020204030204" pitchFamily="34" charset="0"/>
                <a:cs typeface="Calibri" panose="020F0502020204030204" pitchFamily="34" charset="0"/>
                <a:hlinkClick r:id="rId2"/>
              </a:rPr>
              <a:t>https://forms.office.com/e/Kp5CBVuhKK</a:t>
            </a:r>
            <a:r>
              <a:rPr lang="en-GB" sz="2400">
                <a:latin typeface="Calibri" panose="020F0502020204030204" pitchFamily="34" charset="0"/>
                <a:cs typeface="Calibri" panose="020F0502020204030204" pitchFamily="34" charset="0"/>
              </a:rPr>
              <a:t> </a:t>
            </a:r>
          </a:p>
          <a:p>
            <a:endParaRPr lang="en-GB" sz="3200">
              <a:latin typeface="Calibri" panose="020F0502020204030204" pitchFamily="34" charset="0"/>
              <a:cs typeface="Calibri" panose="020F0502020204030204" pitchFamily="34" charset="0"/>
            </a:endParaRPr>
          </a:p>
          <a:p>
            <a:endParaRPr lang="en-GB" sz="3200"/>
          </a:p>
        </p:txBody>
      </p:sp>
      <p:pic>
        <p:nvPicPr>
          <p:cNvPr id="2" name="Picture 1"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82965" y="3701317"/>
            <a:ext cx="3109035" cy="3156683"/>
          </a:xfrm>
          <a:prstGeom prst="rect">
            <a:avLst/>
          </a:prstGeom>
        </p:spPr>
      </p:pic>
    </p:spTree>
    <p:extLst>
      <p:ext uri="{BB962C8B-B14F-4D97-AF65-F5344CB8AC3E}">
        <p14:creationId xmlns:p14="http://schemas.microsoft.com/office/powerpoint/2010/main" val="22980076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40822" y="99753"/>
            <a:ext cx="9709265" cy="369332"/>
          </a:xfrm>
          <a:prstGeom prst="rect">
            <a:avLst/>
          </a:prstGeom>
          <a:noFill/>
        </p:spPr>
        <p:txBody>
          <a:bodyPr wrap="square" rtlCol="0">
            <a:spAutoFit/>
          </a:bodyPr>
          <a:lstStyle/>
          <a:p>
            <a:pPr lvl="0" fontAlgn="base"/>
            <a:r>
              <a:rPr lang="en-GB" b="1"/>
              <a:t>2.4 The value of working in groups: students’ perspective</a:t>
            </a:r>
            <a:endParaRPr lang="en-GB"/>
          </a:p>
        </p:txBody>
      </p:sp>
      <p:sp>
        <p:nvSpPr>
          <p:cNvPr id="5" name="TextBox 4"/>
          <p:cNvSpPr txBox="1"/>
          <p:nvPr/>
        </p:nvSpPr>
        <p:spPr>
          <a:xfrm>
            <a:off x="62338" y="701853"/>
            <a:ext cx="9410008" cy="400110"/>
          </a:xfrm>
          <a:prstGeom prst="rect">
            <a:avLst/>
          </a:prstGeom>
          <a:noFill/>
        </p:spPr>
        <p:txBody>
          <a:bodyPr wrap="square" rtlCol="0">
            <a:spAutoFit/>
          </a:bodyPr>
          <a:lstStyle/>
          <a:p>
            <a:r>
              <a:rPr lang="en-GB" sz="2000">
                <a:latin typeface="Calibri" panose="020F0502020204030204" pitchFamily="34" charset="0"/>
                <a:cs typeface="Calibri" panose="020F0502020204030204" pitchFamily="34" charset="0"/>
              </a:rPr>
              <a:t>Completing tasks as a group helps me to learn more.</a:t>
            </a:r>
            <a:endParaRPr lang="en-GB" sz="2000"/>
          </a:p>
        </p:txBody>
      </p:sp>
      <p:pic>
        <p:nvPicPr>
          <p:cNvPr id="8" name="Content Placeholder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840" y="1101962"/>
            <a:ext cx="12024160" cy="4895976"/>
          </a:xfrm>
          <a:prstGeom prst="rect">
            <a:avLst/>
          </a:prstGeom>
        </p:spPr>
      </p:pic>
    </p:spTree>
    <p:extLst>
      <p:ext uri="{BB962C8B-B14F-4D97-AF65-F5344CB8AC3E}">
        <p14:creationId xmlns:p14="http://schemas.microsoft.com/office/powerpoint/2010/main" val="37032476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40822" y="99753"/>
            <a:ext cx="9709265" cy="369332"/>
          </a:xfrm>
          <a:prstGeom prst="rect">
            <a:avLst/>
          </a:prstGeom>
          <a:noFill/>
        </p:spPr>
        <p:txBody>
          <a:bodyPr wrap="square" lIns="91440" tIns="45720" rIns="91440" bIns="45720" rtlCol="0" anchor="t">
            <a:spAutoFit/>
          </a:bodyPr>
          <a:lstStyle/>
          <a:p>
            <a:pPr lvl="0" fontAlgn="base"/>
            <a:r>
              <a:rPr lang="en-GB" b="1"/>
              <a:t>2.4The value of working in groups: students’ perspective</a:t>
            </a:r>
            <a:endParaRPr lang="en-GB"/>
          </a:p>
        </p:txBody>
      </p:sp>
      <p:sp>
        <p:nvSpPr>
          <p:cNvPr id="5" name="TextBox 4"/>
          <p:cNvSpPr txBox="1"/>
          <p:nvPr/>
        </p:nvSpPr>
        <p:spPr>
          <a:xfrm>
            <a:off x="62337" y="701853"/>
            <a:ext cx="10827335" cy="400110"/>
          </a:xfrm>
          <a:prstGeom prst="rect">
            <a:avLst/>
          </a:prstGeom>
          <a:noFill/>
        </p:spPr>
        <p:txBody>
          <a:bodyPr wrap="square" rtlCol="0">
            <a:spAutoFit/>
          </a:bodyPr>
          <a:lstStyle/>
          <a:p>
            <a:r>
              <a:rPr lang="en-GB" sz="2000">
                <a:latin typeface="Calibri" panose="020F0502020204030204" pitchFamily="34" charset="0"/>
                <a:cs typeface="Calibri" panose="020F0502020204030204" pitchFamily="34" charset="0"/>
              </a:rPr>
              <a:t>Working in breakout rooms in smaller groups has helped me to feel more ‘connected’ to the class. </a:t>
            </a:r>
            <a:endParaRPr lang="en-GB" sz="2000"/>
          </a:p>
        </p:txBody>
      </p:sp>
      <p:pic>
        <p:nvPicPr>
          <p:cNvPr id="9" name="Content Placeholder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920" y="1066781"/>
            <a:ext cx="12097156" cy="4850694"/>
          </a:xfrm>
          <a:prstGeom prst="rect">
            <a:avLst/>
          </a:prstGeom>
        </p:spPr>
      </p:pic>
    </p:spTree>
    <p:extLst>
      <p:ext uri="{BB962C8B-B14F-4D97-AF65-F5344CB8AC3E}">
        <p14:creationId xmlns:p14="http://schemas.microsoft.com/office/powerpoint/2010/main" val="26382840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40822" y="99753"/>
            <a:ext cx="9709265" cy="369332"/>
          </a:xfrm>
          <a:prstGeom prst="rect">
            <a:avLst/>
          </a:prstGeom>
          <a:noFill/>
        </p:spPr>
        <p:txBody>
          <a:bodyPr wrap="square" lIns="91440" tIns="45720" rIns="91440" bIns="45720" rtlCol="0" anchor="t">
            <a:spAutoFit/>
          </a:bodyPr>
          <a:lstStyle/>
          <a:p>
            <a:pPr fontAlgn="base"/>
            <a:r>
              <a:rPr lang="en-GB" b="1"/>
              <a:t>2.4 The value of working in groups: tutors’ perspective</a:t>
            </a:r>
            <a:endParaRPr lang="en-GB"/>
          </a:p>
        </p:txBody>
      </p:sp>
      <p:sp>
        <p:nvSpPr>
          <p:cNvPr id="5" name="TextBox 4"/>
          <p:cNvSpPr txBox="1"/>
          <p:nvPr/>
        </p:nvSpPr>
        <p:spPr>
          <a:xfrm>
            <a:off x="62337" y="701853"/>
            <a:ext cx="10827335" cy="707886"/>
          </a:xfrm>
          <a:prstGeom prst="rect">
            <a:avLst/>
          </a:prstGeom>
          <a:noFill/>
        </p:spPr>
        <p:txBody>
          <a:bodyPr wrap="square" rtlCol="0">
            <a:spAutoFit/>
          </a:bodyPr>
          <a:lstStyle/>
          <a:p>
            <a:r>
              <a:rPr lang="en-GB" sz="2000">
                <a:latin typeface="Calibri" panose="020F0502020204030204" pitchFamily="34" charset="0"/>
                <a:cs typeface="Calibri" panose="020F0502020204030204" pitchFamily="34" charset="0"/>
              </a:rPr>
              <a:t>Working in breakout rooms in smaller groups has helped my students to feel more ‘connected’ to the class. </a:t>
            </a:r>
            <a:endParaRPr lang="en-GB" sz="2000"/>
          </a:p>
        </p:txBody>
      </p:sp>
      <p:pic>
        <p:nvPicPr>
          <p:cNvPr id="8" name="Content Placeholder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409739"/>
            <a:ext cx="12099700" cy="2651760"/>
          </a:xfrm>
          <a:prstGeom prst="rect">
            <a:avLst/>
          </a:prstGeom>
        </p:spPr>
      </p:pic>
    </p:spTree>
    <p:extLst>
      <p:ext uri="{BB962C8B-B14F-4D97-AF65-F5344CB8AC3E}">
        <p14:creationId xmlns:p14="http://schemas.microsoft.com/office/powerpoint/2010/main" val="10892769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Group discussion 4</a:t>
            </a:r>
          </a:p>
        </p:txBody>
      </p:sp>
      <p:sp>
        <p:nvSpPr>
          <p:cNvPr id="3" name="Text Placeholder 2"/>
          <p:cNvSpPr>
            <a:spLocks noGrp="1"/>
          </p:cNvSpPr>
          <p:nvPr>
            <p:ph type="body" idx="1"/>
          </p:nvPr>
        </p:nvSpPr>
        <p:spPr/>
        <p:txBody>
          <a:bodyPr>
            <a:normAutofit fontScale="85000" lnSpcReduction="20000"/>
          </a:bodyPr>
          <a:lstStyle/>
          <a:p>
            <a:r>
              <a:rPr lang="en-GB"/>
              <a:t>How can tutors facilitate group-work online (both synchronous and Asynchronous) and onsite?</a:t>
            </a:r>
          </a:p>
          <a:p>
            <a:r>
              <a:rPr lang="en-GB"/>
              <a:t>Discuss your views in groups (5 mins.)</a:t>
            </a:r>
          </a:p>
        </p:txBody>
      </p:sp>
    </p:spTree>
    <p:extLst>
      <p:ext uri="{BB962C8B-B14F-4D97-AF65-F5344CB8AC3E}">
        <p14:creationId xmlns:p14="http://schemas.microsoft.com/office/powerpoint/2010/main" val="888564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Outline</a:t>
            </a:r>
          </a:p>
        </p:txBody>
      </p:sp>
      <p:sp>
        <p:nvSpPr>
          <p:cNvPr id="3" name="Content Placeholder 2"/>
          <p:cNvSpPr>
            <a:spLocks noGrp="1"/>
          </p:cNvSpPr>
          <p:nvPr>
            <p:ph idx="1"/>
          </p:nvPr>
        </p:nvSpPr>
        <p:spPr>
          <a:xfrm>
            <a:off x="581192" y="2180496"/>
            <a:ext cx="11029615" cy="4259493"/>
          </a:xfrm>
        </p:spPr>
        <p:txBody>
          <a:bodyPr>
            <a:normAutofit/>
          </a:bodyPr>
          <a:lstStyle/>
          <a:p>
            <a:pPr marL="457200" indent="-457200" fontAlgn="base">
              <a:buFont typeface="+mj-lt"/>
              <a:buAutoNum type="arabicPeriod"/>
            </a:pPr>
            <a:r>
              <a:rPr lang="en-GB" sz="2200">
                <a:solidFill>
                  <a:schemeClr val="tx1"/>
                </a:solidFill>
              </a:rPr>
              <a:t>Discussion context</a:t>
            </a:r>
          </a:p>
          <a:p>
            <a:pPr marL="594000" lvl="2" indent="0" fontAlgn="base">
              <a:buNone/>
            </a:pPr>
            <a:r>
              <a:rPr lang="en-GB" sz="2000">
                <a:solidFill>
                  <a:schemeClr val="tx1"/>
                </a:solidFill>
              </a:rPr>
              <a:t>1.1 Theoretical background</a:t>
            </a:r>
          </a:p>
          <a:p>
            <a:pPr marL="594000" lvl="2" indent="0" fontAlgn="base">
              <a:buNone/>
            </a:pPr>
            <a:r>
              <a:rPr lang="en-GB" sz="2000">
                <a:solidFill>
                  <a:schemeClr val="tx1"/>
                </a:solidFill>
              </a:rPr>
              <a:t>1.2 The 2021 research context</a:t>
            </a:r>
          </a:p>
          <a:p>
            <a:pPr marL="457200" indent="-457200" fontAlgn="base">
              <a:buFont typeface="+mj-lt"/>
              <a:buAutoNum type="arabicPeriod"/>
            </a:pPr>
            <a:r>
              <a:rPr lang="en-GB" sz="2200">
                <a:solidFill>
                  <a:schemeClr val="tx1"/>
                </a:solidFill>
              </a:rPr>
              <a:t>Selected findings and discussion:</a:t>
            </a:r>
          </a:p>
          <a:p>
            <a:pPr marL="594000" lvl="2" indent="0" fontAlgn="base">
              <a:buNone/>
            </a:pPr>
            <a:r>
              <a:rPr lang="en-GB" sz="2000" i="0">
                <a:solidFill>
                  <a:schemeClr val="tx1"/>
                </a:solidFill>
                <a:effectLst/>
              </a:rPr>
              <a:t>2.1 The value of getting to know each other</a:t>
            </a:r>
          </a:p>
          <a:p>
            <a:pPr marL="594000" lvl="2" indent="0" fontAlgn="base">
              <a:buNone/>
            </a:pPr>
            <a:r>
              <a:rPr lang="en-GB" sz="2000">
                <a:solidFill>
                  <a:schemeClr val="tx1"/>
                </a:solidFill>
              </a:rPr>
              <a:t>2.2 The value of sharing personal and study updates</a:t>
            </a:r>
          </a:p>
          <a:p>
            <a:pPr marL="594000" lvl="2" indent="0" fontAlgn="base">
              <a:buNone/>
            </a:pPr>
            <a:r>
              <a:rPr lang="en-GB" sz="2000">
                <a:solidFill>
                  <a:schemeClr val="tx1"/>
                </a:solidFill>
              </a:rPr>
              <a:t>2.3 The value of developing a sense of community further </a:t>
            </a:r>
          </a:p>
          <a:p>
            <a:pPr marL="594000" lvl="2" indent="0" fontAlgn="base">
              <a:buNone/>
            </a:pPr>
            <a:r>
              <a:rPr lang="en-GB" sz="2000">
                <a:solidFill>
                  <a:schemeClr val="tx1"/>
                </a:solidFill>
              </a:rPr>
              <a:t>2.4 The value of working in groups</a:t>
            </a:r>
          </a:p>
          <a:p>
            <a:pPr marL="457200" indent="-457200" fontAlgn="base">
              <a:buFont typeface="+mj-lt"/>
              <a:buAutoNum type="arabicPeriod"/>
            </a:pPr>
            <a:r>
              <a:rPr lang="en-GB" sz="2200">
                <a:solidFill>
                  <a:schemeClr val="tx1"/>
                </a:solidFill>
              </a:rPr>
              <a:t>Conclusion and recommendations </a:t>
            </a:r>
          </a:p>
          <a:p>
            <a:pPr marL="457200" indent="-457200" fontAlgn="base">
              <a:buFont typeface="+mj-lt"/>
              <a:buAutoNum type="arabicPeriod"/>
            </a:pPr>
            <a:endParaRPr lang="en-GB" sz="2400"/>
          </a:p>
        </p:txBody>
      </p:sp>
    </p:spTree>
    <p:extLst>
      <p:ext uri="{BB962C8B-B14F-4D97-AF65-F5344CB8AC3E}">
        <p14:creationId xmlns:p14="http://schemas.microsoft.com/office/powerpoint/2010/main" val="12568410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3. Conclusion and recommendations</a:t>
            </a:r>
          </a:p>
        </p:txBody>
      </p:sp>
      <p:sp>
        <p:nvSpPr>
          <p:cNvPr id="3" name="Content Placeholder 2"/>
          <p:cNvSpPr>
            <a:spLocks noGrp="1"/>
          </p:cNvSpPr>
          <p:nvPr>
            <p:ph idx="1"/>
          </p:nvPr>
        </p:nvSpPr>
        <p:spPr/>
        <p:txBody>
          <a:bodyPr>
            <a:normAutofit/>
          </a:bodyPr>
          <a:lstStyle/>
          <a:p>
            <a:pPr marL="0" indent="0">
              <a:buNone/>
            </a:pPr>
            <a:r>
              <a:rPr lang="en-GB">
                <a:solidFill>
                  <a:schemeClr val="tx1"/>
                </a:solidFill>
                <a:ea typeface="+mn-lt"/>
                <a:cs typeface="+mn-lt"/>
              </a:rPr>
              <a:t>Our aim has been to </a:t>
            </a:r>
            <a:r>
              <a:rPr lang="en-GB">
                <a:solidFill>
                  <a:schemeClr val="tx1"/>
                </a:solidFill>
                <a:highlight>
                  <a:srgbClr val="FFFFFF"/>
                </a:highlight>
                <a:ea typeface="+mn-lt"/>
                <a:cs typeface="+mn-lt"/>
              </a:rPr>
              <a:t>share strategies for community building to give us information about the elements of online EAP teaching that are vital in the blended provision of the f</a:t>
            </a:r>
            <a:r>
              <a:rPr lang="en-GB">
                <a:solidFill>
                  <a:srgbClr val="000000"/>
                </a:solidFill>
                <a:highlight>
                  <a:srgbClr val="FFFFFF"/>
                </a:highlight>
                <a:ea typeface="+mn-lt"/>
                <a:cs typeface="+mn-lt"/>
              </a:rPr>
              <a:t>uture.</a:t>
            </a:r>
            <a:endParaRPr lang="en-US"/>
          </a:p>
          <a:p>
            <a:pPr marL="0" indent="0">
              <a:buNone/>
            </a:pPr>
            <a:endParaRPr lang="en-GB"/>
          </a:p>
          <a:p>
            <a:pPr marL="0" lvl="0" indent="0">
              <a:buNone/>
            </a:pPr>
            <a:r>
              <a:rPr lang="en-GB"/>
              <a:t>Why?</a:t>
            </a:r>
          </a:p>
          <a:p>
            <a:pPr marL="629920" lvl="1" indent="-305435"/>
            <a:r>
              <a:rPr lang="en-GB"/>
              <a:t>In our context, a sense of community appears vital for student engagement and satisfaction (Berry, 2019).</a:t>
            </a:r>
          </a:p>
          <a:p>
            <a:pPr marL="629920" lvl="1" indent="-305435"/>
            <a:r>
              <a:rPr lang="en-GB"/>
              <a:t>Community seems instrumental in supporting collaborative learning (Garrison and Arbaugh, 2007).</a:t>
            </a:r>
          </a:p>
          <a:p>
            <a:pPr marL="629920" lvl="1" indent="-305435"/>
            <a:r>
              <a:rPr lang="en-GB"/>
              <a:t>Students who feel a sense of ‘connectedness’ are likely to be more active and motivated in their learning (Young and Bruce, 2011).</a:t>
            </a:r>
          </a:p>
          <a:p>
            <a:pPr marL="457200" lvl="1" indent="0">
              <a:buNone/>
            </a:pPr>
            <a:endParaRPr lang="en-GB"/>
          </a:p>
          <a:p>
            <a:pPr marL="305435" indent="-305435"/>
            <a:endParaRPr lang="en-GB"/>
          </a:p>
        </p:txBody>
      </p:sp>
    </p:spTree>
    <p:extLst>
      <p:ext uri="{BB962C8B-B14F-4D97-AF65-F5344CB8AC3E}">
        <p14:creationId xmlns:p14="http://schemas.microsoft.com/office/powerpoint/2010/main" val="17158166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3. Conclusion</a:t>
            </a:r>
          </a:p>
        </p:txBody>
      </p:sp>
      <p:sp>
        <p:nvSpPr>
          <p:cNvPr id="3" name="Content Placeholder 2"/>
          <p:cNvSpPr>
            <a:spLocks noGrp="1"/>
          </p:cNvSpPr>
          <p:nvPr>
            <p:ph idx="1"/>
          </p:nvPr>
        </p:nvSpPr>
        <p:spPr/>
        <p:txBody>
          <a:bodyPr>
            <a:normAutofit/>
          </a:bodyPr>
          <a:lstStyle/>
          <a:p>
            <a:pPr marL="629920" lvl="1" indent="-305435"/>
            <a:r>
              <a:rPr lang="en-GB">
                <a:solidFill>
                  <a:srgbClr val="7030A0"/>
                </a:solidFill>
              </a:rPr>
              <a:t>Getting to know </a:t>
            </a:r>
            <a:r>
              <a:rPr lang="en-GB"/>
              <a:t>other students is important. </a:t>
            </a:r>
            <a:endParaRPr lang="en-US"/>
          </a:p>
          <a:p>
            <a:pPr marL="629920" lvl="1" indent="-305435"/>
            <a:r>
              <a:rPr lang="en-GB"/>
              <a:t>It is valuable to </a:t>
            </a:r>
            <a:r>
              <a:rPr lang="en-GB">
                <a:solidFill>
                  <a:srgbClr val="7030A0"/>
                </a:solidFill>
              </a:rPr>
              <a:t>develop a sense of community further </a:t>
            </a:r>
            <a:r>
              <a:rPr lang="en-GB"/>
              <a:t>during the course.</a:t>
            </a:r>
          </a:p>
          <a:p>
            <a:pPr marL="629920" lvl="1" indent="-305435"/>
            <a:r>
              <a:rPr lang="en-GB"/>
              <a:t>It appears that </a:t>
            </a:r>
            <a:r>
              <a:rPr lang="en-GB">
                <a:solidFill>
                  <a:srgbClr val="7030A0"/>
                </a:solidFill>
              </a:rPr>
              <a:t>good rapport </a:t>
            </a:r>
            <a:r>
              <a:rPr lang="en-GB"/>
              <a:t>with the tutor and other students is important for course satisfaction.</a:t>
            </a:r>
          </a:p>
          <a:p>
            <a:pPr marL="629920" lvl="1" indent="-305435"/>
            <a:r>
              <a:rPr lang="en-GB"/>
              <a:t>It seems vital to give students </a:t>
            </a:r>
            <a:r>
              <a:rPr lang="en-GB">
                <a:solidFill>
                  <a:srgbClr val="7030A0"/>
                </a:solidFill>
              </a:rPr>
              <a:t>opportunities to share personal and study updates</a:t>
            </a:r>
            <a:r>
              <a:rPr lang="en-GB"/>
              <a:t>. </a:t>
            </a:r>
          </a:p>
          <a:p>
            <a:pPr marL="629920" lvl="1" indent="-305435"/>
            <a:r>
              <a:rPr lang="en-GB"/>
              <a:t>Students value </a:t>
            </a:r>
            <a:r>
              <a:rPr lang="en-GB">
                <a:solidFill>
                  <a:srgbClr val="7030A0"/>
                </a:solidFill>
              </a:rPr>
              <a:t>group work </a:t>
            </a:r>
            <a:r>
              <a:rPr lang="en-GB"/>
              <a:t>and perceive it as helpful to their learning.</a:t>
            </a:r>
          </a:p>
          <a:p>
            <a:pPr marL="629920" lvl="1" indent="-305435"/>
            <a:r>
              <a:rPr lang="en-GB"/>
              <a:t>It is useful to give students opportunities to work in </a:t>
            </a:r>
            <a:r>
              <a:rPr lang="en-GB">
                <a:solidFill>
                  <a:srgbClr val="7030A0"/>
                </a:solidFill>
              </a:rPr>
              <a:t>smaller groups</a:t>
            </a:r>
            <a:r>
              <a:rPr lang="en-GB"/>
              <a:t>.</a:t>
            </a:r>
          </a:p>
          <a:p>
            <a:pPr marL="629920" lvl="1" indent="-305435"/>
            <a:r>
              <a:rPr lang="en-GB">
                <a:solidFill>
                  <a:srgbClr val="7030A0"/>
                </a:solidFill>
              </a:rPr>
              <a:t>Using different tools for communication </a:t>
            </a:r>
            <a:r>
              <a:rPr lang="en-GB"/>
              <a:t>facilitates engagement and can have a positive influence on emotional wellbeing.</a:t>
            </a:r>
          </a:p>
          <a:p>
            <a:pPr marL="457200" lvl="1" indent="0">
              <a:buNone/>
            </a:pPr>
            <a:endParaRPr lang="en-GB"/>
          </a:p>
          <a:p>
            <a:pPr marL="305435" indent="-305435"/>
            <a:endParaRPr lang="en-GB"/>
          </a:p>
        </p:txBody>
      </p:sp>
    </p:spTree>
    <p:extLst>
      <p:ext uri="{BB962C8B-B14F-4D97-AF65-F5344CB8AC3E}">
        <p14:creationId xmlns:p14="http://schemas.microsoft.com/office/powerpoint/2010/main" val="8418127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References</a:t>
            </a:r>
          </a:p>
        </p:txBody>
      </p:sp>
      <p:sp>
        <p:nvSpPr>
          <p:cNvPr id="3" name="Content Placeholder 2"/>
          <p:cNvSpPr>
            <a:spLocks noGrp="1"/>
          </p:cNvSpPr>
          <p:nvPr>
            <p:ph idx="1"/>
          </p:nvPr>
        </p:nvSpPr>
        <p:spPr/>
        <p:txBody>
          <a:bodyPr>
            <a:normAutofit fontScale="92500" lnSpcReduction="10000"/>
          </a:bodyPr>
          <a:lstStyle/>
          <a:p>
            <a:pPr marL="0" indent="0" fontAlgn="base">
              <a:buNone/>
            </a:pPr>
            <a:r>
              <a:rPr lang="en-GB">
                <a:solidFill>
                  <a:schemeClr val="tx1"/>
                </a:solidFill>
                <a:latin typeface="Calibri" panose="020F0502020204030204" pitchFamily="34" charset="0"/>
                <a:cs typeface="Calibri" panose="020F0502020204030204" pitchFamily="34" charset="0"/>
              </a:rPr>
              <a:t>Berry, S. (2019). Teaching to connect: Community-building strategies for the virtual classroom. </a:t>
            </a:r>
            <a:r>
              <a:rPr lang="en-GB" i="1">
                <a:solidFill>
                  <a:schemeClr val="tx1"/>
                </a:solidFill>
                <a:latin typeface="Calibri" panose="020F0502020204030204" pitchFamily="34" charset="0"/>
                <a:cs typeface="Calibri" panose="020F0502020204030204" pitchFamily="34" charset="0"/>
              </a:rPr>
              <a:t>Online Learning, 23</a:t>
            </a:r>
            <a:r>
              <a:rPr lang="en-GB">
                <a:solidFill>
                  <a:schemeClr val="tx1"/>
                </a:solidFill>
                <a:latin typeface="Calibri" panose="020F0502020204030204" pitchFamily="34" charset="0"/>
                <a:cs typeface="Calibri" panose="020F0502020204030204" pitchFamily="34" charset="0"/>
              </a:rPr>
              <a:t>(1), 164-183. </a:t>
            </a:r>
            <a:r>
              <a:rPr lang="en-GB" u="sng">
                <a:solidFill>
                  <a:schemeClr val="tx1"/>
                </a:solidFill>
                <a:latin typeface="Calibri" panose="020F0502020204030204" pitchFamily="34" charset="0"/>
                <a:cs typeface="Calibri" panose="020F0502020204030204" pitchFamily="34" charset="0"/>
              </a:rPr>
              <a:t>http://dx.doi.org/10.24059/olj.v23i1.1425</a:t>
            </a:r>
            <a:r>
              <a:rPr lang="en-GB">
                <a:solidFill>
                  <a:schemeClr val="tx1"/>
                </a:solidFill>
                <a:latin typeface="Calibri" panose="020F0502020204030204" pitchFamily="34" charset="0"/>
                <a:cs typeface="Calibri" panose="020F0502020204030204" pitchFamily="34" charset="0"/>
              </a:rPr>
              <a:t>  </a:t>
            </a:r>
          </a:p>
          <a:p>
            <a:pPr marL="0" indent="0" fontAlgn="base">
              <a:buNone/>
            </a:pPr>
            <a:r>
              <a:rPr lang="en-GB">
                <a:solidFill>
                  <a:schemeClr val="tx1"/>
                </a:solidFill>
                <a:latin typeface="Calibri" panose="020F0502020204030204" pitchFamily="34" charset="0"/>
                <a:cs typeface="Calibri" panose="020F0502020204030204" pitchFamily="34" charset="0"/>
              </a:rPr>
              <a:t>Garrison, D. R., Anderson, T. &amp; Archer, W. (2010). ’The first decade of the community of inquiry framework: A retrospective’. </a:t>
            </a:r>
            <a:r>
              <a:rPr lang="en-GB" i="1">
                <a:solidFill>
                  <a:schemeClr val="tx1"/>
                </a:solidFill>
                <a:latin typeface="Calibri" panose="020F0502020204030204" pitchFamily="34" charset="0"/>
                <a:cs typeface="Calibri" panose="020F0502020204030204" pitchFamily="34" charset="0"/>
              </a:rPr>
              <a:t>The Internet and Higher Education, 13</a:t>
            </a:r>
            <a:r>
              <a:rPr lang="en-GB">
                <a:solidFill>
                  <a:schemeClr val="tx1"/>
                </a:solidFill>
                <a:latin typeface="Calibri" panose="020F0502020204030204" pitchFamily="34" charset="0"/>
                <a:cs typeface="Calibri" panose="020F0502020204030204" pitchFamily="34" charset="0"/>
              </a:rPr>
              <a:t>(1–2)</a:t>
            </a:r>
            <a:r>
              <a:rPr lang="en-GB" i="1">
                <a:solidFill>
                  <a:schemeClr val="tx1"/>
                </a:solidFill>
                <a:latin typeface="Calibri" panose="020F0502020204030204" pitchFamily="34" charset="0"/>
                <a:cs typeface="Calibri" panose="020F0502020204030204" pitchFamily="34" charset="0"/>
              </a:rPr>
              <a:t>, </a:t>
            </a:r>
            <a:r>
              <a:rPr lang="en-GB">
                <a:solidFill>
                  <a:schemeClr val="tx1"/>
                </a:solidFill>
                <a:latin typeface="Calibri" panose="020F0502020204030204" pitchFamily="34" charset="0"/>
                <a:cs typeface="Calibri" panose="020F0502020204030204" pitchFamily="34" charset="0"/>
              </a:rPr>
              <a:t>5-9. </a:t>
            </a:r>
            <a:r>
              <a:rPr lang="en-GB" u="sng">
                <a:solidFill>
                  <a:schemeClr val="tx1"/>
                </a:solidFill>
                <a:latin typeface="Calibri" panose="020F0502020204030204" pitchFamily="34" charset="0"/>
                <a:cs typeface="Calibri" panose="020F0502020204030204" pitchFamily="34" charset="0"/>
              </a:rPr>
              <a:t>https://doi.org/10.1016/j.iheduc.2009.10.003</a:t>
            </a:r>
            <a:r>
              <a:rPr lang="en-GB">
                <a:solidFill>
                  <a:schemeClr val="tx1"/>
                </a:solidFill>
                <a:latin typeface="Calibri" panose="020F0502020204030204" pitchFamily="34" charset="0"/>
                <a:cs typeface="Calibri" panose="020F0502020204030204" pitchFamily="34" charset="0"/>
              </a:rPr>
              <a:t> </a:t>
            </a:r>
          </a:p>
          <a:p>
            <a:pPr marL="0" indent="0" fontAlgn="base">
              <a:buNone/>
            </a:pPr>
            <a:r>
              <a:rPr lang="en-GB">
                <a:solidFill>
                  <a:schemeClr val="tx1"/>
                </a:solidFill>
                <a:latin typeface="Calibri" panose="020F0502020204030204" pitchFamily="34" charset="0"/>
                <a:cs typeface="Calibri" panose="020F0502020204030204" pitchFamily="34" charset="0"/>
              </a:rPr>
              <a:t>Garrison, D. R. (2009) Communities of Inquiry in Online Learning. </a:t>
            </a:r>
            <a:r>
              <a:rPr lang="en-GB" i="1" err="1">
                <a:solidFill>
                  <a:schemeClr val="tx1"/>
                </a:solidFill>
                <a:latin typeface="Calibri" panose="020F0502020204030204" pitchFamily="34" charset="0"/>
                <a:cs typeface="Calibri" panose="020F0502020204030204" pitchFamily="34" charset="0"/>
              </a:rPr>
              <a:t>Encyclopedia</a:t>
            </a:r>
            <a:r>
              <a:rPr lang="en-GB" i="1">
                <a:solidFill>
                  <a:schemeClr val="tx1"/>
                </a:solidFill>
                <a:latin typeface="Calibri" panose="020F0502020204030204" pitchFamily="34" charset="0"/>
                <a:cs typeface="Calibri" panose="020F0502020204030204" pitchFamily="34" charset="0"/>
              </a:rPr>
              <a:t> of Distance Learning</a:t>
            </a:r>
            <a:r>
              <a:rPr lang="en-GB">
                <a:solidFill>
                  <a:schemeClr val="tx1"/>
                </a:solidFill>
                <a:latin typeface="Calibri" panose="020F0502020204030204" pitchFamily="34" charset="0"/>
                <a:cs typeface="Calibri" panose="020F0502020204030204" pitchFamily="34" charset="0"/>
              </a:rPr>
              <a:t>, 352-355. </a:t>
            </a:r>
            <a:r>
              <a:rPr lang="en-GB" u="sng">
                <a:solidFill>
                  <a:schemeClr val="tx1"/>
                </a:solidFill>
                <a:latin typeface="Calibri" panose="020F0502020204030204" pitchFamily="34" charset="0"/>
                <a:cs typeface="Calibri" panose="020F0502020204030204" pitchFamily="34" charset="0"/>
              </a:rPr>
              <a:t>https://doi.org10.4018/978-1-60566-198-8.ch052</a:t>
            </a:r>
          </a:p>
          <a:p>
            <a:pPr marL="0" indent="0" fontAlgn="base">
              <a:buNone/>
            </a:pPr>
            <a:r>
              <a:rPr lang="en-GB">
                <a:solidFill>
                  <a:schemeClr val="tx1"/>
                </a:solidFill>
                <a:latin typeface="Calibri" panose="020F0502020204030204" pitchFamily="34" charset="0"/>
                <a:cs typeface="Calibri" panose="020F0502020204030204" pitchFamily="34" charset="0"/>
              </a:rPr>
              <a:t>Garrison, D.R. &amp; </a:t>
            </a:r>
            <a:r>
              <a:rPr lang="en-GB" err="1">
                <a:solidFill>
                  <a:schemeClr val="tx1"/>
                </a:solidFill>
                <a:latin typeface="Calibri" panose="020F0502020204030204" pitchFamily="34" charset="0"/>
                <a:cs typeface="Calibri" panose="020F0502020204030204" pitchFamily="34" charset="0"/>
              </a:rPr>
              <a:t>Arbaugh</a:t>
            </a:r>
            <a:r>
              <a:rPr lang="en-GB">
                <a:solidFill>
                  <a:schemeClr val="tx1"/>
                </a:solidFill>
                <a:latin typeface="Calibri" panose="020F0502020204030204" pitchFamily="34" charset="0"/>
                <a:cs typeface="Calibri" panose="020F0502020204030204" pitchFamily="34" charset="0"/>
              </a:rPr>
              <a:t>, J. B. (2007) ‘Researching the community of inquiry framework: Review, issues, and future directions’. </a:t>
            </a:r>
            <a:r>
              <a:rPr lang="en-GB" i="1">
                <a:solidFill>
                  <a:schemeClr val="tx1"/>
                </a:solidFill>
                <a:latin typeface="Calibri" panose="020F0502020204030204" pitchFamily="34" charset="0"/>
                <a:cs typeface="Calibri" panose="020F0502020204030204" pitchFamily="34" charset="0"/>
              </a:rPr>
              <a:t>Internet and Higher Education 10 (2007), 157-172</a:t>
            </a:r>
          </a:p>
          <a:p>
            <a:pPr marL="0" indent="0" fontAlgn="base">
              <a:buNone/>
            </a:pPr>
            <a:r>
              <a:rPr lang="en-GB" err="1">
                <a:solidFill>
                  <a:schemeClr val="tx1"/>
                </a:solidFill>
                <a:latin typeface="Calibri" panose="020F0502020204030204" pitchFamily="34" charset="0"/>
                <a:cs typeface="Calibri" panose="020F0502020204030204" pitchFamily="34" charset="0"/>
              </a:rPr>
              <a:t>Rovai</a:t>
            </a:r>
            <a:r>
              <a:rPr lang="en-GB">
                <a:solidFill>
                  <a:schemeClr val="tx1"/>
                </a:solidFill>
                <a:latin typeface="Calibri" panose="020F0502020204030204" pitchFamily="34" charset="0"/>
                <a:cs typeface="Calibri" panose="020F0502020204030204" pitchFamily="34" charset="0"/>
              </a:rPr>
              <a:t>, A. (2002). ‘Building sense of community at a distance’. </a:t>
            </a:r>
            <a:r>
              <a:rPr lang="en-GB" i="1">
                <a:solidFill>
                  <a:schemeClr val="tx1"/>
                </a:solidFill>
                <a:latin typeface="Calibri" panose="020F0502020204030204" pitchFamily="34" charset="0"/>
                <a:cs typeface="Calibri" panose="020F0502020204030204" pitchFamily="34" charset="0"/>
              </a:rPr>
              <a:t>International Review of Research in Open and Distance Learning</a:t>
            </a:r>
            <a:r>
              <a:rPr lang="en-GB">
                <a:solidFill>
                  <a:schemeClr val="tx1"/>
                </a:solidFill>
                <a:latin typeface="Calibri" panose="020F0502020204030204" pitchFamily="34" charset="0"/>
                <a:cs typeface="Calibri" panose="020F0502020204030204" pitchFamily="34" charset="0"/>
              </a:rPr>
              <a:t>, 3(1), 1-16. </a:t>
            </a:r>
            <a:endParaRPr lang="en-GB" u="sng">
              <a:solidFill>
                <a:schemeClr val="tx1"/>
              </a:solidFill>
              <a:latin typeface="Calibri" panose="020F0502020204030204" pitchFamily="34" charset="0"/>
              <a:cs typeface="Calibri" panose="020F0502020204030204" pitchFamily="34" charset="0"/>
            </a:endParaRPr>
          </a:p>
          <a:p>
            <a:pPr marL="0" indent="0" fontAlgn="base">
              <a:buNone/>
            </a:pPr>
            <a:r>
              <a:rPr lang="en-GB">
                <a:solidFill>
                  <a:schemeClr val="tx1"/>
                </a:solidFill>
                <a:latin typeface="Calibri" panose="020F0502020204030204" pitchFamily="34" charset="0"/>
                <a:cs typeface="Calibri" panose="020F0502020204030204" pitchFamily="34" charset="0"/>
              </a:rPr>
              <a:t>Young, S. &amp; Bruce, M. A. (2011). ’Classroom Community and Student Engagement in Online Courses’. </a:t>
            </a:r>
            <a:r>
              <a:rPr lang="en-GB" i="1">
                <a:solidFill>
                  <a:schemeClr val="tx1"/>
                </a:solidFill>
                <a:latin typeface="Calibri" panose="020F0502020204030204" pitchFamily="34" charset="0"/>
                <a:cs typeface="Calibri" panose="020F0502020204030204" pitchFamily="34" charset="0"/>
              </a:rPr>
              <a:t>MERLOT Journal of Online Learning and Teaching, 7 </a:t>
            </a:r>
            <a:r>
              <a:rPr lang="en-GB">
                <a:solidFill>
                  <a:schemeClr val="tx1"/>
                </a:solidFill>
                <a:latin typeface="Calibri" panose="020F0502020204030204" pitchFamily="34" charset="0"/>
                <a:cs typeface="Calibri" panose="020F0502020204030204" pitchFamily="34" charset="0"/>
              </a:rPr>
              <a:t>(2)</a:t>
            </a:r>
            <a:r>
              <a:rPr lang="en-GB" i="1">
                <a:solidFill>
                  <a:schemeClr val="tx1"/>
                </a:solidFill>
                <a:latin typeface="Calibri" panose="020F0502020204030204" pitchFamily="34" charset="0"/>
                <a:cs typeface="Calibri" panose="020F0502020204030204" pitchFamily="34" charset="0"/>
              </a:rPr>
              <a:t>, </a:t>
            </a:r>
            <a:r>
              <a:rPr lang="en-GB">
                <a:solidFill>
                  <a:schemeClr val="tx1"/>
                </a:solidFill>
                <a:latin typeface="Calibri" panose="020F0502020204030204" pitchFamily="34" charset="0"/>
                <a:cs typeface="Calibri" panose="020F0502020204030204" pitchFamily="34" charset="0"/>
              </a:rPr>
              <a:t>219 – 230.</a:t>
            </a:r>
          </a:p>
          <a:p>
            <a:pPr marL="0" indent="0">
              <a:buNone/>
            </a:pPr>
            <a:endParaRPr lang="en-GB"/>
          </a:p>
        </p:txBody>
      </p:sp>
    </p:spTree>
    <p:extLst>
      <p:ext uri="{BB962C8B-B14F-4D97-AF65-F5344CB8AC3E}">
        <p14:creationId xmlns:p14="http://schemas.microsoft.com/office/powerpoint/2010/main" val="3718612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solidFill>
                  <a:schemeClr val="tx1"/>
                </a:solidFill>
              </a:rPr>
              <a:t>1. Discussion context</a:t>
            </a:r>
            <a:br>
              <a:rPr lang="en-GB">
                <a:solidFill>
                  <a:schemeClr val="tx1"/>
                </a:solidFill>
              </a:rPr>
            </a:br>
            <a:endParaRPr lang="en-GB"/>
          </a:p>
        </p:txBody>
      </p:sp>
      <p:sp>
        <p:nvSpPr>
          <p:cNvPr id="3" name="Text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3192256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786809"/>
            <a:ext cx="8761413" cy="893823"/>
          </a:xfrm>
        </p:spPr>
        <p:txBody>
          <a:bodyPr>
            <a:normAutofit fontScale="90000"/>
          </a:bodyPr>
          <a:lstStyle/>
          <a:p>
            <a:r>
              <a:rPr lang="en-GB" sz="3200"/>
              <a:t>1.1 Theoretical background</a:t>
            </a:r>
            <a:r>
              <a:rPr lang="en-GB"/>
              <a:t> </a:t>
            </a:r>
            <a:br>
              <a:rPr lang="en-GB"/>
            </a:br>
            <a:endParaRPr lang="en-GB"/>
          </a:p>
        </p:txBody>
      </p:sp>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31861" y="2603500"/>
            <a:ext cx="3462637" cy="3416300"/>
          </a:xfrm>
        </p:spPr>
      </p:pic>
      <p:pic>
        <p:nvPicPr>
          <p:cNvPr id="5" name="Picture 4"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69755" y="2765632"/>
            <a:ext cx="5602815" cy="2724842"/>
          </a:xfrm>
          <a:prstGeom prst="rect">
            <a:avLst/>
          </a:prstGeom>
        </p:spPr>
      </p:pic>
      <p:sp>
        <p:nvSpPr>
          <p:cNvPr id="7" name="TextBox 6"/>
          <p:cNvSpPr txBox="1"/>
          <p:nvPr/>
        </p:nvSpPr>
        <p:spPr>
          <a:xfrm>
            <a:off x="6068291" y="6019800"/>
            <a:ext cx="4405745" cy="369332"/>
          </a:xfrm>
          <a:prstGeom prst="rect">
            <a:avLst/>
          </a:prstGeom>
          <a:noFill/>
        </p:spPr>
        <p:txBody>
          <a:bodyPr wrap="square" rtlCol="0">
            <a:spAutoFit/>
          </a:bodyPr>
          <a:lstStyle/>
          <a:p>
            <a:r>
              <a:rPr lang="en-GB"/>
              <a:t>(Garrison, 2009, p. 3)</a:t>
            </a:r>
          </a:p>
        </p:txBody>
      </p:sp>
      <p:sp>
        <p:nvSpPr>
          <p:cNvPr id="8" name="TextBox 7"/>
          <p:cNvSpPr txBox="1"/>
          <p:nvPr/>
        </p:nvSpPr>
        <p:spPr>
          <a:xfrm>
            <a:off x="1231861" y="6019800"/>
            <a:ext cx="4405745" cy="369332"/>
          </a:xfrm>
          <a:prstGeom prst="rect">
            <a:avLst/>
          </a:prstGeom>
          <a:noFill/>
        </p:spPr>
        <p:txBody>
          <a:bodyPr wrap="square" rtlCol="0">
            <a:spAutoFit/>
          </a:bodyPr>
          <a:lstStyle/>
          <a:p>
            <a:r>
              <a:rPr lang="en-GB"/>
              <a:t>(Garrison et al., 2010, p. 6)</a:t>
            </a:r>
          </a:p>
        </p:txBody>
      </p:sp>
    </p:spTree>
    <p:extLst>
      <p:ext uri="{BB962C8B-B14F-4D97-AF65-F5344CB8AC3E}">
        <p14:creationId xmlns:p14="http://schemas.microsoft.com/office/powerpoint/2010/main" val="1144245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786809"/>
            <a:ext cx="8761413" cy="893823"/>
          </a:xfrm>
        </p:spPr>
        <p:txBody>
          <a:bodyPr>
            <a:normAutofit fontScale="90000"/>
          </a:bodyPr>
          <a:lstStyle/>
          <a:p>
            <a:r>
              <a:rPr lang="en-GB" sz="3200"/>
              <a:t>1.1 Theoretical background</a:t>
            </a:r>
            <a:r>
              <a:rPr lang="en-GB"/>
              <a:t> </a:t>
            </a:r>
            <a:br>
              <a:rPr lang="en-GB"/>
            </a:br>
            <a:endParaRPr lang="en-GB"/>
          </a:p>
        </p:txBody>
      </p:sp>
      <p:sp>
        <p:nvSpPr>
          <p:cNvPr id="3" name="Content Placeholder 2"/>
          <p:cNvSpPr>
            <a:spLocks noGrp="1"/>
          </p:cNvSpPr>
          <p:nvPr>
            <p:ph idx="1"/>
          </p:nvPr>
        </p:nvSpPr>
        <p:spPr/>
        <p:txBody>
          <a:bodyPr/>
          <a:lstStyle/>
          <a:p>
            <a:pPr marL="0" indent="0">
              <a:buNone/>
            </a:pPr>
            <a:r>
              <a:rPr lang="en-GB"/>
              <a:t>‘Classroom community was defined as </a:t>
            </a:r>
            <a:r>
              <a:rPr lang="en-GB">
                <a:solidFill>
                  <a:srgbClr val="7030A0"/>
                </a:solidFill>
              </a:rPr>
              <a:t>the connections among students and between students and instructors that lead to increased learning</a:t>
            </a:r>
            <a:r>
              <a:rPr lang="en-GB"/>
              <a:t>’ (Young and Bruce 2011, p. 220).</a:t>
            </a:r>
          </a:p>
          <a:p>
            <a:pPr marL="0" indent="0">
              <a:buNone/>
            </a:pPr>
            <a:endParaRPr lang="en-GB"/>
          </a:p>
        </p:txBody>
      </p:sp>
    </p:spTree>
    <p:extLst>
      <p:ext uri="{BB962C8B-B14F-4D97-AF65-F5344CB8AC3E}">
        <p14:creationId xmlns:p14="http://schemas.microsoft.com/office/powerpoint/2010/main" val="3157696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1.1 Theoretical background:  the benefits</a:t>
            </a:r>
          </a:p>
        </p:txBody>
      </p:sp>
      <p:sp>
        <p:nvSpPr>
          <p:cNvPr id="3" name="Content Placeholder 2"/>
          <p:cNvSpPr>
            <a:spLocks noGrp="1"/>
          </p:cNvSpPr>
          <p:nvPr>
            <p:ph idx="1"/>
          </p:nvPr>
        </p:nvSpPr>
        <p:spPr/>
        <p:txBody>
          <a:bodyPr>
            <a:normAutofit fontScale="92500" lnSpcReduction="10000"/>
          </a:bodyPr>
          <a:lstStyle/>
          <a:p>
            <a:pPr marL="0" indent="0">
              <a:buNone/>
            </a:pPr>
            <a:r>
              <a:rPr lang="en-GB"/>
              <a:t>‘A sense of community is </a:t>
            </a:r>
            <a:r>
              <a:rPr lang="en-GB">
                <a:solidFill>
                  <a:srgbClr val="7030A0"/>
                </a:solidFill>
              </a:rPr>
              <a:t>central to student engagement and satisfaction.’</a:t>
            </a:r>
          </a:p>
          <a:p>
            <a:pPr marL="0" indent="0">
              <a:buNone/>
            </a:pPr>
            <a:r>
              <a:rPr lang="en-GB">
                <a:solidFill>
                  <a:schemeClr val="tx1"/>
                </a:solidFill>
              </a:rPr>
              <a:t>(Berry 2019, p. 164)</a:t>
            </a:r>
          </a:p>
          <a:p>
            <a:pPr marL="0" indent="0">
              <a:buNone/>
            </a:pPr>
            <a:endParaRPr lang="en-GB"/>
          </a:p>
          <a:p>
            <a:pPr marL="0" indent="0">
              <a:buNone/>
            </a:pPr>
            <a:r>
              <a:rPr lang="en-GB"/>
              <a:t>‘Higher education has consistently viewed community as </a:t>
            </a:r>
            <a:r>
              <a:rPr lang="en-GB">
                <a:solidFill>
                  <a:srgbClr val="7030A0"/>
                </a:solidFill>
              </a:rPr>
              <a:t>essential to support collaborative learning and discourse associated with higher levels of learning</a:t>
            </a:r>
            <a:r>
              <a:rPr lang="en-GB"/>
              <a:t>.’</a:t>
            </a:r>
          </a:p>
          <a:p>
            <a:pPr marL="0" indent="0">
              <a:buNone/>
            </a:pPr>
            <a:r>
              <a:rPr lang="en-GB"/>
              <a:t>(Garrison and </a:t>
            </a:r>
            <a:r>
              <a:rPr lang="en-GB" err="1"/>
              <a:t>Arbaugh</a:t>
            </a:r>
            <a:r>
              <a:rPr lang="en-GB"/>
              <a:t> 2007, p. 158)</a:t>
            </a:r>
          </a:p>
          <a:p>
            <a:pPr marL="0" indent="0">
              <a:buNone/>
            </a:pPr>
            <a:endParaRPr lang="en-GB"/>
          </a:p>
          <a:p>
            <a:pPr marL="0" indent="0">
              <a:buNone/>
            </a:pPr>
            <a:r>
              <a:rPr lang="en-GB"/>
              <a:t>‘</a:t>
            </a:r>
            <a:r>
              <a:rPr lang="en-GB">
                <a:solidFill>
                  <a:srgbClr val="7030A0"/>
                </a:solidFill>
              </a:rPr>
              <a:t>Student engagement and sense of classroom community are closely related </a:t>
            </a:r>
            <a:r>
              <a:rPr lang="en-GB"/>
              <a:t>to one another; students who feel </a:t>
            </a:r>
            <a:r>
              <a:rPr lang="en-GB">
                <a:solidFill>
                  <a:srgbClr val="7030A0"/>
                </a:solidFill>
              </a:rPr>
              <a:t>a sense of connectedness rather than isolation </a:t>
            </a:r>
            <a:r>
              <a:rPr lang="en-GB"/>
              <a:t>are very likely better prepared to become more </a:t>
            </a:r>
            <a:r>
              <a:rPr lang="en-GB">
                <a:solidFill>
                  <a:srgbClr val="7030A0"/>
                </a:solidFill>
              </a:rPr>
              <a:t>actively involved with course learning, successfully persist</a:t>
            </a:r>
            <a:r>
              <a:rPr lang="en-GB"/>
              <a:t>, and experience real world success.’</a:t>
            </a:r>
          </a:p>
          <a:p>
            <a:pPr marL="0" indent="0">
              <a:buNone/>
            </a:pPr>
            <a:r>
              <a:rPr lang="en-GB"/>
              <a:t>(Young and Bruce 2011, p. 227)</a:t>
            </a:r>
          </a:p>
        </p:txBody>
      </p:sp>
    </p:spTree>
    <p:extLst>
      <p:ext uri="{BB962C8B-B14F-4D97-AF65-F5344CB8AC3E}">
        <p14:creationId xmlns:p14="http://schemas.microsoft.com/office/powerpoint/2010/main" val="7410879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1.1 Theoretical background:  The strategies</a:t>
            </a:r>
          </a:p>
        </p:txBody>
      </p:sp>
      <p:sp>
        <p:nvSpPr>
          <p:cNvPr id="3" name="Content Placeholder 2"/>
          <p:cNvSpPr>
            <a:spLocks noGrp="1"/>
          </p:cNvSpPr>
          <p:nvPr>
            <p:ph idx="1"/>
          </p:nvPr>
        </p:nvSpPr>
        <p:spPr>
          <a:xfrm>
            <a:off x="997528" y="2394066"/>
            <a:ext cx="4688378" cy="3725487"/>
          </a:xfrm>
        </p:spPr>
        <p:txBody>
          <a:bodyPr>
            <a:normAutofit/>
          </a:bodyPr>
          <a:lstStyle/>
          <a:p>
            <a:pPr marL="0" indent="0">
              <a:buNone/>
            </a:pPr>
            <a:r>
              <a:rPr lang="en-GB" sz="1600"/>
              <a:t>Berry (2019, p. 164) identifies four strategies for building community online:</a:t>
            </a:r>
          </a:p>
          <a:p>
            <a:pPr>
              <a:buFont typeface="+mj-lt"/>
              <a:buAutoNum type="arabicPeriod"/>
            </a:pPr>
            <a:r>
              <a:rPr lang="en-GB" sz="1600">
                <a:solidFill>
                  <a:srgbClr val="7030A0"/>
                </a:solidFill>
              </a:rPr>
              <a:t>reaching out </a:t>
            </a:r>
            <a:r>
              <a:rPr lang="en-GB" sz="1600"/>
              <a:t>to students often</a:t>
            </a:r>
          </a:p>
          <a:p>
            <a:pPr>
              <a:buFont typeface="+mj-lt"/>
              <a:buAutoNum type="arabicPeriod"/>
            </a:pPr>
            <a:r>
              <a:rPr lang="en-GB" sz="1600">
                <a:solidFill>
                  <a:srgbClr val="7030A0"/>
                </a:solidFill>
              </a:rPr>
              <a:t>limiting</a:t>
            </a:r>
            <a:r>
              <a:rPr lang="en-GB" sz="1600"/>
              <a:t> time spent </a:t>
            </a:r>
            <a:r>
              <a:rPr lang="en-GB" sz="1600">
                <a:solidFill>
                  <a:srgbClr val="7030A0"/>
                </a:solidFill>
              </a:rPr>
              <a:t>lecturing</a:t>
            </a:r>
          </a:p>
          <a:p>
            <a:pPr>
              <a:buFont typeface="+mj-lt"/>
              <a:buAutoNum type="arabicPeriod"/>
            </a:pPr>
            <a:r>
              <a:rPr lang="en-GB" sz="1600"/>
              <a:t>using </a:t>
            </a:r>
            <a:r>
              <a:rPr lang="en-GB" sz="1600">
                <a:solidFill>
                  <a:srgbClr val="7030A0"/>
                </a:solidFill>
              </a:rPr>
              <a:t>video and chat </a:t>
            </a:r>
            <a:r>
              <a:rPr lang="en-GB" sz="1600"/>
              <a:t>as modes to engage students</a:t>
            </a:r>
          </a:p>
          <a:p>
            <a:pPr>
              <a:buFont typeface="+mj-lt"/>
              <a:buAutoNum type="arabicPeriod"/>
            </a:pPr>
            <a:r>
              <a:rPr lang="en-GB" sz="1600"/>
              <a:t>allowing class time to be used for </a:t>
            </a:r>
            <a:r>
              <a:rPr lang="en-GB" sz="1600">
                <a:solidFill>
                  <a:srgbClr val="7030A0"/>
                </a:solidFill>
              </a:rPr>
              <a:t>personal and professional updates</a:t>
            </a:r>
          </a:p>
          <a:p>
            <a:endParaRPr lang="en-GB" sz="1600"/>
          </a:p>
        </p:txBody>
      </p:sp>
      <p:sp>
        <p:nvSpPr>
          <p:cNvPr id="4" name="TextBox 3"/>
          <p:cNvSpPr txBox="1"/>
          <p:nvPr/>
        </p:nvSpPr>
        <p:spPr>
          <a:xfrm>
            <a:off x="6151417" y="2394066"/>
            <a:ext cx="4763193" cy="4072910"/>
          </a:xfrm>
          <a:prstGeom prst="rect">
            <a:avLst/>
          </a:prstGeom>
          <a:noFill/>
        </p:spPr>
        <p:txBody>
          <a:bodyPr wrap="square" rtlCol="0">
            <a:spAutoFit/>
          </a:bodyPr>
          <a:lstStyle/>
          <a:p>
            <a:pPr lvl="0">
              <a:spcBef>
                <a:spcPts val="1000"/>
              </a:spcBef>
              <a:buClr>
                <a:srgbClr val="B31166"/>
              </a:buClr>
              <a:buSzPct val="80000"/>
            </a:pPr>
            <a:r>
              <a:rPr lang="en-GB" sz="1600">
                <a:solidFill>
                  <a:prstClr val="black">
                    <a:lumMod val="75000"/>
                    <a:lumOff val="25000"/>
                  </a:prstClr>
                </a:solidFill>
              </a:rPr>
              <a:t>Online community can be improved by: </a:t>
            </a:r>
          </a:p>
          <a:p>
            <a:pPr marL="342900" lvl="0" indent="-342900">
              <a:spcBef>
                <a:spcPts val="1000"/>
              </a:spcBef>
              <a:buClr>
                <a:srgbClr val="B31166"/>
              </a:buClr>
              <a:buSzPct val="80000"/>
              <a:buFont typeface="+mj-lt"/>
              <a:buAutoNum type="arabicPeriod"/>
            </a:pPr>
            <a:r>
              <a:rPr lang="en-GB" sz="1600">
                <a:solidFill>
                  <a:srgbClr val="7030A0"/>
                </a:solidFill>
              </a:rPr>
              <a:t>decreasing</a:t>
            </a:r>
            <a:r>
              <a:rPr lang="en-GB" sz="1600">
                <a:solidFill>
                  <a:prstClr val="black">
                    <a:lumMod val="75000"/>
                    <a:lumOff val="25000"/>
                  </a:prstClr>
                </a:solidFill>
              </a:rPr>
              <a:t> the learners’ </a:t>
            </a:r>
            <a:r>
              <a:rPr lang="en-GB" sz="1600">
                <a:solidFill>
                  <a:srgbClr val="7030A0"/>
                </a:solidFill>
              </a:rPr>
              <a:t>transactional space</a:t>
            </a:r>
          </a:p>
          <a:p>
            <a:pPr marL="342900" lvl="0" indent="-342900">
              <a:spcBef>
                <a:spcPts val="1000"/>
              </a:spcBef>
              <a:buClr>
                <a:srgbClr val="B31166"/>
              </a:buClr>
              <a:buSzPct val="80000"/>
              <a:buFont typeface="+mj-lt"/>
              <a:buAutoNum type="arabicPeriod"/>
            </a:pPr>
            <a:r>
              <a:rPr lang="en-GB" sz="1600">
                <a:solidFill>
                  <a:srgbClr val="7030A0"/>
                </a:solidFill>
              </a:rPr>
              <a:t>increasing social presence</a:t>
            </a:r>
          </a:p>
          <a:p>
            <a:pPr marL="342900" lvl="0" indent="-342900">
              <a:spcBef>
                <a:spcPts val="1000"/>
              </a:spcBef>
              <a:buClr>
                <a:srgbClr val="B31166"/>
              </a:buClr>
              <a:buSzPct val="80000"/>
              <a:buFont typeface="+mj-lt"/>
              <a:buAutoNum type="arabicPeriod"/>
            </a:pPr>
            <a:r>
              <a:rPr lang="en-GB" sz="1600">
                <a:solidFill>
                  <a:prstClr val="black">
                    <a:lumMod val="75000"/>
                    <a:lumOff val="25000"/>
                  </a:prstClr>
                </a:solidFill>
              </a:rPr>
              <a:t>providing </a:t>
            </a:r>
            <a:r>
              <a:rPr lang="en-GB" sz="1600">
                <a:solidFill>
                  <a:srgbClr val="7030A0"/>
                </a:solidFill>
              </a:rPr>
              <a:t>equal opportunity for involvement</a:t>
            </a:r>
          </a:p>
          <a:p>
            <a:pPr marL="342900" lvl="0" indent="-342900">
              <a:spcBef>
                <a:spcPts val="1000"/>
              </a:spcBef>
              <a:buClr>
                <a:srgbClr val="B31166"/>
              </a:buClr>
              <a:buSzPct val="80000"/>
              <a:buFont typeface="+mj-lt"/>
              <a:buAutoNum type="arabicPeriod"/>
            </a:pPr>
            <a:r>
              <a:rPr lang="en-GB" sz="1600">
                <a:solidFill>
                  <a:prstClr val="black">
                    <a:lumMod val="75000"/>
                    <a:lumOff val="25000"/>
                  </a:prstClr>
                </a:solidFill>
              </a:rPr>
              <a:t>designing </a:t>
            </a:r>
            <a:r>
              <a:rPr lang="en-GB" sz="1600">
                <a:solidFill>
                  <a:srgbClr val="7030A0"/>
                </a:solidFill>
              </a:rPr>
              <a:t>small group </a:t>
            </a:r>
            <a:r>
              <a:rPr lang="en-GB" sz="1600">
                <a:solidFill>
                  <a:prstClr val="black">
                    <a:lumMod val="75000"/>
                    <a:lumOff val="25000"/>
                  </a:prstClr>
                </a:solidFill>
              </a:rPr>
              <a:t>activities</a:t>
            </a:r>
          </a:p>
          <a:p>
            <a:pPr marL="342900" lvl="0" indent="-342900">
              <a:spcBef>
                <a:spcPts val="1000"/>
              </a:spcBef>
              <a:buClr>
                <a:srgbClr val="B31166"/>
              </a:buClr>
              <a:buSzPct val="80000"/>
              <a:buFont typeface="+mj-lt"/>
              <a:buAutoNum type="arabicPeriod"/>
            </a:pPr>
            <a:r>
              <a:rPr lang="en-GB" sz="1600">
                <a:solidFill>
                  <a:prstClr val="black">
                    <a:lumMod val="75000"/>
                    <a:lumOff val="25000"/>
                  </a:prstClr>
                </a:solidFill>
              </a:rPr>
              <a:t>facilitating </a:t>
            </a:r>
            <a:r>
              <a:rPr lang="en-GB" sz="1600">
                <a:solidFill>
                  <a:srgbClr val="7030A0"/>
                </a:solidFill>
              </a:rPr>
              <a:t>group discussions</a:t>
            </a:r>
          </a:p>
          <a:p>
            <a:pPr marL="342900" lvl="0" indent="-342900">
              <a:spcBef>
                <a:spcPts val="1000"/>
              </a:spcBef>
              <a:buClr>
                <a:srgbClr val="B31166"/>
              </a:buClr>
              <a:buSzPct val="80000"/>
              <a:buFont typeface="+mj-lt"/>
              <a:buAutoNum type="arabicPeriod"/>
            </a:pPr>
            <a:r>
              <a:rPr lang="en-GB" sz="1600">
                <a:solidFill>
                  <a:srgbClr val="7030A0"/>
                </a:solidFill>
              </a:rPr>
              <a:t>matching teaching style </a:t>
            </a:r>
            <a:r>
              <a:rPr lang="en-GB" sz="1600">
                <a:solidFill>
                  <a:prstClr val="black">
                    <a:lumMod val="75000"/>
                    <a:lumOff val="25000"/>
                  </a:prstClr>
                </a:solidFill>
              </a:rPr>
              <a:t>with the learning stage</a:t>
            </a:r>
          </a:p>
          <a:p>
            <a:pPr marL="342900" lvl="0" indent="-342900">
              <a:spcBef>
                <a:spcPts val="1000"/>
              </a:spcBef>
              <a:buClr>
                <a:srgbClr val="B31166"/>
              </a:buClr>
              <a:buSzPct val="80000"/>
              <a:buFont typeface="+mj-lt"/>
              <a:buAutoNum type="arabicPeriod"/>
            </a:pPr>
            <a:r>
              <a:rPr lang="en-GB" sz="1600">
                <a:solidFill>
                  <a:srgbClr val="7030A0"/>
                </a:solidFill>
              </a:rPr>
              <a:t>limiting class size </a:t>
            </a:r>
            <a:r>
              <a:rPr lang="en-GB" sz="1600">
                <a:solidFill>
                  <a:prstClr val="black">
                    <a:lumMod val="75000"/>
                    <a:lumOff val="25000"/>
                  </a:prstClr>
                </a:solidFill>
              </a:rPr>
              <a:t> </a:t>
            </a:r>
          </a:p>
          <a:p>
            <a:pPr lvl="0">
              <a:spcBef>
                <a:spcPts val="1000"/>
              </a:spcBef>
              <a:buClr>
                <a:srgbClr val="B31166"/>
              </a:buClr>
              <a:buSzPct val="80000"/>
            </a:pPr>
            <a:r>
              <a:rPr lang="en-GB" sz="1600">
                <a:solidFill>
                  <a:prstClr val="black">
                    <a:lumMod val="75000"/>
                    <a:lumOff val="25000"/>
                  </a:prstClr>
                </a:solidFill>
              </a:rPr>
              <a:t>(</a:t>
            </a:r>
            <a:r>
              <a:rPr lang="en-GB" sz="1600" err="1">
                <a:solidFill>
                  <a:prstClr val="black">
                    <a:lumMod val="75000"/>
                    <a:lumOff val="25000"/>
                  </a:prstClr>
                </a:solidFill>
              </a:rPr>
              <a:t>Rovai</a:t>
            </a:r>
            <a:r>
              <a:rPr lang="en-GB" sz="1600">
                <a:solidFill>
                  <a:prstClr val="black">
                    <a:lumMod val="75000"/>
                    <a:lumOff val="25000"/>
                  </a:prstClr>
                </a:solidFill>
              </a:rPr>
              <a:t> 2002, pp. 7-10)</a:t>
            </a:r>
          </a:p>
        </p:txBody>
      </p:sp>
    </p:spTree>
    <p:extLst>
      <p:ext uri="{BB962C8B-B14F-4D97-AF65-F5344CB8AC3E}">
        <p14:creationId xmlns:p14="http://schemas.microsoft.com/office/powerpoint/2010/main" val="34899764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a:t>1.2  The 2021 research context</a:t>
            </a:r>
            <a:br>
              <a:rPr lang="en-GB"/>
            </a:br>
            <a:endParaRPr lang="en-GB"/>
          </a:p>
        </p:txBody>
      </p:sp>
      <p:sp>
        <p:nvSpPr>
          <p:cNvPr id="3" name="Content Placeholder 2"/>
          <p:cNvSpPr>
            <a:spLocks noGrp="1"/>
          </p:cNvSpPr>
          <p:nvPr>
            <p:ph idx="1"/>
          </p:nvPr>
        </p:nvSpPr>
        <p:spPr/>
        <p:txBody>
          <a:bodyPr/>
          <a:lstStyle/>
          <a:p>
            <a:pPr fontAlgn="base"/>
            <a:r>
              <a:rPr lang="en-GB"/>
              <a:t>Six-week </a:t>
            </a:r>
            <a:r>
              <a:rPr lang="en-GB" err="1"/>
              <a:t>pre-sessional</a:t>
            </a:r>
            <a:r>
              <a:rPr lang="en-GB"/>
              <a:t> online course at the University of Manchester</a:t>
            </a:r>
          </a:p>
          <a:p>
            <a:pPr fontAlgn="base"/>
            <a:r>
              <a:rPr lang="en-GB"/>
              <a:t>Synchronous and asynchronous elements</a:t>
            </a:r>
          </a:p>
          <a:p>
            <a:pPr fontAlgn="base"/>
            <a:endParaRPr lang="en-GB"/>
          </a:p>
          <a:p>
            <a:pPr fontAlgn="base"/>
            <a:endParaRPr lang="en-GB"/>
          </a:p>
          <a:p>
            <a:endParaRPr lang="en-GB"/>
          </a:p>
        </p:txBody>
      </p:sp>
    </p:spTree>
    <p:extLst>
      <p:ext uri="{BB962C8B-B14F-4D97-AF65-F5344CB8AC3E}">
        <p14:creationId xmlns:p14="http://schemas.microsoft.com/office/powerpoint/2010/main" val="2106922748"/>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TM03457464[[fn=Dividend]]</Template>
  <TotalTime>9</TotalTime>
  <Words>1980</Words>
  <Application>Microsoft Office PowerPoint</Application>
  <PresentationFormat>Widescreen</PresentationFormat>
  <Paragraphs>147</Paragraphs>
  <Slides>32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Calibri</vt:lpstr>
      <vt:lpstr>Gill Sans MT</vt:lpstr>
      <vt:lpstr>Segoe UI</vt:lpstr>
      <vt:lpstr>Wingdings 2</vt:lpstr>
      <vt:lpstr>WordVisiCarriageReturn_MSFontService</vt:lpstr>
      <vt:lpstr>Dividend</vt:lpstr>
      <vt:lpstr>‘Transferring the benefits of community building in teaching EAP online to onsite’. </vt:lpstr>
      <vt:lpstr>Abstract</vt:lpstr>
      <vt:lpstr>Outline</vt:lpstr>
      <vt:lpstr>1. Discussion context </vt:lpstr>
      <vt:lpstr>1.1 Theoretical background  </vt:lpstr>
      <vt:lpstr>1.1 Theoretical background  </vt:lpstr>
      <vt:lpstr>1.1 Theoretical background:  the benefits</vt:lpstr>
      <vt:lpstr>1.1 Theoretical background:  The strategies</vt:lpstr>
      <vt:lpstr>1.2  The 2021 research context </vt:lpstr>
      <vt:lpstr>1.2  The 2021 research context: Methods</vt:lpstr>
      <vt:lpstr>2. Selected findings and discussion </vt:lpstr>
      <vt:lpstr>PowerPoint Presentation</vt:lpstr>
      <vt:lpstr>PowerPoint Presentation</vt:lpstr>
      <vt:lpstr>PowerPoint Presentation</vt:lpstr>
      <vt:lpstr>Group discussion 1</vt:lpstr>
      <vt:lpstr>PowerPoint Presentation</vt:lpstr>
      <vt:lpstr>PowerPoint Presentation</vt:lpstr>
      <vt:lpstr>PowerPoint Presentation</vt:lpstr>
      <vt:lpstr>Group discussion 2</vt:lpstr>
      <vt:lpstr>PowerPoint Presentation</vt:lpstr>
      <vt:lpstr>PowerPoint Presentation</vt:lpstr>
      <vt:lpstr>PowerPoint Presentation</vt:lpstr>
      <vt:lpstr>PowerPoint Presentation</vt:lpstr>
      <vt:lpstr>Group discussion 3</vt:lpstr>
      <vt:lpstr>PowerPoint Presentation</vt:lpstr>
      <vt:lpstr>PowerPoint Presentation</vt:lpstr>
      <vt:lpstr>PowerPoint Presentation</vt:lpstr>
      <vt:lpstr>PowerPoint Presentation</vt:lpstr>
      <vt:lpstr>Group discussion 4</vt:lpstr>
      <vt:lpstr>3. Conclusion and recommendations</vt:lpstr>
      <vt:lpstr>3. Conclusion</vt:lpstr>
      <vt:lpstr>References</vt:lpstr>
    </vt:vector>
  </TitlesOfParts>
  <Company>University of Manchester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benefits of community building in teaching EAP online</dc:title>
  <dc:creator>Kamil Stobiecki</dc:creator>
  <cp:lastModifiedBy>Kamil Stobiecki</cp:lastModifiedBy>
  <cp:revision>6</cp:revision>
  <dcterms:created xsi:type="dcterms:W3CDTF">2021-11-22T19:21:50Z</dcterms:created>
  <dcterms:modified xsi:type="dcterms:W3CDTF">2023-04-20T07:34:49Z</dcterms:modified>
</cp:coreProperties>
</file>