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5" r:id="rId4"/>
    <p:sldId id="259" r:id="rId5"/>
    <p:sldId id="264" r:id="rId6"/>
    <p:sldId id="261" r:id="rId7"/>
    <p:sldId id="260" r:id="rId8"/>
    <p:sldId id="262" r:id="rId9"/>
    <p:sldId id="263" r:id="rId10"/>
    <p:sldId id="274" r:id="rId11"/>
    <p:sldId id="272" r:id="rId12"/>
    <p:sldId id="267"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055" autoAdjust="0"/>
  </p:normalViewPr>
  <p:slideViewPr>
    <p:cSldViewPr snapToGrid="0">
      <p:cViewPr varScale="1">
        <p:scale>
          <a:sx n="90" d="100"/>
          <a:sy n="90" d="100"/>
        </p:scale>
        <p:origin x="13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E1C62B-B256-45B1-9831-A14EA0616828}"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51E3C15D-9063-4692-A598-98E49F9AD542}">
      <dgm:prSet phldrT="[Text]"/>
      <dgm:spPr/>
      <dgm:t>
        <a:bodyPr/>
        <a:lstStyle/>
        <a:p>
          <a:r>
            <a:rPr lang="en-GB" dirty="0"/>
            <a:t>To sell EAP products</a:t>
          </a:r>
        </a:p>
      </dgm:t>
    </dgm:pt>
    <dgm:pt modelId="{0157F61D-7476-44B2-B54C-AE4BA0EFE726}" type="parTrans" cxnId="{1E7BCC91-8967-4FC8-B4A9-A3CAB2587420}">
      <dgm:prSet/>
      <dgm:spPr/>
      <dgm:t>
        <a:bodyPr/>
        <a:lstStyle/>
        <a:p>
          <a:endParaRPr lang="en-GB"/>
        </a:p>
      </dgm:t>
    </dgm:pt>
    <dgm:pt modelId="{C4E60379-ED6A-4DCB-8780-BCF99FD1505C}" type="sibTrans" cxnId="{1E7BCC91-8967-4FC8-B4A9-A3CAB2587420}">
      <dgm:prSet/>
      <dgm:spPr/>
      <dgm:t>
        <a:bodyPr/>
        <a:lstStyle/>
        <a:p>
          <a:endParaRPr lang="en-GB"/>
        </a:p>
      </dgm:t>
    </dgm:pt>
    <dgm:pt modelId="{F81C9146-5657-434C-976C-12F83B2003CA}">
      <dgm:prSet phldrT="[Text]"/>
      <dgm:spPr/>
      <dgm:t>
        <a:bodyPr/>
        <a:lstStyle/>
        <a:p>
          <a:pPr>
            <a:buNone/>
          </a:pPr>
          <a:r>
            <a:rPr lang="en-GB" b="0" dirty="0"/>
            <a:t>“The course is </a:t>
          </a:r>
          <a:r>
            <a:rPr lang="en-GB" b="0" u="sng" dirty="0"/>
            <a:t>tailored to your needs and the needs of your students </a:t>
          </a:r>
          <a:r>
            <a:rPr lang="en-GB" b="0" dirty="0"/>
            <a:t>thanks to the </a:t>
          </a:r>
          <a:r>
            <a:rPr lang="en-GB" b="0" u="sng" dirty="0"/>
            <a:t>extensive market research </a:t>
          </a:r>
          <a:r>
            <a:rPr lang="en-GB" b="0" dirty="0"/>
            <a:t>we have carried out with a global panel of ELT professionals. By </a:t>
          </a:r>
          <a:r>
            <a:rPr lang="en-GB" b="0" u="sng" dirty="0"/>
            <a:t>listening to the needs </a:t>
          </a:r>
          <a:r>
            <a:rPr lang="en-GB" b="0" dirty="0"/>
            <a:t>of the teacher and student, we have developed a highly robust course.” </a:t>
          </a:r>
        </a:p>
        <a:p>
          <a:pPr>
            <a:buNone/>
          </a:pPr>
          <a:r>
            <a:rPr lang="en-GB" b="0" dirty="0"/>
            <a:t>(web advertising for Unlock coursebook, CUP)</a:t>
          </a:r>
        </a:p>
      </dgm:t>
    </dgm:pt>
    <dgm:pt modelId="{5DD5E76A-F923-48BE-BF49-EF00EA016BB9}" type="parTrans" cxnId="{B3DA5C85-33E6-4917-B8BB-C01EA4EFA372}">
      <dgm:prSet/>
      <dgm:spPr/>
      <dgm:t>
        <a:bodyPr/>
        <a:lstStyle/>
        <a:p>
          <a:endParaRPr lang="en-GB"/>
        </a:p>
      </dgm:t>
    </dgm:pt>
    <dgm:pt modelId="{AB899EAA-C9E2-49BC-BD46-6D609A6D9FDD}" type="sibTrans" cxnId="{B3DA5C85-33E6-4917-B8BB-C01EA4EFA372}">
      <dgm:prSet/>
      <dgm:spPr/>
      <dgm:t>
        <a:bodyPr/>
        <a:lstStyle/>
        <a:p>
          <a:endParaRPr lang="en-GB"/>
        </a:p>
      </dgm:t>
    </dgm:pt>
    <dgm:pt modelId="{4AD10196-4E5D-4B51-9A16-7EF138D10056}">
      <dgm:prSet phldrT="[Text]"/>
      <dgm:spPr/>
      <dgm:t>
        <a:bodyPr/>
        <a:lstStyle/>
        <a:p>
          <a:r>
            <a:rPr lang="en-GB" dirty="0"/>
            <a:t>To position EAP practice in HE</a:t>
          </a:r>
        </a:p>
      </dgm:t>
    </dgm:pt>
    <dgm:pt modelId="{8CC3AC8B-2AB2-44A8-A22A-B58C37E99023}" type="parTrans" cxnId="{016CD1C8-AF3C-4F92-98A9-1A5AFE9FAB23}">
      <dgm:prSet/>
      <dgm:spPr/>
      <dgm:t>
        <a:bodyPr/>
        <a:lstStyle/>
        <a:p>
          <a:endParaRPr lang="en-GB"/>
        </a:p>
      </dgm:t>
    </dgm:pt>
    <dgm:pt modelId="{D23D591C-16FB-46F5-963A-C539E86D437D}" type="sibTrans" cxnId="{016CD1C8-AF3C-4F92-98A9-1A5AFE9FAB23}">
      <dgm:prSet/>
      <dgm:spPr/>
      <dgm:t>
        <a:bodyPr/>
        <a:lstStyle/>
        <a:p>
          <a:endParaRPr lang="en-GB"/>
        </a:p>
      </dgm:t>
    </dgm:pt>
    <dgm:pt modelId="{BF6DC0F1-431F-465C-915B-979D224E8CFB}">
      <dgm:prSet phldrT="[Text]"/>
      <dgm:spPr/>
      <dgm:t>
        <a:bodyPr/>
        <a:lstStyle/>
        <a:p>
          <a:pPr>
            <a:buNone/>
          </a:pPr>
          <a:r>
            <a:rPr lang="en-GB" dirty="0"/>
            <a:t>“</a:t>
          </a:r>
          <a:r>
            <a:rPr lang="en-GB" b="0" u="sng" dirty="0"/>
            <a:t>EAP is very target orientated […] We are teaching skills, and these skills are related to HE. </a:t>
          </a:r>
          <a:r>
            <a:rPr lang="en-GB" u="sng" dirty="0"/>
            <a:t>These are necessary </a:t>
          </a:r>
          <a:r>
            <a:rPr lang="en-GB" dirty="0"/>
            <a:t>to be able to study successfully; that’s the point of it […] but I don’t think it puts us on a par with somebody who does research into psychology or physics.” </a:t>
          </a:r>
        </a:p>
        <a:p>
          <a:pPr>
            <a:buNone/>
          </a:pPr>
          <a:r>
            <a:rPr lang="en-GB" dirty="0"/>
            <a:t>Participant cited in Taylor (2022) </a:t>
          </a:r>
        </a:p>
      </dgm:t>
    </dgm:pt>
    <dgm:pt modelId="{38F075BF-1BC6-45D5-8FCE-229D9AB9D96C}" type="parTrans" cxnId="{195EDE5B-8C08-4FDA-973D-8FC1287C6DA6}">
      <dgm:prSet/>
      <dgm:spPr/>
      <dgm:t>
        <a:bodyPr/>
        <a:lstStyle/>
        <a:p>
          <a:endParaRPr lang="en-GB"/>
        </a:p>
      </dgm:t>
    </dgm:pt>
    <dgm:pt modelId="{1B4BF7F3-F139-4B49-A9BA-2C4FCDD6F6ED}" type="sibTrans" cxnId="{195EDE5B-8C08-4FDA-973D-8FC1287C6DA6}">
      <dgm:prSet/>
      <dgm:spPr/>
      <dgm:t>
        <a:bodyPr/>
        <a:lstStyle/>
        <a:p>
          <a:endParaRPr lang="en-GB"/>
        </a:p>
      </dgm:t>
    </dgm:pt>
    <dgm:pt modelId="{0E0A2FDA-EF26-451B-ACE3-576B6FE91E61}">
      <dgm:prSet phldrT="[Text]"/>
      <dgm:spPr/>
      <dgm:t>
        <a:bodyPr/>
        <a:lstStyle/>
        <a:p>
          <a:r>
            <a:rPr lang="en-GB" dirty="0"/>
            <a:t>To position EAP practice in society</a:t>
          </a:r>
        </a:p>
      </dgm:t>
    </dgm:pt>
    <dgm:pt modelId="{CBC71408-0011-4AB2-899A-393E0980A721}" type="parTrans" cxnId="{FCE231A7-8D14-46D7-8E6D-EAF2E6A820F9}">
      <dgm:prSet/>
      <dgm:spPr/>
      <dgm:t>
        <a:bodyPr/>
        <a:lstStyle/>
        <a:p>
          <a:endParaRPr lang="en-GB"/>
        </a:p>
      </dgm:t>
    </dgm:pt>
    <dgm:pt modelId="{23C19743-B4A8-4E1C-B2FA-77071752A91A}" type="sibTrans" cxnId="{FCE231A7-8D14-46D7-8E6D-EAF2E6A820F9}">
      <dgm:prSet/>
      <dgm:spPr/>
      <dgm:t>
        <a:bodyPr/>
        <a:lstStyle/>
        <a:p>
          <a:endParaRPr lang="en-GB"/>
        </a:p>
      </dgm:t>
    </dgm:pt>
    <dgm:pt modelId="{0FDBE39B-D4C8-4196-8643-1AB0D4583F48}">
      <dgm:prSet phldrT="[Text]"/>
      <dgm:spPr/>
      <dgm:t>
        <a:bodyPr/>
        <a:lstStyle/>
        <a:p>
          <a:pPr>
            <a:buNone/>
          </a:pPr>
          <a:r>
            <a:rPr lang="en-GB" dirty="0"/>
            <a:t>“We should be ‘in solidarity’ with our students </a:t>
          </a:r>
          <a:r>
            <a:rPr lang="en-GB" b="0" u="sng" dirty="0"/>
            <a:t>and their needs, as professionals</a:t>
          </a:r>
          <a:r>
            <a:rPr lang="en-GB" dirty="0"/>
            <a:t>. We should not be closing down conversations nor </a:t>
          </a:r>
          <a:r>
            <a:rPr lang="en-GB" b="0" u="sng" dirty="0"/>
            <a:t>pushing a dubious revolutionary political agenda</a:t>
          </a:r>
          <a:r>
            <a:rPr lang="en-GB" dirty="0"/>
            <a:t>.” </a:t>
          </a:r>
        </a:p>
        <a:p>
          <a:pPr>
            <a:buNone/>
          </a:pPr>
          <a:r>
            <a:rPr lang="en-GB" dirty="0"/>
            <a:t>(BALEAP </a:t>
          </a:r>
          <a:r>
            <a:rPr lang="en-GB" dirty="0" err="1"/>
            <a:t>JISCmail</a:t>
          </a:r>
          <a:r>
            <a:rPr lang="en-GB" dirty="0"/>
            <a:t> thread, 13th April, 2023) </a:t>
          </a:r>
        </a:p>
      </dgm:t>
    </dgm:pt>
    <dgm:pt modelId="{A5D9281C-0C3C-48C0-8868-CFC23722461B}" type="parTrans" cxnId="{FB6034B0-E847-4995-8707-F7D42BE92DDF}">
      <dgm:prSet/>
      <dgm:spPr/>
      <dgm:t>
        <a:bodyPr/>
        <a:lstStyle/>
        <a:p>
          <a:endParaRPr lang="en-GB"/>
        </a:p>
      </dgm:t>
    </dgm:pt>
    <dgm:pt modelId="{FA86BD03-9381-4C61-88F8-9E928331E3B0}" type="sibTrans" cxnId="{FB6034B0-E847-4995-8707-F7D42BE92DDF}">
      <dgm:prSet/>
      <dgm:spPr/>
      <dgm:t>
        <a:bodyPr/>
        <a:lstStyle/>
        <a:p>
          <a:endParaRPr lang="en-GB"/>
        </a:p>
      </dgm:t>
    </dgm:pt>
    <dgm:pt modelId="{26269189-1BE4-469F-A170-02A23F1A72AF}" type="pres">
      <dgm:prSet presAssocID="{18E1C62B-B256-45B1-9831-A14EA0616828}" presName="theList" presStyleCnt="0">
        <dgm:presLayoutVars>
          <dgm:dir/>
          <dgm:animLvl val="lvl"/>
          <dgm:resizeHandles val="exact"/>
        </dgm:presLayoutVars>
      </dgm:prSet>
      <dgm:spPr/>
    </dgm:pt>
    <dgm:pt modelId="{5985B6DC-8349-40AF-89BA-FB595B684702}" type="pres">
      <dgm:prSet presAssocID="{51E3C15D-9063-4692-A598-98E49F9AD542}" presName="compNode" presStyleCnt="0"/>
      <dgm:spPr/>
    </dgm:pt>
    <dgm:pt modelId="{5E3B01DF-97BF-4963-9A13-9ED8FE141E94}" type="pres">
      <dgm:prSet presAssocID="{51E3C15D-9063-4692-A598-98E49F9AD542}" presName="aNode" presStyleLbl="bgShp" presStyleIdx="0" presStyleCnt="3" custLinFactNeighborX="-25642" custLinFactNeighborY="-1616"/>
      <dgm:spPr/>
    </dgm:pt>
    <dgm:pt modelId="{27E3969E-4744-44CE-A878-A7CB9AA3FD44}" type="pres">
      <dgm:prSet presAssocID="{51E3C15D-9063-4692-A598-98E49F9AD542}" presName="textNode" presStyleLbl="bgShp" presStyleIdx="0" presStyleCnt="3"/>
      <dgm:spPr/>
    </dgm:pt>
    <dgm:pt modelId="{C81DBC85-816B-4565-B802-A51D2C0E7518}" type="pres">
      <dgm:prSet presAssocID="{51E3C15D-9063-4692-A598-98E49F9AD542}" presName="compChildNode" presStyleCnt="0"/>
      <dgm:spPr/>
    </dgm:pt>
    <dgm:pt modelId="{88EE3661-A918-477E-AEAE-460DFDB464E3}" type="pres">
      <dgm:prSet presAssocID="{51E3C15D-9063-4692-A598-98E49F9AD542}" presName="theInnerList" presStyleCnt="0"/>
      <dgm:spPr/>
    </dgm:pt>
    <dgm:pt modelId="{EAA37B12-8775-4FA6-BC64-6DFCB108A95E}" type="pres">
      <dgm:prSet presAssocID="{F81C9146-5657-434C-976C-12F83B2003CA}" presName="childNode" presStyleLbl="node1" presStyleIdx="0" presStyleCnt="3">
        <dgm:presLayoutVars>
          <dgm:bulletEnabled val="1"/>
        </dgm:presLayoutVars>
      </dgm:prSet>
      <dgm:spPr/>
    </dgm:pt>
    <dgm:pt modelId="{59D7EEBA-E9C1-4AF7-93D3-6C94953B5554}" type="pres">
      <dgm:prSet presAssocID="{51E3C15D-9063-4692-A598-98E49F9AD542}" presName="aSpace" presStyleCnt="0"/>
      <dgm:spPr/>
    </dgm:pt>
    <dgm:pt modelId="{9344BF09-5598-41FF-B28E-99AF5D78F105}" type="pres">
      <dgm:prSet presAssocID="{4AD10196-4E5D-4B51-9A16-7EF138D10056}" presName="compNode" presStyleCnt="0"/>
      <dgm:spPr/>
    </dgm:pt>
    <dgm:pt modelId="{C8ED1E19-2F5A-47FE-972A-55D636E7DDB7}" type="pres">
      <dgm:prSet presAssocID="{4AD10196-4E5D-4B51-9A16-7EF138D10056}" presName="aNode" presStyleLbl="bgShp" presStyleIdx="1" presStyleCnt="3"/>
      <dgm:spPr/>
    </dgm:pt>
    <dgm:pt modelId="{19900493-F607-4357-9556-02AD3E21C974}" type="pres">
      <dgm:prSet presAssocID="{4AD10196-4E5D-4B51-9A16-7EF138D10056}" presName="textNode" presStyleLbl="bgShp" presStyleIdx="1" presStyleCnt="3"/>
      <dgm:spPr/>
    </dgm:pt>
    <dgm:pt modelId="{C95DFB0B-31F3-486F-B61A-8EF7A4335867}" type="pres">
      <dgm:prSet presAssocID="{4AD10196-4E5D-4B51-9A16-7EF138D10056}" presName="compChildNode" presStyleCnt="0"/>
      <dgm:spPr/>
    </dgm:pt>
    <dgm:pt modelId="{F36E1628-161F-4B91-A6E4-8DF3FF01F508}" type="pres">
      <dgm:prSet presAssocID="{4AD10196-4E5D-4B51-9A16-7EF138D10056}" presName="theInnerList" presStyleCnt="0"/>
      <dgm:spPr/>
    </dgm:pt>
    <dgm:pt modelId="{E78525D2-E791-407E-B549-2718C125DD6B}" type="pres">
      <dgm:prSet presAssocID="{BF6DC0F1-431F-465C-915B-979D224E8CFB}" presName="childNode" presStyleLbl="node1" presStyleIdx="1" presStyleCnt="3">
        <dgm:presLayoutVars>
          <dgm:bulletEnabled val="1"/>
        </dgm:presLayoutVars>
      </dgm:prSet>
      <dgm:spPr/>
    </dgm:pt>
    <dgm:pt modelId="{A5598E8E-B263-43E8-A53D-3B947D68CF16}" type="pres">
      <dgm:prSet presAssocID="{4AD10196-4E5D-4B51-9A16-7EF138D10056}" presName="aSpace" presStyleCnt="0"/>
      <dgm:spPr/>
    </dgm:pt>
    <dgm:pt modelId="{97B19F51-7BA8-43F4-B81C-4550E044D257}" type="pres">
      <dgm:prSet presAssocID="{0E0A2FDA-EF26-451B-ACE3-576B6FE91E61}" presName="compNode" presStyleCnt="0"/>
      <dgm:spPr/>
    </dgm:pt>
    <dgm:pt modelId="{84C4E8EA-C489-4474-8126-62DBC12B8C1B}" type="pres">
      <dgm:prSet presAssocID="{0E0A2FDA-EF26-451B-ACE3-576B6FE91E61}" presName="aNode" presStyleLbl="bgShp" presStyleIdx="2" presStyleCnt="3"/>
      <dgm:spPr/>
    </dgm:pt>
    <dgm:pt modelId="{7D49E6A1-76FB-4813-87BE-58C95317A9D8}" type="pres">
      <dgm:prSet presAssocID="{0E0A2FDA-EF26-451B-ACE3-576B6FE91E61}" presName="textNode" presStyleLbl="bgShp" presStyleIdx="2" presStyleCnt="3"/>
      <dgm:spPr/>
    </dgm:pt>
    <dgm:pt modelId="{B364B513-EBAF-4921-A269-1596906CD3EF}" type="pres">
      <dgm:prSet presAssocID="{0E0A2FDA-EF26-451B-ACE3-576B6FE91E61}" presName="compChildNode" presStyleCnt="0"/>
      <dgm:spPr/>
    </dgm:pt>
    <dgm:pt modelId="{55C77BF0-B909-4C21-8B43-51806BEC64ED}" type="pres">
      <dgm:prSet presAssocID="{0E0A2FDA-EF26-451B-ACE3-576B6FE91E61}" presName="theInnerList" presStyleCnt="0"/>
      <dgm:spPr/>
    </dgm:pt>
    <dgm:pt modelId="{2566E4A9-9725-4079-873A-C813F28053FF}" type="pres">
      <dgm:prSet presAssocID="{0FDBE39B-D4C8-4196-8643-1AB0D4583F48}" presName="childNode" presStyleLbl="node1" presStyleIdx="2" presStyleCnt="3">
        <dgm:presLayoutVars>
          <dgm:bulletEnabled val="1"/>
        </dgm:presLayoutVars>
      </dgm:prSet>
      <dgm:spPr/>
    </dgm:pt>
  </dgm:ptLst>
  <dgm:cxnLst>
    <dgm:cxn modelId="{AC7E7834-5BAC-4FFF-B253-51DFA585D3A5}" type="presOf" srcId="{BF6DC0F1-431F-465C-915B-979D224E8CFB}" destId="{E78525D2-E791-407E-B549-2718C125DD6B}" srcOrd="0" destOrd="0" presId="urn:microsoft.com/office/officeart/2005/8/layout/lProcess2"/>
    <dgm:cxn modelId="{195EDE5B-8C08-4FDA-973D-8FC1287C6DA6}" srcId="{4AD10196-4E5D-4B51-9A16-7EF138D10056}" destId="{BF6DC0F1-431F-465C-915B-979D224E8CFB}" srcOrd="0" destOrd="0" parTransId="{38F075BF-1BC6-45D5-8FCE-229D9AB9D96C}" sibTransId="{1B4BF7F3-F139-4B49-A9BA-2C4FCDD6F6ED}"/>
    <dgm:cxn modelId="{BDFD8E58-A919-4FCE-AF8A-472A7A492C8C}" type="presOf" srcId="{18E1C62B-B256-45B1-9831-A14EA0616828}" destId="{26269189-1BE4-469F-A170-02A23F1A72AF}" srcOrd="0" destOrd="0" presId="urn:microsoft.com/office/officeart/2005/8/layout/lProcess2"/>
    <dgm:cxn modelId="{B3DA5C85-33E6-4917-B8BB-C01EA4EFA372}" srcId="{51E3C15D-9063-4692-A598-98E49F9AD542}" destId="{F81C9146-5657-434C-976C-12F83B2003CA}" srcOrd="0" destOrd="0" parTransId="{5DD5E76A-F923-48BE-BF49-EF00EA016BB9}" sibTransId="{AB899EAA-C9E2-49BC-BD46-6D609A6D9FDD}"/>
    <dgm:cxn modelId="{9F994086-130B-4E4F-A6E9-B30069CF43D4}" type="presOf" srcId="{F81C9146-5657-434C-976C-12F83B2003CA}" destId="{EAA37B12-8775-4FA6-BC64-6DFCB108A95E}" srcOrd="0" destOrd="0" presId="urn:microsoft.com/office/officeart/2005/8/layout/lProcess2"/>
    <dgm:cxn modelId="{13DAA488-7985-417F-9C75-C5E98E786F5C}" type="presOf" srcId="{4AD10196-4E5D-4B51-9A16-7EF138D10056}" destId="{19900493-F607-4357-9556-02AD3E21C974}" srcOrd="1" destOrd="0" presId="urn:microsoft.com/office/officeart/2005/8/layout/lProcess2"/>
    <dgm:cxn modelId="{CBB3E18C-81F0-48EC-86E0-1499CC247645}" type="presOf" srcId="{51E3C15D-9063-4692-A598-98E49F9AD542}" destId="{5E3B01DF-97BF-4963-9A13-9ED8FE141E94}" srcOrd="0" destOrd="0" presId="urn:microsoft.com/office/officeart/2005/8/layout/lProcess2"/>
    <dgm:cxn modelId="{1E7BCC91-8967-4FC8-B4A9-A3CAB2587420}" srcId="{18E1C62B-B256-45B1-9831-A14EA0616828}" destId="{51E3C15D-9063-4692-A598-98E49F9AD542}" srcOrd="0" destOrd="0" parTransId="{0157F61D-7476-44B2-B54C-AE4BA0EFE726}" sibTransId="{C4E60379-ED6A-4DCB-8780-BCF99FD1505C}"/>
    <dgm:cxn modelId="{536EDE9D-8959-4E8E-BCA0-F394CB380298}" type="presOf" srcId="{0E0A2FDA-EF26-451B-ACE3-576B6FE91E61}" destId="{84C4E8EA-C489-4474-8126-62DBC12B8C1B}" srcOrd="0" destOrd="0" presId="urn:microsoft.com/office/officeart/2005/8/layout/lProcess2"/>
    <dgm:cxn modelId="{FCE231A7-8D14-46D7-8E6D-EAF2E6A820F9}" srcId="{18E1C62B-B256-45B1-9831-A14EA0616828}" destId="{0E0A2FDA-EF26-451B-ACE3-576B6FE91E61}" srcOrd="2" destOrd="0" parTransId="{CBC71408-0011-4AB2-899A-393E0980A721}" sibTransId="{23C19743-B4A8-4E1C-B2FA-77071752A91A}"/>
    <dgm:cxn modelId="{FB6034B0-E847-4995-8707-F7D42BE92DDF}" srcId="{0E0A2FDA-EF26-451B-ACE3-576B6FE91E61}" destId="{0FDBE39B-D4C8-4196-8643-1AB0D4583F48}" srcOrd="0" destOrd="0" parTransId="{A5D9281C-0C3C-48C0-8868-CFC23722461B}" sibTransId="{FA86BD03-9381-4C61-88F8-9E928331E3B0}"/>
    <dgm:cxn modelId="{F86971B5-892E-481E-923C-7ED3400F7AFE}" type="presOf" srcId="{0E0A2FDA-EF26-451B-ACE3-576B6FE91E61}" destId="{7D49E6A1-76FB-4813-87BE-58C95317A9D8}" srcOrd="1" destOrd="0" presId="urn:microsoft.com/office/officeart/2005/8/layout/lProcess2"/>
    <dgm:cxn modelId="{016CD1C8-AF3C-4F92-98A9-1A5AFE9FAB23}" srcId="{18E1C62B-B256-45B1-9831-A14EA0616828}" destId="{4AD10196-4E5D-4B51-9A16-7EF138D10056}" srcOrd="1" destOrd="0" parTransId="{8CC3AC8B-2AB2-44A8-A22A-B58C37E99023}" sibTransId="{D23D591C-16FB-46F5-963A-C539E86D437D}"/>
    <dgm:cxn modelId="{517E51DC-2FD5-458F-906C-2EAE022FAD6A}" type="presOf" srcId="{51E3C15D-9063-4692-A598-98E49F9AD542}" destId="{27E3969E-4744-44CE-A878-A7CB9AA3FD44}" srcOrd="1" destOrd="0" presId="urn:microsoft.com/office/officeart/2005/8/layout/lProcess2"/>
    <dgm:cxn modelId="{0C667BE9-9864-4F82-A8EE-A9767E3C8E6E}" type="presOf" srcId="{4AD10196-4E5D-4B51-9A16-7EF138D10056}" destId="{C8ED1E19-2F5A-47FE-972A-55D636E7DDB7}" srcOrd="0" destOrd="0" presId="urn:microsoft.com/office/officeart/2005/8/layout/lProcess2"/>
    <dgm:cxn modelId="{04557DF3-5A08-43E5-BFD4-AEA3285EDB2C}" type="presOf" srcId="{0FDBE39B-D4C8-4196-8643-1AB0D4583F48}" destId="{2566E4A9-9725-4079-873A-C813F28053FF}" srcOrd="0" destOrd="0" presId="urn:microsoft.com/office/officeart/2005/8/layout/lProcess2"/>
    <dgm:cxn modelId="{6753B47B-5068-4DCA-8935-6495B5298015}" type="presParOf" srcId="{26269189-1BE4-469F-A170-02A23F1A72AF}" destId="{5985B6DC-8349-40AF-89BA-FB595B684702}" srcOrd="0" destOrd="0" presId="urn:microsoft.com/office/officeart/2005/8/layout/lProcess2"/>
    <dgm:cxn modelId="{59373E43-F067-41E4-A3DC-770FC03B04C2}" type="presParOf" srcId="{5985B6DC-8349-40AF-89BA-FB595B684702}" destId="{5E3B01DF-97BF-4963-9A13-9ED8FE141E94}" srcOrd="0" destOrd="0" presId="urn:microsoft.com/office/officeart/2005/8/layout/lProcess2"/>
    <dgm:cxn modelId="{CDECDBC7-5CE8-48C7-8B9A-10F917723042}" type="presParOf" srcId="{5985B6DC-8349-40AF-89BA-FB595B684702}" destId="{27E3969E-4744-44CE-A878-A7CB9AA3FD44}" srcOrd="1" destOrd="0" presId="urn:microsoft.com/office/officeart/2005/8/layout/lProcess2"/>
    <dgm:cxn modelId="{BC7BE85A-EB79-4C05-AE80-FFA932DD5F7A}" type="presParOf" srcId="{5985B6DC-8349-40AF-89BA-FB595B684702}" destId="{C81DBC85-816B-4565-B802-A51D2C0E7518}" srcOrd="2" destOrd="0" presId="urn:microsoft.com/office/officeart/2005/8/layout/lProcess2"/>
    <dgm:cxn modelId="{56DA3820-E775-4C36-966A-C3F277667ADA}" type="presParOf" srcId="{C81DBC85-816B-4565-B802-A51D2C0E7518}" destId="{88EE3661-A918-477E-AEAE-460DFDB464E3}" srcOrd="0" destOrd="0" presId="urn:microsoft.com/office/officeart/2005/8/layout/lProcess2"/>
    <dgm:cxn modelId="{AB318A3C-6AE0-4ECB-AF4A-103FB017D623}" type="presParOf" srcId="{88EE3661-A918-477E-AEAE-460DFDB464E3}" destId="{EAA37B12-8775-4FA6-BC64-6DFCB108A95E}" srcOrd="0" destOrd="0" presId="urn:microsoft.com/office/officeart/2005/8/layout/lProcess2"/>
    <dgm:cxn modelId="{A0E7A6F1-BAE6-4CB6-AF40-4E64C03C49D1}" type="presParOf" srcId="{26269189-1BE4-469F-A170-02A23F1A72AF}" destId="{59D7EEBA-E9C1-4AF7-93D3-6C94953B5554}" srcOrd="1" destOrd="0" presId="urn:microsoft.com/office/officeart/2005/8/layout/lProcess2"/>
    <dgm:cxn modelId="{082E53B2-3D5A-4259-94A9-82BA1E51F9E6}" type="presParOf" srcId="{26269189-1BE4-469F-A170-02A23F1A72AF}" destId="{9344BF09-5598-41FF-B28E-99AF5D78F105}" srcOrd="2" destOrd="0" presId="urn:microsoft.com/office/officeart/2005/8/layout/lProcess2"/>
    <dgm:cxn modelId="{7BBAF836-71C3-48E6-9596-380714D331BA}" type="presParOf" srcId="{9344BF09-5598-41FF-B28E-99AF5D78F105}" destId="{C8ED1E19-2F5A-47FE-972A-55D636E7DDB7}" srcOrd="0" destOrd="0" presId="urn:microsoft.com/office/officeart/2005/8/layout/lProcess2"/>
    <dgm:cxn modelId="{57DB370A-2420-4DB4-89E9-CF6CDFC2B1D4}" type="presParOf" srcId="{9344BF09-5598-41FF-B28E-99AF5D78F105}" destId="{19900493-F607-4357-9556-02AD3E21C974}" srcOrd="1" destOrd="0" presId="urn:microsoft.com/office/officeart/2005/8/layout/lProcess2"/>
    <dgm:cxn modelId="{1B368758-2739-44AE-9922-236775B33503}" type="presParOf" srcId="{9344BF09-5598-41FF-B28E-99AF5D78F105}" destId="{C95DFB0B-31F3-486F-B61A-8EF7A4335867}" srcOrd="2" destOrd="0" presId="urn:microsoft.com/office/officeart/2005/8/layout/lProcess2"/>
    <dgm:cxn modelId="{36E948B4-D0CC-40EE-BFE2-6A3C39885C0B}" type="presParOf" srcId="{C95DFB0B-31F3-486F-B61A-8EF7A4335867}" destId="{F36E1628-161F-4B91-A6E4-8DF3FF01F508}" srcOrd="0" destOrd="0" presId="urn:microsoft.com/office/officeart/2005/8/layout/lProcess2"/>
    <dgm:cxn modelId="{E0E95789-4ED8-444B-A59F-5A74730CC7BB}" type="presParOf" srcId="{F36E1628-161F-4B91-A6E4-8DF3FF01F508}" destId="{E78525D2-E791-407E-B549-2718C125DD6B}" srcOrd="0" destOrd="0" presId="urn:microsoft.com/office/officeart/2005/8/layout/lProcess2"/>
    <dgm:cxn modelId="{F82376AA-A0AC-467B-919C-BAED92408CF0}" type="presParOf" srcId="{26269189-1BE4-469F-A170-02A23F1A72AF}" destId="{A5598E8E-B263-43E8-A53D-3B947D68CF16}" srcOrd="3" destOrd="0" presId="urn:microsoft.com/office/officeart/2005/8/layout/lProcess2"/>
    <dgm:cxn modelId="{4BA9357B-C300-4794-BB82-FFE827F8F811}" type="presParOf" srcId="{26269189-1BE4-469F-A170-02A23F1A72AF}" destId="{97B19F51-7BA8-43F4-B81C-4550E044D257}" srcOrd="4" destOrd="0" presId="urn:microsoft.com/office/officeart/2005/8/layout/lProcess2"/>
    <dgm:cxn modelId="{9098C8FD-E6E8-4A2F-911B-63CDE5D6DBCE}" type="presParOf" srcId="{97B19F51-7BA8-43F4-B81C-4550E044D257}" destId="{84C4E8EA-C489-4474-8126-62DBC12B8C1B}" srcOrd="0" destOrd="0" presId="urn:microsoft.com/office/officeart/2005/8/layout/lProcess2"/>
    <dgm:cxn modelId="{F3154968-2FA1-45B5-AC6B-EB14989F3A72}" type="presParOf" srcId="{97B19F51-7BA8-43F4-B81C-4550E044D257}" destId="{7D49E6A1-76FB-4813-87BE-58C95317A9D8}" srcOrd="1" destOrd="0" presId="urn:microsoft.com/office/officeart/2005/8/layout/lProcess2"/>
    <dgm:cxn modelId="{3C3E84CF-3D53-44FB-A7A6-811B9111F410}" type="presParOf" srcId="{97B19F51-7BA8-43F4-B81C-4550E044D257}" destId="{B364B513-EBAF-4921-A269-1596906CD3EF}" srcOrd="2" destOrd="0" presId="urn:microsoft.com/office/officeart/2005/8/layout/lProcess2"/>
    <dgm:cxn modelId="{A1907972-6B66-4336-B18E-6CB427488C37}" type="presParOf" srcId="{B364B513-EBAF-4921-A269-1596906CD3EF}" destId="{55C77BF0-B909-4C21-8B43-51806BEC64ED}" srcOrd="0" destOrd="0" presId="urn:microsoft.com/office/officeart/2005/8/layout/lProcess2"/>
    <dgm:cxn modelId="{1514E91E-4E94-4819-94F8-6C7FE2ECB0B1}" type="presParOf" srcId="{55C77BF0-B909-4C21-8B43-51806BEC64ED}" destId="{2566E4A9-9725-4079-873A-C813F28053FF}"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B01DF-97BF-4963-9A13-9ED8FE141E94}">
      <dsp:nvSpPr>
        <dsp:cNvPr id="0" name=""/>
        <dsp:cNvSpPr/>
      </dsp:nvSpPr>
      <dsp:spPr>
        <a:xfrm>
          <a:off x="0" y="0"/>
          <a:ext cx="3420830" cy="636189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GB" sz="3800" kern="1200" dirty="0"/>
            <a:t>To sell EAP products</a:t>
          </a:r>
        </a:p>
      </dsp:txBody>
      <dsp:txXfrm>
        <a:off x="0" y="0"/>
        <a:ext cx="3420830" cy="1908567"/>
      </dsp:txXfrm>
    </dsp:sp>
    <dsp:sp modelId="{EAA37B12-8775-4FA6-BC64-6DFCB108A95E}">
      <dsp:nvSpPr>
        <dsp:cNvPr id="0" name=""/>
        <dsp:cNvSpPr/>
      </dsp:nvSpPr>
      <dsp:spPr>
        <a:xfrm>
          <a:off x="343398" y="1908567"/>
          <a:ext cx="2736664" cy="41352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GB" sz="1900" b="0" kern="1200" dirty="0"/>
            <a:t>“The course is </a:t>
          </a:r>
          <a:r>
            <a:rPr lang="en-GB" sz="1900" b="0" u="sng" kern="1200" dirty="0"/>
            <a:t>tailored to your needs and the needs of your students </a:t>
          </a:r>
          <a:r>
            <a:rPr lang="en-GB" sz="1900" b="0" kern="1200" dirty="0"/>
            <a:t>thanks to the </a:t>
          </a:r>
          <a:r>
            <a:rPr lang="en-GB" sz="1900" b="0" u="sng" kern="1200" dirty="0"/>
            <a:t>extensive market research </a:t>
          </a:r>
          <a:r>
            <a:rPr lang="en-GB" sz="1900" b="0" kern="1200" dirty="0"/>
            <a:t>we have carried out with a global panel of ELT professionals. By </a:t>
          </a:r>
          <a:r>
            <a:rPr lang="en-GB" sz="1900" b="0" u="sng" kern="1200" dirty="0"/>
            <a:t>listening to the needs </a:t>
          </a:r>
          <a:r>
            <a:rPr lang="en-GB" sz="1900" b="0" kern="1200" dirty="0"/>
            <a:t>of the teacher and student, we have developed a highly robust course.” </a:t>
          </a:r>
        </a:p>
        <a:p>
          <a:pPr marL="0" lvl="0" indent="0" algn="ctr" defTabSz="844550">
            <a:lnSpc>
              <a:spcPct val="90000"/>
            </a:lnSpc>
            <a:spcBef>
              <a:spcPct val="0"/>
            </a:spcBef>
            <a:spcAft>
              <a:spcPct val="35000"/>
            </a:spcAft>
            <a:buNone/>
          </a:pPr>
          <a:r>
            <a:rPr lang="en-GB" sz="1900" b="0" kern="1200" dirty="0"/>
            <a:t>(web advertising for Unlock coursebook, CUP)</a:t>
          </a:r>
        </a:p>
      </dsp:txBody>
      <dsp:txXfrm>
        <a:off x="423552" y="1988721"/>
        <a:ext cx="2576356" cy="3974920"/>
      </dsp:txXfrm>
    </dsp:sp>
    <dsp:sp modelId="{C8ED1E19-2F5A-47FE-972A-55D636E7DDB7}">
      <dsp:nvSpPr>
        <dsp:cNvPr id="0" name=""/>
        <dsp:cNvSpPr/>
      </dsp:nvSpPr>
      <dsp:spPr>
        <a:xfrm>
          <a:off x="3678708" y="0"/>
          <a:ext cx="3420830" cy="636189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GB" sz="3800" kern="1200" dirty="0"/>
            <a:t>To position EAP practice in HE</a:t>
          </a:r>
        </a:p>
      </dsp:txBody>
      <dsp:txXfrm>
        <a:off x="3678708" y="0"/>
        <a:ext cx="3420830" cy="1908567"/>
      </dsp:txXfrm>
    </dsp:sp>
    <dsp:sp modelId="{E78525D2-E791-407E-B549-2718C125DD6B}">
      <dsp:nvSpPr>
        <dsp:cNvPr id="0" name=""/>
        <dsp:cNvSpPr/>
      </dsp:nvSpPr>
      <dsp:spPr>
        <a:xfrm>
          <a:off x="4020791" y="1908567"/>
          <a:ext cx="2736664" cy="41352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GB" sz="1900" kern="1200" dirty="0"/>
            <a:t>“</a:t>
          </a:r>
          <a:r>
            <a:rPr lang="en-GB" sz="1900" b="0" u="sng" kern="1200" dirty="0"/>
            <a:t>EAP is very target orientated […] We are teaching skills, and these skills are related to HE. </a:t>
          </a:r>
          <a:r>
            <a:rPr lang="en-GB" sz="1900" u="sng" kern="1200" dirty="0"/>
            <a:t>These are necessary </a:t>
          </a:r>
          <a:r>
            <a:rPr lang="en-GB" sz="1900" kern="1200" dirty="0"/>
            <a:t>to be able to study successfully; that’s the point of it […] but I don’t think it puts us on a par with somebody who does research into psychology or physics.” </a:t>
          </a:r>
        </a:p>
        <a:p>
          <a:pPr marL="0" lvl="0" indent="0" algn="ctr" defTabSz="844550">
            <a:lnSpc>
              <a:spcPct val="90000"/>
            </a:lnSpc>
            <a:spcBef>
              <a:spcPct val="0"/>
            </a:spcBef>
            <a:spcAft>
              <a:spcPct val="35000"/>
            </a:spcAft>
            <a:buNone/>
          </a:pPr>
          <a:r>
            <a:rPr lang="en-GB" sz="1900" kern="1200" dirty="0"/>
            <a:t>Participant cited in Taylor (2022) </a:t>
          </a:r>
        </a:p>
      </dsp:txBody>
      <dsp:txXfrm>
        <a:off x="4100945" y="1988721"/>
        <a:ext cx="2576356" cy="3974920"/>
      </dsp:txXfrm>
    </dsp:sp>
    <dsp:sp modelId="{84C4E8EA-C489-4474-8126-62DBC12B8C1B}">
      <dsp:nvSpPr>
        <dsp:cNvPr id="0" name=""/>
        <dsp:cNvSpPr/>
      </dsp:nvSpPr>
      <dsp:spPr>
        <a:xfrm>
          <a:off x="7356100" y="0"/>
          <a:ext cx="3420830" cy="636189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GB" sz="3800" kern="1200" dirty="0"/>
            <a:t>To position EAP practice in society</a:t>
          </a:r>
        </a:p>
      </dsp:txBody>
      <dsp:txXfrm>
        <a:off x="7356100" y="0"/>
        <a:ext cx="3420830" cy="1908567"/>
      </dsp:txXfrm>
    </dsp:sp>
    <dsp:sp modelId="{2566E4A9-9725-4079-873A-C813F28053FF}">
      <dsp:nvSpPr>
        <dsp:cNvPr id="0" name=""/>
        <dsp:cNvSpPr/>
      </dsp:nvSpPr>
      <dsp:spPr>
        <a:xfrm>
          <a:off x="7698183" y="1908567"/>
          <a:ext cx="2736664" cy="41352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GB" sz="1900" kern="1200" dirty="0"/>
            <a:t>“We should be ‘in solidarity’ with our students </a:t>
          </a:r>
          <a:r>
            <a:rPr lang="en-GB" sz="1900" b="0" u="sng" kern="1200" dirty="0"/>
            <a:t>and their needs, as professionals</a:t>
          </a:r>
          <a:r>
            <a:rPr lang="en-GB" sz="1900" kern="1200" dirty="0"/>
            <a:t>. We should not be closing down conversations nor </a:t>
          </a:r>
          <a:r>
            <a:rPr lang="en-GB" sz="1900" b="0" u="sng" kern="1200" dirty="0"/>
            <a:t>pushing a dubious revolutionary political agenda</a:t>
          </a:r>
          <a:r>
            <a:rPr lang="en-GB" sz="1900" kern="1200" dirty="0"/>
            <a:t>.” </a:t>
          </a:r>
        </a:p>
        <a:p>
          <a:pPr marL="0" lvl="0" indent="0" algn="ctr" defTabSz="844550">
            <a:lnSpc>
              <a:spcPct val="90000"/>
            </a:lnSpc>
            <a:spcBef>
              <a:spcPct val="0"/>
            </a:spcBef>
            <a:spcAft>
              <a:spcPct val="35000"/>
            </a:spcAft>
            <a:buNone/>
          </a:pPr>
          <a:r>
            <a:rPr lang="en-GB" sz="1900" kern="1200" dirty="0"/>
            <a:t>(BALEAP </a:t>
          </a:r>
          <a:r>
            <a:rPr lang="en-GB" sz="1900" kern="1200" dirty="0" err="1"/>
            <a:t>JISCmail</a:t>
          </a:r>
          <a:r>
            <a:rPr lang="en-GB" sz="1900" kern="1200" dirty="0"/>
            <a:t> thread, 13th April, 2023) </a:t>
          </a:r>
        </a:p>
      </dsp:txBody>
      <dsp:txXfrm>
        <a:off x="7778337" y="1988721"/>
        <a:ext cx="2576356" cy="397492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05BEFA-3261-41E7-9B78-869838A16AA9}" type="datetimeFigureOut">
              <a:rPr lang="en-GB" smtClean="0"/>
              <a:t>18/04/2023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D82857-37C7-4F60-AC19-83DBA9E72AC3}" type="slidenum">
              <a:rPr lang="en-GB" smtClean="0"/>
              <a:t>‹#›</a:t>
            </a:fld>
            <a:endParaRPr lang="en-GB"/>
          </a:p>
        </p:txBody>
      </p:sp>
    </p:spTree>
    <p:extLst>
      <p:ext uri="{BB962C8B-B14F-4D97-AF65-F5344CB8AC3E}">
        <p14:creationId xmlns:p14="http://schemas.microsoft.com/office/powerpoint/2010/main" val="3444169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Aim: To question the role of NA in our practice. I’m not making an argument to scrap needs analysis – but to question its role (and centrality) in EAP.</a:t>
            </a:r>
          </a:p>
          <a:p>
            <a:endParaRPr lang="en-GB" dirty="0"/>
          </a:p>
          <a:p>
            <a:endParaRPr lang="en-GB" dirty="0"/>
          </a:p>
        </p:txBody>
      </p:sp>
      <p:sp>
        <p:nvSpPr>
          <p:cNvPr id="4" name="Slide Number Placeholder 3"/>
          <p:cNvSpPr>
            <a:spLocks noGrp="1"/>
          </p:cNvSpPr>
          <p:nvPr>
            <p:ph type="sldNum" sz="quarter" idx="5"/>
          </p:nvPr>
        </p:nvSpPr>
        <p:spPr/>
        <p:txBody>
          <a:bodyPr/>
          <a:lstStyle/>
          <a:p>
            <a:fld id="{05D82857-37C7-4F60-AC19-83DBA9E72AC3}" type="slidenum">
              <a:rPr lang="en-GB" smtClean="0"/>
              <a:t>2</a:t>
            </a:fld>
            <a:endParaRPr lang="en-GB"/>
          </a:p>
        </p:txBody>
      </p:sp>
    </p:spTree>
    <p:extLst>
      <p:ext uri="{BB962C8B-B14F-4D97-AF65-F5344CB8AC3E}">
        <p14:creationId xmlns:p14="http://schemas.microsoft.com/office/powerpoint/2010/main" val="2642955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effectLst/>
                <a:latin typeface="Calibri" panose="020F0502020204030204" pitchFamily="34" charset="0"/>
                <a:ea typeface="Calibri" panose="020F0502020204030204" pitchFamily="34" charset="0"/>
                <a:cs typeface="Times New Roman" panose="02020603050405020304" pitchFamily="18" charset="0"/>
              </a:rPr>
              <a:t>Give definition then: “Now I’ll explain now how the development of EAP and NA are connected.”</a:t>
            </a:r>
          </a:p>
        </p:txBody>
      </p:sp>
      <p:sp>
        <p:nvSpPr>
          <p:cNvPr id="4" name="Slide Number Placeholder 3"/>
          <p:cNvSpPr>
            <a:spLocks noGrp="1"/>
          </p:cNvSpPr>
          <p:nvPr>
            <p:ph type="sldNum" sz="quarter" idx="5"/>
          </p:nvPr>
        </p:nvSpPr>
        <p:spPr/>
        <p:txBody>
          <a:bodyPr/>
          <a:lstStyle/>
          <a:p>
            <a:fld id="{05D82857-37C7-4F60-AC19-83DBA9E72AC3}" type="slidenum">
              <a:rPr lang="en-GB" smtClean="0"/>
              <a:t>3</a:t>
            </a:fld>
            <a:endParaRPr lang="en-GB"/>
          </a:p>
        </p:txBody>
      </p:sp>
    </p:spTree>
    <p:extLst>
      <p:ext uri="{BB962C8B-B14F-4D97-AF65-F5344CB8AC3E}">
        <p14:creationId xmlns:p14="http://schemas.microsoft.com/office/powerpoint/2010/main" val="3443384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Calibri" panose="020F0502020204030204" pitchFamily="34" charset="0"/>
                <a:ea typeface="Calibri" panose="020F0502020204030204" pitchFamily="34" charset="0"/>
                <a:cs typeface="Times New Roman" panose="02020603050405020304" pitchFamily="18" charset="0"/>
              </a:rPr>
              <a:t>I’ll explain now how the development of EAP and NA are connected.</a:t>
            </a:r>
          </a:p>
          <a:p>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b="1" dirty="0">
                <a:effectLst/>
                <a:latin typeface="Calibri" panose="020F0502020204030204" pitchFamily="34" charset="0"/>
                <a:ea typeface="Calibri" panose="020F0502020204030204" pitchFamily="34" charset="0"/>
                <a:cs typeface="Times New Roman" panose="02020603050405020304" pitchFamily="18" charset="0"/>
              </a:rPr>
              <a:t>NA focus expansion: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current or future situation the course is aimed at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target situation analysis</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descriptions of the learners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present situation analysis</a:t>
            </a:r>
            <a:r>
              <a:rPr lang="en-GB" sz="1800" dirty="0">
                <a:effectLst/>
                <a:latin typeface="Calibri" panose="020F0502020204030204" pitchFamily="34" charset="0"/>
                <a:ea typeface="Calibri" panose="020F0502020204030204" pitchFamily="34" charset="0"/>
                <a:cs typeface="Times New Roman" panose="02020603050405020304" pitchFamily="18" charset="0"/>
              </a:rPr>
              <a:t>),</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the context in which learning will take place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means analysis</a:t>
            </a:r>
            <a:r>
              <a:rPr lang="en-GB" sz="1800" dirty="0">
                <a:effectLst/>
                <a:latin typeface="Calibri" panose="020F0502020204030204" pitchFamily="34" charset="0"/>
                <a:ea typeface="Calibri" panose="020F0502020204030204" pitchFamily="34" charset="0"/>
                <a:cs typeface="Times New Roman" panose="02020603050405020304" pitchFamily="18" charset="0"/>
              </a:rPr>
              <a:t>) (give example of each)</a:t>
            </a:r>
            <a:endParaRPr lang="en-GB" dirty="0"/>
          </a:p>
        </p:txBody>
      </p:sp>
      <p:sp>
        <p:nvSpPr>
          <p:cNvPr id="4" name="Slide Number Placeholder 3"/>
          <p:cNvSpPr>
            <a:spLocks noGrp="1"/>
          </p:cNvSpPr>
          <p:nvPr>
            <p:ph type="sldNum" sz="quarter" idx="5"/>
          </p:nvPr>
        </p:nvSpPr>
        <p:spPr/>
        <p:txBody>
          <a:bodyPr/>
          <a:lstStyle/>
          <a:p>
            <a:fld id="{05D82857-37C7-4F60-AC19-83DBA9E72AC3}" type="slidenum">
              <a:rPr lang="en-GB" smtClean="0"/>
              <a:t>4</a:t>
            </a:fld>
            <a:endParaRPr lang="en-GB"/>
          </a:p>
        </p:txBody>
      </p:sp>
    </p:spTree>
    <p:extLst>
      <p:ext uri="{BB962C8B-B14F-4D97-AF65-F5344CB8AC3E}">
        <p14:creationId xmlns:p14="http://schemas.microsoft.com/office/powerpoint/2010/main" val="2192901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Law UGs -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Deutch</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kern="100" dirty="0">
                <a:effectLst/>
                <a:latin typeface="Calibri" panose="020F0502020204030204" pitchFamily="34" charset="0"/>
                <a:ea typeface="Calibri" panose="020F0502020204030204" pitchFamily="34" charset="0"/>
                <a:cs typeface="Arial" panose="020B0604020202020204" pitchFamily="34" charset="0"/>
              </a:rPr>
              <a:t>(2003)</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looked beyond the immediate context of her undergraduate Israeli law students by consulting law lecturers and practising legal professionals. Using questionnaires followed by interviews she explored participants’ perceptions of the extent and importance of the English language for legal practice in Israel and gathered data about the genres that are most commonly used. Regarding the ‘linguistic skill’, she asked participants to rank reading, writing, listening and speaking, by importance.</a:t>
            </a:r>
          </a:p>
          <a:p>
            <a:endParaRPr lang="en-GB" dirty="0"/>
          </a:p>
        </p:txBody>
      </p:sp>
      <p:sp>
        <p:nvSpPr>
          <p:cNvPr id="4" name="Slide Number Placeholder 3"/>
          <p:cNvSpPr>
            <a:spLocks noGrp="1"/>
          </p:cNvSpPr>
          <p:nvPr>
            <p:ph type="sldNum" sz="quarter" idx="5"/>
          </p:nvPr>
        </p:nvSpPr>
        <p:spPr/>
        <p:txBody>
          <a:bodyPr/>
          <a:lstStyle/>
          <a:p>
            <a:fld id="{05D82857-37C7-4F60-AC19-83DBA9E72AC3}" type="slidenum">
              <a:rPr lang="en-GB" smtClean="0"/>
              <a:t>6</a:t>
            </a:fld>
            <a:endParaRPr lang="en-GB"/>
          </a:p>
        </p:txBody>
      </p:sp>
    </p:spTree>
    <p:extLst>
      <p:ext uri="{BB962C8B-B14F-4D97-AF65-F5344CB8AC3E}">
        <p14:creationId xmlns:p14="http://schemas.microsoft.com/office/powerpoint/2010/main" val="3296477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Report of a survey of 4932 UGs in all departments at a university in HK. Focusing on “students’ perceived strengths and weaknesses in academic writing, reading, speaking and listening, together with their assessment of the relative importance of different writing and speaking tasks in their studies” (p.7).</a:t>
            </a:r>
          </a:p>
          <a:p>
            <a:endParaRPr lang="en-GB" dirty="0"/>
          </a:p>
        </p:txBody>
      </p:sp>
      <p:sp>
        <p:nvSpPr>
          <p:cNvPr id="4" name="Slide Number Placeholder 3"/>
          <p:cNvSpPr>
            <a:spLocks noGrp="1"/>
          </p:cNvSpPr>
          <p:nvPr>
            <p:ph type="sldNum" sz="quarter" idx="5"/>
          </p:nvPr>
        </p:nvSpPr>
        <p:spPr/>
        <p:txBody>
          <a:bodyPr/>
          <a:lstStyle/>
          <a:p>
            <a:fld id="{05D82857-37C7-4F60-AC19-83DBA9E72AC3}" type="slidenum">
              <a:rPr lang="en-GB" smtClean="0"/>
              <a:t>7</a:t>
            </a:fld>
            <a:endParaRPr lang="en-GB"/>
          </a:p>
        </p:txBody>
      </p:sp>
    </p:spTree>
    <p:extLst>
      <p:ext uri="{BB962C8B-B14F-4D97-AF65-F5344CB8AC3E}">
        <p14:creationId xmlns:p14="http://schemas.microsoft.com/office/powerpoint/2010/main" val="3107067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Small scale classroom-based research – positioned learners as needs analysts. </a:t>
            </a:r>
          </a:p>
        </p:txBody>
      </p:sp>
      <p:sp>
        <p:nvSpPr>
          <p:cNvPr id="4" name="Slide Number Placeholder 3"/>
          <p:cNvSpPr>
            <a:spLocks noGrp="1"/>
          </p:cNvSpPr>
          <p:nvPr>
            <p:ph type="sldNum" sz="quarter" idx="5"/>
          </p:nvPr>
        </p:nvSpPr>
        <p:spPr/>
        <p:txBody>
          <a:bodyPr/>
          <a:lstStyle/>
          <a:p>
            <a:fld id="{05D82857-37C7-4F60-AC19-83DBA9E72AC3}" type="slidenum">
              <a:rPr lang="en-GB" smtClean="0"/>
              <a:t>8</a:t>
            </a:fld>
            <a:endParaRPr lang="en-GB"/>
          </a:p>
        </p:txBody>
      </p:sp>
    </p:spTree>
    <p:extLst>
      <p:ext uri="{BB962C8B-B14F-4D97-AF65-F5344CB8AC3E}">
        <p14:creationId xmlns:p14="http://schemas.microsoft.com/office/powerpoint/2010/main" val="3188734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Chosen this picture to start questioning NA as for me it represents the question of what having NA as a basis for EAP affords – and restricts (thanks to Julia Molinari’s use of the same building for inspiration!). </a:t>
            </a:r>
          </a:p>
        </p:txBody>
      </p:sp>
      <p:sp>
        <p:nvSpPr>
          <p:cNvPr id="4" name="Slide Number Placeholder 3"/>
          <p:cNvSpPr>
            <a:spLocks noGrp="1"/>
          </p:cNvSpPr>
          <p:nvPr>
            <p:ph type="sldNum" sz="quarter" idx="5"/>
          </p:nvPr>
        </p:nvSpPr>
        <p:spPr/>
        <p:txBody>
          <a:bodyPr/>
          <a:lstStyle/>
          <a:p>
            <a:fld id="{05D82857-37C7-4F60-AC19-83DBA9E72AC3}" type="slidenum">
              <a:rPr lang="en-GB" smtClean="0"/>
              <a:t>9</a:t>
            </a:fld>
            <a:endParaRPr lang="en-GB"/>
          </a:p>
        </p:txBody>
      </p:sp>
    </p:spTree>
    <p:extLst>
      <p:ext uri="{BB962C8B-B14F-4D97-AF65-F5344CB8AC3E}">
        <p14:creationId xmlns:p14="http://schemas.microsoft.com/office/powerpoint/2010/main" val="4147332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out</a:t>
            </a:r>
          </a:p>
        </p:txBody>
      </p:sp>
      <p:sp>
        <p:nvSpPr>
          <p:cNvPr id="4" name="Slide Number Placeholder 3"/>
          <p:cNvSpPr>
            <a:spLocks noGrp="1"/>
          </p:cNvSpPr>
          <p:nvPr>
            <p:ph type="sldNum" sz="quarter" idx="5"/>
          </p:nvPr>
        </p:nvSpPr>
        <p:spPr/>
        <p:txBody>
          <a:bodyPr/>
          <a:lstStyle/>
          <a:p>
            <a:fld id="{05D82857-37C7-4F60-AC19-83DBA9E72AC3}" type="slidenum">
              <a:rPr lang="en-GB" smtClean="0"/>
              <a:t>11</a:t>
            </a:fld>
            <a:endParaRPr lang="en-GB"/>
          </a:p>
        </p:txBody>
      </p:sp>
    </p:spTree>
    <p:extLst>
      <p:ext uri="{BB962C8B-B14F-4D97-AF65-F5344CB8AC3E}">
        <p14:creationId xmlns:p14="http://schemas.microsoft.com/office/powerpoint/2010/main" val="907325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reasons to question the role of NA in EAP – which you may wish to use as inspiration for discussion. [Read the bold headings] then ask to take some time to formulate some questions you would like to discuss in your groups (5 mins).</a:t>
            </a:r>
          </a:p>
        </p:txBody>
      </p:sp>
      <p:sp>
        <p:nvSpPr>
          <p:cNvPr id="4" name="Slide Number Placeholder 3"/>
          <p:cNvSpPr>
            <a:spLocks noGrp="1"/>
          </p:cNvSpPr>
          <p:nvPr>
            <p:ph type="sldNum" sz="quarter" idx="5"/>
          </p:nvPr>
        </p:nvSpPr>
        <p:spPr/>
        <p:txBody>
          <a:bodyPr/>
          <a:lstStyle/>
          <a:p>
            <a:fld id="{05D82857-37C7-4F60-AC19-83DBA9E72AC3}" type="slidenum">
              <a:rPr lang="en-GB" smtClean="0"/>
              <a:t>12</a:t>
            </a:fld>
            <a:endParaRPr lang="en-GB"/>
          </a:p>
        </p:txBody>
      </p:sp>
    </p:spTree>
    <p:extLst>
      <p:ext uri="{BB962C8B-B14F-4D97-AF65-F5344CB8AC3E}">
        <p14:creationId xmlns:p14="http://schemas.microsoft.com/office/powerpoint/2010/main" val="53991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DA111-3E1B-121B-E3DE-C78C00451A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77AF74C-64DE-9DE1-AF4C-6DEB3A4966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8C14136-E233-E57B-5E7B-09D4B2F9E36D}"/>
              </a:ext>
            </a:extLst>
          </p:cNvPr>
          <p:cNvSpPr>
            <a:spLocks noGrp="1"/>
          </p:cNvSpPr>
          <p:nvPr>
            <p:ph type="dt" sz="half" idx="10"/>
          </p:nvPr>
        </p:nvSpPr>
        <p:spPr/>
        <p:txBody>
          <a:bodyPr/>
          <a:lstStyle/>
          <a:p>
            <a:fld id="{2A2C25A1-9CC8-423E-B87B-CD6619CA07BD}" type="datetimeFigureOut">
              <a:rPr lang="en-GB" smtClean="0"/>
              <a:t>18/04/2023</a:t>
            </a:fld>
            <a:endParaRPr lang="en-GB"/>
          </a:p>
        </p:txBody>
      </p:sp>
      <p:sp>
        <p:nvSpPr>
          <p:cNvPr id="5" name="Footer Placeholder 4">
            <a:extLst>
              <a:ext uri="{FF2B5EF4-FFF2-40B4-BE49-F238E27FC236}">
                <a16:creationId xmlns:a16="http://schemas.microsoft.com/office/drawing/2014/main" id="{B7F80729-8EF0-D9F4-7681-BE2C4E59EC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B72C0B-52DF-DC46-0BDD-28BCCE31EDB2}"/>
              </a:ext>
            </a:extLst>
          </p:cNvPr>
          <p:cNvSpPr>
            <a:spLocks noGrp="1"/>
          </p:cNvSpPr>
          <p:nvPr>
            <p:ph type="sldNum" sz="quarter" idx="12"/>
          </p:nvPr>
        </p:nvSpPr>
        <p:spPr/>
        <p:txBody>
          <a:bodyPr/>
          <a:lstStyle/>
          <a:p>
            <a:fld id="{FF799FDF-02CE-4CE7-B61C-BD4A6DD99CE9}" type="slidenum">
              <a:rPr lang="en-GB" smtClean="0"/>
              <a:t>‹#›</a:t>
            </a:fld>
            <a:endParaRPr lang="en-GB"/>
          </a:p>
        </p:txBody>
      </p:sp>
    </p:spTree>
    <p:extLst>
      <p:ext uri="{BB962C8B-B14F-4D97-AF65-F5344CB8AC3E}">
        <p14:creationId xmlns:p14="http://schemas.microsoft.com/office/powerpoint/2010/main" val="2083097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09EF7-37E1-F4CB-FD79-E38B7BB1E46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DD3721D-00B1-D66E-0C30-76AA6F4AB9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257EA4-FEF3-850C-D83A-0E47F681071D}"/>
              </a:ext>
            </a:extLst>
          </p:cNvPr>
          <p:cNvSpPr>
            <a:spLocks noGrp="1"/>
          </p:cNvSpPr>
          <p:nvPr>
            <p:ph type="dt" sz="half" idx="10"/>
          </p:nvPr>
        </p:nvSpPr>
        <p:spPr/>
        <p:txBody>
          <a:bodyPr/>
          <a:lstStyle/>
          <a:p>
            <a:fld id="{2A2C25A1-9CC8-423E-B87B-CD6619CA07BD}" type="datetimeFigureOut">
              <a:rPr lang="en-GB" smtClean="0"/>
              <a:t>18/04/2023</a:t>
            </a:fld>
            <a:endParaRPr lang="en-GB"/>
          </a:p>
        </p:txBody>
      </p:sp>
      <p:sp>
        <p:nvSpPr>
          <p:cNvPr id="5" name="Footer Placeholder 4">
            <a:extLst>
              <a:ext uri="{FF2B5EF4-FFF2-40B4-BE49-F238E27FC236}">
                <a16:creationId xmlns:a16="http://schemas.microsoft.com/office/drawing/2014/main" id="{CECA768A-E7E0-AF6C-4D1B-AA534AC4D2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23E331-708A-0D68-6333-7A281C84D499}"/>
              </a:ext>
            </a:extLst>
          </p:cNvPr>
          <p:cNvSpPr>
            <a:spLocks noGrp="1"/>
          </p:cNvSpPr>
          <p:nvPr>
            <p:ph type="sldNum" sz="quarter" idx="12"/>
          </p:nvPr>
        </p:nvSpPr>
        <p:spPr/>
        <p:txBody>
          <a:bodyPr/>
          <a:lstStyle/>
          <a:p>
            <a:fld id="{FF799FDF-02CE-4CE7-B61C-BD4A6DD99CE9}" type="slidenum">
              <a:rPr lang="en-GB" smtClean="0"/>
              <a:t>‹#›</a:t>
            </a:fld>
            <a:endParaRPr lang="en-GB"/>
          </a:p>
        </p:txBody>
      </p:sp>
    </p:spTree>
    <p:extLst>
      <p:ext uri="{BB962C8B-B14F-4D97-AF65-F5344CB8AC3E}">
        <p14:creationId xmlns:p14="http://schemas.microsoft.com/office/powerpoint/2010/main" val="233155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E641DC-6E29-D917-918C-BBC590AFEF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A1E69F-9ED7-6164-0EBB-EEDC0109AF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2755AC-1C01-35FF-6B3D-ACEEF8F800B1}"/>
              </a:ext>
            </a:extLst>
          </p:cNvPr>
          <p:cNvSpPr>
            <a:spLocks noGrp="1"/>
          </p:cNvSpPr>
          <p:nvPr>
            <p:ph type="dt" sz="half" idx="10"/>
          </p:nvPr>
        </p:nvSpPr>
        <p:spPr/>
        <p:txBody>
          <a:bodyPr/>
          <a:lstStyle/>
          <a:p>
            <a:fld id="{2A2C25A1-9CC8-423E-B87B-CD6619CA07BD}" type="datetimeFigureOut">
              <a:rPr lang="en-GB" smtClean="0"/>
              <a:t>18/04/2023</a:t>
            </a:fld>
            <a:endParaRPr lang="en-GB"/>
          </a:p>
        </p:txBody>
      </p:sp>
      <p:sp>
        <p:nvSpPr>
          <p:cNvPr id="5" name="Footer Placeholder 4">
            <a:extLst>
              <a:ext uri="{FF2B5EF4-FFF2-40B4-BE49-F238E27FC236}">
                <a16:creationId xmlns:a16="http://schemas.microsoft.com/office/drawing/2014/main" id="{70CA5196-E0FB-AC78-CD27-43530386F2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D393D0-4A8F-9074-9426-3E7EA2B7A159}"/>
              </a:ext>
            </a:extLst>
          </p:cNvPr>
          <p:cNvSpPr>
            <a:spLocks noGrp="1"/>
          </p:cNvSpPr>
          <p:nvPr>
            <p:ph type="sldNum" sz="quarter" idx="12"/>
          </p:nvPr>
        </p:nvSpPr>
        <p:spPr/>
        <p:txBody>
          <a:bodyPr/>
          <a:lstStyle/>
          <a:p>
            <a:fld id="{FF799FDF-02CE-4CE7-B61C-BD4A6DD99CE9}" type="slidenum">
              <a:rPr lang="en-GB" smtClean="0"/>
              <a:t>‹#›</a:t>
            </a:fld>
            <a:endParaRPr lang="en-GB"/>
          </a:p>
        </p:txBody>
      </p:sp>
    </p:spTree>
    <p:extLst>
      <p:ext uri="{BB962C8B-B14F-4D97-AF65-F5344CB8AC3E}">
        <p14:creationId xmlns:p14="http://schemas.microsoft.com/office/powerpoint/2010/main" val="270318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A0B60-B24C-77FE-BB6B-C720565111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D43784-3269-DF99-2330-FAC3FADDEA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A3020B-6952-1E3F-93F6-24D66C1392C0}"/>
              </a:ext>
            </a:extLst>
          </p:cNvPr>
          <p:cNvSpPr>
            <a:spLocks noGrp="1"/>
          </p:cNvSpPr>
          <p:nvPr>
            <p:ph type="dt" sz="half" idx="10"/>
          </p:nvPr>
        </p:nvSpPr>
        <p:spPr/>
        <p:txBody>
          <a:bodyPr/>
          <a:lstStyle/>
          <a:p>
            <a:fld id="{2A2C25A1-9CC8-423E-B87B-CD6619CA07BD}" type="datetimeFigureOut">
              <a:rPr lang="en-GB" smtClean="0"/>
              <a:t>18/04/2023</a:t>
            </a:fld>
            <a:endParaRPr lang="en-GB"/>
          </a:p>
        </p:txBody>
      </p:sp>
      <p:sp>
        <p:nvSpPr>
          <p:cNvPr id="5" name="Footer Placeholder 4">
            <a:extLst>
              <a:ext uri="{FF2B5EF4-FFF2-40B4-BE49-F238E27FC236}">
                <a16:creationId xmlns:a16="http://schemas.microsoft.com/office/drawing/2014/main" id="{FA887336-A5AF-3904-09FC-85FCFA6DB2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F006AC-E6E7-C4C4-8630-95F18C7E79EB}"/>
              </a:ext>
            </a:extLst>
          </p:cNvPr>
          <p:cNvSpPr>
            <a:spLocks noGrp="1"/>
          </p:cNvSpPr>
          <p:nvPr>
            <p:ph type="sldNum" sz="quarter" idx="12"/>
          </p:nvPr>
        </p:nvSpPr>
        <p:spPr/>
        <p:txBody>
          <a:bodyPr/>
          <a:lstStyle/>
          <a:p>
            <a:fld id="{FF799FDF-02CE-4CE7-B61C-BD4A6DD99CE9}" type="slidenum">
              <a:rPr lang="en-GB" smtClean="0"/>
              <a:t>‹#›</a:t>
            </a:fld>
            <a:endParaRPr lang="en-GB"/>
          </a:p>
        </p:txBody>
      </p:sp>
    </p:spTree>
    <p:extLst>
      <p:ext uri="{BB962C8B-B14F-4D97-AF65-F5344CB8AC3E}">
        <p14:creationId xmlns:p14="http://schemas.microsoft.com/office/powerpoint/2010/main" val="3372489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715BC-C42A-8B68-514C-B1D16AEB97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B280189-7471-1B13-999A-554C915D99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65C848-E7B5-B48F-C8C7-CD40739BF0FF}"/>
              </a:ext>
            </a:extLst>
          </p:cNvPr>
          <p:cNvSpPr>
            <a:spLocks noGrp="1"/>
          </p:cNvSpPr>
          <p:nvPr>
            <p:ph type="dt" sz="half" idx="10"/>
          </p:nvPr>
        </p:nvSpPr>
        <p:spPr/>
        <p:txBody>
          <a:bodyPr/>
          <a:lstStyle/>
          <a:p>
            <a:fld id="{2A2C25A1-9CC8-423E-B87B-CD6619CA07BD}" type="datetimeFigureOut">
              <a:rPr lang="en-GB" smtClean="0"/>
              <a:t>18/04/2023</a:t>
            </a:fld>
            <a:endParaRPr lang="en-GB"/>
          </a:p>
        </p:txBody>
      </p:sp>
      <p:sp>
        <p:nvSpPr>
          <p:cNvPr id="5" name="Footer Placeholder 4">
            <a:extLst>
              <a:ext uri="{FF2B5EF4-FFF2-40B4-BE49-F238E27FC236}">
                <a16:creationId xmlns:a16="http://schemas.microsoft.com/office/drawing/2014/main" id="{2356C5E1-5EEC-F67A-51A7-54CF5A426C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B74A78-47B4-2E0E-9963-16D586B1FD81}"/>
              </a:ext>
            </a:extLst>
          </p:cNvPr>
          <p:cNvSpPr>
            <a:spLocks noGrp="1"/>
          </p:cNvSpPr>
          <p:nvPr>
            <p:ph type="sldNum" sz="quarter" idx="12"/>
          </p:nvPr>
        </p:nvSpPr>
        <p:spPr/>
        <p:txBody>
          <a:bodyPr/>
          <a:lstStyle/>
          <a:p>
            <a:fld id="{FF799FDF-02CE-4CE7-B61C-BD4A6DD99CE9}" type="slidenum">
              <a:rPr lang="en-GB" smtClean="0"/>
              <a:t>‹#›</a:t>
            </a:fld>
            <a:endParaRPr lang="en-GB"/>
          </a:p>
        </p:txBody>
      </p:sp>
    </p:spTree>
    <p:extLst>
      <p:ext uri="{BB962C8B-B14F-4D97-AF65-F5344CB8AC3E}">
        <p14:creationId xmlns:p14="http://schemas.microsoft.com/office/powerpoint/2010/main" val="64078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4213B-4A8A-564C-B3F1-EE2BC635CF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5C16A8-DAE8-7CDA-B3A3-A7DA596169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799D3E0-F0D0-E7F5-129B-B1C219C7C0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F0571D9-8C4F-24CA-DC28-08939E045C1C}"/>
              </a:ext>
            </a:extLst>
          </p:cNvPr>
          <p:cNvSpPr>
            <a:spLocks noGrp="1"/>
          </p:cNvSpPr>
          <p:nvPr>
            <p:ph type="dt" sz="half" idx="10"/>
          </p:nvPr>
        </p:nvSpPr>
        <p:spPr/>
        <p:txBody>
          <a:bodyPr/>
          <a:lstStyle/>
          <a:p>
            <a:fld id="{2A2C25A1-9CC8-423E-B87B-CD6619CA07BD}" type="datetimeFigureOut">
              <a:rPr lang="en-GB" smtClean="0"/>
              <a:t>18/04/2023</a:t>
            </a:fld>
            <a:endParaRPr lang="en-GB"/>
          </a:p>
        </p:txBody>
      </p:sp>
      <p:sp>
        <p:nvSpPr>
          <p:cNvPr id="6" name="Footer Placeholder 5">
            <a:extLst>
              <a:ext uri="{FF2B5EF4-FFF2-40B4-BE49-F238E27FC236}">
                <a16:creationId xmlns:a16="http://schemas.microsoft.com/office/drawing/2014/main" id="{22159492-12DD-E7C2-C1CF-A294FE158F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44BDD5-C9E1-F706-EE48-A14526A196B0}"/>
              </a:ext>
            </a:extLst>
          </p:cNvPr>
          <p:cNvSpPr>
            <a:spLocks noGrp="1"/>
          </p:cNvSpPr>
          <p:nvPr>
            <p:ph type="sldNum" sz="quarter" idx="12"/>
          </p:nvPr>
        </p:nvSpPr>
        <p:spPr/>
        <p:txBody>
          <a:bodyPr/>
          <a:lstStyle/>
          <a:p>
            <a:fld id="{FF799FDF-02CE-4CE7-B61C-BD4A6DD99CE9}" type="slidenum">
              <a:rPr lang="en-GB" smtClean="0"/>
              <a:t>‹#›</a:t>
            </a:fld>
            <a:endParaRPr lang="en-GB"/>
          </a:p>
        </p:txBody>
      </p:sp>
    </p:spTree>
    <p:extLst>
      <p:ext uri="{BB962C8B-B14F-4D97-AF65-F5344CB8AC3E}">
        <p14:creationId xmlns:p14="http://schemas.microsoft.com/office/powerpoint/2010/main" val="3122649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1501-CD5B-AA91-D35A-0921F1224DE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E090435-4DC5-879C-5B95-1FD8D5950F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B1625C-53B1-B613-861C-642802B33AD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4A26CE-5575-93D8-2DF7-99F43637BF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36692D-3030-81F6-14EA-82B2844477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03F2979-7B16-68C0-B003-A05802070814}"/>
              </a:ext>
            </a:extLst>
          </p:cNvPr>
          <p:cNvSpPr>
            <a:spLocks noGrp="1"/>
          </p:cNvSpPr>
          <p:nvPr>
            <p:ph type="dt" sz="half" idx="10"/>
          </p:nvPr>
        </p:nvSpPr>
        <p:spPr/>
        <p:txBody>
          <a:bodyPr/>
          <a:lstStyle/>
          <a:p>
            <a:fld id="{2A2C25A1-9CC8-423E-B87B-CD6619CA07BD}" type="datetimeFigureOut">
              <a:rPr lang="en-GB" smtClean="0"/>
              <a:t>18/04/2023</a:t>
            </a:fld>
            <a:endParaRPr lang="en-GB"/>
          </a:p>
        </p:txBody>
      </p:sp>
      <p:sp>
        <p:nvSpPr>
          <p:cNvPr id="8" name="Footer Placeholder 7">
            <a:extLst>
              <a:ext uri="{FF2B5EF4-FFF2-40B4-BE49-F238E27FC236}">
                <a16:creationId xmlns:a16="http://schemas.microsoft.com/office/drawing/2014/main" id="{FD145994-6BA3-5C4C-C74B-9365D1CA9FF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75377EB-2564-3A11-D719-5E3FD30F0F7F}"/>
              </a:ext>
            </a:extLst>
          </p:cNvPr>
          <p:cNvSpPr>
            <a:spLocks noGrp="1"/>
          </p:cNvSpPr>
          <p:nvPr>
            <p:ph type="sldNum" sz="quarter" idx="12"/>
          </p:nvPr>
        </p:nvSpPr>
        <p:spPr/>
        <p:txBody>
          <a:bodyPr/>
          <a:lstStyle/>
          <a:p>
            <a:fld id="{FF799FDF-02CE-4CE7-B61C-BD4A6DD99CE9}" type="slidenum">
              <a:rPr lang="en-GB" smtClean="0"/>
              <a:t>‹#›</a:t>
            </a:fld>
            <a:endParaRPr lang="en-GB"/>
          </a:p>
        </p:txBody>
      </p:sp>
    </p:spTree>
    <p:extLst>
      <p:ext uri="{BB962C8B-B14F-4D97-AF65-F5344CB8AC3E}">
        <p14:creationId xmlns:p14="http://schemas.microsoft.com/office/powerpoint/2010/main" val="1605319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D199C-A8D7-50F9-1E3F-E769E8F0229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24E1EDD-331B-4823-E89A-9444AE644D7E}"/>
              </a:ext>
            </a:extLst>
          </p:cNvPr>
          <p:cNvSpPr>
            <a:spLocks noGrp="1"/>
          </p:cNvSpPr>
          <p:nvPr>
            <p:ph type="dt" sz="half" idx="10"/>
          </p:nvPr>
        </p:nvSpPr>
        <p:spPr/>
        <p:txBody>
          <a:bodyPr/>
          <a:lstStyle/>
          <a:p>
            <a:fld id="{2A2C25A1-9CC8-423E-B87B-CD6619CA07BD}" type="datetimeFigureOut">
              <a:rPr lang="en-GB" smtClean="0"/>
              <a:t>18/04/2023</a:t>
            </a:fld>
            <a:endParaRPr lang="en-GB"/>
          </a:p>
        </p:txBody>
      </p:sp>
      <p:sp>
        <p:nvSpPr>
          <p:cNvPr id="4" name="Footer Placeholder 3">
            <a:extLst>
              <a:ext uri="{FF2B5EF4-FFF2-40B4-BE49-F238E27FC236}">
                <a16:creationId xmlns:a16="http://schemas.microsoft.com/office/drawing/2014/main" id="{4AF140C0-C22F-3E0C-C8A9-2EB1F230B4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09A881B-B3A1-54C1-C5F7-CF05DF71F14C}"/>
              </a:ext>
            </a:extLst>
          </p:cNvPr>
          <p:cNvSpPr>
            <a:spLocks noGrp="1"/>
          </p:cNvSpPr>
          <p:nvPr>
            <p:ph type="sldNum" sz="quarter" idx="12"/>
          </p:nvPr>
        </p:nvSpPr>
        <p:spPr/>
        <p:txBody>
          <a:bodyPr/>
          <a:lstStyle/>
          <a:p>
            <a:fld id="{FF799FDF-02CE-4CE7-B61C-BD4A6DD99CE9}" type="slidenum">
              <a:rPr lang="en-GB" smtClean="0"/>
              <a:t>‹#›</a:t>
            </a:fld>
            <a:endParaRPr lang="en-GB"/>
          </a:p>
        </p:txBody>
      </p:sp>
    </p:spTree>
    <p:extLst>
      <p:ext uri="{BB962C8B-B14F-4D97-AF65-F5344CB8AC3E}">
        <p14:creationId xmlns:p14="http://schemas.microsoft.com/office/powerpoint/2010/main" val="3197706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1FDB30-2BE8-5683-564A-AD75F0965FD6}"/>
              </a:ext>
            </a:extLst>
          </p:cNvPr>
          <p:cNvSpPr>
            <a:spLocks noGrp="1"/>
          </p:cNvSpPr>
          <p:nvPr>
            <p:ph type="dt" sz="half" idx="10"/>
          </p:nvPr>
        </p:nvSpPr>
        <p:spPr/>
        <p:txBody>
          <a:bodyPr/>
          <a:lstStyle/>
          <a:p>
            <a:fld id="{2A2C25A1-9CC8-423E-B87B-CD6619CA07BD}" type="datetimeFigureOut">
              <a:rPr lang="en-GB" smtClean="0"/>
              <a:t>18/04/2023</a:t>
            </a:fld>
            <a:endParaRPr lang="en-GB"/>
          </a:p>
        </p:txBody>
      </p:sp>
      <p:sp>
        <p:nvSpPr>
          <p:cNvPr id="3" name="Footer Placeholder 2">
            <a:extLst>
              <a:ext uri="{FF2B5EF4-FFF2-40B4-BE49-F238E27FC236}">
                <a16:creationId xmlns:a16="http://schemas.microsoft.com/office/drawing/2014/main" id="{A58AD0FB-965E-F5A5-BFA9-883D2D8C047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7E651AE-5671-E838-1F1A-72CAB17144C0}"/>
              </a:ext>
            </a:extLst>
          </p:cNvPr>
          <p:cNvSpPr>
            <a:spLocks noGrp="1"/>
          </p:cNvSpPr>
          <p:nvPr>
            <p:ph type="sldNum" sz="quarter" idx="12"/>
          </p:nvPr>
        </p:nvSpPr>
        <p:spPr/>
        <p:txBody>
          <a:bodyPr/>
          <a:lstStyle/>
          <a:p>
            <a:fld id="{FF799FDF-02CE-4CE7-B61C-BD4A6DD99CE9}" type="slidenum">
              <a:rPr lang="en-GB" smtClean="0"/>
              <a:t>‹#›</a:t>
            </a:fld>
            <a:endParaRPr lang="en-GB"/>
          </a:p>
        </p:txBody>
      </p:sp>
    </p:spTree>
    <p:extLst>
      <p:ext uri="{BB962C8B-B14F-4D97-AF65-F5344CB8AC3E}">
        <p14:creationId xmlns:p14="http://schemas.microsoft.com/office/powerpoint/2010/main" val="2202576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A1994-2702-A895-EE64-9D1CE395CA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6083E0A-97D8-87FF-FDC1-C36FA2391D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D8D76DB-0F0A-7E67-56A7-7C1CF6FCBA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6AFB2C-035A-5BF7-9F13-F6A14BB7F921}"/>
              </a:ext>
            </a:extLst>
          </p:cNvPr>
          <p:cNvSpPr>
            <a:spLocks noGrp="1"/>
          </p:cNvSpPr>
          <p:nvPr>
            <p:ph type="dt" sz="half" idx="10"/>
          </p:nvPr>
        </p:nvSpPr>
        <p:spPr/>
        <p:txBody>
          <a:bodyPr/>
          <a:lstStyle/>
          <a:p>
            <a:fld id="{2A2C25A1-9CC8-423E-B87B-CD6619CA07BD}" type="datetimeFigureOut">
              <a:rPr lang="en-GB" smtClean="0"/>
              <a:t>18/04/2023</a:t>
            </a:fld>
            <a:endParaRPr lang="en-GB"/>
          </a:p>
        </p:txBody>
      </p:sp>
      <p:sp>
        <p:nvSpPr>
          <p:cNvPr id="6" name="Footer Placeholder 5">
            <a:extLst>
              <a:ext uri="{FF2B5EF4-FFF2-40B4-BE49-F238E27FC236}">
                <a16:creationId xmlns:a16="http://schemas.microsoft.com/office/drawing/2014/main" id="{BF2D2AE9-29B8-E919-1521-2814F13D34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3D01DB-4B67-21AE-F5AB-D8CBB1350B2E}"/>
              </a:ext>
            </a:extLst>
          </p:cNvPr>
          <p:cNvSpPr>
            <a:spLocks noGrp="1"/>
          </p:cNvSpPr>
          <p:nvPr>
            <p:ph type="sldNum" sz="quarter" idx="12"/>
          </p:nvPr>
        </p:nvSpPr>
        <p:spPr/>
        <p:txBody>
          <a:bodyPr/>
          <a:lstStyle/>
          <a:p>
            <a:fld id="{FF799FDF-02CE-4CE7-B61C-BD4A6DD99CE9}" type="slidenum">
              <a:rPr lang="en-GB" smtClean="0"/>
              <a:t>‹#›</a:t>
            </a:fld>
            <a:endParaRPr lang="en-GB"/>
          </a:p>
        </p:txBody>
      </p:sp>
    </p:spTree>
    <p:extLst>
      <p:ext uri="{BB962C8B-B14F-4D97-AF65-F5344CB8AC3E}">
        <p14:creationId xmlns:p14="http://schemas.microsoft.com/office/powerpoint/2010/main" val="4197538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1184E-B94F-6ED8-90EA-38D58745AB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75B6812-7347-B252-3E77-CB7C9861AD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0ABF0B5-EB13-4B7C-4504-231ED5F846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63F4D7-9C18-C8FE-D22B-B67925BC9497}"/>
              </a:ext>
            </a:extLst>
          </p:cNvPr>
          <p:cNvSpPr>
            <a:spLocks noGrp="1"/>
          </p:cNvSpPr>
          <p:nvPr>
            <p:ph type="dt" sz="half" idx="10"/>
          </p:nvPr>
        </p:nvSpPr>
        <p:spPr/>
        <p:txBody>
          <a:bodyPr/>
          <a:lstStyle/>
          <a:p>
            <a:fld id="{2A2C25A1-9CC8-423E-B87B-CD6619CA07BD}" type="datetimeFigureOut">
              <a:rPr lang="en-GB" smtClean="0"/>
              <a:t>18/04/2023</a:t>
            </a:fld>
            <a:endParaRPr lang="en-GB"/>
          </a:p>
        </p:txBody>
      </p:sp>
      <p:sp>
        <p:nvSpPr>
          <p:cNvPr id="6" name="Footer Placeholder 5">
            <a:extLst>
              <a:ext uri="{FF2B5EF4-FFF2-40B4-BE49-F238E27FC236}">
                <a16:creationId xmlns:a16="http://schemas.microsoft.com/office/drawing/2014/main" id="{00EDF0B6-07F6-BD40-32B7-9ACC3505EE1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0960CF-B61A-2E75-1D2A-C91291329E12}"/>
              </a:ext>
            </a:extLst>
          </p:cNvPr>
          <p:cNvSpPr>
            <a:spLocks noGrp="1"/>
          </p:cNvSpPr>
          <p:nvPr>
            <p:ph type="sldNum" sz="quarter" idx="12"/>
          </p:nvPr>
        </p:nvSpPr>
        <p:spPr/>
        <p:txBody>
          <a:bodyPr/>
          <a:lstStyle/>
          <a:p>
            <a:fld id="{FF799FDF-02CE-4CE7-B61C-BD4A6DD99CE9}" type="slidenum">
              <a:rPr lang="en-GB" smtClean="0"/>
              <a:t>‹#›</a:t>
            </a:fld>
            <a:endParaRPr lang="en-GB"/>
          </a:p>
        </p:txBody>
      </p:sp>
    </p:spTree>
    <p:extLst>
      <p:ext uri="{BB962C8B-B14F-4D97-AF65-F5344CB8AC3E}">
        <p14:creationId xmlns:p14="http://schemas.microsoft.com/office/powerpoint/2010/main" val="1390377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17CE78-9539-E253-C79F-77F6E1631D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7B2D14A-6FDC-9165-F323-7F38742988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2EF821-996E-0743-E37B-FA14C72D51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C25A1-9CC8-423E-B87B-CD6619CA07BD}" type="datetimeFigureOut">
              <a:rPr lang="en-GB" smtClean="0"/>
              <a:t>18/04/2023</a:t>
            </a:fld>
            <a:endParaRPr lang="en-GB"/>
          </a:p>
        </p:txBody>
      </p:sp>
      <p:sp>
        <p:nvSpPr>
          <p:cNvPr id="5" name="Footer Placeholder 4">
            <a:extLst>
              <a:ext uri="{FF2B5EF4-FFF2-40B4-BE49-F238E27FC236}">
                <a16:creationId xmlns:a16="http://schemas.microsoft.com/office/drawing/2014/main" id="{A7E6ED6F-EE33-5932-7C57-B7C36E2B76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A2E8A43-E86B-924A-AF1F-4A790CD21D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99FDF-02CE-4CE7-B61C-BD4A6DD99CE9}" type="slidenum">
              <a:rPr lang="en-GB" smtClean="0"/>
              <a:t>‹#›</a:t>
            </a:fld>
            <a:endParaRPr lang="en-GB"/>
          </a:p>
        </p:txBody>
      </p:sp>
    </p:spTree>
    <p:extLst>
      <p:ext uri="{BB962C8B-B14F-4D97-AF65-F5344CB8AC3E}">
        <p14:creationId xmlns:p14="http://schemas.microsoft.com/office/powerpoint/2010/main" val="1880979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play01@student.bbk.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garneteducation.com/app/uploads/27_Paper-BALEAP_GS_2019-27.pdf" TargetMode="External"/><Relationship Id="rId3" Type="http://schemas.openxmlformats.org/officeDocument/2006/relationships/hyperlink" Target="https://doi.org/10.1016/j.jeap.2021.100980" TargetMode="External"/><Relationship Id="rId7" Type="http://schemas.openxmlformats.org/officeDocument/2006/relationships/hyperlink" Target="https://www.bloomsburycollections.com/book/what-makes-writing-academic-rethinking-theory-for-practice/" TargetMode="External"/><Relationship Id="rId2" Type="http://schemas.openxmlformats.org/officeDocument/2006/relationships/hyperlink" Target="https://www.baleap.org/wp-content/uploads/2022/04/BALEAP-TEAP-Handbook-2022-edition.pdf" TargetMode="External"/><Relationship Id="rId1" Type="http://schemas.openxmlformats.org/officeDocument/2006/relationships/slideLayout" Target="../slideLayouts/slideLayout2.xml"/><Relationship Id="rId6" Type="http://schemas.openxmlformats.org/officeDocument/2006/relationships/hyperlink" Target="https://doi.org/10.1016/j.jeap.2006.11.005" TargetMode="External"/><Relationship Id="rId5" Type="http://schemas.openxmlformats.org/officeDocument/2006/relationships/hyperlink" Target="https://doi.org/10.1016/S1475-1585(03)00013-4" TargetMode="External"/><Relationship Id="rId4" Type="http://schemas.openxmlformats.org/officeDocument/2006/relationships/hyperlink" Target="https://doi.org/10.2307/40264514" TargetMode="External"/><Relationship Id="rId9" Type="http://schemas.openxmlformats.org/officeDocument/2006/relationships/hyperlink" Target="https://www.cambridge.org/gb/cambridgeenglish/catalog/skills/unlock-2nd-edi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60F7C-BB02-0245-B72D-226F5D14FC44}"/>
              </a:ext>
            </a:extLst>
          </p:cNvPr>
          <p:cNvSpPr>
            <a:spLocks noGrp="1"/>
          </p:cNvSpPr>
          <p:nvPr>
            <p:ph type="ctrTitle"/>
          </p:nvPr>
        </p:nvSpPr>
        <p:spPr/>
        <p:txBody>
          <a:bodyPr/>
          <a:lstStyle/>
          <a:p>
            <a:r>
              <a:rPr lang="en-GB" dirty="0"/>
              <a:t>Time to deconstruct needs analysis?</a:t>
            </a:r>
          </a:p>
        </p:txBody>
      </p:sp>
      <p:sp>
        <p:nvSpPr>
          <p:cNvPr id="3" name="Subtitle 2">
            <a:extLst>
              <a:ext uri="{FF2B5EF4-FFF2-40B4-BE49-F238E27FC236}">
                <a16:creationId xmlns:a16="http://schemas.microsoft.com/office/drawing/2014/main" id="{F48B97AA-05F0-30D0-7C76-BC27A2C85AA5}"/>
              </a:ext>
            </a:extLst>
          </p:cNvPr>
          <p:cNvSpPr>
            <a:spLocks noGrp="1"/>
          </p:cNvSpPr>
          <p:nvPr>
            <p:ph type="subTitle" idx="1"/>
          </p:nvPr>
        </p:nvSpPr>
        <p:spPr/>
        <p:txBody>
          <a:bodyPr>
            <a:normAutofit lnSpcReduction="10000"/>
          </a:bodyPr>
          <a:lstStyle/>
          <a:p>
            <a:r>
              <a:rPr lang="en-GB" dirty="0"/>
              <a:t>Friday 21</a:t>
            </a:r>
            <a:r>
              <a:rPr lang="en-GB" baseline="30000" dirty="0"/>
              <a:t>st</a:t>
            </a:r>
            <a:r>
              <a:rPr lang="en-GB" dirty="0"/>
              <a:t> April, 2023 – BALEAP conference</a:t>
            </a:r>
          </a:p>
          <a:p>
            <a:r>
              <a:rPr lang="en-GB" dirty="0"/>
              <a:t>Rob Playfair, Birkbeck College, University of London</a:t>
            </a:r>
          </a:p>
          <a:p>
            <a:r>
              <a:rPr lang="en-GB" dirty="0">
                <a:hlinkClick r:id="rId2"/>
              </a:rPr>
              <a:t>rplay01@student.bbk.ac.uk</a:t>
            </a:r>
            <a:endParaRPr lang="en-GB" dirty="0"/>
          </a:p>
          <a:p>
            <a:r>
              <a:rPr lang="en-GB" dirty="0"/>
              <a:t>@RobPlayfair</a:t>
            </a:r>
          </a:p>
        </p:txBody>
      </p:sp>
    </p:spTree>
    <p:extLst>
      <p:ext uri="{BB962C8B-B14F-4D97-AF65-F5344CB8AC3E}">
        <p14:creationId xmlns:p14="http://schemas.microsoft.com/office/powerpoint/2010/main" val="256247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D2822-28DC-FC6E-113E-66407FAACE4B}"/>
              </a:ext>
            </a:extLst>
          </p:cNvPr>
          <p:cNvSpPr>
            <a:spLocks noGrp="1"/>
          </p:cNvSpPr>
          <p:nvPr>
            <p:ph type="title"/>
          </p:nvPr>
        </p:nvSpPr>
        <p:spPr/>
        <p:txBody>
          <a:bodyPr/>
          <a:lstStyle/>
          <a:p>
            <a:r>
              <a:rPr lang="en-GB" dirty="0"/>
              <a:t>Rhetorical uses of ‘needs’ in EAP discourse</a:t>
            </a:r>
          </a:p>
        </p:txBody>
      </p:sp>
      <p:sp>
        <p:nvSpPr>
          <p:cNvPr id="3" name="Text Placeholder 2">
            <a:extLst>
              <a:ext uri="{FF2B5EF4-FFF2-40B4-BE49-F238E27FC236}">
                <a16:creationId xmlns:a16="http://schemas.microsoft.com/office/drawing/2014/main" id="{4BC128FA-1F40-9ABD-BE3B-9D4424A4FE15}"/>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286523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3F52685D-F31C-4841-B1C4-A7E9E7B2B052}"/>
              </a:ext>
            </a:extLst>
          </p:cNvPr>
          <p:cNvGraphicFramePr/>
          <p:nvPr>
            <p:extLst>
              <p:ext uri="{D42A27DB-BD31-4B8C-83A1-F6EECF244321}">
                <p14:modId xmlns:p14="http://schemas.microsoft.com/office/powerpoint/2010/main" val="2455561822"/>
              </p:ext>
            </p:extLst>
          </p:nvPr>
        </p:nvGraphicFramePr>
        <p:xfrm>
          <a:off x="700391" y="223736"/>
          <a:ext cx="10778247" cy="63618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4435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E1F647F-DFF2-6F6E-BF29-B5F2977ED8A2}"/>
              </a:ext>
            </a:extLst>
          </p:cNvPr>
          <p:cNvSpPr>
            <a:spLocks noGrp="1"/>
          </p:cNvSpPr>
          <p:nvPr>
            <p:ph type="title"/>
          </p:nvPr>
        </p:nvSpPr>
        <p:spPr/>
        <p:txBody>
          <a:bodyPr/>
          <a:lstStyle/>
          <a:p>
            <a:r>
              <a:rPr lang="en-GB" dirty="0"/>
              <a:t>Some reasons to deconstruct needs analysis</a:t>
            </a:r>
          </a:p>
        </p:txBody>
      </p:sp>
      <p:sp>
        <p:nvSpPr>
          <p:cNvPr id="10" name="Content Placeholder 9">
            <a:extLst>
              <a:ext uri="{FF2B5EF4-FFF2-40B4-BE49-F238E27FC236}">
                <a16:creationId xmlns:a16="http://schemas.microsoft.com/office/drawing/2014/main" id="{10C1DCAB-0DB0-CDBF-6E2B-928B3CC7C984}"/>
              </a:ext>
            </a:extLst>
          </p:cNvPr>
          <p:cNvSpPr>
            <a:spLocks noGrp="1"/>
          </p:cNvSpPr>
          <p:nvPr>
            <p:ph idx="1"/>
          </p:nvPr>
        </p:nvSpPr>
        <p:spPr/>
        <p:txBody>
          <a:bodyPr>
            <a:normAutofit fontScale="62500" lnSpcReduction="20000"/>
          </a:bodyPr>
          <a:lstStyle/>
          <a:p>
            <a:pPr>
              <a:lnSpc>
                <a:spcPct val="107000"/>
              </a:lnSpc>
              <a:spcAft>
                <a:spcPts val="800"/>
              </a:spcAft>
            </a:pPr>
            <a:r>
              <a:rPr lang="en-GB" sz="2800" b="1" kern="100" dirty="0">
                <a:effectLst/>
                <a:latin typeface="Calibri" panose="020F0502020204030204" pitchFamily="34" charset="0"/>
                <a:ea typeface="Calibri" panose="020F0502020204030204" pitchFamily="34" charset="0"/>
                <a:cs typeface="Times New Roman" panose="02020603050405020304" pitchFamily="18" charset="0"/>
              </a:rPr>
              <a:t>NA as static</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“…like the constantly changing learning targets </a:t>
            </a:r>
            <a:r>
              <a:rPr lang="en-GB" sz="2800" kern="100" dirty="0">
                <a:latin typeface="Calibri" panose="020F0502020204030204" pitchFamily="34" charset="0"/>
                <a:ea typeface="Calibri" panose="020F0502020204030204" pitchFamily="34" charset="0"/>
                <a:cs typeface="Times New Roman" panose="02020603050405020304" pitchFamily="18" charset="0"/>
              </a:rPr>
              <a:t>[ESP]</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addresses, is itself becoming harder and harder to capture in anything like a single stop-action frame" </a:t>
            </a:r>
            <a:r>
              <a:rPr lang="en-GB" sz="2800" kern="100" dirty="0">
                <a:effectLst/>
                <a:latin typeface="Calibri" panose="020F0502020204030204" pitchFamily="34" charset="0"/>
                <a:ea typeface="Calibri" panose="020F0502020204030204" pitchFamily="34" charset="0"/>
                <a:cs typeface="Calibri" panose="020F0502020204030204" pitchFamily="34" charset="0"/>
              </a:rPr>
              <a:t>(Belcher, 2006, p. 134)</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b="1" kern="100" dirty="0">
                <a:latin typeface="Calibri" panose="020F0502020204030204" pitchFamily="34" charset="0"/>
                <a:ea typeface="Calibri" panose="020F0502020204030204" pitchFamily="34" charset="0"/>
                <a:cs typeface="Times New Roman" panose="02020603050405020304" pitchFamily="18" charset="0"/>
              </a:rPr>
              <a:t>NA as based on deficit</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“By ignoring socio-semiotic and multimodal research on literacy development, for example, which approaches writing instruction as part of a complex educational ecology that cares about and integrates students’ previous and current literacies into the acquisition of new ones…, EAP projects itself as a perpetrator of functional transferable skills continually aimed at future ‘target situations’” (Molinari, 2022, p.41) </a:t>
            </a:r>
          </a:p>
          <a:p>
            <a:pPr>
              <a:lnSpc>
                <a:spcPct val="107000"/>
              </a:lnSpc>
              <a:spcAft>
                <a:spcPts val="800"/>
              </a:spcAft>
            </a:pPr>
            <a:r>
              <a:rPr lang="en-GB" sz="2800" b="1" kern="100" dirty="0">
                <a:latin typeface="Calibri" panose="020F0502020204030204" pitchFamily="34" charset="0"/>
                <a:ea typeface="Calibri" panose="020F0502020204030204" pitchFamily="34" charset="0"/>
                <a:cs typeface="Times New Roman" panose="02020603050405020304" pitchFamily="18" charset="0"/>
              </a:rPr>
              <a:t>NA as </a:t>
            </a:r>
            <a:r>
              <a:rPr lang="en-GB" sz="2800" b="1" kern="100" dirty="0">
                <a:effectLst/>
                <a:latin typeface="Calibri" panose="020F0502020204030204" pitchFamily="34" charset="0"/>
                <a:ea typeface="Calibri" panose="020F0502020204030204" pitchFamily="34" charset="0"/>
                <a:cs typeface="Times New Roman" panose="02020603050405020304" pitchFamily="18" charset="0"/>
              </a:rPr>
              <a:t>neutral</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“…to arrive at an ethics of EAP, needs analysis must include examination of who sets the goals, why they were formulated, whose interests are served by them, and whether they should be challenged.” </a:t>
            </a:r>
            <a:r>
              <a:rPr lang="en-GB" sz="2800" kern="100" dirty="0">
                <a:effectLst/>
                <a:latin typeface="Calibri" panose="020F0502020204030204" pitchFamily="34" charset="0"/>
                <a:ea typeface="Calibri" panose="020F0502020204030204" pitchFamily="34" charset="0"/>
                <a:cs typeface="Calibri" panose="020F0502020204030204" pitchFamily="34" charset="0"/>
              </a:rPr>
              <a:t>(Benesch, 2001, p. 43)</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2800" b="1" kern="100" dirty="0">
                <a:latin typeface="Calibri" panose="020F0502020204030204" pitchFamily="34" charset="0"/>
                <a:ea typeface="Calibri" panose="020F0502020204030204" pitchFamily="34" charset="0"/>
                <a:cs typeface="Times New Roman" panose="02020603050405020304" pitchFamily="18" charset="0"/>
              </a:rPr>
              <a:t>NA as an exclusive practice</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“EAP course design is a high stakes activity usually </a:t>
            </a:r>
            <a:r>
              <a:rPr lang="en-GB" sz="2800" u="sng" kern="100" dirty="0">
                <a:effectLst/>
                <a:latin typeface="Calibri" panose="020F0502020204030204" pitchFamily="34" charset="0"/>
                <a:ea typeface="Calibri" panose="020F0502020204030204" pitchFamily="34" charset="0"/>
                <a:cs typeface="Times New Roman" panose="02020603050405020304" pitchFamily="18" charset="0"/>
              </a:rPr>
              <a:t>carried out by senior members</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 of the EAP team, who can interact with staff in their institution to establish the expectations of the academic community that EAP students wish to join. This target needs analysis supports the development of a ‘defensible syllabus’ for the course…” </a:t>
            </a:r>
            <a:r>
              <a:rPr lang="en-GB" sz="2800" kern="100" dirty="0">
                <a:effectLst/>
                <a:latin typeface="Calibri" panose="020F0502020204030204" pitchFamily="34" charset="0"/>
                <a:ea typeface="Calibri" panose="020F0502020204030204" pitchFamily="34" charset="0"/>
                <a:cs typeface="Calibri" panose="020F0502020204030204" pitchFamily="34" charset="0"/>
              </a:rPr>
              <a:t>(BALEAP, 2022, p. 8)</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126831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C5E89-7D75-B814-1B39-1E4D39C974E0}"/>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0CFF4A43-FFFD-B624-93BE-67093506B0C6}"/>
              </a:ext>
            </a:extLst>
          </p:cNvPr>
          <p:cNvSpPr>
            <a:spLocks noGrp="1"/>
          </p:cNvSpPr>
          <p:nvPr>
            <p:ph idx="1"/>
          </p:nvPr>
        </p:nvSpPr>
        <p:spPr/>
        <p:txBody>
          <a:bodyPr>
            <a:normAutofit fontScale="55000" lnSpcReduction="20000"/>
          </a:bodyPr>
          <a:lstStyle/>
          <a:p>
            <a:pPr marL="0" indent="-684000">
              <a:buNone/>
            </a:pPr>
            <a:r>
              <a:rPr lang="en-GB" dirty="0"/>
              <a:t>BALEAP. (2022). BALEAP TEAP Handbook. BALEAP. </a:t>
            </a:r>
            <a:r>
              <a:rPr lang="en-GB" dirty="0">
                <a:hlinkClick r:id="rId2"/>
              </a:rPr>
              <a:t>https://www.baleap.org/wp-content/uploads/2022/04/BALEAP-TEAP-Handbook-2022-edition.pdf</a:t>
            </a:r>
            <a:r>
              <a:rPr lang="en-GB" dirty="0"/>
              <a:t> </a:t>
            </a:r>
          </a:p>
          <a:p>
            <a:pPr marL="0" indent="-684000">
              <a:buNone/>
            </a:pPr>
            <a:r>
              <a:rPr lang="en-GB" dirty="0"/>
              <a:t>Banister, C. (2021). Harnessing learner research agendas to continuously explore EAP learners’ needs. Journal of English for Academic Purposes, 51, 100980. </a:t>
            </a:r>
            <a:r>
              <a:rPr lang="en-GB" dirty="0">
                <a:hlinkClick r:id="rId3"/>
              </a:rPr>
              <a:t>https://doi.org/10.1016/j.jeap.2021.100980</a:t>
            </a:r>
            <a:r>
              <a:rPr lang="en-GB" dirty="0"/>
              <a:t> </a:t>
            </a:r>
          </a:p>
          <a:p>
            <a:pPr marL="0" indent="-684000">
              <a:buNone/>
            </a:pPr>
            <a:r>
              <a:rPr lang="en-GB" dirty="0"/>
              <a:t>Belcher, D. D. (2006). English for Specific Purposes: Teaching to Perceived Needs and Imagined Futures in Worlds of Work, Study, and Everyday Life. TESOL Quarterly, 40(1), 133–156. </a:t>
            </a:r>
            <a:r>
              <a:rPr lang="en-GB" dirty="0">
                <a:hlinkClick r:id="rId4"/>
              </a:rPr>
              <a:t>https://doi.org/10.2307/40264514</a:t>
            </a:r>
            <a:r>
              <a:rPr lang="en-GB" dirty="0"/>
              <a:t> </a:t>
            </a:r>
          </a:p>
          <a:p>
            <a:pPr marL="0" indent="-684000">
              <a:buNone/>
            </a:pPr>
            <a:r>
              <a:rPr lang="en-GB" dirty="0"/>
              <a:t>Benesch, S. (2001). Critical English for Academic Purposes: Theory, Politics, and Practice. Routledge.</a:t>
            </a:r>
          </a:p>
          <a:p>
            <a:pPr marL="0" indent="-684000">
              <a:buNone/>
            </a:pPr>
            <a:r>
              <a:rPr lang="en-GB" dirty="0" err="1"/>
              <a:t>Deutch</a:t>
            </a:r>
            <a:r>
              <a:rPr lang="en-GB" dirty="0"/>
              <a:t>, Y. (2003). Needs analysis for academic legal English courses in Israel: A model of setting priorities. Journal of English for Academic Purposes, 2(2), 125–146. </a:t>
            </a:r>
            <a:r>
              <a:rPr lang="en-GB" dirty="0">
                <a:hlinkClick r:id="rId5"/>
              </a:rPr>
              <a:t>https://doi.org/10.1016/S1475-1585(03)00013-4</a:t>
            </a:r>
            <a:r>
              <a:rPr lang="en-GB" dirty="0"/>
              <a:t> </a:t>
            </a:r>
          </a:p>
          <a:p>
            <a:pPr marL="0" indent="-684000">
              <a:buNone/>
            </a:pPr>
            <a:r>
              <a:rPr lang="en-GB" dirty="0"/>
              <a:t>Evans, S., &amp; Green, C. (2007). Why EAP is necessary: A survey of Hong Kong tertiary students. Journal of English for Academic Purposes, 6(1), 3–17. </a:t>
            </a:r>
            <a:r>
              <a:rPr lang="en-GB" dirty="0">
                <a:hlinkClick r:id="rId6"/>
              </a:rPr>
              <a:t>https://doi.org/10.1016/j.jeap.2006.11.005</a:t>
            </a:r>
            <a:endParaRPr lang="en-GB" dirty="0"/>
          </a:p>
          <a:p>
            <a:pPr marL="0" indent="-684000">
              <a:buNone/>
            </a:pPr>
            <a:r>
              <a:rPr lang="en-GB" dirty="0"/>
              <a:t>Molinari, J. (2022) What makes writing academic. Bloomsbury. Available at: </a:t>
            </a:r>
            <a:r>
              <a:rPr lang="en-GB" dirty="0">
                <a:hlinkClick r:id="rId7"/>
              </a:rPr>
              <a:t>https://www.bloomsburycollections.com/book/what-makes-writing-academic-rethinking-theory-for-practice/</a:t>
            </a:r>
            <a:r>
              <a:rPr lang="en-GB" dirty="0"/>
              <a:t> </a:t>
            </a:r>
          </a:p>
          <a:p>
            <a:pPr marL="0" indent="-684000">
              <a:buNone/>
            </a:pPr>
            <a:r>
              <a:rPr lang="en-GB" dirty="0"/>
              <a:t>Taylor, S. (2022) Scholarly activity and EAP professional identity: Tensions and alignments. Proceedings of 2019 BALEAP conference. Available at: </a:t>
            </a:r>
            <a:r>
              <a:rPr lang="en-GB" dirty="0">
                <a:hlinkClick r:id="rId8"/>
              </a:rPr>
              <a:t>https://www.garneteducation.com/app/uploads/27_Paper-BALEAP_GS_2019-27.pdf</a:t>
            </a:r>
            <a:r>
              <a:rPr lang="en-GB" dirty="0"/>
              <a:t> </a:t>
            </a:r>
          </a:p>
          <a:p>
            <a:pPr marL="0" indent="-684000">
              <a:buNone/>
            </a:pPr>
            <a:r>
              <a:rPr lang="en-GB" dirty="0"/>
              <a:t>Unlock 2nd Edition, Cambridge, available at: </a:t>
            </a:r>
            <a:r>
              <a:rPr lang="en-GB" dirty="0">
                <a:hlinkClick r:id="rId9"/>
              </a:rPr>
              <a:t>https://www.cambridge.org/gb/cambridgeenglish/catalog/skills/unlock-2nd-edition</a:t>
            </a:r>
            <a:endParaRPr lang="en-GB" dirty="0"/>
          </a:p>
        </p:txBody>
      </p:sp>
    </p:spTree>
    <p:extLst>
      <p:ext uri="{BB962C8B-B14F-4D97-AF65-F5344CB8AC3E}">
        <p14:creationId xmlns:p14="http://schemas.microsoft.com/office/powerpoint/2010/main" val="1387523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06A92-D4FE-233A-8616-F34292F6CFAE}"/>
              </a:ext>
            </a:extLst>
          </p:cNvPr>
          <p:cNvSpPr>
            <a:spLocks noGrp="1"/>
          </p:cNvSpPr>
          <p:nvPr>
            <p:ph type="title"/>
          </p:nvPr>
        </p:nvSpPr>
        <p:spPr/>
        <p:txBody>
          <a:bodyPr/>
          <a:lstStyle/>
          <a:p>
            <a:r>
              <a:rPr lang="en-GB" dirty="0"/>
              <a:t>Overview</a:t>
            </a:r>
          </a:p>
        </p:txBody>
      </p:sp>
      <p:sp>
        <p:nvSpPr>
          <p:cNvPr id="3" name="Content Placeholder 2">
            <a:extLst>
              <a:ext uri="{FF2B5EF4-FFF2-40B4-BE49-F238E27FC236}">
                <a16:creationId xmlns:a16="http://schemas.microsoft.com/office/drawing/2014/main" id="{03CEAE03-42FF-26C0-3519-9C8A5CD572EF}"/>
              </a:ext>
            </a:extLst>
          </p:cNvPr>
          <p:cNvSpPr>
            <a:spLocks noGrp="1"/>
          </p:cNvSpPr>
          <p:nvPr>
            <p:ph idx="1"/>
          </p:nvPr>
        </p:nvSpPr>
        <p:spPr/>
        <p:txBody>
          <a:bodyPr/>
          <a:lstStyle/>
          <a:p>
            <a:r>
              <a:rPr lang="en-GB" dirty="0"/>
              <a:t>Aim of session</a:t>
            </a:r>
          </a:p>
          <a:p>
            <a:r>
              <a:rPr lang="en-GB" dirty="0"/>
              <a:t>Background:</a:t>
            </a:r>
          </a:p>
          <a:p>
            <a:pPr lvl="1"/>
            <a:r>
              <a:rPr lang="en-GB" dirty="0"/>
              <a:t>Development of needs analysis in EAP</a:t>
            </a:r>
          </a:p>
          <a:p>
            <a:pPr lvl="1"/>
            <a:r>
              <a:rPr lang="en-GB" dirty="0"/>
              <a:t>Examples of needs analysis studies</a:t>
            </a:r>
          </a:p>
          <a:p>
            <a:r>
              <a:rPr lang="en-GB" dirty="0"/>
              <a:t>Discomforting thoughts about needs analysis:</a:t>
            </a:r>
          </a:p>
          <a:p>
            <a:pPr lvl="1"/>
            <a:r>
              <a:rPr lang="en-GB" dirty="0"/>
              <a:t>Rhetorical uses of the concept</a:t>
            </a:r>
          </a:p>
          <a:p>
            <a:pPr lvl="1"/>
            <a:r>
              <a:rPr lang="en-GB" dirty="0"/>
              <a:t>Some reasons to deconstruct needs analysis</a:t>
            </a:r>
          </a:p>
          <a:p>
            <a:r>
              <a:rPr lang="en-GB" dirty="0"/>
              <a:t>Individual question formation </a:t>
            </a:r>
            <a:r>
              <a:rPr lang="en-GB" dirty="0">
                <a:sym typeface="Wingdings" panose="05000000000000000000" pitchFamily="2" charset="2"/>
              </a:rPr>
              <a:t> </a:t>
            </a:r>
            <a:r>
              <a:rPr lang="en-GB" dirty="0"/>
              <a:t>Small group discussion </a:t>
            </a:r>
            <a:r>
              <a:rPr lang="en-GB" dirty="0">
                <a:sym typeface="Wingdings" panose="05000000000000000000" pitchFamily="2" charset="2"/>
              </a:rPr>
              <a:t> </a:t>
            </a:r>
            <a:r>
              <a:rPr lang="en-GB" dirty="0"/>
              <a:t>Larger group discussion</a:t>
            </a:r>
          </a:p>
          <a:p>
            <a:endParaRPr lang="en-GB" dirty="0">
              <a:sym typeface="Wingdings" panose="05000000000000000000" pitchFamily="2" charset="2"/>
            </a:endParaRPr>
          </a:p>
          <a:p>
            <a:endParaRPr lang="en-GB" dirty="0">
              <a:sym typeface="Wingdings" panose="05000000000000000000" pitchFamily="2" charset="2"/>
            </a:endParaRPr>
          </a:p>
          <a:p>
            <a:endParaRPr lang="en-GB" dirty="0"/>
          </a:p>
        </p:txBody>
      </p:sp>
    </p:spTree>
    <p:extLst>
      <p:ext uri="{BB962C8B-B14F-4D97-AF65-F5344CB8AC3E}">
        <p14:creationId xmlns:p14="http://schemas.microsoft.com/office/powerpoint/2010/main" val="815623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65DD88-EF18-39F4-EE80-3467E70B1B02}"/>
              </a:ext>
            </a:extLst>
          </p:cNvPr>
          <p:cNvSpPr>
            <a:spLocks noGrp="1"/>
          </p:cNvSpPr>
          <p:nvPr>
            <p:ph type="title"/>
          </p:nvPr>
        </p:nvSpPr>
        <p:spPr/>
        <p:txBody>
          <a:bodyPr/>
          <a:lstStyle/>
          <a:p>
            <a:r>
              <a:rPr lang="en-GB" dirty="0"/>
              <a:t>Development of needs analysis</a:t>
            </a:r>
          </a:p>
        </p:txBody>
      </p:sp>
      <p:sp>
        <p:nvSpPr>
          <p:cNvPr id="5" name="Text Placeholder 4">
            <a:extLst>
              <a:ext uri="{FF2B5EF4-FFF2-40B4-BE49-F238E27FC236}">
                <a16:creationId xmlns:a16="http://schemas.microsoft.com/office/drawing/2014/main" id="{2C9AAF7E-AA9F-ED39-606B-97049B93FB07}"/>
              </a:ext>
            </a:extLst>
          </p:cNvPr>
          <p:cNvSpPr>
            <a:spLocks noGrp="1"/>
          </p:cNvSpPr>
          <p:nvPr>
            <p:ph type="body" idx="1"/>
          </p:nvPr>
        </p:nvSpPr>
        <p:spPr/>
        <p:txBody>
          <a:bodyPr>
            <a:normAutofit fontScale="92500"/>
          </a:bodyPr>
          <a:lstStyle/>
          <a:p>
            <a:r>
              <a:rPr lang="en-GB" sz="2400" kern="100" dirty="0">
                <a:effectLst/>
                <a:latin typeface="Calibri" panose="020F0502020204030204" pitchFamily="34" charset="0"/>
                <a:ea typeface="Calibri" panose="020F0502020204030204" pitchFamily="34" charset="0"/>
                <a:cs typeface="Times New Roman" panose="02020603050405020304" pitchFamily="18" charset="0"/>
              </a:rPr>
              <a:t>Needs analysis is considered a course development process using a range of methods – such as questionnaires, interviews or textual analysis – and sources – such as students, teachers and texts – to identify the language and skills that are most relevant to a group of learners to be included in course design </a:t>
            </a:r>
            <a:r>
              <a:rPr lang="en-GB" sz="2400" kern="100" dirty="0">
                <a:effectLst/>
                <a:latin typeface="Calibri" panose="020F0502020204030204" pitchFamily="34" charset="0"/>
                <a:ea typeface="Calibri" panose="020F0502020204030204" pitchFamily="34" charset="0"/>
                <a:cs typeface="Arial" panose="020B0604020202020204" pitchFamily="34" charset="0"/>
              </a:rPr>
              <a:t>(Basturkmen, 2010)</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GB" dirty="0"/>
          </a:p>
        </p:txBody>
      </p:sp>
    </p:spTree>
    <p:extLst>
      <p:ext uri="{BB962C8B-B14F-4D97-AF65-F5344CB8AC3E}">
        <p14:creationId xmlns:p14="http://schemas.microsoft.com/office/powerpoint/2010/main" val="2025476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AB5789DA-C15A-FDC9-77B6-040070F04620}"/>
              </a:ext>
            </a:extLst>
          </p:cNvPr>
          <p:cNvSpPr>
            <a:spLocks noGrp="1"/>
          </p:cNvSpPr>
          <p:nvPr>
            <p:ph type="body" idx="1"/>
          </p:nvPr>
        </p:nvSpPr>
        <p:spPr>
          <a:xfrm>
            <a:off x="633314" y="280380"/>
            <a:ext cx="5157787" cy="823912"/>
          </a:xfrm>
        </p:spPr>
        <p:txBody>
          <a:bodyPr/>
          <a:lstStyle/>
          <a:p>
            <a:r>
              <a:rPr lang="en-GB" dirty="0"/>
              <a:t>EAP research research orientation</a:t>
            </a:r>
          </a:p>
        </p:txBody>
      </p:sp>
      <p:pic>
        <p:nvPicPr>
          <p:cNvPr id="13" name="Content Placeholder 12">
            <a:extLst>
              <a:ext uri="{FF2B5EF4-FFF2-40B4-BE49-F238E27FC236}">
                <a16:creationId xmlns:a16="http://schemas.microsoft.com/office/drawing/2014/main" id="{7A934E14-8926-BC01-C48A-8F4DA83C153A}"/>
              </a:ext>
            </a:extLst>
          </p:cNvPr>
          <p:cNvPicPr>
            <a:picLocks noGrp="1" noChangeAspect="1"/>
          </p:cNvPicPr>
          <p:nvPr>
            <p:ph sz="half" idx="2"/>
          </p:nvPr>
        </p:nvPicPr>
        <p:blipFill>
          <a:blip r:embed="rId3"/>
          <a:stretch>
            <a:fillRect/>
          </a:stretch>
        </p:blipFill>
        <p:spPr>
          <a:xfrm>
            <a:off x="376459" y="1104292"/>
            <a:ext cx="5425756" cy="5239865"/>
          </a:xfrm>
        </p:spPr>
      </p:pic>
      <p:sp>
        <p:nvSpPr>
          <p:cNvPr id="18" name="Text Placeholder 17">
            <a:extLst>
              <a:ext uri="{FF2B5EF4-FFF2-40B4-BE49-F238E27FC236}">
                <a16:creationId xmlns:a16="http://schemas.microsoft.com/office/drawing/2014/main" id="{9C9EE5A3-4CD0-3194-4972-EDAC769149D1}"/>
              </a:ext>
            </a:extLst>
          </p:cNvPr>
          <p:cNvSpPr>
            <a:spLocks noGrp="1"/>
          </p:cNvSpPr>
          <p:nvPr>
            <p:ph type="body" sz="quarter" idx="3"/>
          </p:nvPr>
        </p:nvSpPr>
        <p:spPr>
          <a:xfrm>
            <a:off x="6096000" y="280380"/>
            <a:ext cx="5183188" cy="823912"/>
          </a:xfrm>
        </p:spPr>
        <p:txBody>
          <a:bodyPr/>
          <a:lstStyle/>
          <a:p>
            <a:r>
              <a:rPr lang="en-GB" dirty="0"/>
              <a:t>Conceptual growth of Needs Analysis</a:t>
            </a:r>
          </a:p>
        </p:txBody>
      </p:sp>
      <p:pic>
        <p:nvPicPr>
          <p:cNvPr id="23" name="Content Placeholder 22">
            <a:extLst>
              <a:ext uri="{FF2B5EF4-FFF2-40B4-BE49-F238E27FC236}">
                <a16:creationId xmlns:a16="http://schemas.microsoft.com/office/drawing/2014/main" id="{1CB6B8AF-F91C-C5A9-9F6E-15239D68DB1E}"/>
              </a:ext>
            </a:extLst>
          </p:cNvPr>
          <p:cNvPicPr>
            <a:picLocks noGrp="1" noChangeAspect="1"/>
          </p:cNvPicPr>
          <p:nvPr>
            <p:ph sz="quarter" idx="4"/>
          </p:nvPr>
        </p:nvPicPr>
        <p:blipFill>
          <a:blip r:embed="rId4"/>
          <a:stretch>
            <a:fillRect/>
          </a:stretch>
        </p:blipFill>
        <p:spPr>
          <a:xfrm>
            <a:off x="6063186" y="1104292"/>
            <a:ext cx="5391117" cy="5239865"/>
          </a:xfrm>
          <a:prstGeom prst="rect">
            <a:avLst/>
          </a:prstGeom>
        </p:spPr>
      </p:pic>
      <p:sp>
        <p:nvSpPr>
          <p:cNvPr id="2" name="TextBox 1">
            <a:extLst>
              <a:ext uri="{FF2B5EF4-FFF2-40B4-BE49-F238E27FC236}">
                <a16:creationId xmlns:a16="http://schemas.microsoft.com/office/drawing/2014/main" id="{2719EFFD-8028-4131-1E72-D0AF84B5C97D}"/>
              </a:ext>
            </a:extLst>
          </p:cNvPr>
          <p:cNvSpPr txBox="1"/>
          <p:nvPr/>
        </p:nvSpPr>
        <p:spPr>
          <a:xfrm>
            <a:off x="9962709" y="6423731"/>
            <a:ext cx="2094614" cy="307777"/>
          </a:xfrm>
          <a:prstGeom prst="rect">
            <a:avLst/>
          </a:prstGeom>
          <a:noFill/>
        </p:spPr>
        <p:txBody>
          <a:bodyPr wrap="square" rtlCol="0">
            <a:spAutoFit/>
          </a:bodyPr>
          <a:lstStyle/>
          <a:p>
            <a:r>
              <a:rPr lang="en-GB" sz="1400" dirty="0"/>
              <a:t>Based on Benesch (2001)</a:t>
            </a:r>
          </a:p>
        </p:txBody>
      </p:sp>
    </p:spTree>
    <p:extLst>
      <p:ext uri="{BB962C8B-B14F-4D97-AF65-F5344CB8AC3E}">
        <p14:creationId xmlns:p14="http://schemas.microsoft.com/office/powerpoint/2010/main" val="138611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0E4811-810D-5183-B299-FB527330D347}"/>
              </a:ext>
            </a:extLst>
          </p:cNvPr>
          <p:cNvSpPr>
            <a:spLocks noGrp="1"/>
          </p:cNvSpPr>
          <p:nvPr>
            <p:ph type="title"/>
          </p:nvPr>
        </p:nvSpPr>
        <p:spPr/>
        <p:txBody>
          <a:bodyPr/>
          <a:lstStyle/>
          <a:p>
            <a:r>
              <a:rPr lang="en-GB" dirty="0"/>
              <a:t>Variations in (published) needs analysis</a:t>
            </a:r>
          </a:p>
        </p:txBody>
      </p:sp>
      <p:sp>
        <p:nvSpPr>
          <p:cNvPr id="8" name="Text Placeholder 7">
            <a:extLst>
              <a:ext uri="{FF2B5EF4-FFF2-40B4-BE49-F238E27FC236}">
                <a16:creationId xmlns:a16="http://schemas.microsoft.com/office/drawing/2014/main" id="{490FEE21-A591-AD5C-7F18-F8B2B040AF2D}"/>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983718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95401-157A-45F5-9D63-18FD80668437}"/>
              </a:ext>
            </a:extLst>
          </p:cNvPr>
          <p:cNvSpPr>
            <a:spLocks noGrp="1"/>
          </p:cNvSpPr>
          <p:nvPr>
            <p:ph type="title"/>
          </p:nvPr>
        </p:nvSpPr>
        <p:spPr/>
        <p:txBody>
          <a:bodyPr/>
          <a:lstStyle/>
          <a:p>
            <a:r>
              <a:rPr lang="en-GB" dirty="0"/>
              <a:t>Target situation: Lecturer and professional perspectives (</a:t>
            </a:r>
            <a:r>
              <a:rPr lang="en-GB" dirty="0" err="1"/>
              <a:t>Deutch</a:t>
            </a:r>
            <a:r>
              <a:rPr lang="en-GB" dirty="0"/>
              <a:t>, 2003)</a:t>
            </a:r>
          </a:p>
        </p:txBody>
      </p:sp>
      <p:pic>
        <p:nvPicPr>
          <p:cNvPr id="4" name="Content Placeholder 3" descr="Graphical user interface, text, application, email&#10;&#10;Description automatically generated">
            <a:extLst>
              <a:ext uri="{FF2B5EF4-FFF2-40B4-BE49-F238E27FC236}">
                <a16:creationId xmlns:a16="http://schemas.microsoft.com/office/drawing/2014/main" id="{20D5169A-8BBC-DA38-D134-342CB0927101}"/>
              </a:ext>
            </a:extLst>
          </p:cNvPr>
          <p:cNvPicPr>
            <a:picLocks noGrp="1" noChangeAspect="1"/>
          </p:cNvPicPr>
          <p:nvPr>
            <p:ph idx="1"/>
          </p:nvPr>
        </p:nvPicPr>
        <p:blipFill rotWithShape="1">
          <a:blip r:embed="rId3"/>
          <a:srcRect t="62913" r="1253"/>
          <a:stretch/>
        </p:blipFill>
        <p:spPr bwMode="auto">
          <a:xfrm>
            <a:off x="838200" y="2073928"/>
            <a:ext cx="6544287" cy="1846320"/>
          </a:xfrm>
          <a:prstGeom prst="rect">
            <a:avLst/>
          </a:prstGeom>
          <a:ln>
            <a:noFill/>
          </a:ln>
          <a:extLst>
            <a:ext uri="{53640926-AAD7-44D8-BBD7-CCE9431645EC}">
              <a14:shadowObscured xmlns:a14="http://schemas.microsoft.com/office/drawing/2010/main"/>
            </a:ext>
          </a:extLst>
        </p:spPr>
      </p:pic>
      <p:pic>
        <p:nvPicPr>
          <p:cNvPr id="5" name="Picture 4" descr="Chart, bar chart&#10;&#10;Description automatically generated">
            <a:extLst>
              <a:ext uri="{FF2B5EF4-FFF2-40B4-BE49-F238E27FC236}">
                <a16:creationId xmlns:a16="http://schemas.microsoft.com/office/drawing/2014/main" id="{0804FC65-B0B9-1A94-B56B-F9345CD7766A}"/>
              </a:ext>
            </a:extLst>
          </p:cNvPr>
          <p:cNvPicPr>
            <a:picLocks noChangeAspect="1"/>
          </p:cNvPicPr>
          <p:nvPr/>
        </p:nvPicPr>
        <p:blipFill>
          <a:blip r:embed="rId4"/>
          <a:stretch>
            <a:fillRect/>
          </a:stretch>
        </p:blipFill>
        <p:spPr>
          <a:xfrm>
            <a:off x="6225702" y="2487887"/>
            <a:ext cx="5966298" cy="4300547"/>
          </a:xfrm>
          <a:prstGeom prst="rect">
            <a:avLst/>
          </a:prstGeom>
        </p:spPr>
      </p:pic>
      <p:sp>
        <p:nvSpPr>
          <p:cNvPr id="6" name="TextBox 5">
            <a:extLst>
              <a:ext uri="{FF2B5EF4-FFF2-40B4-BE49-F238E27FC236}">
                <a16:creationId xmlns:a16="http://schemas.microsoft.com/office/drawing/2014/main" id="{79800E79-73B5-1241-3BB1-1722467971A4}"/>
              </a:ext>
            </a:extLst>
          </p:cNvPr>
          <p:cNvSpPr txBox="1"/>
          <p:nvPr/>
        </p:nvSpPr>
        <p:spPr>
          <a:xfrm>
            <a:off x="1592993" y="4461550"/>
            <a:ext cx="2762656" cy="2031325"/>
          </a:xfrm>
          <a:prstGeom prst="rect">
            <a:avLst/>
          </a:prstGeom>
          <a:solidFill>
            <a:schemeClr val="accent6">
              <a:lumMod val="60000"/>
              <a:lumOff val="40000"/>
            </a:schemeClr>
          </a:solidFill>
        </p:spPr>
        <p:txBody>
          <a:bodyPr wrap="square" rtlCol="0">
            <a:spAutoFit/>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“The relative amount of course time allocated to [the genres] should correspond to the importance attributed to them by the lecturers’ rankings.” (p.137)</a:t>
            </a:r>
            <a:endParaRPr lang="en-GB" dirty="0"/>
          </a:p>
        </p:txBody>
      </p:sp>
      <p:cxnSp>
        <p:nvCxnSpPr>
          <p:cNvPr id="7" name="Straight Arrow Connector 6">
            <a:extLst>
              <a:ext uri="{FF2B5EF4-FFF2-40B4-BE49-F238E27FC236}">
                <a16:creationId xmlns:a16="http://schemas.microsoft.com/office/drawing/2014/main" id="{864B1F39-4C50-7FC9-A1E4-48BFD7462A91}"/>
              </a:ext>
            </a:extLst>
          </p:cNvPr>
          <p:cNvCxnSpPr>
            <a:cxnSpLocks/>
          </p:cNvCxnSpPr>
          <p:nvPr/>
        </p:nvCxnSpPr>
        <p:spPr>
          <a:xfrm flipH="1">
            <a:off x="4770095" y="4963405"/>
            <a:ext cx="1041160" cy="390935"/>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25839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9E4B2A0-800C-76EC-C582-904B1239C49E}"/>
              </a:ext>
            </a:extLst>
          </p:cNvPr>
          <p:cNvSpPr>
            <a:spLocks noGrp="1"/>
          </p:cNvSpPr>
          <p:nvPr>
            <p:ph type="title"/>
          </p:nvPr>
        </p:nvSpPr>
        <p:spPr/>
        <p:txBody>
          <a:bodyPr>
            <a:normAutofit fontScale="90000"/>
          </a:bodyPr>
          <a:lstStyle/>
          <a:p>
            <a:r>
              <a:rPr lang="en-GB" dirty="0"/>
              <a:t>Present situation: Student focused large scale survey (Evans &amp; Green, 2007)</a:t>
            </a:r>
            <a:br>
              <a:rPr lang="en-GB" dirty="0"/>
            </a:br>
            <a:endParaRPr lang="en-GB" dirty="0"/>
          </a:p>
        </p:txBody>
      </p:sp>
      <p:sp>
        <p:nvSpPr>
          <p:cNvPr id="8" name="Content Placeholder 7">
            <a:extLst>
              <a:ext uri="{FF2B5EF4-FFF2-40B4-BE49-F238E27FC236}">
                <a16:creationId xmlns:a16="http://schemas.microsoft.com/office/drawing/2014/main" id="{A996B813-67DA-CECF-F97F-96F83F4D659B}"/>
              </a:ext>
            </a:extLst>
          </p:cNvPr>
          <p:cNvSpPr>
            <a:spLocks noGrp="1"/>
          </p:cNvSpPr>
          <p:nvPr>
            <p:ph idx="1"/>
          </p:nvPr>
        </p:nvSpPr>
        <p:spPr/>
        <p:txBody>
          <a:bodyPr/>
          <a:lstStyle/>
          <a:p>
            <a:pPr marL="0" indent="0">
              <a:buNone/>
            </a:pPr>
            <a:endParaRPr lang="en-GB" dirty="0"/>
          </a:p>
        </p:txBody>
      </p:sp>
      <p:pic>
        <p:nvPicPr>
          <p:cNvPr id="9" name="Picture 8" descr="Table&#10;&#10;Description automatically generated">
            <a:extLst>
              <a:ext uri="{FF2B5EF4-FFF2-40B4-BE49-F238E27FC236}">
                <a16:creationId xmlns:a16="http://schemas.microsoft.com/office/drawing/2014/main" id="{10D83C0C-926C-7109-00BD-2FE255E1B423}"/>
              </a:ext>
            </a:extLst>
          </p:cNvPr>
          <p:cNvPicPr>
            <a:picLocks noChangeAspect="1"/>
          </p:cNvPicPr>
          <p:nvPr/>
        </p:nvPicPr>
        <p:blipFill>
          <a:blip r:embed="rId3"/>
          <a:stretch>
            <a:fillRect/>
          </a:stretch>
        </p:blipFill>
        <p:spPr>
          <a:xfrm>
            <a:off x="838200" y="1825625"/>
            <a:ext cx="6280285" cy="3426116"/>
          </a:xfrm>
          <a:prstGeom prst="rect">
            <a:avLst/>
          </a:prstGeom>
        </p:spPr>
      </p:pic>
      <p:sp>
        <p:nvSpPr>
          <p:cNvPr id="10" name="TextBox 9">
            <a:extLst>
              <a:ext uri="{FF2B5EF4-FFF2-40B4-BE49-F238E27FC236}">
                <a16:creationId xmlns:a16="http://schemas.microsoft.com/office/drawing/2014/main" id="{6718C358-4C11-C364-0571-EA9BF57AA0A5}"/>
              </a:ext>
            </a:extLst>
          </p:cNvPr>
          <p:cNvSpPr txBox="1"/>
          <p:nvPr/>
        </p:nvSpPr>
        <p:spPr>
          <a:xfrm>
            <a:off x="7412478" y="2254736"/>
            <a:ext cx="4779522" cy="2585323"/>
          </a:xfrm>
          <a:prstGeom prst="rect">
            <a:avLst/>
          </a:prstGeom>
          <a:solidFill>
            <a:schemeClr val="accent6">
              <a:lumMod val="60000"/>
              <a:lumOff val="4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pPr algn="ct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“Put simply, inadequate receptive and productive vocabulary in English is </a:t>
            </a:r>
            <a:r>
              <a:rPr lang="en-GB" sz="1800" u="sng" kern="100" dirty="0">
                <a:effectLst/>
                <a:latin typeface="Calibri" panose="020F0502020204030204" pitchFamily="34" charset="0"/>
                <a:ea typeface="Calibri" panose="020F0502020204030204" pitchFamily="34" charset="0"/>
                <a:cs typeface="Times New Roman" panose="02020603050405020304" pitchFamily="18" charset="0"/>
              </a:rPr>
              <a:t>the main problem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confronting the almost 5000 students who participated in the survey. Clear pedagogical concerns emanate from the findings presented here: one is that </a:t>
            </a:r>
            <a:r>
              <a:rPr lang="en-GB" sz="1800" u="sng" kern="100" dirty="0">
                <a:effectLst/>
                <a:latin typeface="Calibri" panose="020F0502020204030204" pitchFamily="34" charset="0"/>
                <a:ea typeface="Calibri" panose="020F0502020204030204" pitchFamily="34" charset="0"/>
                <a:cs typeface="Times New Roman" panose="02020603050405020304" pitchFamily="18" charset="0"/>
              </a:rPr>
              <a:t>EAP programme design should place a great deal of stress on the teaching and learning of subject-specific and common core lexis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(p.14)</a:t>
            </a:r>
          </a:p>
        </p:txBody>
      </p:sp>
      <p:cxnSp>
        <p:nvCxnSpPr>
          <p:cNvPr id="12" name="Straight Arrow Connector 11">
            <a:extLst>
              <a:ext uri="{FF2B5EF4-FFF2-40B4-BE49-F238E27FC236}">
                <a16:creationId xmlns:a16="http://schemas.microsoft.com/office/drawing/2014/main" id="{8C72A17C-0620-FF26-DB5B-77CD8F7F43EC}"/>
              </a:ext>
            </a:extLst>
          </p:cNvPr>
          <p:cNvCxnSpPr>
            <a:cxnSpLocks/>
          </p:cNvCxnSpPr>
          <p:nvPr/>
        </p:nvCxnSpPr>
        <p:spPr>
          <a:xfrm flipV="1">
            <a:off x="6574278" y="3842426"/>
            <a:ext cx="760377" cy="669023"/>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2" name="Rectangle 1">
            <a:extLst>
              <a:ext uri="{FF2B5EF4-FFF2-40B4-BE49-F238E27FC236}">
                <a16:creationId xmlns:a16="http://schemas.microsoft.com/office/drawing/2014/main" id="{E42F2148-C774-D6DC-1D55-0F797C285E6C}"/>
              </a:ext>
            </a:extLst>
          </p:cNvPr>
          <p:cNvSpPr/>
          <p:nvPr/>
        </p:nvSpPr>
        <p:spPr>
          <a:xfrm>
            <a:off x="838200" y="4348716"/>
            <a:ext cx="5736078" cy="42530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60544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7829B-BA38-09FC-9609-6715F0722AA0}"/>
              </a:ext>
            </a:extLst>
          </p:cNvPr>
          <p:cNvSpPr>
            <a:spLocks noGrp="1"/>
          </p:cNvSpPr>
          <p:nvPr>
            <p:ph type="title"/>
          </p:nvPr>
        </p:nvSpPr>
        <p:spPr/>
        <p:txBody>
          <a:bodyPr/>
          <a:lstStyle/>
          <a:p>
            <a:r>
              <a:rPr lang="en-GB" dirty="0"/>
              <a:t>Present-situation: Learner-initiated puzzles (Banister, 2021)</a:t>
            </a:r>
          </a:p>
        </p:txBody>
      </p:sp>
      <p:sp>
        <p:nvSpPr>
          <p:cNvPr id="3" name="Content Placeholder 2">
            <a:extLst>
              <a:ext uri="{FF2B5EF4-FFF2-40B4-BE49-F238E27FC236}">
                <a16:creationId xmlns:a16="http://schemas.microsoft.com/office/drawing/2014/main" id="{CEB80C88-32F0-FC76-A39E-EE7AE86BD0DC}"/>
              </a:ext>
            </a:extLst>
          </p:cNvPr>
          <p:cNvSpPr>
            <a:spLocks noGrp="1"/>
          </p:cNvSpPr>
          <p:nvPr>
            <p:ph sz="half" idx="1"/>
          </p:nvPr>
        </p:nvSpPr>
        <p:spPr/>
        <p:txBody>
          <a:bodyPr/>
          <a:lstStyle/>
          <a:p>
            <a:pPr marL="0" indent="0">
              <a:buNone/>
            </a:pPr>
            <a:r>
              <a:rPr lang="en-GB" dirty="0"/>
              <a:t>Prompt question: ‘What puzzles you (i.e., what would you like to better understand) about learning English, and in particular, about academic English?’</a:t>
            </a:r>
          </a:p>
          <a:p>
            <a:pPr marL="0" indent="0">
              <a:buNone/>
            </a:pPr>
            <a:r>
              <a:rPr lang="en-GB" dirty="0"/>
              <a:t>Using diaries, group discussion, </a:t>
            </a:r>
            <a:r>
              <a:rPr lang="en-GB" dirty="0" err="1"/>
              <a:t>webquests</a:t>
            </a:r>
            <a:r>
              <a:rPr lang="en-GB" dirty="0"/>
              <a:t> based on puzzles over an EAP course. </a:t>
            </a:r>
          </a:p>
          <a:p>
            <a:pPr marL="0" indent="0">
              <a:buNone/>
            </a:pPr>
            <a:r>
              <a:rPr lang="en-GB" dirty="0"/>
              <a:t>Teacher analysis of data</a:t>
            </a:r>
          </a:p>
        </p:txBody>
      </p:sp>
      <p:sp>
        <p:nvSpPr>
          <p:cNvPr id="5" name="TextBox 4">
            <a:extLst>
              <a:ext uri="{FF2B5EF4-FFF2-40B4-BE49-F238E27FC236}">
                <a16:creationId xmlns:a16="http://schemas.microsoft.com/office/drawing/2014/main" id="{7C5A9ED3-7F55-DC8C-B765-E03E2FB6539B}"/>
              </a:ext>
            </a:extLst>
          </p:cNvPr>
          <p:cNvSpPr txBox="1"/>
          <p:nvPr/>
        </p:nvSpPr>
        <p:spPr>
          <a:xfrm>
            <a:off x="6867728" y="1955260"/>
            <a:ext cx="3550595" cy="3416320"/>
          </a:xfrm>
          <a:prstGeom prst="rect">
            <a:avLst/>
          </a:prstGeom>
          <a:solidFill>
            <a:schemeClr val="accent6">
              <a:lumMod val="60000"/>
              <a:lumOff val="40000"/>
            </a:schemeClr>
          </a:solidFill>
        </p:spPr>
        <p:txBody>
          <a:bodyPr wrap="square" rtlCol="0">
            <a:spAutoFit/>
          </a:bodyPr>
          <a:lstStyle/>
          <a:p>
            <a:pPr algn="ctr"/>
            <a:r>
              <a:rPr lang="en-GB" sz="1800" dirty="0">
                <a:effectLst/>
                <a:latin typeface="Calibri" panose="020F0502020204030204" pitchFamily="34" charset="0"/>
                <a:ea typeface="Calibri" panose="020F0502020204030204" pitchFamily="34" charset="0"/>
                <a:cs typeface="Times New Roman" panose="02020603050405020304" pitchFamily="18" charset="0"/>
              </a:rPr>
              <a:t>“After the first run of the module, we were considering changing the oral presentation assessment component to a reading-into-writing task. However, the surprising amount of puzzling about speaking skills prompted a reassessment. </a:t>
            </a:r>
            <a:r>
              <a:rPr lang="en-GB" sz="1800" u="sng" dirty="0">
                <a:effectLst/>
                <a:latin typeface="Calibri" panose="020F0502020204030204" pitchFamily="34" charset="0"/>
                <a:ea typeface="Calibri" panose="020F0502020204030204" pitchFamily="34" charset="0"/>
                <a:cs typeface="Times New Roman" panose="02020603050405020304" pitchFamily="18" charset="0"/>
              </a:rPr>
              <a:t>Learner puzzling in this area suggested that it was a want (and for some also a lack) and this contributed to our retention of the oral component</a:t>
            </a:r>
            <a:r>
              <a:rPr lang="en-GB" sz="1800" dirty="0">
                <a:effectLst/>
                <a:latin typeface="Calibri" panose="020F0502020204030204" pitchFamily="34" charset="0"/>
                <a:ea typeface="Calibri" panose="020F0502020204030204" pitchFamily="34" charset="0"/>
                <a:cs typeface="Times New Roman" panose="02020603050405020304" pitchFamily="18" charset="0"/>
              </a:rPr>
              <a:t>.” (p.6)</a:t>
            </a:r>
            <a:endParaRPr lang="en-GB" dirty="0"/>
          </a:p>
        </p:txBody>
      </p:sp>
      <p:cxnSp>
        <p:nvCxnSpPr>
          <p:cNvPr id="6" name="Straight Arrow Connector 5">
            <a:extLst>
              <a:ext uri="{FF2B5EF4-FFF2-40B4-BE49-F238E27FC236}">
                <a16:creationId xmlns:a16="http://schemas.microsoft.com/office/drawing/2014/main" id="{B8B1658B-428C-0BE9-EEF1-9D8DB6C1185C}"/>
              </a:ext>
            </a:extLst>
          </p:cNvPr>
          <p:cNvCxnSpPr>
            <a:cxnSpLocks/>
          </p:cNvCxnSpPr>
          <p:nvPr/>
        </p:nvCxnSpPr>
        <p:spPr>
          <a:xfrm flipV="1">
            <a:off x="5170832" y="4515944"/>
            <a:ext cx="1272932" cy="715275"/>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44602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07F3FFAE-2951-D859-8631-2BDD7AB59F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20629"/>
            <a:ext cx="12192000" cy="912657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ED6A6612-7D1B-A455-3D77-BE523E7E124B}"/>
              </a:ext>
            </a:extLst>
          </p:cNvPr>
          <p:cNvSpPr>
            <a:spLocks noGrp="1"/>
          </p:cNvSpPr>
          <p:nvPr>
            <p:ph type="title"/>
          </p:nvPr>
        </p:nvSpPr>
        <p:spPr/>
        <p:txBody>
          <a:bodyPr/>
          <a:lstStyle/>
          <a:p>
            <a:r>
              <a:rPr lang="en-GB" dirty="0">
                <a:solidFill>
                  <a:srgbClr val="FFFF00"/>
                </a:solidFill>
              </a:rPr>
              <a:t>Discomforting thoughts about needs analysis</a:t>
            </a:r>
          </a:p>
        </p:txBody>
      </p:sp>
      <p:sp>
        <p:nvSpPr>
          <p:cNvPr id="5" name="Text Placeholder 4">
            <a:extLst>
              <a:ext uri="{FF2B5EF4-FFF2-40B4-BE49-F238E27FC236}">
                <a16:creationId xmlns:a16="http://schemas.microsoft.com/office/drawing/2014/main" id="{C631521E-982B-A8D3-C40B-6D447F36447B}"/>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330325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1767</TotalTime>
  <Words>1573</Words>
  <Application>Microsoft Office PowerPoint</Application>
  <PresentationFormat>Widescreen</PresentationFormat>
  <Paragraphs>79</Paragraphs>
  <Slides>13</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Time to deconstruct needs analysis?</vt:lpstr>
      <vt:lpstr>Overview</vt:lpstr>
      <vt:lpstr>Development of needs analysis</vt:lpstr>
      <vt:lpstr>PowerPoint Presentation</vt:lpstr>
      <vt:lpstr>Variations in (published) needs analysis</vt:lpstr>
      <vt:lpstr>Target situation: Lecturer and professional perspectives (Deutch, 2003)</vt:lpstr>
      <vt:lpstr>Present situation: Student focused large scale survey (Evans &amp; Green, 2007) </vt:lpstr>
      <vt:lpstr>Present-situation: Learner-initiated puzzles (Banister, 2021)</vt:lpstr>
      <vt:lpstr>Discomforting thoughts about needs analysis</vt:lpstr>
      <vt:lpstr>Rhetorical uses of ‘needs’ in EAP discourse</vt:lpstr>
      <vt:lpstr>PowerPoint Presentation</vt:lpstr>
      <vt:lpstr>Some reasons to deconstruct needs analysis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to deconstruct Needs Analysis?</dc:title>
  <dc:creator>Rob PLAYFAIR (Student)</dc:creator>
  <cp:lastModifiedBy>Rob PLAYFAIR (Student)</cp:lastModifiedBy>
  <cp:revision>121</cp:revision>
  <dcterms:created xsi:type="dcterms:W3CDTF">2023-04-17T08:15:25Z</dcterms:created>
  <dcterms:modified xsi:type="dcterms:W3CDTF">2023-04-18T13:43:59Z</dcterms:modified>
</cp:coreProperties>
</file>