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3"/>
  </p:notesMasterIdLst>
  <p:sldIdLst>
    <p:sldId id="256" r:id="rId2"/>
    <p:sldId id="257" r:id="rId3"/>
    <p:sldId id="264" r:id="rId4"/>
    <p:sldId id="280" r:id="rId5"/>
    <p:sldId id="265" r:id="rId6"/>
    <p:sldId id="281" r:id="rId7"/>
    <p:sldId id="270" r:id="rId8"/>
    <p:sldId id="266" r:id="rId9"/>
    <p:sldId id="271" r:id="rId10"/>
    <p:sldId id="272" r:id="rId11"/>
    <p:sldId id="273" r:id="rId12"/>
    <p:sldId id="275" r:id="rId13"/>
    <p:sldId id="274" r:id="rId14"/>
    <p:sldId id="269" r:id="rId15"/>
    <p:sldId id="276" r:id="rId16"/>
    <p:sldId id="277" r:id="rId17"/>
    <p:sldId id="278" r:id="rId18"/>
    <p:sldId id="260" r:id="rId19"/>
    <p:sldId id="283" r:id="rId20"/>
    <p:sldId id="284" r:id="rId21"/>
    <p:sldId id="263"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962"/>
    <p:restoredTop sz="63413"/>
  </p:normalViewPr>
  <p:slideViewPr>
    <p:cSldViewPr snapToGrid="0">
      <p:cViewPr varScale="1">
        <p:scale>
          <a:sx n="66" d="100"/>
          <a:sy n="66" d="100"/>
        </p:scale>
        <p:origin x="132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62BF9B-BFB5-1142-9965-9208BC93C438}" type="datetimeFigureOut">
              <a:rPr lang="en-US" smtClean="0"/>
              <a:t>4/17/23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791BB3-2525-8C48-B35E-BE709D79E8FC}" type="slidenum">
              <a:rPr lang="en-US" smtClean="0"/>
              <a:t>‹#›</a:t>
            </a:fld>
            <a:endParaRPr lang="en-US"/>
          </a:p>
        </p:txBody>
      </p:sp>
    </p:spTree>
    <p:extLst>
      <p:ext uri="{BB962C8B-B14F-4D97-AF65-F5344CB8AC3E}">
        <p14:creationId xmlns:p14="http://schemas.microsoft.com/office/powerpoint/2010/main" val="3826465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pPr>
            <a:r>
              <a:rPr lang="en-US" sz="1800" i="1" dirty="0">
                <a:solidFill>
                  <a:srgbClr val="000000"/>
                </a:solidFill>
                <a:effectLst/>
                <a:latin typeface="Times New Roman" panose="02020603050405020304" pitchFamily="18" charset="0"/>
                <a:ea typeface="Times New Roman" panose="02020603050405020304" pitchFamily="18" charset="0"/>
              </a:rPr>
              <a:t>Thank audience for attending</a:t>
            </a:r>
            <a:endParaRPr lang="en-GB" sz="1800" dirty="0">
              <a:effectLst/>
              <a:latin typeface="Times New Roman" panose="02020603050405020304" pitchFamily="18" charset="0"/>
              <a:ea typeface="Times New Roman" panose="02020603050405020304" pitchFamily="18" charset="0"/>
            </a:endParaRPr>
          </a:p>
          <a:p>
            <a:pPr algn="just">
              <a:lnSpc>
                <a:spcPct val="115000"/>
              </a:lnSpc>
            </a:pPr>
            <a:r>
              <a:rPr lang="en-US" sz="1800" i="1" dirty="0">
                <a:solidFill>
                  <a:srgbClr val="000000"/>
                </a:solidFill>
                <a:effectLst/>
                <a:latin typeface="Times New Roman" panose="02020603050405020304" pitchFamily="18" charset="0"/>
                <a:ea typeface="Times New Roman" panose="02020603050405020304" pitchFamily="18" charset="0"/>
              </a:rPr>
              <a:t>My talk is about the proofreading of student writing for assessment. I will discuss:</a:t>
            </a:r>
            <a:endParaRPr lang="en-GB" sz="1800" dirty="0">
              <a:effectLst/>
              <a:latin typeface="Times New Roman" panose="02020603050405020304" pitchFamily="18" charset="0"/>
              <a:ea typeface="Times New Roman" panose="02020603050405020304" pitchFamily="18" charset="0"/>
            </a:endParaRPr>
          </a:p>
          <a:p>
            <a:pPr marL="342900" lvl="0" indent="-342900" algn="just">
              <a:lnSpc>
                <a:spcPct val="115000"/>
              </a:lnSpc>
              <a:buFont typeface="Symbol" pitchFamily="2" charset="2"/>
              <a:buChar char=""/>
            </a:pPr>
            <a:r>
              <a:rPr lang="en-US" sz="1800" i="1" dirty="0">
                <a:solidFill>
                  <a:srgbClr val="000000"/>
                </a:solidFill>
                <a:effectLst/>
                <a:latin typeface="Times New Roman" panose="02020603050405020304" pitchFamily="18" charset="0"/>
                <a:ea typeface="Yu Mincho" panose="02020400000000000000" pitchFamily="18" charset="-128"/>
                <a:cs typeface="Times New Roman" panose="02020603050405020304" pitchFamily="18" charset="0"/>
              </a:rPr>
              <a:t>Findings of my research into student, proofreader, and lecturer views on proofreading practices; and</a:t>
            </a:r>
            <a:endParaRPr lang="en-GB" sz="1800" dirty="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15000"/>
              </a:lnSpc>
              <a:buFont typeface="Symbol" pitchFamily="2" charset="2"/>
              <a:buChar char=""/>
            </a:pPr>
            <a:r>
              <a:rPr lang="en-US" sz="1800" i="1" dirty="0">
                <a:solidFill>
                  <a:srgbClr val="000000"/>
                </a:solidFill>
                <a:effectLst/>
                <a:latin typeface="Times New Roman" panose="02020603050405020304" pitchFamily="18" charset="0"/>
                <a:ea typeface="Yu Mincho" panose="02020400000000000000" pitchFamily="18" charset="-128"/>
                <a:cs typeface="Times New Roman" panose="02020603050405020304" pitchFamily="18" charset="0"/>
              </a:rPr>
              <a:t>Establishing a stakeholder tool that aims to build consensus when a student consults a third-party to have work proofread</a:t>
            </a:r>
            <a:endParaRPr lang="en-GB" sz="1800" dirty="0">
              <a:effectLst/>
              <a:latin typeface="Calibri" panose="020F0502020204030204" pitchFamily="34" charset="0"/>
              <a:ea typeface="Yu Mincho" panose="02020400000000000000" pitchFamily="18" charset="-128"/>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CE791BB3-2525-8C48-B35E-BE709D79E8FC}" type="slidenum">
              <a:rPr lang="en-US" smtClean="0"/>
              <a:t>1</a:t>
            </a:fld>
            <a:endParaRPr lang="en-US"/>
          </a:p>
        </p:txBody>
      </p:sp>
    </p:spTree>
    <p:extLst>
      <p:ext uri="{BB962C8B-B14F-4D97-AF65-F5344CB8AC3E}">
        <p14:creationId xmlns:p14="http://schemas.microsoft.com/office/powerpoint/2010/main" val="32433516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gn="just">
              <a:lnSpc>
                <a:spcPct val="115000"/>
              </a:lnSpc>
              <a:buFont typeface="Wingdings 3" pitchFamily="2" charset="2"/>
              <a:buChar char="u"/>
              <a:tabLst>
                <a:tab pos="457200" algn="l"/>
              </a:tabLst>
            </a:pPr>
            <a:r>
              <a:rPr lang="en-GB" sz="1200" dirty="0">
                <a:effectLst/>
                <a:latin typeface="Times New Roman" panose="02020603050405020304" pitchFamily="18" charset="0"/>
                <a:ea typeface="Times New Roman" panose="02020603050405020304" pitchFamily="18" charset="0"/>
              </a:rPr>
              <a:t>The findings also showed similar results for both the pilot and main study with regard to minimal/no intervention	</a:t>
            </a:r>
          </a:p>
          <a:p>
            <a:pPr marL="742950" lvl="1" indent="-285750" algn="just">
              <a:lnSpc>
                <a:spcPct val="115000"/>
              </a:lnSpc>
              <a:buFont typeface="Wingdings" pitchFamily="2" charset="2"/>
              <a:buChar char="Ø"/>
            </a:pPr>
            <a:r>
              <a:rPr lang="en-GB" sz="1200" b="1" dirty="0">
                <a:effectLst/>
                <a:latin typeface="Times New Roman" panose="02020603050405020304" pitchFamily="18" charset="0"/>
                <a:ea typeface="Times New Roman" panose="02020603050405020304" pitchFamily="18" charset="0"/>
              </a:rPr>
              <a:t>Recombining</a:t>
            </a:r>
            <a:r>
              <a:rPr lang="en-GB" sz="1200" b="1" dirty="0">
                <a:solidFill>
                  <a:srgbClr val="000000"/>
                </a:solidFill>
                <a:effectLst/>
                <a:latin typeface="Times New Roman" panose="02020603050405020304" pitchFamily="18" charset="0"/>
                <a:ea typeface="Times New Roman" panose="02020603050405020304" pitchFamily="18" charset="0"/>
              </a:rPr>
              <a:t> </a:t>
            </a:r>
            <a:r>
              <a:rPr lang="en-GB" sz="1200" i="1" dirty="0">
                <a:solidFill>
                  <a:srgbClr val="000000"/>
                </a:solidFill>
                <a:effectLst/>
                <a:latin typeface="Times New Roman" panose="02020603050405020304" pitchFamily="18" charset="0"/>
                <a:ea typeface="Times New Roman" panose="02020603050405020304" pitchFamily="18" charset="0"/>
              </a:rPr>
              <a:t>i.e., combining  of one or more sentences, or division of one sentence into two or more sentences</a:t>
            </a:r>
            <a:r>
              <a:rPr lang="en-GB" sz="1200" dirty="0">
                <a:solidFill>
                  <a:srgbClr val="000000"/>
                </a:solidFill>
                <a:effectLst/>
                <a:latin typeface="Times New Roman" panose="02020603050405020304" pitchFamily="18" charset="0"/>
                <a:ea typeface="Times New Roman" panose="02020603050405020304" pitchFamily="18" charset="0"/>
              </a:rPr>
              <a:t> – </a:t>
            </a:r>
            <a:r>
              <a:rPr lang="en-GB" sz="1200" dirty="0">
                <a:effectLst/>
                <a:latin typeface="Times New Roman" panose="02020603050405020304" pitchFamily="18" charset="0"/>
                <a:ea typeface="Times New Roman" panose="02020603050405020304" pitchFamily="18" charset="0"/>
              </a:rPr>
              <a:t>Pilot (7)/Main study (1)</a:t>
            </a:r>
          </a:p>
          <a:p>
            <a:pPr marL="742950" lvl="1" indent="-285750" algn="just">
              <a:lnSpc>
                <a:spcPct val="115000"/>
              </a:lnSpc>
              <a:buFont typeface="Wingdings" pitchFamily="2" charset="2"/>
              <a:buChar char="Ø"/>
            </a:pPr>
            <a:r>
              <a:rPr lang="en-GB" sz="1200" b="1" dirty="0">
                <a:effectLst/>
                <a:latin typeface="Times New Roman" panose="02020603050405020304" pitchFamily="18" charset="0"/>
                <a:ea typeface="Times New Roman" panose="02020603050405020304" pitchFamily="18" charset="0"/>
              </a:rPr>
              <a:t>Reordering</a:t>
            </a:r>
            <a:r>
              <a:rPr lang="en-GB" sz="1200" b="1" dirty="0">
                <a:solidFill>
                  <a:srgbClr val="000000"/>
                </a:solidFill>
                <a:effectLst/>
                <a:latin typeface="Times New Roman" panose="02020603050405020304" pitchFamily="18" charset="0"/>
                <a:ea typeface="Times New Roman" panose="02020603050405020304" pitchFamily="18" charset="0"/>
              </a:rPr>
              <a:t> </a:t>
            </a:r>
            <a:r>
              <a:rPr lang="en-GB" sz="1200" i="1" dirty="0">
                <a:solidFill>
                  <a:srgbClr val="000000"/>
                </a:solidFill>
                <a:effectLst/>
                <a:latin typeface="Times New Roman" panose="02020603050405020304" pitchFamily="18" charset="0"/>
                <a:ea typeface="Times New Roman" panose="02020603050405020304" pitchFamily="18" charset="0"/>
              </a:rPr>
              <a:t>i.e., words, phrases, or sentences</a:t>
            </a:r>
            <a:r>
              <a:rPr lang="en-GB" sz="1200" dirty="0">
                <a:effectLst/>
                <a:latin typeface="Times New Roman" panose="02020603050405020304" pitchFamily="18" charset="0"/>
                <a:ea typeface="Times New Roman" panose="02020603050405020304" pitchFamily="18" charset="0"/>
              </a:rPr>
              <a:t> – Pilot (3)/Main study (41)</a:t>
            </a:r>
          </a:p>
          <a:p>
            <a:pPr marL="742950" lvl="1" indent="-285750" algn="just">
              <a:lnSpc>
                <a:spcPct val="115000"/>
              </a:lnSpc>
              <a:buFont typeface="Wingdings" pitchFamily="2" charset="2"/>
              <a:buChar char="Ø"/>
            </a:pPr>
            <a:r>
              <a:rPr lang="en-GB" sz="1200" b="1" dirty="0">
                <a:effectLst/>
                <a:latin typeface="Times New Roman" panose="02020603050405020304" pitchFamily="18" charset="0"/>
                <a:ea typeface="Times New Roman" panose="02020603050405020304" pitchFamily="18" charset="0"/>
              </a:rPr>
              <a:t>Rewriting</a:t>
            </a:r>
            <a:r>
              <a:rPr lang="en-GB" sz="1200" dirty="0">
                <a:effectLst/>
                <a:latin typeface="Times New Roman" panose="02020603050405020304" pitchFamily="18" charset="0"/>
                <a:ea typeface="Times New Roman" panose="02020603050405020304" pitchFamily="18" charset="0"/>
              </a:rPr>
              <a:t> </a:t>
            </a:r>
            <a:r>
              <a:rPr lang="en-GB" sz="1200" i="1" dirty="0">
                <a:effectLst/>
                <a:latin typeface="Times New Roman" panose="02020603050405020304" pitchFamily="18" charset="0"/>
                <a:ea typeface="Times New Roman" panose="02020603050405020304" pitchFamily="18" charset="0"/>
              </a:rPr>
              <a:t>i.e., involves </a:t>
            </a:r>
            <a:r>
              <a:rPr lang="en-GB" sz="1200" i="1" dirty="0">
                <a:solidFill>
                  <a:srgbClr val="000000"/>
                </a:solidFill>
                <a:effectLst/>
                <a:latin typeface="Times New Roman" panose="02020603050405020304" pitchFamily="18" charset="0"/>
                <a:ea typeface="Times New Roman" panose="02020603050405020304" pitchFamily="18" charset="0"/>
              </a:rPr>
              <a:t>6 to 9 words at </a:t>
            </a:r>
            <a:r>
              <a:rPr lang="en-GB" sz="1200" i="1" dirty="0" err="1">
                <a:solidFill>
                  <a:srgbClr val="000000"/>
                </a:solidFill>
                <a:effectLst/>
                <a:latin typeface="Times New Roman" panose="02020603050405020304" pitchFamily="18" charset="0"/>
                <a:ea typeface="Times New Roman" panose="02020603050405020304" pitchFamily="18" charset="0"/>
              </a:rPr>
              <a:t>meso</a:t>
            </a:r>
            <a:r>
              <a:rPr lang="en-GB" sz="1200" i="1" dirty="0">
                <a:solidFill>
                  <a:srgbClr val="000000"/>
                </a:solidFill>
                <a:effectLst/>
                <a:latin typeface="Times New Roman" panose="02020603050405020304" pitchFamily="18" charset="0"/>
                <a:ea typeface="Times New Roman" panose="02020603050405020304" pitchFamily="18" charset="0"/>
              </a:rPr>
              <a:t> level and 10 plus at major level  - </a:t>
            </a:r>
            <a:r>
              <a:rPr lang="en-GB" sz="1200" i="1" dirty="0">
                <a:effectLst/>
                <a:latin typeface="Times New Roman" panose="02020603050405020304" pitchFamily="18" charset="0"/>
                <a:ea typeface="Times New Roman" panose="02020603050405020304" pitchFamily="18" charset="0"/>
              </a:rPr>
              <a:t>Pilot (1) </a:t>
            </a:r>
            <a:r>
              <a:rPr lang="en-GB" sz="1200" i="1" dirty="0" err="1">
                <a:effectLst/>
                <a:latin typeface="Times New Roman" panose="02020603050405020304" pitchFamily="18" charset="0"/>
                <a:ea typeface="Times New Roman" panose="02020603050405020304" pitchFamily="18" charset="0"/>
              </a:rPr>
              <a:t>meso</a:t>
            </a:r>
            <a:r>
              <a:rPr lang="en-GB" sz="1200" i="1" dirty="0">
                <a:effectLst/>
                <a:latin typeface="Times New Roman" panose="02020603050405020304" pitchFamily="18" charset="0"/>
                <a:ea typeface="Times New Roman" panose="02020603050405020304" pitchFamily="18" charset="0"/>
              </a:rPr>
              <a:t> change/Main study (13) 7 were </a:t>
            </a:r>
            <a:r>
              <a:rPr lang="en-GB" sz="1200" i="1" dirty="0" err="1">
                <a:effectLst/>
                <a:latin typeface="Times New Roman" panose="02020603050405020304" pitchFamily="18" charset="0"/>
                <a:ea typeface="Times New Roman" panose="02020603050405020304" pitchFamily="18" charset="0"/>
              </a:rPr>
              <a:t>meso</a:t>
            </a:r>
            <a:r>
              <a:rPr lang="en-GB" sz="1200" i="1" dirty="0">
                <a:effectLst/>
                <a:latin typeface="Times New Roman" panose="02020603050405020304" pitchFamily="18" charset="0"/>
                <a:ea typeface="Times New Roman" panose="02020603050405020304" pitchFamily="18" charset="0"/>
              </a:rPr>
              <a:t> level and 6 were major changes</a:t>
            </a:r>
          </a:p>
          <a:p>
            <a:pPr marL="742950" lvl="1" indent="-285750" algn="just">
              <a:lnSpc>
                <a:spcPct val="115000"/>
              </a:lnSpc>
              <a:buFont typeface="Wingdings" pitchFamily="2" charset="2"/>
              <a:buChar char="Ø"/>
            </a:pPr>
            <a:r>
              <a:rPr lang="en-GB" sz="1200" b="1" dirty="0">
                <a:effectLst/>
                <a:latin typeface="Times New Roman" panose="02020603050405020304" pitchFamily="18" charset="0"/>
                <a:ea typeface="Times New Roman" panose="02020603050405020304" pitchFamily="18" charset="0"/>
              </a:rPr>
              <a:t>Meaning and Content</a:t>
            </a:r>
            <a:r>
              <a:rPr lang="en-GB" sz="1200" dirty="0">
                <a:effectLst/>
                <a:latin typeface="Times New Roman" panose="02020603050405020304" pitchFamily="18" charset="0"/>
                <a:ea typeface="Times New Roman" panose="02020603050405020304" pitchFamily="18" charset="0"/>
              </a:rPr>
              <a:t> – Pilot (no changes)/Main study (1)</a:t>
            </a:r>
          </a:p>
          <a:p>
            <a:endParaRPr lang="en-US" dirty="0"/>
          </a:p>
        </p:txBody>
      </p:sp>
      <p:sp>
        <p:nvSpPr>
          <p:cNvPr id="4" name="Slide Number Placeholder 3"/>
          <p:cNvSpPr>
            <a:spLocks noGrp="1"/>
          </p:cNvSpPr>
          <p:nvPr>
            <p:ph type="sldNum" sz="quarter" idx="5"/>
          </p:nvPr>
        </p:nvSpPr>
        <p:spPr/>
        <p:txBody>
          <a:bodyPr/>
          <a:lstStyle/>
          <a:p>
            <a:fld id="{CE791BB3-2525-8C48-B35E-BE709D79E8FC}" type="slidenum">
              <a:rPr lang="en-US" smtClean="0"/>
              <a:t>10</a:t>
            </a:fld>
            <a:endParaRPr lang="en-US"/>
          </a:p>
        </p:txBody>
      </p:sp>
    </p:spTree>
    <p:extLst>
      <p:ext uri="{BB962C8B-B14F-4D97-AF65-F5344CB8AC3E}">
        <p14:creationId xmlns:p14="http://schemas.microsoft.com/office/powerpoint/2010/main" val="19521367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pPr>
            <a:r>
              <a:rPr lang="en-US" sz="1200" i="1" dirty="0">
                <a:effectLst/>
                <a:latin typeface="Times New Roman" panose="02020603050405020304" pitchFamily="18" charset="0"/>
                <a:ea typeface="Times New Roman" panose="02020603050405020304" pitchFamily="18" charset="0"/>
              </a:rPr>
              <a:t>As previously mentioned, participants were shown prompt card examples of the student’s original text with the proofreader’s intervention and asked to discuss the ethical appropriacy of each intervention</a:t>
            </a:r>
            <a:endParaRPr lang="en-GB" sz="1200" dirty="0">
              <a:effectLst/>
              <a:latin typeface="Times New Roman" panose="02020603050405020304" pitchFamily="18" charset="0"/>
              <a:ea typeface="Times New Roman" panose="02020603050405020304" pitchFamily="18" charset="0"/>
            </a:endParaRPr>
          </a:p>
          <a:p>
            <a:pPr marL="342900" lvl="0" indent="-342900" algn="just">
              <a:lnSpc>
                <a:spcPct val="115000"/>
              </a:lnSpc>
              <a:buFont typeface="Wingdings 3" pitchFamily="2" charset="2"/>
              <a:buChar char="u"/>
              <a:tabLst>
                <a:tab pos="457200" algn="l"/>
              </a:tabLst>
            </a:pPr>
            <a:r>
              <a:rPr lang="en-GB" sz="1200" b="1" dirty="0">
                <a:effectLst/>
                <a:latin typeface="Times New Roman" panose="02020603050405020304" pitchFamily="18" charset="0"/>
                <a:ea typeface="Times New Roman" panose="02020603050405020304" pitchFamily="18" charset="0"/>
              </a:rPr>
              <a:t>Acceptable interventions</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Wingdings" pitchFamily="2" charset="2"/>
              <a:buChar char="Ø"/>
              <a:tabLst>
                <a:tab pos="914400" algn="l"/>
              </a:tabLst>
            </a:pPr>
            <a:r>
              <a:rPr lang="en-GB" sz="1200" b="1" dirty="0">
                <a:effectLst/>
                <a:latin typeface="Times New Roman" panose="02020603050405020304" pitchFamily="18" charset="0"/>
                <a:ea typeface="Times New Roman" panose="02020603050405020304" pitchFamily="18" charset="0"/>
              </a:rPr>
              <a:t>Pilot</a:t>
            </a:r>
            <a:endParaRPr lang="en-GB" sz="1200" dirty="0">
              <a:effectLst/>
              <a:latin typeface="Times New Roman" panose="02020603050405020304" pitchFamily="18" charset="0"/>
              <a:ea typeface="Times New Roman" panose="02020603050405020304" pitchFamily="18" charset="0"/>
            </a:endParaRPr>
          </a:p>
          <a:p>
            <a:pPr marL="1143000" lvl="2" indent="-228600" algn="just">
              <a:lnSpc>
                <a:spcPct val="115000"/>
              </a:lnSpc>
              <a:buFont typeface="+mj-lt"/>
              <a:buAutoNum type="arabicPeriod"/>
            </a:pPr>
            <a:r>
              <a:rPr lang="en-GB" sz="1200" b="1" dirty="0">
                <a:effectLst/>
                <a:latin typeface="Times New Roman" panose="02020603050405020304" pitchFamily="18" charset="0"/>
                <a:ea typeface="Times New Roman" panose="02020603050405020304" pitchFamily="18" charset="0"/>
              </a:rPr>
              <a:t>addition and deletion</a:t>
            </a:r>
            <a:r>
              <a:rPr lang="en-GB" sz="1200" dirty="0">
                <a:effectLst/>
                <a:latin typeface="Times New Roman" panose="02020603050405020304" pitchFamily="18" charset="0"/>
                <a:ea typeface="Times New Roman" panose="02020603050405020304" pitchFamily="18" charset="0"/>
              </a:rPr>
              <a:t> </a:t>
            </a:r>
            <a:r>
              <a:rPr lang="en-GB" sz="1200" i="1" dirty="0">
                <a:effectLst/>
                <a:latin typeface="Times New Roman" panose="02020603050405020304" pitchFamily="18" charset="0"/>
                <a:ea typeface="Times New Roman" panose="02020603050405020304" pitchFamily="18" charset="0"/>
              </a:rPr>
              <a:t>of non-content words</a:t>
            </a:r>
            <a:r>
              <a:rPr lang="en-GB" sz="1200" dirty="0">
                <a:effectLst/>
                <a:latin typeface="Times New Roman" panose="02020603050405020304" pitchFamily="18" charset="0"/>
                <a:ea typeface="Times New Roman" panose="02020603050405020304" pitchFamily="18" charset="0"/>
              </a:rPr>
              <a:t> </a:t>
            </a:r>
          </a:p>
          <a:p>
            <a:pPr marL="1143000" lvl="2" indent="-228600" algn="just">
              <a:lnSpc>
                <a:spcPct val="115000"/>
              </a:lnSpc>
              <a:buFont typeface="+mj-lt"/>
              <a:buAutoNum type="arabicPeriod"/>
            </a:pPr>
            <a:r>
              <a:rPr lang="en-GB" sz="1200" b="1" dirty="0">
                <a:effectLst/>
                <a:latin typeface="Times New Roman" panose="02020603050405020304" pitchFamily="18" charset="0"/>
                <a:ea typeface="Times New Roman" panose="02020603050405020304" pitchFamily="18" charset="0"/>
              </a:rPr>
              <a:t>mechanical alteration</a:t>
            </a:r>
            <a:r>
              <a:rPr lang="en-GB" sz="1200" dirty="0">
                <a:effectLst/>
                <a:latin typeface="Times New Roman" panose="02020603050405020304" pitchFamily="18" charset="0"/>
                <a:ea typeface="Times New Roman" panose="02020603050405020304" pitchFamily="18" charset="0"/>
              </a:rPr>
              <a:t> – </a:t>
            </a:r>
            <a:r>
              <a:rPr lang="en-GB" sz="1200" i="1" dirty="0">
                <a:effectLst/>
                <a:latin typeface="Times New Roman" panose="02020603050405020304" pitchFamily="18" charset="0"/>
                <a:ea typeface="Times New Roman" panose="02020603050405020304" pitchFamily="18" charset="0"/>
              </a:rPr>
              <a:t>viewed as the role of a </a:t>
            </a:r>
            <a:r>
              <a:rPr lang="en-GB" sz="1200" i="1" dirty="0" err="1">
                <a:effectLst/>
                <a:latin typeface="Times New Roman" panose="02020603050405020304" pitchFamily="18" charset="0"/>
                <a:ea typeface="Times New Roman" panose="02020603050405020304" pitchFamily="18" charset="0"/>
              </a:rPr>
              <a:t>proofreader</a:t>
            </a:r>
            <a:endParaRPr lang="en-GB" sz="1200" dirty="0">
              <a:effectLst/>
              <a:latin typeface="Times New Roman" panose="02020603050405020304" pitchFamily="18" charset="0"/>
              <a:ea typeface="Times New Roman" panose="02020603050405020304" pitchFamily="18" charset="0"/>
            </a:endParaRPr>
          </a:p>
          <a:p>
            <a:pPr marL="1143000" lvl="2" indent="-228600" algn="just">
              <a:lnSpc>
                <a:spcPct val="115000"/>
              </a:lnSpc>
              <a:buFont typeface="+mj-lt"/>
              <a:buAutoNum type="arabicPeriod"/>
            </a:pPr>
            <a:r>
              <a:rPr lang="en-GB" sz="1200" b="1" dirty="0">
                <a:effectLst/>
                <a:latin typeface="Times New Roman" panose="02020603050405020304" pitchFamily="18" charset="0"/>
                <a:ea typeface="Times New Roman" panose="02020603050405020304" pitchFamily="18" charset="0"/>
              </a:rPr>
              <a:t>reordering</a:t>
            </a:r>
            <a:r>
              <a:rPr lang="en-GB" sz="1200" dirty="0">
                <a:effectLst/>
                <a:latin typeface="Times New Roman" panose="02020603050405020304" pitchFamily="18" charset="0"/>
                <a:ea typeface="Times New Roman" panose="02020603050405020304" pitchFamily="18" charset="0"/>
              </a:rPr>
              <a:t> </a:t>
            </a:r>
            <a:r>
              <a:rPr lang="en-GB" sz="1200" i="1" dirty="0">
                <a:effectLst/>
                <a:latin typeface="Times New Roman" panose="02020603050405020304" pitchFamily="18" charset="0"/>
                <a:ea typeface="Times New Roman" panose="02020603050405020304" pitchFamily="18" charset="0"/>
              </a:rPr>
              <a:t>if the meaning remains unchanged</a:t>
            </a:r>
            <a:endParaRPr lang="en-GB" sz="1200" dirty="0">
              <a:effectLst/>
              <a:latin typeface="Times New Roman" panose="02020603050405020304" pitchFamily="18" charset="0"/>
              <a:ea typeface="Times New Roman" panose="02020603050405020304" pitchFamily="18" charset="0"/>
            </a:endParaRPr>
          </a:p>
          <a:p>
            <a:pPr marL="1143000" lvl="2" indent="-228600" algn="just">
              <a:lnSpc>
                <a:spcPct val="115000"/>
              </a:lnSpc>
              <a:buFont typeface="+mj-lt"/>
              <a:buAutoNum type="arabicPeriod"/>
            </a:pPr>
            <a:r>
              <a:rPr lang="en-GB" sz="1200" b="1" dirty="0">
                <a:effectLst/>
                <a:latin typeface="Times New Roman" panose="02020603050405020304" pitchFamily="18" charset="0"/>
                <a:ea typeface="Times New Roman" panose="02020603050405020304" pitchFamily="18" charset="0"/>
              </a:rPr>
              <a:t>recombining</a:t>
            </a:r>
            <a:r>
              <a:rPr lang="en-GB" sz="1200" dirty="0">
                <a:effectLst/>
                <a:latin typeface="Times New Roman" panose="02020603050405020304" pitchFamily="18" charset="0"/>
                <a:ea typeface="Times New Roman" panose="02020603050405020304" pitchFamily="18" charset="0"/>
              </a:rPr>
              <a:t> </a:t>
            </a:r>
            <a:r>
              <a:rPr lang="en-GB" sz="1200" i="1" dirty="0">
                <a:effectLst/>
                <a:latin typeface="Times New Roman" panose="02020603050405020304" pitchFamily="18" charset="0"/>
                <a:ea typeface="Times New Roman" panose="02020603050405020304" pitchFamily="18" charset="0"/>
              </a:rPr>
              <a:t>if the student understands why such a change has been made</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Wingdings" pitchFamily="2" charset="2"/>
              <a:buChar char="Ø"/>
              <a:tabLst>
                <a:tab pos="914400" algn="l"/>
              </a:tabLst>
            </a:pPr>
            <a:r>
              <a:rPr lang="en-GB" sz="1200" b="1" dirty="0">
                <a:effectLst/>
                <a:latin typeface="Times New Roman" panose="02020603050405020304" pitchFamily="18" charset="0"/>
                <a:ea typeface="Times New Roman" panose="02020603050405020304" pitchFamily="18" charset="0"/>
              </a:rPr>
              <a:t>Main study</a:t>
            </a:r>
            <a:endParaRPr lang="en-GB" sz="1200" dirty="0">
              <a:effectLst/>
              <a:latin typeface="Times New Roman" panose="02020603050405020304" pitchFamily="18" charset="0"/>
              <a:ea typeface="Times New Roman" panose="02020603050405020304" pitchFamily="18" charset="0"/>
            </a:endParaRPr>
          </a:p>
          <a:p>
            <a:pPr marL="1143000" lvl="2" indent="-228600" algn="just">
              <a:lnSpc>
                <a:spcPct val="115000"/>
              </a:lnSpc>
              <a:buFont typeface="+mj-lt"/>
              <a:buAutoNum type="arabicPeriod"/>
            </a:pPr>
            <a:r>
              <a:rPr lang="en-GB" sz="1200" i="1" dirty="0">
                <a:effectLst/>
                <a:latin typeface="Times New Roman" panose="02020603050405020304" pitchFamily="18" charset="0"/>
                <a:ea typeface="Times New Roman" panose="02020603050405020304" pitchFamily="18" charset="0"/>
              </a:rPr>
              <a:t>Similarly to the the pilot</a:t>
            </a:r>
            <a:r>
              <a:rPr lang="en-GB" sz="1200" dirty="0">
                <a:effectLst/>
                <a:latin typeface="Times New Roman" panose="02020603050405020304" pitchFamily="18" charset="0"/>
                <a:ea typeface="Times New Roman" panose="02020603050405020304" pitchFamily="18" charset="0"/>
              </a:rPr>
              <a:t>, </a:t>
            </a:r>
            <a:r>
              <a:rPr lang="en-GB" sz="1200" b="1" dirty="0">
                <a:effectLst/>
                <a:latin typeface="Times New Roman" panose="02020603050405020304" pitchFamily="18" charset="0"/>
                <a:ea typeface="Times New Roman" panose="02020603050405020304" pitchFamily="18" charset="0"/>
              </a:rPr>
              <a:t>minor addition</a:t>
            </a:r>
            <a:r>
              <a:rPr lang="en-GB" sz="1200" dirty="0">
                <a:effectLst/>
                <a:latin typeface="Times New Roman" panose="02020603050405020304" pitchFamily="18" charset="0"/>
                <a:ea typeface="Times New Roman" panose="02020603050405020304" pitchFamily="18" charset="0"/>
              </a:rPr>
              <a:t> </a:t>
            </a:r>
            <a:r>
              <a:rPr lang="en-GB" sz="1200" i="1" dirty="0">
                <a:effectLst/>
                <a:latin typeface="Times New Roman" panose="02020603050405020304" pitchFamily="18" charset="0"/>
                <a:ea typeface="Times New Roman" panose="02020603050405020304" pitchFamily="18" charset="0"/>
              </a:rPr>
              <a:t>was acceptable</a:t>
            </a:r>
            <a:r>
              <a:rPr lang="en-GB" sz="1200" dirty="0">
                <a:effectLst/>
                <a:latin typeface="Times New Roman" panose="02020603050405020304" pitchFamily="18" charset="0"/>
                <a:ea typeface="Times New Roman" panose="02020603050405020304" pitchFamily="18" charset="0"/>
              </a:rPr>
              <a:t> </a:t>
            </a:r>
            <a:r>
              <a:rPr lang="en-GB" sz="1200" i="1" dirty="0">
                <a:effectLst/>
                <a:latin typeface="Times New Roman" panose="02020603050405020304" pitchFamily="18" charset="0"/>
                <a:ea typeface="Times New Roman" panose="02020603050405020304" pitchFamily="18" charset="0"/>
              </a:rPr>
              <a:t>but </a:t>
            </a:r>
            <a:r>
              <a:rPr lang="en-GB" sz="1200" i="1" dirty="0" err="1">
                <a:effectLst/>
                <a:latin typeface="Times New Roman" panose="02020603050405020304" pitchFamily="18" charset="0"/>
                <a:ea typeface="Times New Roman" panose="02020603050405020304" pitchFamily="18" charset="0"/>
              </a:rPr>
              <a:t>meso</a:t>
            </a:r>
            <a:r>
              <a:rPr lang="en-GB" sz="1200" i="1" dirty="0">
                <a:effectLst/>
                <a:latin typeface="Times New Roman" panose="02020603050405020304" pitchFamily="18" charset="0"/>
                <a:ea typeface="Times New Roman" panose="02020603050405020304" pitchFamily="18" charset="0"/>
              </a:rPr>
              <a:t> (6 to 9 words) or major (10+ words) were problematic as participants stated that the words would not have been produced by the writer (Michael – lecturer) and the writer may not be capable of producing the words themselves (Sarah – student)</a:t>
            </a:r>
            <a:endParaRPr lang="en-GB" sz="1200" dirty="0">
              <a:effectLst/>
              <a:latin typeface="Times New Roman" panose="02020603050405020304" pitchFamily="18" charset="0"/>
              <a:ea typeface="Times New Roman" panose="02020603050405020304" pitchFamily="18" charset="0"/>
            </a:endParaRPr>
          </a:p>
          <a:p>
            <a:pPr marL="1143000" lvl="2" indent="-228600" algn="just">
              <a:lnSpc>
                <a:spcPct val="115000"/>
              </a:lnSpc>
              <a:buFont typeface="+mj-lt"/>
              <a:buAutoNum type="arabicPeriod"/>
            </a:pPr>
            <a:r>
              <a:rPr lang="en-GB" sz="1200" b="1" dirty="0">
                <a:effectLst/>
                <a:latin typeface="Times New Roman" panose="02020603050405020304" pitchFamily="18" charset="0"/>
                <a:ea typeface="Times New Roman" panose="02020603050405020304" pitchFamily="18" charset="0"/>
              </a:rPr>
              <a:t>mechanical alteration</a:t>
            </a:r>
            <a:r>
              <a:rPr lang="en-GB" sz="1200" dirty="0">
                <a:effectLst/>
                <a:latin typeface="Times New Roman" panose="02020603050405020304" pitchFamily="18" charset="0"/>
                <a:ea typeface="Times New Roman" panose="02020603050405020304" pitchFamily="18" charset="0"/>
              </a:rPr>
              <a:t> for punctuation but not so much for referencing </a:t>
            </a:r>
            <a:r>
              <a:rPr lang="en-GB" sz="1200" i="1" dirty="0">
                <a:effectLst/>
                <a:latin typeface="Times New Roman" panose="02020603050405020304" pitchFamily="18" charset="0"/>
                <a:ea typeface="Times New Roman" panose="02020603050405020304" pitchFamily="18" charset="0"/>
              </a:rPr>
              <a:t>because a student should ideally familiarize themselves with particular style guides</a:t>
            </a:r>
            <a:r>
              <a:rPr lang="en-GB" sz="1200" dirty="0">
                <a:effectLst/>
                <a:latin typeface="Times New Roman" panose="02020603050405020304" pitchFamily="18" charset="0"/>
                <a:ea typeface="Times New Roman" panose="02020603050405020304" pitchFamily="18" charset="0"/>
              </a:rPr>
              <a:t> </a:t>
            </a:r>
          </a:p>
          <a:p>
            <a:pPr marL="1143000" lvl="2" indent="-228600" algn="just">
              <a:lnSpc>
                <a:spcPct val="115000"/>
              </a:lnSpc>
              <a:buFont typeface="+mj-lt"/>
              <a:buAutoNum type="arabicPeriod"/>
            </a:pPr>
            <a:r>
              <a:rPr lang="en-GB" sz="1200" b="1" dirty="0">
                <a:effectLst/>
                <a:latin typeface="Times New Roman" panose="02020603050405020304" pitchFamily="18" charset="0"/>
                <a:ea typeface="Times New Roman" panose="02020603050405020304" pitchFamily="18" charset="0"/>
              </a:rPr>
              <a:t>reordering </a:t>
            </a:r>
            <a:r>
              <a:rPr lang="en-GB" sz="1200" i="1" dirty="0">
                <a:effectLst/>
                <a:latin typeface="Times New Roman" panose="02020603050405020304" pitchFamily="18" charset="0"/>
                <a:ea typeface="Times New Roman" panose="02020603050405020304" pitchFamily="18" charset="0"/>
              </a:rPr>
              <a:t>was appropriate if it only involved moving words within a sentence and not within a paragraph</a:t>
            </a:r>
            <a:endParaRPr lang="en-GB" sz="1200" dirty="0">
              <a:effectLst/>
              <a:latin typeface="Times New Roman" panose="02020603050405020304" pitchFamily="18" charset="0"/>
              <a:ea typeface="Times New Roman" panose="02020603050405020304" pitchFamily="18" charset="0"/>
            </a:endParaRPr>
          </a:p>
          <a:p>
            <a:pPr marL="1143000" lvl="2" indent="-228600" algn="just">
              <a:lnSpc>
                <a:spcPct val="115000"/>
              </a:lnSpc>
              <a:buFont typeface="+mj-lt"/>
              <a:buAutoNum type="arabicPeriod"/>
            </a:pPr>
            <a:r>
              <a:rPr lang="en-GB" sz="1200" b="1" dirty="0">
                <a:effectLst/>
                <a:latin typeface="Times New Roman" panose="02020603050405020304" pitchFamily="18" charset="0"/>
                <a:ea typeface="Times New Roman" panose="02020603050405020304" pitchFamily="18" charset="0"/>
              </a:rPr>
              <a:t>substitution</a:t>
            </a:r>
            <a:r>
              <a:rPr lang="en-GB" sz="1200" dirty="0">
                <a:effectLst/>
                <a:latin typeface="Times New Roman" panose="02020603050405020304" pitchFamily="18" charset="0"/>
                <a:ea typeface="Times New Roman" panose="02020603050405020304" pitchFamily="18" charset="0"/>
              </a:rPr>
              <a:t> </a:t>
            </a:r>
            <a:r>
              <a:rPr lang="en-GB" sz="1200" i="1" dirty="0">
                <a:effectLst/>
                <a:latin typeface="Times New Roman" panose="02020603050405020304" pitchFamily="18" charset="0"/>
                <a:ea typeface="Times New Roman" panose="02020603050405020304" pitchFamily="18" charset="0"/>
              </a:rPr>
              <a:t>but comments are preferred as they can serve a pedagogic purpose</a:t>
            </a:r>
            <a:endParaRPr lang="en-GB" sz="1200" dirty="0">
              <a:effectLst/>
              <a:latin typeface="Times New Roman" panose="02020603050405020304" pitchFamily="18" charset="0"/>
              <a:ea typeface="Times New Roman" panose="02020603050405020304" pitchFamily="18" charset="0"/>
            </a:endParaRPr>
          </a:p>
          <a:p>
            <a:pPr algn="just">
              <a:lnSpc>
                <a:spcPct val="115000"/>
              </a:lnSpc>
            </a:pPr>
            <a:endParaRPr lang="en-US" dirty="0"/>
          </a:p>
        </p:txBody>
      </p:sp>
      <p:sp>
        <p:nvSpPr>
          <p:cNvPr id="4" name="Slide Number Placeholder 3"/>
          <p:cNvSpPr>
            <a:spLocks noGrp="1"/>
          </p:cNvSpPr>
          <p:nvPr>
            <p:ph type="sldNum" sz="quarter" idx="5"/>
          </p:nvPr>
        </p:nvSpPr>
        <p:spPr/>
        <p:txBody>
          <a:bodyPr/>
          <a:lstStyle/>
          <a:p>
            <a:fld id="{CE791BB3-2525-8C48-B35E-BE709D79E8FC}" type="slidenum">
              <a:rPr lang="en-US" smtClean="0"/>
              <a:t>11</a:t>
            </a:fld>
            <a:endParaRPr lang="en-US"/>
          </a:p>
        </p:txBody>
      </p:sp>
    </p:spTree>
    <p:extLst>
      <p:ext uri="{BB962C8B-B14F-4D97-AF65-F5344CB8AC3E}">
        <p14:creationId xmlns:p14="http://schemas.microsoft.com/office/powerpoint/2010/main" val="18392744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gn="just">
              <a:lnSpc>
                <a:spcPct val="115000"/>
              </a:lnSpc>
              <a:buFont typeface="Wingdings 3" pitchFamily="2" charset="2"/>
              <a:buChar char="u"/>
              <a:tabLst>
                <a:tab pos="457200" algn="l"/>
              </a:tabLst>
            </a:pPr>
            <a:r>
              <a:rPr lang="en-GB" sz="1200" b="1" dirty="0">
                <a:effectLst/>
                <a:latin typeface="Times New Roman" panose="02020603050405020304" pitchFamily="18" charset="0"/>
                <a:ea typeface="Times New Roman" panose="02020603050405020304" pitchFamily="18" charset="0"/>
              </a:rPr>
              <a:t>Questionable/unacceptable interventions</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Wingdings" pitchFamily="2" charset="2"/>
              <a:buChar char="Ø"/>
              <a:tabLst>
                <a:tab pos="914400" algn="l"/>
              </a:tabLst>
            </a:pPr>
            <a:r>
              <a:rPr lang="en-GB" sz="1200" b="1" dirty="0">
                <a:effectLst/>
                <a:latin typeface="Times New Roman" panose="02020603050405020304" pitchFamily="18" charset="0"/>
                <a:ea typeface="Times New Roman" panose="02020603050405020304" pitchFamily="18" charset="0"/>
              </a:rPr>
              <a:t>Pilot </a:t>
            </a:r>
            <a:endParaRPr lang="en-GB" sz="1200" dirty="0">
              <a:effectLst/>
              <a:latin typeface="Times New Roman" panose="02020603050405020304" pitchFamily="18" charset="0"/>
              <a:ea typeface="Times New Roman" panose="02020603050405020304" pitchFamily="18" charset="0"/>
            </a:endParaRPr>
          </a:p>
          <a:p>
            <a:pPr marL="1257300" lvl="2" indent="-342900" algn="just">
              <a:lnSpc>
                <a:spcPct val="115000"/>
              </a:lnSpc>
              <a:buFont typeface="+mj-lt"/>
              <a:buAutoNum type="arabicPeriod"/>
            </a:pPr>
            <a:r>
              <a:rPr lang="en-GB" sz="1200" b="1" dirty="0">
                <a:effectLst/>
                <a:latin typeface="Times New Roman" panose="02020603050405020304" pitchFamily="18" charset="0"/>
                <a:ea typeface="Yu Mincho" panose="02020400000000000000" pitchFamily="18" charset="-128"/>
                <a:cs typeface="Times New Roman" panose="02020603050405020304" pitchFamily="18" charset="0"/>
              </a:rPr>
              <a:t>Adding a year to a citation</a:t>
            </a:r>
            <a:r>
              <a:rPr lang="en-GB" sz="1200" dirty="0">
                <a:effectLst/>
                <a:latin typeface="Times New Roman" panose="02020603050405020304" pitchFamily="18" charset="0"/>
                <a:ea typeface="Yu Mincho" panose="02020400000000000000" pitchFamily="18" charset="-128"/>
                <a:cs typeface="Times New Roman" panose="02020603050405020304" pitchFamily="18" charset="0"/>
              </a:rPr>
              <a:t> </a:t>
            </a:r>
            <a:r>
              <a:rPr lang="en-GB" sz="1200" i="1" dirty="0">
                <a:effectLst/>
                <a:latin typeface="Times New Roman" panose="02020603050405020304" pitchFamily="18" charset="0"/>
                <a:ea typeface="Yu Mincho" panose="02020400000000000000" pitchFamily="18" charset="-128"/>
                <a:cs typeface="Times New Roman" panose="02020603050405020304" pitchFamily="18" charset="0"/>
              </a:rPr>
              <a:t>was seen as problematic by the lecturers although one of the lecturers (Jack) claimed that even though such a change could result in a student receiving a higher mark, surely the main objective of proofreading is so that marks can be improved. Student did not find it to be a problem.</a:t>
            </a:r>
          </a:p>
          <a:p>
            <a:pPr marL="1257300" lvl="2" indent="-342900" algn="just">
              <a:lnSpc>
                <a:spcPct val="115000"/>
              </a:lnSpc>
              <a:buFont typeface="+mj-lt"/>
              <a:buAutoNum type="arabicPeriod"/>
            </a:pPr>
            <a:r>
              <a:rPr lang="en-GB" sz="1200" b="1" dirty="0">
                <a:effectLst/>
                <a:latin typeface="Times New Roman" panose="02020603050405020304" pitchFamily="18" charset="0"/>
                <a:ea typeface="Yu Mincho" panose="02020400000000000000" pitchFamily="18" charset="-128"/>
                <a:cs typeface="Times New Roman" panose="02020603050405020304" pitchFamily="18" charset="0"/>
              </a:rPr>
              <a:t>Rewriting</a:t>
            </a:r>
            <a:r>
              <a:rPr lang="en-GB" sz="1200" dirty="0">
                <a:effectLst/>
                <a:latin typeface="Times New Roman" panose="02020603050405020304" pitchFamily="18" charset="0"/>
                <a:ea typeface="Yu Mincho" panose="02020400000000000000" pitchFamily="18" charset="-128"/>
                <a:cs typeface="Times New Roman" panose="02020603050405020304" pitchFamily="18" charset="0"/>
              </a:rPr>
              <a:t> </a:t>
            </a:r>
            <a:r>
              <a:rPr lang="en-GB" sz="1200" i="1" dirty="0">
                <a:effectLst/>
                <a:latin typeface="Times New Roman" panose="02020603050405020304" pitchFamily="18" charset="0"/>
                <a:ea typeface="Yu Mincho" panose="02020400000000000000" pitchFamily="18" charset="-128"/>
                <a:cs typeface="Times New Roman" panose="02020603050405020304" pitchFamily="18" charset="0"/>
              </a:rPr>
              <a:t>as the </a:t>
            </a:r>
            <a:r>
              <a:rPr lang="en-GB" sz="1200" i="1" dirty="0" err="1">
                <a:effectLst/>
                <a:latin typeface="Times New Roman" panose="02020603050405020304" pitchFamily="18" charset="0"/>
                <a:ea typeface="Yu Mincho" panose="02020400000000000000" pitchFamily="18" charset="-128"/>
                <a:cs typeface="Times New Roman" panose="02020603050405020304" pitchFamily="18" charset="0"/>
              </a:rPr>
              <a:t>proofreader</a:t>
            </a:r>
            <a:r>
              <a:rPr lang="en-GB" sz="1200" i="1" dirty="0">
                <a:effectLst/>
                <a:latin typeface="Times New Roman" panose="02020603050405020304" pitchFamily="18" charset="0"/>
                <a:ea typeface="Yu Mincho" panose="02020400000000000000" pitchFamily="18" charset="-128"/>
                <a:cs typeface="Times New Roman" panose="02020603050405020304" pitchFamily="18" charset="0"/>
              </a:rPr>
              <a:t> had added more information and the made and </a:t>
            </a:r>
            <a:r>
              <a:rPr lang="en-GB" sz="1200" i="1" dirty="0" err="1">
                <a:effectLst/>
                <a:latin typeface="Times New Roman" panose="02020603050405020304" pitchFamily="18" charset="0"/>
                <a:ea typeface="Yu Mincho" panose="02020400000000000000" pitchFamily="18" charset="-128"/>
                <a:cs typeface="Times New Roman" panose="02020603050405020304" pitchFamily="18" charset="0"/>
              </a:rPr>
              <a:t>proofreader</a:t>
            </a:r>
            <a:r>
              <a:rPr lang="en-GB" sz="1200" i="1" dirty="0">
                <a:effectLst/>
                <a:latin typeface="Times New Roman" panose="02020603050405020304" pitchFamily="18" charset="0"/>
                <a:ea typeface="Yu Mincho" panose="02020400000000000000" pitchFamily="18" charset="-128"/>
                <a:cs typeface="Times New Roman" panose="02020603050405020304" pitchFamily="18" charset="0"/>
              </a:rPr>
              <a:t> had completely changed the whole sentence to make the meaning clear in a fashion that did not accurately represent the student’s writing level. However, from the example I showed the student, she did not find rewriting to be problematic as the meaning was unaffected.</a:t>
            </a:r>
            <a:endParaRPr lang="en-GB" sz="1200" dirty="0">
              <a:effectLst/>
              <a:latin typeface="Calibri" panose="020F0502020204030204" pitchFamily="34" charset="0"/>
              <a:ea typeface="Yu Mincho" panose="02020400000000000000" pitchFamily="18" charset="-128"/>
              <a:cs typeface="Times New Roman" panose="02020603050405020304" pitchFamily="18" charset="0"/>
            </a:endParaRPr>
          </a:p>
          <a:p>
            <a:pPr marL="742950" lvl="1" indent="-285750" algn="just">
              <a:lnSpc>
                <a:spcPct val="115000"/>
              </a:lnSpc>
              <a:buFont typeface="Wingdings" pitchFamily="2" charset="2"/>
              <a:buChar char="Ø"/>
              <a:tabLst>
                <a:tab pos="914400" algn="l"/>
              </a:tabLst>
            </a:pPr>
            <a:r>
              <a:rPr lang="en-GB" sz="1200" b="1" dirty="0">
                <a:effectLst/>
                <a:latin typeface="Times New Roman" panose="02020603050405020304" pitchFamily="18" charset="0"/>
                <a:ea typeface="Times New Roman" panose="02020603050405020304" pitchFamily="18" charset="0"/>
              </a:rPr>
              <a:t>Main study</a:t>
            </a:r>
            <a:endParaRPr lang="en-GB" sz="1200" dirty="0">
              <a:effectLst/>
              <a:latin typeface="Times New Roman" panose="02020603050405020304" pitchFamily="18" charset="0"/>
              <a:ea typeface="Times New Roman" panose="02020603050405020304" pitchFamily="18" charset="0"/>
            </a:endParaRPr>
          </a:p>
          <a:p>
            <a:pPr marL="1143000" lvl="2" indent="-228600" algn="just">
              <a:lnSpc>
                <a:spcPct val="115000"/>
              </a:lnSpc>
              <a:buFont typeface="+mj-lt"/>
              <a:buAutoNum type="arabicPeriod"/>
            </a:pPr>
            <a:r>
              <a:rPr lang="en-GB" sz="1200" b="1" dirty="0">
                <a:effectLst/>
                <a:latin typeface="Times New Roman" panose="02020603050405020304" pitchFamily="18" charset="0"/>
                <a:ea typeface="Times New Roman" panose="02020603050405020304" pitchFamily="18" charset="0"/>
              </a:rPr>
              <a:t>Deletion </a:t>
            </a:r>
            <a:r>
              <a:rPr lang="en-GB" sz="1200" i="1" dirty="0">
                <a:effectLst/>
                <a:latin typeface="Times New Roman" panose="02020603050405020304" pitchFamily="18" charset="0"/>
                <a:ea typeface="Times New Roman" panose="02020603050405020304" pitchFamily="18" charset="0"/>
              </a:rPr>
              <a:t>for transcripts.</a:t>
            </a:r>
            <a:r>
              <a:rPr lang="en-GB" sz="1200" dirty="0">
                <a:effectLst/>
                <a:latin typeface="Times New Roman" panose="02020603050405020304" pitchFamily="18" charset="0"/>
                <a:ea typeface="Times New Roman" panose="02020603050405020304" pitchFamily="18" charset="0"/>
              </a:rPr>
              <a:t> </a:t>
            </a:r>
            <a:r>
              <a:rPr lang="en-GB" sz="1200" i="1" dirty="0">
                <a:effectLst/>
                <a:latin typeface="Times New Roman" panose="02020603050405020304" pitchFamily="18" charset="0"/>
                <a:ea typeface="Times New Roman" panose="02020603050405020304" pitchFamily="18" charset="0"/>
              </a:rPr>
              <a:t>However, removing words that do not affect content are less problematic</a:t>
            </a:r>
            <a:endParaRPr lang="en-GB" sz="1200" dirty="0">
              <a:effectLst/>
              <a:latin typeface="Times New Roman" panose="02020603050405020304" pitchFamily="18" charset="0"/>
              <a:ea typeface="Times New Roman" panose="02020603050405020304" pitchFamily="18" charset="0"/>
            </a:endParaRPr>
          </a:p>
          <a:p>
            <a:pPr marL="1143000" lvl="2" indent="-228600" algn="just">
              <a:lnSpc>
                <a:spcPct val="115000"/>
              </a:lnSpc>
              <a:buFont typeface="+mj-lt"/>
              <a:buAutoNum type="arabicPeriod"/>
            </a:pPr>
            <a:r>
              <a:rPr lang="en-GB" sz="1200" b="1" dirty="0">
                <a:effectLst/>
                <a:latin typeface="Times New Roman" panose="02020603050405020304" pitchFamily="18" charset="0"/>
                <a:ea typeface="Times New Roman" panose="02020603050405020304" pitchFamily="18" charset="0"/>
              </a:rPr>
              <a:t>Meaning</a:t>
            </a:r>
            <a:r>
              <a:rPr lang="en-GB" sz="1200" dirty="0">
                <a:effectLst/>
                <a:latin typeface="Times New Roman" panose="02020603050405020304" pitchFamily="18" charset="0"/>
                <a:ea typeface="Times New Roman" panose="02020603050405020304" pitchFamily="18" charset="0"/>
              </a:rPr>
              <a:t> </a:t>
            </a:r>
            <a:r>
              <a:rPr lang="en-GB" sz="1200" i="1" dirty="0">
                <a:effectLst/>
                <a:latin typeface="Times New Roman" panose="02020603050405020304" pitchFamily="18" charset="0"/>
                <a:ea typeface="Times New Roman" panose="02020603050405020304" pitchFamily="18" charset="0"/>
              </a:rPr>
              <a:t>acceptable only for text that appears to be judgemental. Unacceptable when writing additional or supplementary material at paragraph level, rewriting sections to improve content, and  deleting irrelevant or unnecessary content at paragraph level.</a:t>
            </a:r>
            <a:endParaRPr lang="en-GB" sz="1200" dirty="0">
              <a:effectLst/>
              <a:latin typeface="Times New Roman" panose="02020603050405020304" pitchFamily="18" charset="0"/>
              <a:ea typeface="Times New Roman" panose="02020603050405020304" pitchFamily="18" charset="0"/>
            </a:endParaRPr>
          </a:p>
          <a:p>
            <a:pPr marL="1143000" lvl="2" indent="-228600" algn="just">
              <a:lnSpc>
                <a:spcPct val="115000"/>
              </a:lnSpc>
              <a:buFont typeface="+mj-lt"/>
              <a:buAutoNum type="arabicPeriod"/>
            </a:pPr>
            <a:r>
              <a:rPr lang="en-GB" sz="1200" b="1" dirty="0">
                <a:effectLst/>
                <a:latin typeface="Times New Roman" panose="02020603050405020304" pitchFamily="18" charset="0"/>
                <a:ea typeface="Times New Roman" panose="02020603050405020304" pitchFamily="18" charset="0"/>
              </a:rPr>
              <a:t>Structure</a:t>
            </a:r>
            <a:r>
              <a:rPr lang="en-GB" sz="1200" dirty="0">
                <a:effectLst/>
                <a:latin typeface="Times New Roman" panose="02020603050405020304" pitchFamily="18" charset="0"/>
                <a:ea typeface="Times New Roman" panose="02020603050405020304" pitchFamily="18" charset="0"/>
              </a:rPr>
              <a:t> </a:t>
            </a:r>
            <a:r>
              <a:rPr lang="en-GB" sz="1200" i="1" dirty="0">
                <a:effectLst/>
                <a:latin typeface="Times New Roman" panose="02020603050405020304" pitchFamily="18" charset="0"/>
                <a:ea typeface="Times New Roman" panose="02020603050405020304" pitchFamily="18" charset="0"/>
              </a:rPr>
              <a:t>as whilst the </a:t>
            </a:r>
            <a:r>
              <a:rPr lang="en-GB" sz="1200" i="1" dirty="0" err="1">
                <a:effectLst/>
                <a:latin typeface="Times New Roman" panose="02020603050405020304" pitchFamily="18" charset="0"/>
                <a:ea typeface="Times New Roman" panose="02020603050405020304" pitchFamily="18" charset="0"/>
              </a:rPr>
              <a:t>proofreader</a:t>
            </a:r>
            <a:r>
              <a:rPr lang="en-GB" sz="1200" i="1" dirty="0">
                <a:effectLst/>
                <a:latin typeface="Times New Roman" panose="02020603050405020304" pitchFamily="18" charset="0"/>
                <a:ea typeface="Times New Roman" panose="02020603050405020304" pitchFamily="18" charset="0"/>
              </a:rPr>
              <a:t> made suggestions rather than actually moving the text, the nature of the comments which advised the student where to move the text would have been relatively straightforward to make. One of the senior lecturers (Michael) stated that it would have been ore formative to advise the student to look at the ordering of the text. Also, the other senior lecturer (Emily) stated that the comments were getting into the realm of supervision</a:t>
            </a:r>
            <a:r>
              <a:rPr lang="en-GB" sz="1200" dirty="0">
                <a:effectLst/>
                <a:latin typeface="Times New Roman" panose="02020603050405020304" pitchFamily="18" charset="0"/>
                <a:ea typeface="Times New Roman" panose="02020603050405020304" pitchFamily="18" charset="0"/>
              </a:rPr>
              <a:t> </a:t>
            </a:r>
          </a:p>
          <a:p>
            <a:pPr marL="914400" lvl="2" indent="0" algn="just">
              <a:lnSpc>
                <a:spcPct val="115000"/>
              </a:lnSpc>
              <a:buFontTx/>
              <a:buNone/>
            </a:pPr>
            <a:endParaRPr lang="en-GB" sz="1200" dirty="0">
              <a:effectLst/>
              <a:latin typeface="Times New Roman" panose="02020603050405020304" pitchFamily="18" charset="0"/>
              <a:ea typeface="Times New Roman" panose="02020603050405020304" pitchFamily="18" charset="0"/>
            </a:endParaRPr>
          </a:p>
          <a:p>
            <a:pPr marL="342900" lvl="0" indent="-342900" algn="just">
              <a:lnSpc>
                <a:spcPct val="115000"/>
              </a:lnSpc>
              <a:buFont typeface="Wingdings 3" pitchFamily="2" charset="2"/>
              <a:buChar char="u"/>
              <a:tabLst>
                <a:tab pos="457200" algn="l"/>
              </a:tabLst>
            </a:pPr>
            <a:r>
              <a:rPr lang="en-US" sz="1200" b="1" dirty="0">
                <a:effectLst/>
                <a:latin typeface="Times New Roman" panose="02020603050405020304" pitchFamily="18" charset="0"/>
                <a:ea typeface="Times New Roman" panose="02020603050405020304" pitchFamily="18" charset="0"/>
              </a:rPr>
              <a:t>Comments preferred over in-text changes - Both studies</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Wingdings" pitchFamily="2" charset="2"/>
              <a:buChar char="Ø"/>
              <a:tabLst>
                <a:tab pos="914400" algn="l"/>
              </a:tabLst>
            </a:pPr>
            <a:r>
              <a:rPr lang="en-US" sz="1200" b="1" dirty="0">
                <a:effectLst/>
                <a:latin typeface="Times New Roman" panose="02020603050405020304" pitchFamily="18" charset="0"/>
                <a:ea typeface="Times New Roman" panose="02020603050405020304" pitchFamily="18" charset="0"/>
              </a:rPr>
              <a:t>Comments preferred over in-text changes</a:t>
            </a:r>
            <a:r>
              <a:rPr lang="en-US" sz="1200" dirty="0">
                <a:effectLst/>
                <a:latin typeface="Times New Roman" panose="02020603050405020304" pitchFamily="18" charset="0"/>
                <a:ea typeface="Times New Roman" panose="02020603050405020304" pitchFamily="18" charset="0"/>
              </a:rPr>
              <a:t> (Harwood, 2019; Kruger and Bevan-Dye, 2010) to ensure proofreading is educative (Harwood, 2022)</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Wingdings" pitchFamily="2" charset="2"/>
              <a:buChar char="Ø"/>
              <a:tabLst>
                <a:tab pos="914400" algn="l"/>
              </a:tabLst>
            </a:pPr>
            <a:r>
              <a:rPr lang="en-GB" sz="1200" i="1" dirty="0">
                <a:effectLst/>
                <a:latin typeface="Times New Roman" panose="02020603050405020304" pitchFamily="18" charset="0"/>
                <a:ea typeface="Times New Roman" panose="02020603050405020304" pitchFamily="18" charset="0"/>
              </a:rPr>
              <a:t>In the pilot and main studies, the participants highlighted the importance of a student understanding why changes are made to improve their writing rather than simply accepting changes because they expect everything to be corrected for them.</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Wingdings" pitchFamily="2" charset="2"/>
              <a:buChar char="Ø"/>
              <a:tabLst>
                <a:tab pos="914400" algn="l"/>
              </a:tabLst>
            </a:pPr>
            <a:r>
              <a:rPr lang="en-GB" sz="1200" i="1" dirty="0">
                <a:effectLst/>
                <a:latin typeface="Times New Roman" panose="02020603050405020304" pitchFamily="18" charset="0"/>
                <a:ea typeface="Times New Roman" panose="02020603050405020304" pitchFamily="18" charset="0"/>
              </a:rPr>
              <a:t>This reflects the views of </a:t>
            </a:r>
            <a:r>
              <a:rPr lang="en-US" sz="1200" i="1" dirty="0">
                <a:effectLst/>
                <a:latin typeface="Times New Roman" panose="02020603050405020304" pitchFamily="18" charset="0"/>
                <a:ea typeface="Times New Roman" panose="02020603050405020304" pitchFamily="18" charset="0"/>
              </a:rPr>
              <a:t>Harwood (2019) and Kruger and Bevan-Dye (2010)</a:t>
            </a:r>
            <a:r>
              <a:rPr lang="en-GB" sz="1200" i="1" dirty="0">
                <a:effectLst/>
                <a:latin typeface="Times New Roman" panose="02020603050405020304" pitchFamily="18" charset="0"/>
                <a:ea typeface="Times New Roman" panose="02020603050405020304" pitchFamily="18" charset="0"/>
              </a:rPr>
              <a:t> in that writers may simply accept all proofreading inventions without sufficient reflection, and </a:t>
            </a:r>
            <a:r>
              <a:rPr lang="en-US" sz="1200" i="1" dirty="0">
                <a:effectLst/>
                <a:latin typeface="Times New Roman" panose="02020603050405020304" pitchFamily="18" charset="0"/>
                <a:ea typeface="Times New Roman" panose="02020603050405020304" pitchFamily="18" charset="0"/>
              </a:rPr>
              <a:t>Harwood (2022)</a:t>
            </a:r>
            <a:r>
              <a:rPr lang="en-GB" sz="1200" i="1" dirty="0">
                <a:effectLst/>
                <a:latin typeface="Times New Roman" panose="02020603050405020304" pitchFamily="18" charset="0"/>
                <a:ea typeface="Times New Roman" panose="02020603050405020304" pitchFamily="18" charset="0"/>
              </a:rPr>
              <a:t> emphasised the educative aspect of proofreading for example by promoting reflection and learning when students view their errors  </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Wingdings" pitchFamily="2" charset="2"/>
              <a:buChar char="Ø"/>
              <a:tabLst>
                <a:tab pos="914400" algn="l"/>
              </a:tabLst>
            </a:pPr>
            <a:r>
              <a:rPr lang="en-GB" sz="1200" b="1" i="1" dirty="0">
                <a:effectLst/>
                <a:latin typeface="Times New Roman" panose="02020603050405020304" pitchFamily="18" charset="0"/>
                <a:ea typeface="Times New Roman" panose="02020603050405020304" pitchFamily="18" charset="0"/>
              </a:rPr>
              <a:t>Fiona – look at Word doc notes for more examples if necessary</a:t>
            </a:r>
            <a:endParaRPr lang="en-GB" sz="12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CE791BB3-2525-8C48-B35E-BE709D79E8FC}" type="slidenum">
              <a:rPr lang="en-US" smtClean="0"/>
              <a:t>12</a:t>
            </a:fld>
            <a:endParaRPr lang="en-US"/>
          </a:p>
        </p:txBody>
      </p:sp>
    </p:spTree>
    <p:extLst>
      <p:ext uri="{BB962C8B-B14F-4D97-AF65-F5344CB8AC3E}">
        <p14:creationId xmlns:p14="http://schemas.microsoft.com/office/powerpoint/2010/main" val="40813767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gn="just">
              <a:lnSpc>
                <a:spcPct val="115000"/>
              </a:lnSpc>
              <a:buFont typeface="Wingdings 3" pitchFamily="2" charset="2"/>
              <a:buChar char="u"/>
              <a:tabLst>
                <a:tab pos="457200" algn="l"/>
              </a:tabLst>
            </a:pPr>
            <a:r>
              <a:rPr lang="en-US" sz="1200" b="1" dirty="0">
                <a:effectLst/>
                <a:latin typeface="Times New Roman" panose="02020603050405020304" pitchFamily="18" charset="0"/>
                <a:ea typeface="Times New Roman" panose="02020603050405020304" pitchFamily="18" charset="0"/>
              </a:rPr>
              <a:t>Pilot Study</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Wingdings" pitchFamily="2" charset="2"/>
              <a:buChar char="Ø"/>
              <a:tabLst>
                <a:tab pos="914400" algn="l"/>
              </a:tabLst>
            </a:pPr>
            <a:r>
              <a:rPr lang="en-US" sz="1200" dirty="0">
                <a:effectLst/>
                <a:latin typeface="Times New Roman" panose="02020603050405020304" pitchFamily="18" charset="0"/>
                <a:ea typeface="Times New Roman" panose="02020603050405020304" pitchFamily="18" charset="0"/>
              </a:rPr>
              <a:t>Student had a more permissive view of proofreading than lecturers </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Wingdings" pitchFamily="2" charset="2"/>
              <a:buChar char="Ø"/>
              <a:tabLst>
                <a:tab pos="914400" algn="l"/>
              </a:tabLst>
            </a:pPr>
            <a:r>
              <a:rPr lang="en-US" sz="1200" dirty="0">
                <a:effectLst/>
                <a:latin typeface="Times New Roman" panose="02020603050405020304" pitchFamily="18" charset="0"/>
                <a:ea typeface="Times New Roman" panose="02020603050405020304" pitchFamily="18" charset="0"/>
              </a:rPr>
              <a:t>Opinions diverged between lecturers regarding the number of overall changes student’s text. </a:t>
            </a:r>
            <a:r>
              <a:rPr lang="en-US" sz="1200" i="1" dirty="0">
                <a:effectLst/>
                <a:latin typeface="Times New Roman" panose="02020603050405020304" pitchFamily="18" charset="0"/>
                <a:ea typeface="Times New Roman" panose="02020603050405020304" pitchFamily="18" charset="0"/>
              </a:rPr>
              <a:t>The first lecturer (Jack) thought they were appropriate and that most were of a grammatical nature or issues of style. However, this lecturer also acknowledged that not all proofreaders would be happy with grammatical changes</a:t>
            </a:r>
            <a:r>
              <a:rPr lang="en-GB" sz="1200" i="1" dirty="0">
                <a:effectLst/>
                <a:latin typeface="Times New Roman" panose="02020603050405020304" pitchFamily="18" charset="0"/>
                <a:ea typeface="Times New Roman" panose="02020603050405020304" pitchFamily="18" charset="0"/>
              </a:rPr>
              <a:t>. </a:t>
            </a:r>
            <a:r>
              <a:rPr lang="en-US" sz="1200" i="1" dirty="0">
                <a:effectLst/>
                <a:latin typeface="Times New Roman" panose="02020603050405020304" pitchFamily="18" charset="0"/>
                <a:ea typeface="Times New Roman" panose="02020603050405020304" pitchFamily="18" charset="0"/>
              </a:rPr>
              <a:t>The other lecturer (Lizzy) found the changes to be excessive and was less concerned about the type of intervention but the number of changes. She thought it would be better to advise the student as to why an intervention needed to be made.</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Wingdings" pitchFamily="2" charset="2"/>
              <a:buChar char="Ø"/>
              <a:tabLst>
                <a:tab pos="914400" algn="l"/>
              </a:tabLst>
            </a:pPr>
            <a:r>
              <a:rPr lang="en-US" sz="1200" i="1" dirty="0">
                <a:effectLst/>
                <a:latin typeface="Times New Roman" panose="02020603050405020304" pitchFamily="18" charset="0"/>
                <a:ea typeface="Times New Roman" panose="02020603050405020304" pitchFamily="18" charset="0"/>
              </a:rPr>
              <a:t>Above findings in agreement with Harwood (2023) who also found that there does not seem to be an agreement amongst academics as to how far proofreading should go.</a:t>
            </a:r>
          </a:p>
          <a:p>
            <a:pPr marL="457200" lvl="1" indent="0" algn="just">
              <a:lnSpc>
                <a:spcPct val="115000"/>
              </a:lnSpc>
              <a:buFontTx/>
              <a:buNone/>
              <a:tabLst>
                <a:tab pos="914400" algn="l"/>
              </a:tabLst>
            </a:pPr>
            <a:endParaRPr lang="en-GB" sz="1200" dirty="0">
              <a:effectLst/>
              <a:latin typeface="Times New Roman" panose="02020603050405020304" pitchFamily="18" charset="0"/>
              <a:ea typeface="Times New Roman" panose="02020603050405020304" pitchFamily="18" charset="0"/>
            </a:endParaRPr>
          </a:p>
          <a:p>
            <a:pPr marL="342900" lvl="0" indent="-342900" algn="just">
              <a:lnSpc>
                <a:spcPct val="115000"/>
              </a:lnSpc>
              <a:buFont typeface="Wingdings 3" pitchFamily="2" charset="2"/>
              <a:buChar char="u"/>
              <a:tabLst>
                <a:tab pos="457200" algn="l"/>
              </a:tabLst>
            </a:pPr>
            <a:r>
              <a:rPr lang="en-US" sz="1200" b="1" dirty="0">
                <a:effectLst/>
                <a:latin typeface="Times New Roman" panose="02020603050405020304" pitchFamily="18" charset="0"/>
                <a:ea typeface="Times New Roman" panose="02020603050405020304" pitchFamily="18" charset="0"/>
              </a:rPr>
              <a:t>Main Study</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Wingdings" pitchFamily="2" charset="2"/>
              <a:buChar char="Ø"/>
              <a:tabLst>
                <a:tab pos="914400" algn="l"/>
              </a:tabLst>
            </a:pPr>
            <a:r>
              <a:rPr lang="en-US" sz="1200" dirty="0">
                <a:effectLst/>
                <a:latin typeface="Times New Roman" panose="02020603050405020304" pitchFamily="18" charset="0"/>
                <a:ea typeface="Times New Roman" panose="02020603050405020304" pitchFamily="18" charset="0"/>
              </a:rPr>
              <a:t>Student was more discerning than the pilot and general consensus </a:t>
            </a:r>
            <a:r>
              <a:rPr lang="en-US" sz="1200" i="1" dirty="0">
                <a:effectLst/>
                <a:latin typeface="Times New Roman" panose="02020603050405020304" pitchFamily="18" charset="0"/>
                <a:ea typeface="Times New Roman" panose="02020603050405020304" pitchFamily="18" charset="0"/>
              </a:rPr>
              <a:t>amongst stakeholders </a:t>
            </a:r>
            <a:r>
              <a:rPr lang="en-US" sz="1200" dirty="0">
                <a:effectLst/>
                <a:latin typeface="Times New Roman" panose="02020603050405020304" pitchFamily="18" charset="0"/>
                <a:ea typeface="Times New Roman" panose="02020603050405020304" pitchFamily="18" charset="0"/>
              </a:rPr>
              <a:t>as to un/ethical proofreading.</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Wingdings" pitchFamily="2" charset="2"/>
              <a:buChar char="Ø"/>
              <a:tabLst>
                <a:tab pos="914400" algn="l"/>
              </a:tabLst>
            </a:pPr>
            <a:r>
              <a:rPr lang="en-US" sz="1200" dirty="0">
                <a:effectLst/>
                <a:latin typeface="Times New Roman" panose="02020603050405020304" pitchFamily="18" charset="0"/>
                <a:ea typeface="Times New Roman" panose="02020603050405020304" pitchFamily="18" charset="0"/>
              </a:rPr>
              <a:t>Some problematic areas which again echo Harwood’s (2023) findings e.g., rewriting, and meaning and content </a:t>
            </a:r>
            <a:endParaRPr lang="en-GB" sz="1200" dirty="0">
              <a:effectLst/>
              <a:latin typeface="Times New Roman" panose="02020603050405020304" pitchFamily="18" charset="0"/>
              <a:ea typeface="Times New Roman" panose="02020603050405020304" pitchFamily="18" charset="0"/>
            </a:endParaRPr>
          </a:p>
          <a:p>
            <a:pPr marL="1143000" lvl="2" indent="-228600" algn="just">
              <a:lnSpc>
                <a:spcPct val="115000"/>
              </a:lnSpc>
              <a:buFont typeface="+mj-lt"/>
              <a:buAutoNum type="arabicParenR"/>
              <a:tabLst>
                <a:tab pos="1371600" algn="l"/>
              </a:tabLst>
            </a:pPr>
            <a:r>
              <a:rPr lang="en-GB" sz="1800" i="1" dirty="0">
                <a:effectLst/>
                <a:latin typeface="Times New Roman" panose="02020603050405020304" pitchFamily="18" charset="0"/>
                <a:ea typeface="Times New Roman" panose="02020603050405020304" pitchFamily="18" charset="0"/>
                <a:cs typeface="Times New Roman" panose="02020603050405020304" pitchFamily="18" charset="0"/>
              </a:rPr>
              <a:t>lecturers found rewriting to be problematic as even in comment form it would be difficult to distinguish as to how it could be merely a suggestion and the retired senior lecturer draws the line around 6 words. Similarly, the student would be upset if the </a:t>
            </a:r>
            <a:r>
              <a:rPr lang="en-GB" sz="1800" i="1" dirty="0" err="1">
                <a:effectLst/>
                <a:latin typeface="Times New Roman" panose="02020603050405020304" pitchFamily="18" charset="0"/>
                <a:ea typeface="Times New Roman" panose="02020603050405020304" pitchFamily="18" charset="0"/>
                <a:cs typeface="Times New Roman" panose="02020603050405020304" pitchFamily="18" charset="0"/>
              </a:rPr>
              <a:t>proofreader</a:t>
            </a:r>
            <a:r>
              <a:rPr lang="en-GB" sz="1800" i="1" dirty="0">
                <a:effectLst/>
                <a:latin typeface="Times New Roman" panose="02020603050405020304" pitchFamily="18" charset="0"/>
                <a:ea typeface="Times New Roman" panose="02020603050405020304" pitchFamily="18" charset="0"/>
                <a:cs typeface="Times New Roman" panose="02020603050405020304" pitchFamily="18" charset="0"/>
              </a:rPr>
              <a:t> rewrote the text as it would no longer be her work. However, the </a:t>
            </a:r>
            <a:r>
              <a:rPr lang="en-GB" sz="1800" i="1" dirty="0" err="1">
                <a:effectLst/>
                <a:latin typeface="Times New Roman" panose="02020603050405020304" pitchFamily="18" charset="0"/>
                <a:ea typeface="Times New Roman" panose="02020603050405020304" pitchFamily="18" charset="0"/>
                <a:cs typeface="Times New Roman" panose="02020603050405020304" pitchFamily="18" charset="0"/>
              </a:rPr>
              <a:t>proofreader</a:t>
            </a:r>
            <a:r>
              <a:rPr lang="en-GB" sz="1800" i="1" dirty="0">
                <a:effectLst/>
                <a:latin typeface="Times New Roman" panose="02020603050405020304" pitchFamily="18" charset="0"/>
                <a:ea typeface="Times New Roman" panose="02020603050405020304" pitchFamily="18" charset="0"/>
                <a:cs typeface="Times New Roman" panose="02020603050405020304" pitchFamily="18" charset="0"/>
              </a:rPr>
              <a:t> would highlight a string of six to ten words for lower-levels in particular when she knows exactly what they want to say and accordingly provide a better word choice albeit in comment form. N.B. these changes were only in comment form and not made in the text</a:t>
            </a:r>
            <a:endParaRPr lang="en-GB"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143000" lvl="2" indent="-228600" algn="just">
              <a:lnSpc>
                <a:spcPct val="115000"/>
              </a:lnSpc>
              <a:buFont typeface="+mj-lt"/>
              <a:buAutoNum type="arabicParenR"/>
              <a:tabLst>
                <a:tab pos="1371600" algn="l"/>
              </a:tabLst>
            </a:pPr>
            <a:r>
              <a:rPr lang="en-GB" sz="1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meaning and content in regard to advising the student that the text appeared to be judgemental as Emily (senior lecturer) thought that this was more an issue for the marker whereas Michael (senior lecturer) believed it was the type of problem that students need to be made aware of albeit in comment form.</a:t>
            </a:r>
            <a:r>
              <a:rPr lang="en-GB" sz="1200" i="1" dirty="0">
                <a:effectLst/>
                <a:latin typeface="Times New Roman" panose="02020603050405020304" pitchFamily="18" charset="0"/>
                <a:ea typeface="Times New Roman" panose="02020603050405020304" pitchFamily="18" charset="0"/>
              </a:rPr>
              <a:t> </a:t>
            </a:r>
          </a:p>
          <a:p>
            <a:pPr marL="914400" lvl="2" indent="0" algn="just">
              <a:lnSpc>
                <a:spcPct val="115000"/>
              </a:lnSpc>
              <a:buFontTx/>
              <a:buNone/>
              <a:tabLst>
                <a:tab pos="1371600" algn="l"/>
              </a:tabLst>
            </a:pPr>
            <a:r>
              <a:rPr lang="en-GB" sz="1200" b="1" i="1" dirty="0">
                <a:effectLst/>
                <a:latin typeface="Times New Roman" panose="02020603050405020304" pitchFamily="18" charset="0"/>
                <a:ea typeface="Times New Roman" panose="02020603050405020304" pitchFamily="18" charset="0"/>
              </a:rPr>
              <a:t>     Fiona – look at Word doc notes for more examples if necessary</a:t>
            </a:r>
            <a:endParaRPr lang="en-GB" sz="1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914400" lvl="2" indent="0" algn="just">
              <a:lnSpc>
                <a:spcPct val="115000"/>
              </a:lnSpc>
              <a:buFontTx/>
              <a:buNone/>
              <a:tabLst>
                <a:tab pos="1371600" algn="l"/>
              </a:tabLst>
            </a:pPr>
            <a:endParaRPr lang="en-GB" sz="1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914400" lvl="2" indent="0" algn="just">
              <a:lnSpc>
                <a:spcPct val="115000"/>
              </a:lnSpc>
              <a:buFontTx/>
              <a:buNone/>
              <a:tabLst>
                <a:tab pos="1371600" algn="l"/>
              </a:tabLst>
            </a:pPr>
            <a:endParaRPr lang="en-GB" sz="1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E791BB3-2525-8C48-B35E-BE709D79E8FC}" type="slidenum">
              <a:rPr lang="en-US" smtClean="0"/>
              <a:t>13</a:t>
            </a:fld>
            <a:endParaRPr lang="en-US"/>
          </a:p>
        </p:txBody>
      </p:sp>
    </p:spTree>
    <p:extLst>
      <p:ext uri="{BB962C8B-B14F-4D97-AF65-F5344CB8AC3E}">
        <p14:creationId xmlns:p14="http://schemas.microsoft.com/office/powerpoint/2010/main" val="4247434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gn="just">
              <a:lnSpc>
                <a:spcPct val="115000"/>
              </a:lnSpc>
              <a:buFont typeface="Wingdings 3" pitchFamily="2" charset="2"/>
              <a:buChar char="u"/>
              <a:tabLst>
                <a:tab pos="457200" algn="l"/>
              </a:tabLst>
            </a:pPr>
            <a:r>
              <a:rPr lang="en-GB" sz="1800" b="1" dirty="0">
                <a:effectLst/>
                <a:latin typeface="Times New Roman" panose="02020603050405020304" pitchFamily="18" charset="0"/>
                <a:ea typeface="Times New Roman" panose="02020603050405020304" pitchFamily="18" charset="0"/>
              </a:rPr>
              <a:t>Findings led to development of a stakeholder tool </a:t>
            </a:r>
            <a:r>
              <a:rPr lang="en-GB" sz="1800" i="1" dirty="0">
                <a:effectLst/>
                <a:latin typeface="Times New Roman" panose="02020603050405020304" pitchFamily="18" charset="0"/>
                <a:ea typeface="Times New Roman" panose="02020603050405020304" pitchFamily="18" charset="0"/>
              </a:rPr>
              <a:t>that allows academics to stipulate un/ethical forms of proofreading intervention from a list of possible changes when permitting students to consult a </a:t>
            </a:r>
            <a:r>
              <a:rPr lang="en-GB" sz="1800" i="1" dirty="0" err="1">
                <a:effectLst/>
                <a:latin typeface="Times New Roman" panose="02020603050405020304" pitchFamily="18" charset="0"/>
                <a:ea typeface="Times New Roman" panose="02020603050405020304" pitchFamily="18" charset="0"/>
              </a:rPr>
              <a:t>proofreader</a:t>
            </a:r>
            <a:r>
              <a:rPr lang="en-GB" sz="1800" i="1" dirty="0">
                <a:effectLst/>
                <a:latin typeface="Times New Roman" panose="02020603050405020304" pitchFamily="18" charset="0"/>
                <a:ea typeface="Times New Roman" panose="02020603050405020304" pitchFamily="18" charset="0"/>
              </a:rPr>
              <a:t>.</a:t>
            </a:r>
            <a:endParaRPr lang="en-GB" sz="1800" dirty="0">
              <a:effectLst/>
              <a:latin typeface="Times New Roman" panose="02020603050405020304" pitchFamily="18" charset="0"/>
              <a:ea typeface="Times New Roman" panose="02020603050405020304" pitchFamily="18" charset="0"/>
            </a:endParaRPr>
          </a:p>
          <a:p>
            <a:pPr marL="342900" lvl="0" indent="-342900" algn="just">
              <a:lnSpc>
                <a:spcPct val="115000"/>
              </a:lnSpc>
              <a:buFont typeface="Wingdings 3" pitchFamily="2" charset="2"/>
              <a:buChar char="u"/>
              <a:tabLst>
                <a:tab pos="457200" algn="l"/>
              </a:tabLst>
            </a:pPr>
            <a:r>
              <a:rPr lang="en-GB" sz="1800" b="1" dirty="0">
                <a:effectLst/>
                <a:latin typeface="Times New Roman" panose="02020603050405020304" pitchFamily="18" charset="0"/>
                <a:ea typeface="Times New Roman" panose="02020603050405020304" pitchFamily="18" charset="0"/>
              </a:rPr>
              <a:t>Limits placed on </a:t>
            </a:r>
            <a:r>
              <a:rPr lang="en-GB" sz="1800" b="1" dirty="0" err="1">
                <a:effectLst/>
                <a:latin typeface="Times New Roman" panose="02020603050405020304" pitchFamily="18" charset="0"/>
                <a:ea typeface="Times New Roman" panose="02020603050405020304" pitchFamily="18" charset="0"/>
              </a:rPr>
              <a:t>proofreaders</a:t>
            </a:r>
            <a:r>
              <a:rPr lang="en-GB" sz="1800" b="1" dirty="0">
                <a:effectLst/>
                <a:latin typeface="Times New Roman" panose="02020603050405020304" pitchFamily="18" charset="0"/>
                <a:ea typeface="Times New Roman" panose="02020603050405020304" pitchFamily="18" charset="0"/>
              </a:rPr>
              <a:t> by academics</a:t>
            </a:r>
            <a:r>
              <a:rPr lang="en-GB" sz="1800" dirty="0">
                <a:effectLst/>
                <a:latin typeface="Times New Roman" panose="02020603050405020304" pitchFamily="18" charset="0"/>
                <a:ea typeface="Times New Roman" panose="02020603050405020304" pitchFamily="18" charset="0"/>
              </a:rPr>
              <a:t> </a:t>
            </a:r>
            <a:r>
              <a:rPr lang="en-GB" sz="1800" i="1" dirty="0">
                <a:effectLst/>
                <a:latin typeface="Times New Roman" panose="02020603050405020304" pitchFamily="18" charset="0"/>
                <a:ea typeface="Times New Roman" panose="02020603050405020304" pitchFamily="18" charset="0"/>
              </a:rPr>
              <a:t>are formative in nature in order to educate and train students and </a:t>
            </a:r>
            <a:r>
              <a:rPr lang="en-GB" sz="1800" i="1" dirty="0" err="1">
                <a:effectLst/>
                <a:latin typeface="Times New Roman" panose="02020603050405020304" pitchFamily="18" charset="0"/>
                <a:ea typeface="Times New Roman" panose="02020603050405020304" pitchFamily="18" charset="0"/>
              </a:rPr>
              <a:t>proofreaders</a:t>
            </a:r>
            <a:r>
              <a:rPr lang="en-GB" sz="1800" i="1" dirty="0">
                <a:effectLst/>
                <a:latin typeface="Times New Roman" panose="02020603050405020304" pitchFamily="18" charset="0"/>
                <a:ea typeface="Times New Roman" panose="02020603050405020304" pitchFamily="18" charset="0"/>
              </a:rPr>
              <a:t> in responsible forms of third-party support.</a:t>
            </a:r>
            <a:endParaRPr lang="en-GB" sz="1800" dirty="0">
              <a:effectLst/>
              <a:latin typeface="Times New Roman" panose="02020603050405020304" pitchFamily="18" charset="0"/>
              <a:ea typeface="Times New Roman" panose="02020603050405020304" pitchFamily="18" charset="0"/>
            </a:endParaRPr>
          </a:p>
          <a:p>
            <a:pPr marL="342900" lvl="0" indent="-342900" algn="just">
              <a:lnSpc>
                <a:spcPct val="115000"/>
              </a:lnSpc>
              <a:buFont typeface="Wingdings 3" pitchFamily="2" charset="2"/>
              <a:buChar char="u"/>
              <a:tabLst>
                <a:tab pos="457200" algn="l"/>
              </a:tabLst>
            </a:pPr>
            <a:r>
              <a:rPr lang="en-GB" sz="1800" dirty="0">
                <a:effectLst/>
                <a:latin typeface="Times New Roman" panose="02020603050405020304" pitchFamily="18" charset="0"/>
                <a:ea typeface="Times New Roman" panose="02020603050405020304" pitchFamily="18" charset="0"/>
              </a:rPr>
              <a:t>Stakeholder tool shows </a:t>
            </a:r>
            <a:r>
              <a:rPr lang="en-GB" sz="1800" b="1" dirty="0">
                <a:effectLst/>
                <a:latin typeface="Times New Roman" panose="02020603050405020304" pitchFamily="18" charset="0"/>
                <a:ea typeface="Times New Roman" panose="02020603050405020304" pitchFamily="18" charset="0"/>
              </a:rPr>
              <a:t>three categories</a:t>
            </a:r>
            <a:r>
              <a:rPr lang="en-GB" sz="1800" dirty="0">
                <a:effectLst/>
                <a:latin typeface="Times New Roman" panose="02020603050405020304" pitchFamily="18" charset="0"/>
                <a:ea typeface="Times New Roman" panose="02020603050405020304" pitchFamily="18" charset="0"/>
              </a:rPr>
              <a:t> of potentially acceptable, questionable, and unacceptable forms of proofreading intervention.</a:t>
            </a:r>
          </a:p>
          <a:p>
            <a:pPr marL="342900" lvl="0" indent="-342900" algn="just">
              <a:lnSpc>
                <a:spcPct val="115000"/>
              </a:lnSpc>
              <a:buFont typeface="Wingdings 3" pitchFamily="2" charset="2"/>
              <a:buChar char="u"/>
              <a:tabLst>
                <a:tab pos="457200" algn="l"/>
              </a:tabLst>
            </a:pPr>
            <a:r>
              <a:rPr lang="en-GB" sz="1800" i="1" dirty="0">
                <a:effectLst/>
                <a:latin typeface="Times New Roman" panose="02020603050405020304" pitchFamily="18" charset="0"/>
                <a:ea typeface="Times New Roman" panose="02020603050405020304" pitchFamily="18" charset="0"/>
              </a:rPr>
              <a:t>Next slide shows an excerpt of a potential ethically acceptable form of proofreading intervention to illustrate how academics are advised of un/ethical forms of intervention. </a:t>
            </a:r>
            <a:endParaRPr lang="en-GB"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CE791BB3-2525-8C48-B35E-BE709D79E8FC}" type="slidenum">
              <a:rPr lang="en-US" smtClean="0"/>
              <a:t>14</a:t>
            </a:fld>
            <a:endParaRPr lang="en-US"/>
          </a:p>
        </p:txBody>
      </p:sp>
    </p:spTree>
    <p:extLst>
      <p:ext uri="{BB962C8B-B14F-4D97-AF65-F5344CB8AC3E}">
        <p14:creationId xmlns:p14="http://schemas.microsoft.com/office/powerpoint/2010/main" val="2994029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lgn="just">
              <a:buFont typeface="+mj-lt"/>
              <a:buAutoNum type="arabicPeriod"/>
            </a:pPr>
            <a:r>
              <a:rPr lang="en-GB" i="1" dirty="0">
                <a:latin typeface="Times New Roman" panose="02020603050405020304" pitchFamily="18" charset="0"/>
                <a:ea typeface="Times New Roman" panose="02020603050405020304" pitchFamily="18" charset="0"/>
              </a:rPr>
              <a:t>D</a:t>
            </a:r>
            <a:r>
              <a:rPr lang="en-GB" sz="1200" i="1" dirty="0">
                <a:effectLst/>
                <a:latin typeface="Times New Roman" panose="02020603050405020304" pitchFamily="18" charset="0"/>
                <a:ea typeface="Times New Roman" panose="02020603050405020304" pitchFamily="18" charset="0"/>
              </a:rPr>
              <a:t>enote the type of intervention i.e., minor addition </a:t>
            </a:r>
          </a:p>
          <a:p>
            <a:pPr marL="228600" indent="-228600" algn="just">
              <a:buFont typeface="+mj-lt"/>
              <a:buAutoNum type="arabicPeriod"/>
            </a:pPr>
            <a:r>
              <a:rPr lang="en-GB" i="1" dirty="0">
                <a:latin typeface="Times New Roman" panose="02020603050405020304" pitchFamily="18" charset="0"/>
                <a:ea typeface="Times New Roman" panose="02020603050405020304" pitchFamily="18" charset="0"/>
              </a:rPr>
              <a:t>E</a:t>
            </a:r>
            <a:r>
              <a:rPr lang="en-GB" sz="1200" i="1" dirty="0">
                <a:effectLst/>
                <a:latin typeface="Times New Roman" panose="02020603050405020304" pitchFamily="18" charset="0"/>
                <a:ea typeface="Times New Roman" panose="02020603050405020304" pitchFamily="18" charset="0"/>
              </a:rPr>
              <a:t>xplain why the two forms of minor addition are ethically appropriate, accompanied by a brief description as to why both types of change are acceptable. I</a:t>
            </a:r>
            <a:r>
              <a:rPr lang="en-GB" b="0" i="1" u="none" strike="noStrike" dirty="0">
                <a:solidFill>
                  <a:srgbClr val="222222"/>
                </a:solidFill>
                <a:effectLst/>
                <a:latin typeface="Calibri" panose="020F0502020204030204" pitchFamily="34" charset="0"/>
              </a:rPr>
              <a:t>t would then be up to the supervisor using the tool to bring his/her own ethical/educative compass to the proceedings.</a:t>
            </a:r>
            <a:endParaRPr lang="en-GB" sz="1200" i="1" dirty="0">
              <a:effectLst/>
              <a:latin typeface="Times New Roman" panose="02020603050405020304" pitchFamily="18" charset="0"/>
              <a:ea typeface="Times New Roman" panose="02020603050405020304" pitchFamily="18" charset="0"/>
            </a:endParaRPr>
          </a:p>
          <a:p>
            <a:pPr marL="228600" indent="-228600" algn="just">
              <a:buFont typeface="+mj-lt"/>
              <a:buAutoNum type="arabicPeriod"/>
            </a:pPr>
            <a:r>
              <a:rPr lang="en-GB" sz="1200" i="1" dirty="0">
                <a:effectLst/>
                <a:latin typeface="Times New Roman" panose="02020603050405020304" pitchFamily="18" charset="0"/>
                <a:ea typeface="Times New Roman" panose="02020603050405020304" pitchFamily="18" charset="0"/>
              </a:rPr>
              <a:t>The table shows two examples obtained through my textual analysis which provides academics with clear examples of what constitutes minor addition. </a:t>
            </a:r>
          </a:p>
          <a:p>
            <a:pPr marL="228600" indent="-228600" algn="just">
              <a:buFont typeface="+mj-lt"/>
              <a:buAutoNum type="arabicPeriod"/>
            </a:pPr>
            <a:r>
              <a:rPr lang="en-GB" sz="1200" i="1" dirty="0">
                <a:effectLst/>
                <a:latin typeface="Times New Roman" panose="02020603050405020304" pitchFamily="18" charset="0"/>
                <a:ea typeface="Times New Roman" panose="02020603050405020304" pitchFamily="18" charset="0"/>
              </a:rPr>
              <a:t>Having presented the intervention and explained why, in this case, it is ethically acceptable, the supervisor is still provided with the </a:t>
            </a:r>
            <a:r>
              <a:rPr lang="en-GB" sz="1200" i="1" dirty="0">
                <a:solidFill>
                  <a:srgbClr val="000000"/>
                </a:solidFill>
                <a:effectLst/>
                <a:latin typeface="Times New Roman" panose="02020603050405020304" pitchFamily="18" charset="0"/>
                <a:ea typeface="Times New Roman" panose="02020603050405020304" pitchFamily="18" charset="0"/>
              </a:rPr>
              <a:t>option of deciding whether they do or do not approve of the change</a:t>
            </a:r>
            <a:r>
              <a:rPr lang="en-GB" sz="1400" i="1" dirty="0">
                <a:effectLst/>
              </a:rPr>
              <a:t> </a:t>
            </a:r>
            <a:endParaRPr lang="en-US" sz="1400" i="1" dirty="0"/>
          </a:p>
          <a:p>
            <a:endParaRPr lang="en-US" dirty="0"/>
          </a:p>
        </p:txBody>
      </p:sp>
      <p:sp>
        <p:nvSpPr>
          <p:cNvPr id="4" name="Slide Number Placeholder 3"/>
          <p:cNvSpPr>
            <a:spLocks noGrp="1"/>
          </p:cNvSpPr>
          <p:nvPr>
            <p:ph type="sldNum" sz="quarter" idx="5"/>
          </p:nvPr>
        </p:nvSpPr>
        <p:spPr/>
        <p:txBody>
          <a:bodyPr/>
          <a:lstStyle/>
          <a:p>
            <a:fld id="{CE791BB3-2525-8C48-B35E-BE709D79E8FC}" type="slidenum">
              <a:rPr lang="en-US" smtClean="0"/>
              <a:t>15</a:t>
            </a:fld>
            <a:endParaRPr lang="en-US"/>
          </a:p>
        </p:txBody>
      </p:sp>
    </p:spTree>
    <p:extLst>
      <p:ext uri="{BB962C8B-B14F-4D97-AF65-F5344CB8AC3E}">
        <p14:creationId xmlns:p14="http://schemas.microsoft.com/office/powerpoint/2010/main" val="13925950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gn="just">
              <a:lnSpc>
                <a:spcPct val="115000"/>
              </a:lnSpc>
              <a:buFont typeface="Wingdings 3" pitchFamily="2" charset="2"/>
              <a:buChar char="u"/>
              <a:tabLst>
                <a:tab pos="457200" algn="l"/>
              </a:tabLst>
            </a:pPr>
            <a:r>
              <a:rPr lang="en-GB" sz="1800" i="1" dirty="0">
                <a:effectLst/>
                <a:latin typeface="Times New Roman" panose="02020603050405020304" pitchFamily="18" charset="0"/>
                <a:ea typeface="Times New Roman" panose="02020603050405020304" pitchFamily="18" charset="0"/>
              </a:rPr>
              <a:t>From presenting un/ethical forms of third-party intervention</a:t>
            </a:r>
            <a:r>
              <a:rPr lang="en-GB" sz="1800" dirty="0">
                <a:effectLst/>
                <a:latin typeface="Times New Roman" panose="02020603050405020304" pitchFamily="18" charset="0"/>
                <a:ea typeface="Times New Roman" panose="02020603050405020304" pitchFamily="18" charset="0"/>
              </a:rPr>
              <a:t>, the stakeholder tool feeds into a </a:t>
            </a:r>
            <a:r>
              <a:rPr lang="en-GB" sz="1800" b="1" dirty="0">
                <a:effectLst/>
                <a:latin typeface="Times New Roman" panose="02020603050405020304" pitchFamily="18" charset="0"/>
                <a:ea typeface="Times New Roman" panose="02020603050405020304" pitchFamily="18" charset="0"/>
              </a:rPr>
              <a:t>‘Stakeholder Agreement Permitting Proofreading</a:t>
            </a:r>
            <a:r>
              <a:rPr lang="en-GB" sz="1800" dirty="0">
                <a:effectLst/>
                <a:latin typeface="Times New Roman" panose="02020603050405020304" pitchFamily="18" charset="0"/>
                <a:ea typeface="Times New Roman" panose="02020603050405020304" pitchFamily="18" charset="0"/>
              </a:rPr>
              <a:t>’ document </a:t>
            </a:r>
            <a:r>
              <a:rPr lang="en-GB" sz="1800" i="1" dirty="0">
                <a:effectLst/>
                <a:latin typeface="Times New Roman" panose="02020603050405020304" pitchFamily="18" charset="0"/>
                <a:ea typeface="Times New Roman" panose="02020603050405020304" pitchFamily="18" charset="0"/>
              </a:rPr>
              <a:t>that asks all parties to sign and agree the proofreading policy has been read and understood.</a:t>
            </a:r>
            <a:r>
              <a:rPr lang="en-GB" sz="1800" dirty="0">
                <a:effectLst/>
                <a:latin typeface="Times New Roman" panose="02020603050405020304" pitchFamily="18" charset="0"/>
                <a:ea typeface="Times New Roman" panose="02020603050405020304" pitchFamily="18" charset="0"/>
              </a:rPr>
              <a:t> </a:t>
            </a:r>
          </a:p>
          <a:p>
            <a:pPr marL="342900" lvl="0" indent="-342900" algn="just">
              <a:lnSpc>
                <a:spcPct val="115000"/>
              </a:lnSpc>
              <a:buFont typeface="Wingdings 3" pitchFamily="2" charset="2"/>
              <a:buChar char="u"/>
              <a:tabLst>
                <a:tab pos="457200" algn="l"/>
              </a:tabLst>
            </a:pPr>
            <a:r>
              <a:rPr lang="en-GB" sz="1800" dirty="0">
                <a:effectLst/>
                <a:latin typeface="Times New Roman" panose="02020603050405020304" pitchFamily="18" charset="0"/>
                <a:ea typeface="Times New Roman" panose="02020603050405020304" pitchFamily="18" charset="0"/>
              </a:rPr>
              <a:t>Document is based on that of the Society of English-language Professionals in the Netherlands (SENSE) (SENSE, 2016) - </a:t>
            </a:r>
            <a:r>
              <a:rPr lang="en-GB" sz="1800" b="1" i="1" dirty="0">
                <a:effectLst/>
                <a:latin typeface="Times New Roman" panose="02020603050405020304" pitchFamily="18" charset="0"/>
                <a:ea typeface="Times New Roman" panose="02020603050405020304" pitchFamily="18" charset="0"/>
              </a:rPr>
              <a:t>ensures stakeholders’ awareness of varying interventions </a:t>
            </a:r>
            <a:r>
              <a:rPr lang="en-GB" sz="1800" i="1" dirty="0">
                <a:effectLst/>
                <a:latin typeface="Times New Roman" panose="02020603050405020304" pitchFamily="18" charset="0"/>
                <a:ea typeface="Times New Roman" panose="02020603050405020304" pitchFamily="18" charset="0"/>
              </a:rPr>
              <a:t>and </a:t>
            </a:r>
            <a:r>
              <a:rPr lang="en-GB" sz="1800" b="1" i="1" dirty="0">
                <a:effectLst/>
                <a:latin typeface="Times New Roman" panose="02020603050405020304" pitchFamily="18" charset="0"/>
                <a:ea typeface="Times New Roman" panose="02020603050405020304" pitchFamily="18" charset="0"/>
              </a:rPr>
              <a:t>asks for their agreement </a:t>
            </a:r>
            <a:r>
              <a:rPr lang="en-GB" sz="1800" i="1" dirty="0">
                <a:effectLst/>
                <a:latin typeface="Times New Roman" panose="02020603050405020304" pitchFamily="18" charset="0"/>
                <a:ea typeface="Times New Roman" panose="02020603050405020304" pitchFamily="18" charset="0"/>
              </a:rPr>
              <a:t>regarding appropriate forms of third-party intervention and that the </a:t>
            </a:r>
            <a:r>
              <a:rPr lang="en-GB" sz="1800" b="1" i="1" dirty="0">
                <a:effectLst/>
                <a:latin typeface="Times New Roman" panose="02020603050405020304" pitchFamily="18" charset="0"/>
                <a:ea typeface="Times New Roman" panose="02020603050405020304" pitchFamily="18" charset="0"/>
              </a:rPr>
              <a:t>student is made aware they have the final responsibility</a:t>
            </a:r>
            <a:r>
              <a:rPr lang="en-GB" sz="1800" i="1" dirty="0">
                <a:effectLst/>
                <a:latin typeface="Times New Roman" panose="02020603050405020304" pitchFamily="18" charset="0"/>
                <a:ea typeface="Times New Roman" panose="02020603050405020304" pitchFamily="18" charset="0"/>
              </a:rPr>
              <a:t> to check the </a:t>
            </a:r>
            <a:r>
              <a:rPr lang="en-GB" sz="1800" i="1" dirty="0" err="1">
                <a:effectLst/>
                <a:latin typeface="Times New Roman" panose="02020603050405020304" pitchFamily="18" charset="0"/>
                <a:ea typeface="Times New Roman" panose="02020603050405020304" pitchFamily="18" charset="0"/>
              </a:rPr>
              <a:t>proofreader’s</a:t>
            </a:r>
            <a:r>
              <a:rPr lang="en-GB" sz="1800" i="1" dirty="0">
                <a:effectLst/>
                <a:latin typeface="Times New Roman" panose="02020603050405020304" pitchFamily="18" charset="0"/>
                <a:ea typeface="Times New Roman" panose="02020603050405020304" pitchFamily="18" charset="0"/>
              </a:rPr>
              <a:t> work. </a:t>
            </a:r>
            <a:endParaRPr lang="en-GB"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CE791BB3-2525-8C48-B35E-BE709D79E8FC}" type="slidenum">
              <a:rPr lang="en-US" smtClean="0"/>
              <a:t>16</a:t>
            </a:fld>
            <a:endParaRPr lang="en-US"/>
          </a:p>
        </p:txBody>
      </p:sp>
    </p:spTree>
    <p:extLst>
      <p:ext uri="{BB962C8B-B14F-4D97-AF65-F5344CB8AC3E}">
        <p14:creationId xmlns:p14="http://schemas.microsoft.com/office/powerpoint/2010/main" val="7685275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gn="just">
              <a:lnSpc>
                <a:spcPct val="115000"/>
              </a:lnSpc>
              <a:buFont typeface="Wingdings 3" pitchFamily="2" charset="2"/>
              <a:buChar char="u"/>
              <a:tabLst>
                <a:tab pos="457200" algn="l"/>
              </a:tabLst>
            </a:pPr>
            <a:r>
              <a:rPr lang="en-GB" sz="1200" i="1" dirty="0">
                <a:effectLst/>
                <a:latin typeface="Times New Roman" panose="02020603050405020304" pitchFamily="18" charset="0"/>
                <a:ea typeface="Times New Roman" panose="02020603050405020304" pitchFamily="18" charset="0"/>
              </a:rPr>
              <a:t>To establish a stakeholder tool, consideration needs to given to:</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Wingdings" pitchFamily="2" charset="2"/>
              <a:buChar char="Ø"/>
              <a:tabLst>
                <a:tab pos="914400" algn="l"/>
              </a:tabLst>
            </a:pPr>
            <a:r>
              <a:rPr lang="en-GB" sz="1200" dirty="0">
                <a:effectLst/>
                <a:latin typeface="Times New Roman" panose="02020603050405020304" pitchFamily="18" charset="0"/>
                <a:ea typeface="Times New Roman" panose="02020603050405020304" pitchFamily="18" charset="0"/>
              </a:rPr>
              <a:t>Needs much </a:t>
            </a:r>
            <a:r>
              <a:rPr lang="en-GB" sz="1200" b="1" dirty="0">
                <a:effectLst/>
                <a:latin typeface="Times New Roman" panose="02020603050405020304" pitchFamily="18" charset="0"/>
                <a:ea typeface="Times New Roman" panose="02020603050405020304" pitchFamily="18" charset="0"/>
              </a:rPr>
              <a:t>organisation</a:t>
            </a:r>
            <a:r>
              <a:rPr lang="en-GB" sz="1200" dirty="0">
                <a:effectLst/>
                <a:latin typeface="Times New Roman" panose="02020603050405020304" pitchFamily="18" charset="0"/>
                <a:ea typeface="Times New Roman" panose="02020603050405020304" pitchFamily="18" charset="0"/>
              </a:rPr>
              <a:t> </a:t>
            </a:r>
            <a:r>
              <a:rPr lang="en-GB" sz="1200" i="1" dirty="0">
                <a:effectLst/>
                <a:latin typeface="Times New Roman" panose="02020603050405020304" pitchFamily="18" charset="0"/>
                <a:ea typeface="Times New Roman" panose="02020603050405020304" pitchFamily="18" charset="0"/>
              </a:rPr>
              <a:t>in terms of </a:t>
            </a:r>
            <a:r>
              <a:rPr lang="en-GB" sz="1200" i="1" dirty="0">
                <a:solidFill>
                  <a:srgbClr val="000000"/>
                </a:solidFill>
                <a:effectLst/>
                <a:highlight>
                  <a:srgbClr val="FFFFFF"/>
                </a:highlight>
                <a:latin typeface="Times New Roman" panose="02020603050405020304" pitchFamily="18" charset="0"/>
                <a:ea typeface="Times New Roman" panose="02020603050405020304" pitchFamily="18" charset="0"/>
              </a:rPr>
              <a:t>human resources, expense, and time</a:t>
            </a:r>
            <a:r>
              <a:rPr lang="en-GB" sz="1200" i="1" dirty="0">
                <a:solidFill>
                  <a:srgbClr val="000000"/>
                </a:solidFill>
                <a:effectLst/>
                <a:latin typeface="Times New Roman" panose="02020603050405020304" pitchFamily="18" charset="0"/>
                <a:ea typeface="Times New Roman" panose="02020603050405020304" pitchFamily="18" charset="0"/>
              </a:rPr>
              <a:t> as highlighted by</a:t>
            </a:r>
            <a:r>
              <a:rPr lang="en-GB" sz="1200" dirty="0">
                <a:effectLst/>
                <a:latin typeface="Times New Roman" panose="02020603050405020304" pitchFamily="18" charset="0"/>
                <a:ea typeface="Times New Roman" panose="02020603050405020304" pitchFamily="18" charset="0"/>
              </a:rPr>
              <a:t> Salter-Dvorak (2019) </a:t>
            </a:r>
            <a:r>
              <a:rPr lang="en-GB" sz="1200" i="1" dirty="0">
                <a:effectLst/>
                <a:latin typeface="Times New Roman" panose="02020603050405020304" pitchFamily="18" charset="0"/>
                <a:ea typeface="Times New Roman" panose="02020603050405020304" pitchFamily="18" charset="0"/>
              </a:rPr>
              <a:t>with regard to the </a:t>
            </a:r>
            <a:r>
              <a:rPr lang="en-GB" sz="1200" i="1" dirty="0">
                <a:solidFill>
                  <a:srgbClr val="000000"/>
                </a:solidFill>
                <a:effectLst/>
                <a:highlight>
                  <a:srgbClr val="FFFFFF"/>
                </a:highlight>
                <a:latin typeface="Times New Roman" panose="02020603050405020304" pitchFamily="18" charset="0"/>
                <a:ea typeface="Times New Roman" panose="02020603050405020304" pitchFamily="18" charset="0"/>
              </a:rPr>
              <a:t>feasibility of formulating proofreading policies</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Wingdings" pitchFamily="2" charset="2"/>
              <a:buChar char="Ø"/>
              <a:tabLst>
                <a:tab pos="914400" algn="l"/>
              </a:tabLst>
            </a:pPr>
            <a:r>
              <a:rPr lang="en-GB" sz="1200" b="1" dirty="0">
                <a:effectLst/>
                <a:latin typeface="Times New Roman" panose="02020603050405020304" pitchFamily="18" charset="0"/>
                <a:ea typeface="Times New Roman" panose="02020603050405020304" pitchFamily="18" charset="0"/>
              </a:rPr>
              <a:t>Difficult to establish </a:t>
            </a:r>
            <a:r>
              <a:rPr lang="en-GB" sz="1200" i="1" dirty="0">
                <a:effectLst/>
                <a:latin typeface="Times New Roman" panose="02020603050405020304" pitchFamily="18" charset="0"/>
                <a:ea typeface="Times New Roman" panose="02020603050405020304" pitchFamily="18" charset="0"/>
              </a:rPr>
              <a:t>when considering disagreements amongst and between stakeholder groups as to un/ethical forms of proofreading intervention as discussed by</a:t>
            </a:r>
            <a:r>
              <a:rPr lang="en-GB" sz="1200" dirty="0">
                <a:effectLst/>
                <a:latin typeface="Times New Roman" panose="02020603050405020304" pitchFamily="18" charset="0"/>
                <a:ea typeface="Times New Roman" panose="02020603050405020304" pitchFamily="18" charset="0"/>
              </a:rPr>
              <a:t> Harwood (2023) </a:t>
            </a:r>
          </a:p>
          <a:p>
            <a:pPr marL="742950" lvl="1" indent="-285750" algn="just">
              <a:lnSpc>
                <a:spcPct val="115000"/>
              </a:lnSpc>
              <a:buFont typeface="Wingdings" pitchFamily="2" charset="2"/>
              <a:buChar char="Ø"/>
              <a:tabLst>
                <a:tab pos="914400" algn="l"/>
              </a:tabLst>
            </a:pPr>
            <a:r>
              <a:rPr lang="en-GB" sz="1200" i="1" dirty="0">
                <a:effectLst/>
                <a:latin typeface="Times New Roman" panose="02020603050405020304" pitchFamily="18" charset="0"/>
                <a:ea typeface="Times New Roman" panose="02020603050405020304" pitchFamily="18" charset="0"/>
              </a:rPr>
              <a:t>However, the</a:t>
            </a:r>
            <a:r>
              <a:rPr lang="en-GB" sz="1200" dirty="0">
                <a:effectLst/>
                <a:latin typeface="Times New Roman" panose="02020603050405020304" pitchFamily="18" charset="0"/>
                <a:ea typeface="Times New Roman" panose="02020603050405020304" pitchFamily="18" charset="0"/>
              </a:rPr>
              <a:t> </a:t>
            </a:r>
            <a:r>
              <a:rPr lang="en-GB" sz="1200" b="1" dirty="0">
                <a:effectLst/>
                <a:latin typeface="Times New Roman" panose="02020603050405020304" pitchFamily="18" charset="0"/>
                <a:ea typeface="Times New Roman" panose="02020603050405020304" pitchFamily="18" charset="0"/>
              </a:rPr>
              <a:t>stakeholder tool is designed to advise academics </a:t>
            </a:r>
            <a:r>
              <a:rPr lang="en-GB" sz="1200" dirty="0">
                <a:effectLst/>
                <a:latin typeface="Times New Roman" panose="02020603050405020304" pitchFamily="18" charset="0"/>
                <a:ea typeface="Times New Roman" panose="02020603050405020304" pitchFamily="18" charset="0"/>
              </a:rPr>
              <a:t>as to un/ethical forms of proofreading, allowing them to make informed decisions concerning suitable forms of third-party intervention.</a:t>
            </a:r>
          </a:p>
          <a:p>
            <a:pPr marL="742950" lvl="1" indent="-285750" algn="just">
              <a:lnSpc>
                <a:spcPct val="115000"/>
              </a:lnSpc>
              <a:buFont typeface="Wingdings" pitchFamily="2" charset="2"/>
              <a:buChar char="Ø"/>
              <a:tabLst>
                <a:tab pos="914400" algn="l"/>
              </a:tabLst>
            </a:pPr>
            <a:r>
              <a:rPr lang="en-GB" sz="1200" dirty="0" err="1">
                <a:effectLst/>
                <a:latin typeface="Times New Roman" panose="02020603050405020304" pitchFamily="18" charset="0"/>
                <a:ea typeface="Times New Roman" panose="02020603050405020304" pitchFamily="18" charset="0"/>
              </a:rPr>
              <a:t>Bretag</a:t>
            </a:r>
            <a:r>
              <a:rPr lang="en-GB" sz="1200" dirty="0">
                <a:effectLst/>
                <a:latin typeface="Times New Roman" panose="02020603050405020304" pitchFamily="18" charset="0"/>
                <a:ea typeface="Times New Roman" panose="02020603050405020304" pitchFamily="18" charset="0"/>
              </a:rPr>
              <a:t> and Mahmud (2016, pp. 468-469) </a:t>
            </a:r>
            <a:r>
              <a:rPr lang="en-GB" sz="1200" i="1" dirty="0">
                <a:effectLst/>
                <a:latin typeface="Times New Roman" panose="02020603050405020304" pitchFamily="18" charset="0"/>
                <a:ea typeface="Times New Roman" panose="02020603050405020304" pitchFamily="18" charset="0"/>
              </a:rPr>
              <a:t>emphasise importance of </a:t>
            </a:r>
            <a:r>
              <a:rPr lang="en-GB" sz="1200" b="1" i="1" dirty="0">
                <a:effectLst/>
                <a:latin typeface="Times New Roman" panose="02020603050405020304" pitchFamily="18" charset="0"/>
                <a:ea typeface="Times New Roman" panose="02020603050405020304" pitchFamily="18" charset="0"/>
              </a:rPr>
              <a:t>educating staff and students in matters of academic integrity </a:t>
            </a:r>
            <a:r>
              <a:rPr lang="en-GB" sz="1200" i="1" dirty="0">
                <a:effectLst/>
                <a:latin typeface="Times New Roman" panose="02020603050405020304" pitchFamily="18" charset="0"/>
                <a:ea typeface="Times New Roman" panose="02020603050405020304" pitchFamily="18" charset="0"/>
              </a:rPr>
              <a:t>plus teaching that encourages good practice.</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Wingdings" pitchFamily="2" charset="2"/>
              <a:buChar char="Ø"/>
              <a:tabLst>
                <a:tab pos="914400" algn="l"/>
              </a:tabLst>
            </a:pPr>
            <a:r>
              <a:rPr lang="en-GB" sz="1200" b="1" dirty="0">
                <a:effectLst/>
                <a:latin typeface="Times New Roman" panose="02020603050405020304" pitchFamily="18" charset="0"/>
                <a:ea typeface="Times New Roman" panose="02020603050405020304" pitchFamily="18" charset="0"/>
              </a:rPr>
              <a:t>Core of stakeholder tool is ethically appropriate forms of proofreading and communication amongst stakeholders </a:t>
            </a:r>
            <a:r>
              <a:rPr lang="en-GB" sz="1200" dirty="0">
                <a:effectLst/>
                <a:latin typeface="Times New Roman" panose="02020603050405020304" pitchFamily="18" charset="0"/>
                <a:ea typeface="Times New Roman" panose="02020603050405020304" pitchFamily="18" charset="0"/>
              </a:rPr>
              <a:t>(see </a:t>
            </a:r>
            <a:r>
              <a:rPr lang="en-GB" sz="1200" dirty="0" err="1">
                <a:effectLst/>
                <a:latin typeface="Times New Roman" panose="02020603050405020304" pitchFamily="18" charset="0"/>
                <a:ea typeface="Times New Roman" panose="02020603050405020304" pitchFamily="18" charset="0"/>
              </a:rPr>
              <a:t>Alhojailan</a:t>
            </a:r>
            <a:r>
              <a:rPr lang="en-GB" sz="1200" dirty="0">
                <a:effectLst/>
                <a:latin typeface="Times New Roman" panose="02020603050405020304" pitchFamily="18" charset="0"/>
                <a:ea typeface="Times New Roman" panose="02020603050405020304" pitchFamily="18" charset="0"/>
              </a:rPr>
              <a:t>, 2019; Harwood 2018, 2019; Harwood et al. 2009, 2010, 2012; Kim, 2019; Kim and </a:t>
            </a:r>
            <a:r>
              <a:rPr lang="en-GB" sz="1200" dirty="0" err="1">
                <a:effectLst/>
                <a:latin typeface="Times New Roman" panose="02020603050405020304" pitchFamily="18" charset="0"/>
                <a:ea typeface="Times New Roman" panose="02020603050405020304" pitchFamily="18" charset="0"/>
              </a:rPr>
              <a:t>LaBianca</a:t>
            </a:r>
            <a:r>
              <a:rPr lang="en-GB" sz="1200" dirty="0">
                <a:effectLst/>
                <a:latin typeface="Times New Roman" panose="02020603050405020304" pitchFamily="18" charset="0"/>
                <a:ea typeface="Times New Roman" panose="02020603050405020304" pitchFamily="18" charset="0"/>
              </a:rPr>
              <a:t>, 2018; McNally and </a:t>
            </a:r>
            <a:r>
              <a:rPr lang="en-GB" sz="1200" dirty="0" err="1">
                <a:effectLst/>
                <a:latin typeface="Times New Roman" panose="02020603050405020304" pitchFamily="18" charset="0"/>
                <a:ea typeface="Times New Roman" panose="02020603050405020304" pitchFamily="18" charset="0"/>
              </a:rPr>
              <a:t>Kooyman</a:t>
            </a:r>
            <a:r>
              <a:rPr lang="en-GB" sz="1200" dirty="0">
                <a:effectLst/>
                <a:latin typeface="Times New Roman" panose="02020603050405020304" pitchFamily="18" charset="0"/>
                <a:ea typeface="Times New Roman" panose="02020603050405020304" pitchFamily="18" charset="0"/>
              </a:rPr>
              <a:t>, 2017)</a:t>
            </a:r>
          </a:p>
          <a:p>
            <a:endParaRPr lang="en-US" dirty="0"/>
          </a:p>
        </p:txBody>
      </p:sp>
      <p:sp>
        <p:nvSpPr>
          <p:cNvPr id="4" name="Slide Number Placeholder 3"/>
          <p:cNvSpPr>
            <a:spLocks noGrp="1"/>
          </p:cNvSpPr>
          <p:nvPr>
            <p:ph type="sldNum" sz="quarter" idx="5"/>
          </p:nvPr>
        </p:nvSpPr>
        <p:spPr/>
        <p:txBody>
          <a:bodyPr/>
          <a:lstStyle/>
          <a:p>
            <a:fld id="{CE791BB3-2525-8C48-B35E-BE709D79E8FC}" type="slidenum">
              <a:rPr lang="en-US" smtClean="0"/>
              <a:t>17</a:t>
            </a:fld>
            <a:endParaRPr lang="en-US"/>
          </a:p>
        </p:txBody>
      </p:sp>
    </p:spTree>
    <p:extLst>
      <p:ext uri="{BB962C8B-B14F-4D97-AF65-F5344CB8AC3E}">
        <p14:creationId xmlns:p14="http://schemas.microsoft.com/office/powerpoint/2010/main" val="13934028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gn="just">
              <a:lnSpc>
                <a:spcPct val="115000"/>
              </a:lnSpc>
              <a:buFont typeface="Wingdings 3" pitchFamily="2" charset="2"/>
              <a:buChar char="u"/>
              <a:tabLst>
                <a:tab pos="457200" algn="l"/>
              </a:tabLst>
            </a:pPr>
            <a:r>
              <a:rPr lang="en-US" sz="1200" dirty="0">
                <a:solidFill>
                  <a:srgbClr val="000000"/>
                </a:solidFill>
                <a:effectLst/>
                <a:latin typeface="Times New Roman" panose="02020603050405020304" pitchFamily="18" charset="0"/>
                <a:ea typeface="Times New Roman" panose="02020603050405020304" pitchFamily="18" charset="0"/>
              </a:rPr>
              <a:t>PhD pilot and main study research </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tabLst>
                <a:tab pos="914400" algn="l"/>
              </a:tabLst>
            </a:pPr>
            <a:r>
              <a:rPr lang="en-US" sz="1200" dirty="0">
                <a:solidFill>
                  <a:srgbClr val="000000"/>
                </a:solidFill>
                <a:effectLst/>
                <a:latin typeface="Times New Roman" panose="02020603050405020304" pitchFamily="18" charset="0"/>
                <a:ea typeface="Times New Roman" panose="02020603050405020304" pitchFamily="18" charset="0"/>
              </a:rPr>
              <a:t>1) </a:t>
            </a:r>
            <a:r>
              <a:rPr lang="en-US" sz="1200" b="1" dirty="0">
                <a:solidFill>
                  <a:srgbClr val="000000"/>
                </a:solidFill>
                <a:effectLst/>
                <a:latin typeface="Times New Roman" panose="02020603050405020304" pitchFamily="18" charset="0"/>
                <a:ea typeface="Times New Roman" panose="02020603050405020304" pitchFamily="18" charset="0"/>
              </a:rPr>
              <a:t>Research design</a:t>
            </a:r>
            <a:r>
              <a:rPr lang="en-US" sz="1200" dirty="0">
                <a:solidFill>
                  <a:srgbClr val="000000"/>
                </a:solidFill>
                <a:effectLst/>
                <a:latin typeface="Times New Roman" panose="02020603050405020304" pitchFamily="18" charset="0"/>
                <a:ea typeface="Times New Roman" panose="02020603050405020304" pitchFamily="18" charset="0"/>
              </a:rPr>
              <a:t>: title, research questions, mixed-methods approach, participant profiles </a:t>
            </a:r>
            <a:r>
              <a:rPr lang="en-US" sz="1200" i="1" dirty="0">
                <a:solidFill>
                  <a:srgbClr val="000000"/>
                </a:solidFill>
                <a:effectLst/>
                <a:latin typeface="Times New Roman" panose="02020603050405020304" pitchFamily="18" charset="0"/>
                <a:ea typeface="Times New Roman" panose="02020603050405020304" pitchFamily="18" charset="0"/>
              </a:rPr>
              <a:t>i.e., two students, a proofreader, four academics</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tabLst>
                <a:tab pos="914400" algn="l"/>
              </a:tabLst>
            </a:pPr>
            <a:r>
              <a:rPr lang="en-US" sz="1200" dirty="0">
                <a:solidFill>
                  <a:srgbClr val="000000"/>
                </a:solidFill>
                <a:effectLst/>
                <a:latin typeface="Times New Roman" panose="02020603050405020304" pitchFamily="18" charset="0"/>
                <a:ea typeface="Times New Roman" panose="02020603050405020304" pitchFamily="18" charset="0"/>
              </a:rPr>
              <a:t>2) </a:t>
            </a:r>
            <a:r>
              <a:rPr lang="en-US" sz="1200" b="1" dirty="0">
                <a:solidFill>
                  <a:srgbClr val="000000"/>
                </a:solidFill>
                <a:effectLst/>
                <a:latin typeface="Times New Roman" panose="02020603050405020304" pitchFamily="18" charset="0"/>
                <a:ea typeface="Times New Roman" panose="02020603050405020304" pitchFamily="18" charset="0"/>
              </a:rPr>
              <a:t>Example interventions made by the proofreader </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i="1" dirty="0">
                <a:solidFill>
                  <a:srgbClr val="000000"/>
                </a:solidFill>
                <a:effectLst/>
                <a:latin typeface="Times New Roman" panose="02020603050405020304" pitchFamily="18" charset="0"/>
                <a:ea typeface="Times New Roman" panose="02020603050405020304" pitchFamily="18" charset="0"/>
              </a:rPr>
              <a:t>Conducted a quantitative analysis of the proofreading interventions made to my student participant’s thesis </a:t>
            </a:r>
            <a:r>
              <a:rPr lang="en-GB" sz="1200" i="1" dirty="0">
                <a:solidFill>
                  <a:srgbClr val="000000"/>
                </a:solidFill>
                <a:effectLst/>
                <a:latin typeface="Times New Roman" panose="02020603050405020304" pitchFamily="18" charset="0"/>
                <a:ea typeface="Times New Roman" panose="02020603050405020304" pitchFamily="18" charset="0"/>
              </a:rPr>
              <a:t>i.e. what changes the </a:t>
            </a:r>
            <a:r>
              <a:rPr lang="en-GB" sz="1200" i="1" dirty="0" err="1">
                <a:solidFill>
                  <a:srgbClr val="000000"/>
                </a:solidFill>
                <a:effectLst/>
                <a:latin typeface="Times New Roman" panose="02020603050405020304" pitchFamily="18" charset="0"/>
                <a:ea typeface="Times New Roman" panose="02020603050405020304" pitchFamily="18" charset="0"/>
              </a:rPr>
              <a:t>proofreader</a:t>
            </a:r>
            <a:r>
              <a:rPr lang="en-GB" sz="1200" i="1" dirty="0">
                <a:solidFill>
                  <a:srgbClr val="000000"/>
                </a:solidFill>
                <a:effectLst/>
                <a:latin typeface="Times New Roman" panose="02020603050405020304" pitchFamily="18" charset="0"/>
                <a:ea typeface="Times New Roman" panose="02020603050405020304" pitchFamily="18" charset="0"/>
              </a:rPr>
              <a:t> made and how many changes</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tabLst>
                <a:tab pos="914400" algn="l"/>
              </a:tabLst>
            </a:pPr>
            <a:r>
              <a:rPr lang="en-US" sz="1200" dirty="0">
                <a:solidFill>
                  <a:srgbClr val="000000"/>
                </a:solidFill>
                <a:effectLst/>
                <a:latin typeface="Times New Roman" panose="02020603050405020304" pitchFamily="18" charset="0"/>
                <a:ea typeface="Times New Roman" panose="02020603050405020304" pitchFamily="18" charset="0"/>
              </a:rPr>
              <a:t>3) </a:t>
            </a:r>
            <a:r>
              <a:rPr lang="en-US" sz="1200" b="1" dirty="0">
                <a:solidFill>
                  <a:srgbClr val="000000"/>
                </a:solidFill>
                <a:effectLst/>
                <a:latin typeface="Times New Roman" panose="02020603050405020304" pitchFamily="18" charset="0"/>
                <a:ea typeface="Times New Roman" panose="02020603050405020304" pitchFamily="18" charset="0"/>
              </a:rPr>
              <a:t>Findings</a:t>
            </a:r>
            <a:r>
              <a:rPr lang="en-US" sz="1200" dirty="0">
                <a:solidFill>
                  <a:srgbClr val="000000"/>
                </a:solidFill>
                <a:effectLst/>
                <a:latin typeface="Times New Roman" panose="02020603050405020304" pitchFamily="18" charset="0"/>
                <a:ea typeface="Times New Roman" panose="02020603050405020304" pitchFamily="18" charset="0"/>
              </a:rPr>
              <a:t>: </a:t>
            </a:r>
            <a:endParaRPr lang="en-GB" sz="1200" dirty="0">
              <a:effectLst/>
              <a:latin typeface="Times New Roman" panose="02020603050405020304" pitchFamily="18" charset="0"/>
              <a:ea typeface="Times New Roman" panose="02020603050405020304" pitchFamily="18" charset="0"/>
            </a:endParaRPr>
          </a:p>
          <a:p>
            <a:pPr marL="1143000" lvl="2" indent="-228600" algn="just">
              <a:lnSpc>
                <a:spcPct val="115000"/>
              </a:lnSpc>
              <a:buFont typeface="Wingdings 3" pitchFamily="2" charset="2"/>
              <a:buChar char="u"/>
              <a:tabLst>
                <a:tab pos="1371600" algn="l"/>
              </a:tabLst>
            </a:pPr>
            <a:r>
              <a:rPr lang="en-US" sz="1200" i="1" dirty="0">
                <a:solidFill>
                  <a:srgbClr val="000000"/>
                </a:solidFill>
                <a:effectLst/>
                <a:latin typeface="Times New Roman" panose="02020603050405020304" pitchFamily="18" charset="0"/>
                <a:ea typeface="Times New Roman" panose="02020603050405020304" pitchFamily="18" charset="0"/>
              </a:rPr>
              <a:t>Quantitative based on proofreader changes </a:t>
            </a:r>
            <a:endParaRPr lang="en-GB" sz="1200" dirty="0">
              <a:effectLst/>
              <a:latin typeface="Times New Roman" panose="02020603050405020304" pitchFamily="18" charset="0"/>
              <a:ea typeface="Times New Roman" panose="02020603050405020304" pitchFamily="18" charset="0"/>
            </a:endParaRPr>
          </a:p>
          <a:p>
            <a:pPr marL="1143000" lvl="2" indent="-228600" algn="just">
              <a:lnSpc>
                <a:spcPct val="115000"/>
              </a:lnSpc>
              <a:buFont typeface="Wingdings 3" pitchFamily="2" charset="2"/>
              <a:buChar char="u"/>
              <a:tabLst>
                <a:tab pos="1371600" algn="l"/>
              </a:tabLst>
            </a:pPr>
            <a:r>
              <a:rPr lang="en-US" sz="1200" i="1" dirty="0">
                <a:solidFill>
                  <a:srgbClr val="000000"/>
                </a:solidFill>
                <a:effectLst/>
                <a:latin typeface="Times New Roman" panose="02020603050405020304" pitchFamily="18" charset="0"/>
                <a:ea typeface="Times New Roman" panose="02020603050405020304" pitchFamily="18" charset="0"/>
              </a:rPr>
              <a:t>Qualitative through semi-structured interviews held with the participants where I investigated </a:t>
            </a:r>
            <a:r>
              <a:rPr lang="en-GB" sz="1200" i="1" dirty="0">
                <a:solidFill>
                  <a:srgbClr val="000000"/>
                </a:solidFill>
                <a:effectLst/>
                <a:latin typeface="Times New Roman" panose="02020603050405020304" pitchFamily="18" charset="0"/>
                <a:ea typeface="Times New Roman" panose="02020603050405020304" pitchFamily="18" charset="0"/>
              </a:rPr>
              <a:t>how students, </a:t>
            </a:r>
            <a:r>
              <a:rPr lang="en-GB" sz="1200" i="1" dirty="0" err="1">
                <a:solidFill>
                  <a:srgbClr val="000000"/>
                </a:solidFill>
                <a:effectLst/>
                <a:latin typeface="Times New Roman" panose="02020603050405020304" pitchFamily="18" charset="0"/>
                <a:ea typeface="Times New Roman" panose="02020603050405020304" pitchFamily="18" charset="0"/>
              </a:rPr>
              <a:t>proofreaders</a:t>
            </a:r>
            <a:r>
              <a:rPr lang="en-GB" sz="1200" i="1" dirty="0">
                <a:solidFill>
                  <a:srgbClr val="000000"/>
                </a:solidFill>
                <a:effectLst/>
                <a:latin typeface="Times New Roman" panose="02020603050405020304" pitchFamily="18" charset="0"/>
                <a:ea typeface="Times New Roman" panose="02020603050405020304" pitchFamily="18" charset="0"/>
              </a:rPr>
              <a:t>, and lecturers perceive a range of </a:t>
            </a:r>
            <a:r>
              <a:rPr lang="en-GB" sz="1200" i="1" dirty="0" err="1">
                <a:solidFill>
                  <a:srgbClr val="000000"/>
                </a:solidFill>
                <a:effectLst/>
                <a:latin typeface="Times New Roman" panose="02020603050405020304" pitchFamily="18" charset="0"/>
                <a:ea typeface="Times New Roman" panose="02020603050405020304" pitchFamily="18" charset="0"/>
              </a:rPr>
              <a:t>proofreader</a:t>
            </a:r>
            <a:r>
              <a:rPr lang="en-GB" sz="1200" i="1" dirty="0">
                <a:solidFill>
                  <a:srgbClr val="000000"/>
                </a:solidFill>
                <a:effectLst/>
                <a:latin typeface="Times New Roman" panose="02020603050405020304" pitchFamily="18" charset="0"/>
                <a:ea typeface="Times New Roman" panose="02020603050405020304" pitchFamily="18" charset="0"/>
              </a:rPr>
              <a:t> interventions in terms of ethical appropriacy</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tabLst>
                <a:tab pos="914400" algn="l"/>
              </a:tabLst>
            </a:pPr>
            <a:r>
              <a:rPr lang="en-US" sz="1200" i="1" dirty="0">
                <a:solidFill>
                  <a:srgbClr val="000000"/>
                </a:solidFill>
                <a:effectLst/>
                <a:latin typeface="Times New Roman" panose="02020603050405020304" pitchFamily="18" charset="0"/>
                <a:ea typeface="Times New Roman" panose="02020603050405020304" pitchFamily="18" charset="0"/>
              </a:rPr>
              <a:t>4) From my research, I was able to develop a</a:t>
            </a:r>
            <a:r>
              <a:rPr lang="en-US" sz="1200" dirty="0">
                <a:solidFill>
                  <a:srgbClr val="000000"/>
                </a:solidFill>
                <a:effectLst/>
                <a:latin typeface="Times New Roman" panose="02020603050405020304" pitchFamily="18" charset="0"/>
                <a:ea typeface="Times New Roman" panose="02020603050405020304" pitchFamily="18" charset="0"/>
              </a:rPr>
              <a:t> </a:t>
            </a:r>
            <a:r>
              <a:rPr lang="en-US" sz="1200" b="1" dirty="0">
                <a:solidFill>
                  <a:srgbClr val="000000"/>
                </a:solidFill>
                <a:effectLst/>
                <a:latin typeface="Times New Roman" panose="02020603050405020304" pitchFamily="18" charset="0"/>
                <a:ea typeface="Times New Roman" panose="02020603050405020304" pitchFamily="18" charset="0"/>
              </a:rPr>
              <a:t>stakeholder tool for academics </a:t>
            </a:r>
            <a:r>
              <a:rPr lang="en-US" sz="1200" dirty="0">
                <a:solidFill>
                  <a:srgbClr val="000000"/>
                </a:solidFill>
                <a:effectLst/>
                <a:latin typeface="Times New Roman" panose="02020603050405020304" pitchFamily="18" charset="0"/>
                <a:ea typeface="Times New Roman" panose="02020603050405020304" pitchFamily="18" charset="0"/>
              </a:rPr>
              <a:t>when permitting the proofreading of student work for assessment</a:t>
            </a:r>
            <a:endParaRPr lang="en-GB" sz="12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CE791BB3-2525-8C48-B35E-BE709D79E8FC}" type="slidenum">
              <a:rPr lang="en-US" smtClean="0"/>
              <a:t>2</a:t>
            </a:fld>
            <a:endParaRPr lang="en-US"/>
          </a:p>
        </p:txBody>
      </p:sp>
    </p:spTree>
    <p:extLst>
      <p:ext uri="{BB962C8B-B14F-4D97-AF65-F5344CB8AC3E}">
        <p14:creationId xmlns:p14="http://schemas.microsoft.com/office/powerpoint/2010/main" val="3836540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15000"/>
              </a:lnSpc>
            </a:pPr>
            <a:r>
              <a:rPr lang="en-GB" sz="1200" b="1" u="sng" dirty="0">
                <a:solidFill>
                  <a:srgbClr val="000000"/>
                </a:solidFill>
                <a:effectLst/>
                <a:latin typeface="Times New Roman" panose="02020603050405020304" pitchFamily="18" charset="0"/>
                <a:ea typeface="Times New Roman" panose="02020603050405020304" pitchFamily="18" charset="0"/>
              </a:rPr>
              <a:t>Research Title &amp; Questions</a:t>
            </a:r>
            <a:endParaRPr lang="en-GB" sz="1200" dirty="0">
              <a:effectLst/>
              <a:latin typeface="Times New Roman" panose="02020603050405020304" pitchFamily="18" charset="0"/>
              <a:ea typeface="Times New Roman" panose="02020603050405020304" pitchFamily="18" charset="0"/>
            </a:endParaRPr>
          </a:p>
          <a:p>
            <a:pPr marL="342900" lvl="0" indent="-342900" algn="just">
              <a:lnSpc>
                <a:spcPct val="115000"/>
              </a:lnSpc>
              <a:buFont typeface="Wingdings 3" pitchFamily="2" charset="2"/>
              <a:buChar char="u"/>
              <a:tabLst>
                <a:tab pos="457200" algn="l"/>
              </a:tabLst>
            </a:pPr>
            <a:r>
              <a:rPr lang="en-GB" sz="1200" b="1" dirty="0">
                <a:solidFill>
                  <a:srgbClr val="000000"/>
                </a:solidFill>
                <a:effectLst/>
                <a:latin typeface="Times New Roman" panose="02020603050405020304" pitchFamily="18" charset="0"/>
                <a:ea typeface="Times New Roman" panose="02020603050405020304" pitchFamily="18" charset="0"/>
              </a:rPr>
              <a:t>Title</a:t>
            </a:r>
            <a:r>
              <a:rPr lang="en-GB" sz="1200" dirty="0">
                <a:solidFill>
                  <a:srgbClr val="000000"/>
                </a:solidFill>
                <a:effectLst/>
                <a:latin typeface="Times New Roman" panose="02020603050405020304" pitchFamily="18" charset="0"/>
                <a:ea typeface="Times New Roman" panose="02020603050405020304" pitchFamily="18" charset="0"/>
              </a:rPr>
              <a:t>: An investigation into proofreading practices at a UK university: the perspectives of an L2 student, </a:t>
            </a:r>
            <a:r>
              <a:rPr lang="en-GB" sz="1200" dirty="0" err="1">
                <a:solidFill>
                  <a:srgbClr val="000000"/>
                </a:solidFill>
                <a:effectLst/>
                <a:latin typeface="Times New Roman" panose="02020603050405020304" pitchFamily="18" charset="0"/>
                <a:ea typeface="Times New Roman" panose="02020603050405020304" pitchFamily="18" charset="0"/>
              </a:rPr>
              <a:t>proofreader</a:t>
            </a:r>
            <a:r>
              <a:rPr lang="en-GB" sz="1200" dirty="0">
                <a:solidFill>
                  <a:srgbClr val="000000"/>
                </a:solidFill>
                <a:effectLst/>
                <a:latin typeface="Times New Roman" panose="02020603050405020304" pitchFamily="18" charset="0"/>
                <a:ea typeface="Times New Roman" panose="02020603050405020304" pitchFamily="18" charset="0"/>
              </a:rPr>
              <a:t>, and lecturers – </a:t>
            </a:r>
            <a:r>
              <a:rPr lang="en-GB" sz="1200" i="1" dirty="0">
                <a:solidFill>
                  <a:srgbClr val="000000"/>
                </a:solidFill>
                <a:effectLst/>
                <a:latin typeface="Times New Roman" panose="02020603050405020304" pitchFamily="18" charset="0"/>
                <a:ea typeface="Times New Roman" panose="02020603050405020304" pitchFamily="18" charset="0"/>
              </a:rPr>
              <a:t>This title was tailored for the main study</a:t>
            </a:r>
            <a:endParaRPr lang="en-GB" sz="1200" dirty="0">
              <a:effectLst/>
              <a:latin typeface="Times New Roman" panose="02020603050405020304" pitchFamily="18" charset="0"/>
              <a:ea typeface="Times New Roman" panose="02020603050405020304" pitchFamily="18" charset="0"/>
            </a:endParaRPr>
          </a:p>
          <a:p>
            <a:pPr marL="342900" lvl="0" indent="-342900" algn="just">
              <a:lnSpc>
                <a:spcPct val="115000"/>
              </a:lnSpc>
              <a:buFont typeface="Wingdings 3" pitchFamily="2" charset="2"/>
              <a:buChar char="u"/>
              <a:tabLst>
                <a:tab pos="457200" algn="l"/>
              </a:tabLst>
            </a:pPr>
            <a:r>
              <a:rPr lang="en-US" sz="1200" i="1" dirty="0">
                <a:solidFill>
                  <a:srgbClr val="000000"/>
                </a:solidFill>
                <a:effectLst/>
                <a:latin typeface="Times New Roman" panose="02020603050405020304" pitchFamily="18" charset="0"/>
                <a:ea typeface="Times New Roman" panose="02020603050405020304" pitchFamily="18" charset="0"/>
              </a:rPr>
              <a:t>Research questions were specific for each stakeholder but the </a:t>
            </a:r>
            <a:r>
              <a:rPr lang="en-US" sz="1200" b="1" i="1" dirty="0">
                <a:solidFill>
                  <a:srgbClr val="000000"/>
                </a:solidFill>
                <a:effectLst/>
                <a:latin typeface="Times New Roman" panose="02020603050405020304" pitchFamily="18" charset="0"/>
                <a:ea typeface="Times New Roman" panose="02020603050405020304" pitchFamily="18" charset="0"/>
              </a:rPr>
              <a:t>overarching question </a:t>
            </a:r>
            <a:r>
              <a:rPr lang="en-US" sz="1200" i="1" dirty="0">
                <a:solidFill>
                  <a:srgbClr val="000000"/>
                </a:solidFill>
                <a:effectLst/>
                <a:latin typeface="Times New Roman" panose="02020603050405020304" pitchFamily="18" charset="0"/>
                <a:ea typeface="Times New Roman" panose="02020603050405020304" pitchFamily="18" charset="0"/>
              </a:rPr>
              <a:t>was</a:t>
            </a:r>
            <a:r>
              <a:rPr lang="en-US" sz="1200" dirty="0">
                <a:solidFill>
                  <a:srgbClr val="000000"/>
                </a:solidFill>
                <a:effectLst/>
                <a:latin typeface="Times New Roman" panose="02020603050405020304" pitchFamily="18" charset="0"/>
                <a:ea typeface="Times New Roman" panose="02020603050405020304" pitchFamily="18" charset="0"/>
              </a:rPr>
              <a:t>:</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Wingdings" pitchFamily="2" charset="2"/>
              <a:buChar char="Ø"/>
              <a:tabLst>
                <a:tab pos="914400" algn="l"/>
              </a:tabLst>
            </a:pPr>
            <a:r>
              <a:rPr lang="en-US" sz="1200" dirty="0">
                <a:solidFill>
                  <a:srgbClr val="000000"/>
                </a:solidFill>
                <a:effectLst/>
                <a:latin typeface="Times New Roman" panose="02020603050405020304" pitchFamily="18" charset="0"/>
                <a:ea typeface="Times New Roman" panose="02020603050405020304" pitchFamily="18" charset="0"/>
              </a:rPr>
              <a:t>How do students, proofreaders, and lecturers perceive a range of proofreader interventions in terms of ethical appropriacy?</a:t>
            </a:r>
            <a:endParaRPr lang="en-GB" sz="1200" dirty="0">
              <a:effectLst/>
              <a:latin typeface="Times New Roman" panose="02020603050405020304" pitchFamily="18" charset="0"/>
              <a:ea typeface="Times New Roman" panose="02020603050405020304" pitchFamily="18" charset="0"/>
            </a:endParaRPr>
          </a:p>
          <a:p>
            <a:pPr algn="just">
              <a:lnSpc>
                <a:spcPct val="115000"/>
              </a:lnSpc>
            </a:pPr>
            <a:endParaRPr lang="en-GB" sz="1200" i="1" dirty="0">
              <a:solidFill>
                <a:srgbClr val="000000"/>
              </a:solidFill>
              <a:effectLst/>
              <a:latin typeface="Times New Roman" panose="02020603050405020304" pitchFamily="18" charset="0"/>
              <a:ea typeface="Times New Roman" panose="02020603050405020304" pitchFamily="18" charset="0"/>
            </a:endParaRPr>
          </a:p>
          <a:p>
            <a:pPr algn="just">
              <a:lnSpc>
                <a:spcPct val="115000"/>
              </a:lnSpc>
            </a:pPr>
            <a:r>
              <a:rPr lang="en-GB" sz="1800" b="1" u="sng" dirty="0">
                <a:effectLst/>
                <a:latin typeface="Times New Roman" panose="02020603050405020304" pitchFamily="18" charset="0"/>
                <a:ea typeface="Times New Roman" panose="02020603050405020304" pitchFamily="18" charset="0"/>
              </a:rPr>
              <a:t>N.B. All research questions are listed below should I be asked what they were</a:t>
            </a:r>
          </a:p>
          <a:p>
            <a:pPr algn="just">
              <a:lnSpc>
                <a:spcPct val="115000"/>
              </a:lnSpc>
            </a:pPr>
            <a:endParaRPr lang="en-GB" sz="1800" dirty="0">
              <a:effectLst/>
              <a:latin typeface="Times New Roman" panose="02020603050405020304" pitchFamily="18" charset="0"/>
              <a:ea typeface="Times New Roman" panose="02020603050405020304" pitchFamily="18" charset="0"/>
            </a:endParaRPr>
          </a:p>
          <a:p>
            <a:pPr algn="just">
              <a:lnSpc>
                <a:spcPct val="200000"/>
              </a:lnSpc>
            </a:pPr>
            <a:r>
              <a:rPr lang="en-GB" sz="1800" b="1" u="sng" dirty="0">
                <a:solidFill>
                  <a:srgbClr val="000000"/>
                </a:solidFill>
                <a:effectLst/>
                <a:latin typeface="Times New Roman" panose="02020603050405020304" pitchFamily="18" charset="0"/>
                <a:ea typeface="Times New Roman" panose="02020603050405020304" pitchFamily="18" charset="0"/>
              </a:rPr>
              <a:t>Student Orientated Questions</a:t>
            </a:r>
            <a:endParaRPr lang="en-GB"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mj-lt"/>
              <a:buAutoNum type="arabicPeriod"/>
            </a:pPr>
            <a:r>
              <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What experience do students have with </a:t>
            </a:r>
            <a:r>
              <a:rPr lang="en-GB"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proofreaders</a:t>
            </a:r>
            <a:r>
              <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342900" lvl="0" indent="-342900" algn="just">
              <a:lnSpc>
                <a:spcPct val="200000"/>
              </a:lnSpc>
              <a:buFont typeface="+mj-lt"/>
              <a:buAutoNum type="arabicPeriod"/>
            </a:pPr>
            <a:r>
              <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How do students perceive a range of </a:t>
            </a:r>
            <a:r>
              <a:rPr lang="en-GB"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proofreader</a:t>
            </a:r>
            <a:r>
              <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interventions in terms of ethical appropriacy and how do they perceive the role of the </a:t>
            </a:r>
            <a:r>
              <a:rPr lang="en-GB"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proofreader</a:t>
            </a:r>
            <a:r>
              <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342900" lvl="0" indent="-342900" algn="just">
              <a:lnSpc>
                <a:spcPct val="200000"/>
              </a:lnSpc>
              <a:buFont typeface="+mj-lt"/>
              <a:buAutoNum type="arabicPeriod"/>
            </a:pPr>
            <a:r>
              <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How aware are students of university proofreading guidelines? </a:t>
            </a:r>
          </a:p>
          <a:p>
            <a:pPr algn="just">
              <a:lnSpc>
                <a:spcPct val="200000"/>
              </a:lnSpc>
            </a:pPr>
            <a:endParaRPr lang="en-GB" sz="1800" b="1" u="sng" dirty="0">
              <a:solidFill>
                <a:srgbClr val="000000"/>
              </a:solidFill>
              <a:effectLst/>
              <a:latin typeface="Times New Roman" panose="02020603050405020304" pitchFamily="18" charset="0"/>
              <a:ea typeface="Times New Roman" panose="02020603050405020304" pitchFamily="18" charset="0"/>
            </a:endParaRPr>
          </a:p>
          <a:p>
            <a:pPr algn="just">
              <a:lnSpc>
                <a:spcPct val="200000"/>
              </a:lnSpc>
            </a:pPr>
            <a:r>
              <a:rPr lang="en-GB" sz="1800" b="1" u="sng" dirty="0" err="1">
                <a:solidFill>
                  <a:srgbClr val="000000"/>
                </a:solidFill>
                <a:effectLst/>
                <a:latin typeface="Times New Roman" panose="02020603050405020304" pitchFamily="18" charset="0"/>
                <a:ea typeface="Times New Roman" panose="02020603050405020304" pitchFamily="18" charset="0"/>
              </a:rPr>
              <a:t>Proofreader</a:t>
            </a:r>
            <a:r>
              <a:rPr lang="en-GB" sz="1800" b="1" u="sng" dirty="0">
                <a:solidFill>
                  <a:srgbClr val="000000"/>
                </a:solidFill>
                <a:effectLst/>
                <a:latin typeface="Times New Roman" panose="02020603050405020304" pitchFamily="18" charset="0"/>
                <a:ea typeface="Times New Roman" panose="02020603050405020304" pitchFamily="18" charset="0"/>
              </a:rPr>
              <a:t> Orientated Questions</a:t>
            </a:r>
            <a:endParaRPr lang="en-GB"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mj-lt"/>
              <a:buAutoNum type="arabicPeriod"/>
            </a:pPr>
            <a:r>
              <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What changes do </a:t>
            </a:r>
            <a:r>
              <a:rPr lang="en-GB"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proofreaders</a:t>
            </a:r>
            <a:r>
              <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make to a student text? Why? </a:t>
            </a:r>
          </a:p>
          <a:p>
            <a:pPr marL="342900" lvl="0" indent="-342900" algn="just">
              <a:lnSpc>
                <a:spcPct val="200000"/>
              </a:lnSpc>
              <a:buFont typeface="+mj-lt"/>
              <a:buAutoNum type="arabicPeriod"/>
            </a:pPr>
            <a:r>
              <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What changes do </a:t>
            </a:r>
            <a:r>
              <a:rPr lang="en-GB"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proofreaders</a:t>
            </a:r>
            <a:r>
              <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decline to make to a student text? Why?</a:t>
            </a:r>
            <a:r>
              <a:rPr lang="en-GB"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200000"/>
              </a:lnSpc>
              <a:buFont typeface="+mj-lt"/>
              <a:buAutoNum type="arabicPeriod"/>
            </a:pPr>
            <a:r>
              <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What changes to a student text do </a:t>
            </a:r>
            <a:r>
              <a:rPr lang="en-GB"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proofreaders</a:t>
            </a:r>
            <a:r>
              <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find to be acceptable based on a range of possible interventions and how do </a:t>
            </a:r>
            <a:r>
              <a:rPr lang="en-GB"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proofreaders</a:t>
            </a:r>
            <a:r>
              <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perceive their role? </a:t>
            </a:r>
          </a:p>
          <a:p>
            <a:pPr marL="342900" lvl="0" indent="-342900" algn="just">
              <a:lnSpc>
                <a:spcPct val="200000"/>
              </a:lnSpc>
              <a:buFont typeface="+mj-lt"/>
              <a:buAutoNum type="arabicPeriod"/>
            </a:pPr>
            <a:r>
              <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What do </a:t>
            </a:r>
            <a:r>
              <a:rPr lang="en-GB"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proofreaders</a:t>
            </a:r>
            <a:r>
              <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deem to be acceptable forms of proofreading requests when contacted by students? </a:t>
            </a:r>
          </a:p>
          <a:p>
            <a:pPr marL="342900" lvl="0" indent="-342900" algn="just">
              <a:lnSpc>
                <a:spcPct val="200000"/>
              </a:lnSpc>
              <a:buFont typeface="+mj-lt"/>
              <a:buAutoNum type="arabicPeriod"/>
            </a:pPr>
            <a:r>
              <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 what extent do </a:t>
            </a:r>
            <a:r>
              <a:rPr lang="en-GB"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proofreaders</a:t>
            </a:r>
            <a:r>
              <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communicate the changes made to a text to lecturers so that they are aware of the amount of intervention? </a:t>
            </a:r>
          </a:p>
          <a:p>
            <a:pPr marL="342900" lvl="0" indent="-342900" algn="just">
              <a:lnSpc>
                <a:spcPct val="200000"/>
              </a:lnSpc>
              <a:buFont typeface="+mj-lt"/>
              <a:buAutoNum type="arabicPeriod"/>
            </a:pPr>
            <a:r>
              <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How aware are </a:t>
            </a:r>
            <a:r>
              <a:rPr lang="en-GB"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proofreaders</a:t>
            </a:r>
            <a:r>
              <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of university proofreading guidelines? </a:t>
            </a:r>
          </a:p>
          <a:p>
            <a:pPr algn="just">
              <a:lnSpc>
                <a:spcPct val="200000"/>
              </a:lnSpc>
            </a:pPr>
            <a:endParaRPr lang="en-GB" sz="1800" b="1" u="sng" dirty="0">
              <a:solidFill>
                <a:srgbClr val="000000"/>
              </a:solidFill>
              <a:effectLst/>
              <a:latin typeface="Times New Roman" panose="02020603050405020304" pitchFamily="18" charset="0"/>
              <a:ea typeface="Times New Roman" panose="02020603050405020304" pitchFamily="18" charset="0"/>
            </a:endParaRPr>
          </a:p>
          <a:p>
            <a:pPr algn="just">
              <a:lnSpc>
                <a:spcPct val="200000"/>
              </a:lnSpc>
            </a:pPr>
            <a:r>
              <a:rPr lang="en-GB" sz="1800" b="1" u="sng" dirty="0">
                <a:solidFill>
                  <a:srgbClr val="000000"/>
                </a:solidFill>
                <a:effectLst/>
                <a:latin typeface="Times New Roman" panose="02020603050405020304" pitchFamily="18" charset="0"/>
                <a:ea typeface="Times New Roman" panose="02020603050405020304" pitchFamily="18" charset="0"/>
              </a:rPr>
              <a:t>Lecturer Orientated Questions</a:t>
            </a:r>
            <a:endParaRPr lang="en-GB" sz="1800" dirty="0">
              <a:effectLst/>
              <a:latin typeface="Times New Roman" panose="02020603050405020304" pitchFamily="18" charset="0"/>
              <a:ea typeface="Times New Roman" panose="02020603050405020304" pitchFamily="18" charset="0"/>
            </a:endParaRPr>
          </a:p>
          <a:p>
            <a:pPr marL="342900" lvl="0" indent="-342900" algn="just">
              <a:lnSpc>
                <a:spcPct val="200000"/>
              </a:lnSpc>
              <a:buFont typeface="+mj-lt"/>
              <a:buAutoNum type="arabicPeriod"/>
            </a:pPr>
            <a:r>
              <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How do lecturers perceive a range of </a:t>
            </a:r>
            <a:r>
              <a:rPr lang="en-GB"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proofreader</a:t>
            </a:r>
            <a:r>
              <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interventions in terms of ethical appropriacy and how do they perceive the role of the </a:t>
            </a:r>
            <a:r>
              <a:rPr lang="en-GB"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proofreader</a:t>
            </a:r>
            <a:r>
              <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342900" lvl="0" indent="-342900" algn="just">
              <a:lnSpc>
                <a:spcPct val="200000"/>
              </a:lnSpc>
              <a:buFont typeface="+mj-lt"/>
              <a:buAutoNum type="arabicPeriod"/>
            </a:pPr>
            <a:r>
              <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 what extent do lecturers endorse proofreading practices?</a:t>
            </a:r>
          </a:p>
          <a:p>
            <a:pPr marL="342900" lvl="0" indent="-342900" algn="just">
              <a:lnSpc>
                <a:spcPct val="200000"/>
              </a:lnSpc>
              <a:buFont typeface="+mj-lt"/>
              <a:buAutoNum type="arabicPeriod"/>
            </a:pPr>
            <a:r>
              <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 what extent are lecturers advised of </a:t>
            </a:r>
            <a:r>
              <a:rPr lang="en-GB"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proofreader</a:t>
            </a:r>
            <a:r>
              <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interventions? </a:t>
            </a:r>
          </a:p>
          <a:p>
            <a:pPr marL="342900" lvl="0" indent="-342900" algn="just">
              <a:lnSpc>
                <a:spcPct val="200000"/>
              </a:lnSpc>
              <a:buFont typeface="+mj-lt"/>
              <a:buAutoNum type="arabicPeriod"/>
            </a:pPr>
            <a:r>
              <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How aware are lecturers of university proofreading guidelines?</a:t>
            </a:r>
          </a:p>
          <a:p>
            <a:pPr algn="just">
              <a:lnSpc>
                <a:spcPct val="115000"/>
              </a:lnSpc>
            </a:pPr>
            <a:r>
              <a:rPr lang="en-GB" sz="1800" b="1" u="none" strike="noStrike" dirty="0">
                <a:effectLst/>
                <a:latin typeface="Times New Roman" panose="02020603050405020304" pitchFamily="18" charset="0"/>
                <a:ea typeface="Times New Roman" panose="02020603050405020304" pitchFamily="18" charset="0"/>
              </a:rPr>
              <a:t> </a:t>
            </a:r>
            <a:endParaRPr lang="en-GB" sz="1800" dirty="0">
              <a:effectLst/>
              <a:latin typeface="Times New Roman" panose="02020603050405020304" pitchFamily="18" charset="0"/>
              <a:ea typeface="Times New Roman" panose="02020603050405020304" pitchFamily="18" charset="0"/>
            </a:endParaRPr>
          </a:p>
          <a:p>
            <a:pPr algn="just">
              <a:lnSpc>
                <a:spcPct val="115000"/>
              </a:lnSpc>
            </a:pPr>
            <a:r>
              <a:rPr lang="en-GB" sz="1800" dirty="0">
                <a:effectLst/>
                <a:latin typeface="Times New Roman" panose="02020603050405020304" pitchFamily="18" charset="0"/>
                <a:ea typeface="Times New Roman" panose="02020603050405020304" pitchFamily="18" charset="0"/>
              </a:rPr>
              <a:t> </a:t>
            </a:r>
          </a:p>
          <a:p>
            <a:endParaRPr lang="en-US" dirty="0"/>
          </a:p>
        </p:txBody>
      </p:sp>
      <p:sp>
        <p:nvSpPr>
          <p:cNvPr id="4" name="Slide Number Placeholder 3"/>
          <p:cNvSpPr>
            <a:spLocks noGrp="1"/>
          </p:cNvSpPr>
          <p:nvPr>
            <p:ph type="sldNum" sz="quarter" idx="5"/>
          </p:nvPr>
        </p:nvSpPr>
        <p:spPr/>
        <p:txBody>
          <a:bodyPr/>
          <a:lstStyle/>
          <a:p>
            <a:fld id="{CE791BB3-2525-8C48-B35E-BE709D79E8FC}" type="slidenum">
              <a:rPr lang="en-US" smtClean="0"/>
              <a:t>3</a:t>
            </a:fld>
            <a:endParaRPr lang="en-US"/>
          </a:p>
        </p:txBody>
      </p:sp>
    </p:spTree>
    <p:extLst>
      <p:ext uri="{BB962C8B-B14F-4D97-AF65-F5344CB8AC3E}">
        <p14:creationId xmlns:p14="http://schemas.microsoft.com/office/powerpoint/2010/main" val="2052308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gn="just">
              <a:lnSpc>
                <a:spcPct val="115000"/>
              </a:lnSpc>
              <a:buFont typeface="Wingdings 3" pitchFamily="2" charset="2"/>
              <a:buChar char="u"/>
              <a:tabLst>
                <a:tab pos="457200" algn="l"/>
              </a:tabLst>
            </a:pPr>
            <a:r>
              <a:rPr lang="en-US" sz="1200" b="1" dirty="0">
                <a:solidFill>
                  <a:srgbClr val="000000"/>
                </a:solidFill>
                <a:effectLst/>
                <a:latin typeface="Times New Roman" panose="02020603050405020304" pitchFamily="18" charset="0"/>
                <a:ea typeface="Times New Roman" panose="02020603050405020304" pitchFamily="18" charset="0"/>
              </a:rPr>
              <a:t>Used mixed methods</a:t>
            </a:r>
            <a:r>
              <a:rPr lang="en-US" sz="1200" dirty="0">
                <a:solidFill>
                  <a:srgbClr val="000000"/>
                </a:solidFill>
                <a:effectLst/>
                <a:latin typeface="Times New Roman" panose="02020603050405020304" pitchFamily="18" charset="0"/>
                <a:ea typeface="Times New Roman" panose="02020603050405020304" pitchFamily="18" charset="0"/>
              </a:rPr>
              <a:t>:</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Wingdings" pitchFamily="2" charset="2"/>
              <a:buChar char="Ø"/>
              <a:tabLst>
                <a:tab pos="914400" algn="l"/>
              </a:tabLst>
            </a:pPr>
            <a:r>
              <a:rPr lang="en-US" sz="1200" b="1" dirty="0">
                <a:solidFill>
                  <a:srgbClr val="000000"/>
                </a:solidFill>
                <a:effectLst/>
                <a:latin typeface="Times New Roman" panose="02020603050405020304" pitchFamily="18" charset="0"/>
                <a:ea typeface="Times New Roman" panose="02020603050405020304" pitchFamily="18" charset="0"/>
              </a:rPr>
              <a:t>Quantitative</a:t>
            </a:r>
            <a:r>
              <a:rPr lang="en-US" sz="1200" dirty="0">
                <a:solidFill>
                  <a:srgbClr val="000000"/>
                </a:solidFill>
                <a:effectLst/>
                <a:latin typeface="Times New Roman" panose="02020603050405020304" pitchFamily="18" charset="0"/>
                <a:ea typeface="Times New Roman" panose="02020603050405020304" pitchFamily="18" charset="0"/>
              </a:rPr>
              <a:t> – </a:t>
            </a:r>
            <a:r>
              <a:rPr lang="en-US" sz="1200" dirty="0" err="1">
                <a:solidFill>
                  <a:srgbClr val="000000"/>
                </a:solidFill>
                <a:effectLst/>
                <a:latin typeface="Times New Roman" panose="02020603050405020304" pitchFamily="18" charset="0"/>
                <a:ea typeface="Times New Roman" panose="02020603050405020304" pitchFamily="18" charset="0"/>
              </a:rPr>
              <a:t>analysed</a:t>
            </a:r>
            <a:r>
              <a:rPr lang="en-US" sz="1200" dirty="0">
                <a:solidFill>
                  <a:srgbClr val="000000"/>
                </a:solidFill>
                <a:effectLst/>
                <a:latin typeface="Times New Roman" panose="02020603050405020304" pitchFamily="18" charset="0"/>
                <a:ea typeface="Times New Roman" panose="02020603050405020304" pitchFamily="18" charset="0"/>
              </a:rPr>
              <a:t> proofreading interventions made to student participants’ work </a:t>
            </a:r>
            <a:r>
              <a:rPr lang="en-GB" sz="1200" dirty="0">
                <a:solidFill>
                  <a:srgbClr val="000000"/>
                </a:solidFill>
                <a:effectLst/>
                <a:latin typeface="Times New Roman" panose="02020603050405020304" pitchFamily="18" charset="0"/>
                <a:ea typeface="Times New Roman" panose="02020603050405020304" pitchFamily="18" charset="0"/>
              </a:rPr>
              <a:t>i.e., what changes the </a:t>
            </a:r>
            <a:r>
              <a:rPr lang="en-GB" sz="1200" dirty="0" err="1">
                <a:solidFill>
                  <a:srgbClr val="000000"/>
                </a:solidFill>
                <a:effectLst/>
                <a:latin typeface="Times New Roman" panose="02020603050405020304" pitchFamily="18" charset="0"/>
                <a:ea typeface="Times New Roman" panose="02020603050405020304" pitchFamily="18" charset="0"/>
              </a:rPr>
              <a:t>proofreader</a:t>
            </a:r>
            <a:r>
              <a:rPr lang="en-GB" sz="1200" dirty="0">
                <a:solidFill>
                  <a:srgbClr val="000000"/>
                </a:solidFill>
                <a:effectLst/>
                <a:latin typeface="Times New Roman" panose="02020603050405020304" pitchFamily="18" charset="0"/>
                <a:ea typeface="Times New Roman" panose="02020603050405020304" pitchFamily="18" charset="0"/>
              </a:rPr>
              <a:t> made and how many changes through a taxonomy based on:</a:t>
            </a:r>
            <a:endParaRPr lang="en-GB" sz="1200" dirty="0">
              <a:effectLst/>
              <a:latin typeface="Times New Roman" panose="02020603050405020304" pitchFamily="18" charset="0"/>
              <a:ea typeface="Times New Roman" panose="02020603050405020304" pitchFamily="18" charset="0"/>
            </a:endParaRPr>
          </a:p>
          <a:p>
            <a:pPr marL="1143000" lvl="2" indent="-228600" algn="just">
              <a:lnSpc>
                <a:spcPct val="115000"/>
              </a:lnSpc>
              <a:buFont typeface="+mj-lt"/>
              <a:buAutoNum type="arabicParenR"/>
              <a:tabLst>
                <a:tab pos="1371600" algn="l"/>
              </a:tabLst>
            </a:pPr>
            <a:r>
              <a:rPr lang="en-GB"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Harwood (2018) </a:t>
            </a:r>
            <a:r>
              <a:rPr lang="en-GB" sz="1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as it was the only framework at the time designed to measure proofreading interventions made to student work for assessment and was therefore appropriate for my own research.</a:t>
            </a:r>
            <a:endParaRPr lang="en-GB"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143000" lvl="2" indent="-228600" algn="just">
              <a:lnSpc>
                <a:spcPct val="115000"/>
              </a:lnSpc>
              <a:buFont typeface="+mj-lt"/>
              <a:buAutoNum type="arabicParenR"/>
              <a:tabLst>
                <a:tab pos="1371600" algn="l"/>
              </a:tabLst>
            </a:pPr>
            <a:r>
              <a:rPr lang="en-GB"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Kruger and Bevan-Dye (2010) </a:t>
            </a:r>
            <a:r>
              <a:rPr lang="en-GB" sz="1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due to its finely grained nature with 66 tasks which fit into four categories of copyediting, stylistic editing, structural editing and content editing. I took elements of their taxonomy and incorporated it into my own framework.</a:t>
            </a:r>
            <a:endParaRPr lang="en-GB"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lvl="1" indent="-285750" algn="just">
              <a:lnSpc>
                <a:spcPct val="115000"/>
              </a:lnSpc>
              <a:buFont typeface="Wingdings" pitchFamily="2" charset="2"/>
              <a:buChar char="Ø"/>
              <a:tabLst>
                <a:tab pos="914400" algn="l"/>
              </a:tabLst>
            </a:pPr>
            <a:r>
              <a:rPr lang="en-GB" sz="1200" b="1" dirty="0">
                <a:solidFill>
                  <a:srgbClr val="000000"/>
                </a:solidFill>
                <a:effectLst/>
                <a:latin typeface="Times New Roman" panose="02020603050405020304" pitchFamily="18" charset="0"/>
                <a:ea typeface="Times New Roman" panose="02020603050405020304" pitchFamily="18" charset="0"/>
              </a:rPr>
              <a:t>Qualitative</a:t>
            </a:r>
            <a:r>
              <a:rPr lang="en-GB" sz="1200" dirty="0">
                <a:solidFill>
                  <a:srgbClr val="000000"/>
                </a:solidFill>
                <a:effectLst/>
                <a:latin typeface="Times New Roman" panose="02020603050405020304" pitchFamily="18" charset="0"/>
                <a:ea typeface="Times New Roman" panose="02020603050405020304" pitchFamily="18" charset="0"/>
              </a:rPr>
              <a:t> – designed semi-structured interviews in which I asked the participants to discuss changes that were and were not made to the student texts to investigate views on </a:t>
            </a:r>
            <a:r>
              <a:rPr lang="en-GB" sz="1200" i="1" dirty="0">
                <a:solidFill>
                  <a:srgbClr val="000000"/>
                </a:solidFill>
                <a:effectLst/>
                <a:latin typeface="Times New Roman" panose="02020603050405020304" pitchFamily="18" charset="0"/>
                <a:ea typeface="Times New Roman" panose="02020603050405020304" pitchFamily="18" charset="0"/>
              </a:rPr>
              <a:t>lighter interventions such as mechanical alteration changes of punctuation and heavier touch interventions for instance involving content and structural changes.</a:t>
            </a:r>
            <a:endParaRPr lang="en-GB" sz="12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CE791BB3-2525-8C48-B35E-BE709D79E8FC}" type="slidenum">
              <a:rPr lang="en-US" smtClean="0"/>
              <a:t>4</a:t>
            </a:fld>
            <a:endParaRPr lang="en-US"/>
          </a:p>
        </p:txBody>
      </p:sp>
    </p:spTree>
    <p:extLst>
      <p:ext uri="{BB962C8B-B14F-4D97-AF65-F5344CB8AC3E}">
        <p14:creationId xmlns:p14="http://schemas.microsoft.com/office/powerpoint/2010/main" val="3448757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gn="just">
              <a:lnSpc>
                <a:spcPct val="115000"/>
              </a:lnSpc>
              <a:buFont typeface="Wingdings 3" pitchFamily="2" charset="2"/>
              <a:buChar char="u"/>
              <a:tabLst>
                <a:tab pos="457200" algn="l"/>
              </a:tabLst>
            </a:pPr>
            <a:r>
              <a:rPr lang="en-GB" sz="1200" i="1" dirty="0">
                <a:solidFill>
                  <a:srgbClr val="000000"/>
                </a:solidFill>
                <a:effectLst/>
                <a:latin typeface="Times New Roman" panose="02020603050405020304" pitchFamily="18" charset="0"/>
                <a:ea typeface="Times New Roman" panose="02020603050405020304" pitchFamily="18" charset="0"/>
              </a:rPr>
              <a:t>All participants for both studies were based at the same UK university</a:t>
            </a:r>
            <a:endParaRPr lang="en-GB" sz="1200" dirty="0">
              <a:effectLst/>
              <a:latin typeface="Times New Roman" panose="02020603050405020304" pitchFamily="18" charset="0"/>
              <a:ea typeface="Times New Roman" panose="02020603050405020304" pitchFamily="18" charset="0"/>
            </a:endParaRPr>
          </a:p>
          <a:p>
            <a:pPr marL="342900" lvl="0" indent="-342900" algn="just">
              <a:lnSpc>
                <a:spcPct val="115000"/>
              </a:lnSpc>
              <a:buFont typeface="Wingdings 3" pitchFamily="2" charset="2"/>
              <a:buChar char="u"/>
              <a:tabLst>
                <a:tab pos="457200" algn="l"/>
              </a:tabLst>
            </a:pPr>
            <a:r>
              <a:rPr lang="en-GB" sz="1200" b="1" dirty="0">
                <a:solidFill>
                  <a:srgbClr val="000000"/>
                </a:solidFill>
                <a:effectLst/>
                <a:latin typeface="Times New Roman" panose="02020603050405020304" pitchFamily="18" charset="0"/>
                <a:ea typeface="Times New Roman" panose="02020603050405020304" pitchFamily="18" charset="0"/>
              </a:rPr>
              <a:t>Pilot study</a:t>
            </a:r>
            <a:r>
              <a:rPr lang="en-GB" sz="1200" dirty="0">
                <a:solidFill>
                  <a:srgbClr val="000000"/>
                </a:solidFill>
                <a:effectLst/>
                <a:latin typeface="Times New Roman" panose="02020603050405020304" pitchFamily="18" charset="0"/>
                <a:ea typeface="Times New Roman" panose="02020603050405020304" pitchFamily="18" charset="0"/>
              </a:rPr>
              <a:t>:</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Wingdings" pitchFamily="2" charset="2"/>
              <a:buChar char="Ø"/>
              <a:tabLst>
                <a:tab pos="914400" algn="l"/>
              </a:tabLst>
            </a:pPr>
            <a:r>
              <a:rPr lang="en-GB" sz="1200" dirty="0">
                <a:solidFill>
                  <a:srgbClr val="000000"/>
                </a:solidFill>
                <a:effectLst/>
                <a:latin typeface="Times New Roman" panose="02020603050405020304" pitchFamily="18" charset="0"/>
                <a:ea typeface="Times New Roman" panose="02020603050405020304" pitchFamily="18" charset="0"/>
              </a:rPr>
              <a:t>An L1 Chinese-speaking student studying toward an MA  in Applied Linguistics and TESOL – </a:t>
            </a:r>
            <a:r>
              <a:rPr lang="en-GB" sz="1200" i="1" dirty="0">
                <a:solidFill>
                  <a:srgbClr val="000000"/>
                </a:solidFill>
                <a:effectLst/>
                <a:latin typeface="Times New Roman" panose="02020603050405020304" pitchFamily="18" charset="0"/>
                <a:ea typeface="Times New Roman" panose="02020603050405020304" pitchFamily="18" charset="0"/>
              </a:rPr>
              <a:t>I was not able to recruit my student’s </a:t>
            </a:r>
            <a:r>
              <a:rPr lang="en-GB" sz="1200" i="1" dirty="0" err="1">
                <a:solidFill>
                  <a:srgbClr val="000000"/>
                </a:solidFill>
                <a:effectLst/>
                <a:latin typeface="Times New Roman" panose="02020603050405020304" pitchFamily="18" charset="0"/>
                <a:ea typeface="Times New Roman" panose="02020603050405020304" pitchFamily="18" charset="0"/>
              </a:rPr>
              <a:t>proofreader</a:t>
            </a:r>
            <a:r>
              <a:rPr lang="en-GB" sz="1200" i="1" dirty="0">
                <a:solidFill>
                  <a:srgbClr val="000000"/>
                </a:solidFill>
                <a:effectLst/>
                <a:latin typeface="Times New Roman" panose="02020603050405020304" pitchFamily="18" charset="0"/>
                <a:ea typeface="Times New Roman" panose="02020603050405020304" pitchFamily="18" charset="0"/>
              </a:rPr>
              <a:t>.</a:t>
            </a:r>
            <a:endParaRPr lang="en-GB" sz="1200" i="1" dirty="0">
              <a:solidFill>
                <a:schemeClr val="tx1"/>
              </a:solidFill>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Wingdings" pitchFamily="2" charset="2"/>
              <a:buChar char="Ø"/>
              <a:tabLst>
                <a:tab pos="914400" algn="l"/>
              </a:tabLst>
            </a:pPr>
            <a:r>
              <a:rPr lang="en-GB" sz="1200" dirty="0">
                <a:solidFill>
                  <a:srgbClr val="000000"/>
                </a:solidFill>
                <a:effectLst/>
                <a:latin typeface="Times New Roman" panose="02020603050405020304" pitchFamily="18" charset="0"/>
                <a:ea typeface="Times New Roman" panose="02020603050405020304" pitchFamily="18" charset="0"/>
              </a:rPr>
              <a:t>An L1 Spanish-speaking lecturer and an L1 English-speaker lecturer working in the Department of English Language and Linguistics. </a:t>
            </a:r>
            <a:r>
              <a:rPr lang="en-GB" sz="1200" i="1" dirty="0">
                <a:solidFill>
                  <a:srgbClr val="000000"/>
                </a:solidFill>
                <a:effectLst/>
                <a:latin typeface="Times New Roman" panose="02020603050405020304" pitchFamily="18" charset="0"/>
                <a:ea typeface="Times New Roman" panose="02020603050405020304" pitchFamily="18" charset="0"/>
              </a:rPr>
              <a:t>Both participants were recruited as they would have been familiar with the type of work produced by the student but were not the direct markers to protect the student’s identity.</a:t>
            </a:r>
            <a:r>
              <a:rPr lang="en-GB" dirty="0">
                <a:effectLst/>
              </a:rPr>
              <a:t> </a:t>
            </a:r>
            <a:endParaRPr lang="en-US" dirty="0"/>
          </a:p>
        </p:txBody>
      </p:sp>
      <p:sp>
        <p:nvSpPr>
          <p:cNvPr id="4" name="Slide Number Placeholder 3"/>
          <p:cNvSpPr>
            <a:spLocks noGrp="1"/>
          </p:cNvSpPr>
          <p:nvPr>
            <p:ph type="sldNum" sz="quarter" idx="5"/>
          </p:nvPr>
        </p:nvSpPr>
        <p:spPr/>
        <p:txBody>
          <a:bodyPr/>
          <a:lstStyle/>
          <a:p>
            <a:fld id="{CE791BB3-2525-8C48-B35E-BE709D79E8FC}" type="slidenum">
              <a:rPr lang="en-US" smtClean="0"/>
              <a:t>5</a:t>
            </a:fld>
            <a:endParaRPr lang="en-US"/>
          </a:p>
        </p:txBody>
      </p:sp>
    </p:spTree>
    <p:extLst>
      <p:ext uri="{BB962C8B-B14F-4D97-AF65-F5344CB8AC3E}">
        <p14:creationId xmlns:p14="http://schemas.microsoft.com/office/powerpoint/2010/main" val="3176211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gn="just">
              <a:lnSpc>
                <a:spcPct val="115000"/>
              </a:lnSpc>
              <a:buFont typeface="Wingdings 3" pitchFamily="2" charset="2"/>
              <a:buChar char="u"/>
              <a:tabLst>
                <a:tab pos="457200" algn="l"/>
              </a:tabLst>
            </a:pPr>
            <a:r>
              <a:rPr lang="en-GB" sz="1200" b="1" dirty="0">
                <a:solidFill>
                  <a:srgbClr val="000000"/>
                </a:solidFill>
                <a:effectLst/>
                <a:latin typeface="Times New Roman" panose="02020603050405020304" pitchFamily="18" charset="0"/>
                <a:ea typeface="Times New Roman" panose="02020603050405020304" pitchFamily="18" charset="0"/>
              </a:rPr>
              <a:t>Main study</a:t>
            </a:r>
            <a:r>
              <a:rPr lang="en-GB" sz="1200" dirty="0">
                <a:solidFill>
                  <a:srgbClr val="000000"/>
                </a:solidFill>
                <a:effectLst/>
                <a:latin typeface="Times New Roman" panose="02020603050405020304" pitchFamily="18" charset="0"/>
                <a:ea typeface="Times New Roman" panose="02020603050405020304" pitchFamily="18" charset="0"/>
              </a:rPr>
              <a:t>:</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Wingdings" pitchFamily="2" charset="2"/>
              <a:buChar char="Ø"/>
              <a:tabLst>
                <a:tab pos="914400" algn="l"/>
              </a:tabLst>
            </a:pPr>
            <a:r>
              <a:rPr lang="en-US" sz="1200" dirty="0">
                <a:solidFill>
                  <a:srgbClr val="000000"/>
                </a:solidFill>
                <a:effectLst/>
                <a:latin typeface="Times New Roman" panose="02020603050405020304" pitchFamily="18" charset="0"/>
                <a:ea typeface="Times New Roman" panose="02020603050405020304" pitchFamily="18" charset="0"/>
              </a:rPr>
              <a:t>An L1 Spanish-speaking student studying toward a Doctorate in Education </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Wingdings" pitchFamily="2" charset="2"/>
              <a:buChar char="Ø"/>
              <a:tabLst>
                <a:tab pos="914400" algn="l"/>
              </a:tabLst>
            </a:pPr>
            <a:r>
              <a:rPr lang="en-US" sz="1200" dirty="0">
                <a:solidFill>
                  <a:srgbClr val="000000"/>
                </a:solidFill>
                <a:effectLst/>
                <a:latin typeface="Times New Roman" panose="02020603050405020304" pitchFamily="18" charset="0"/>
                <a:ea typeface="Times New Roman" panose="02020603050405020304" pitchFamily="18" charset="0"/>
              </a:rPr>
              <a:t>An L1 English-speaking professional proofreader – </a:t>
            </a:r>
            <a:r>
              <a:rPr lang="en-US" sz="1200" i="1" dirty="0">
                <a:solidFill>
                  <a:srgbClr val="000000"/>
                </a:solidFill>
                <a:effectLst/>
                <a:latin typeface="Times New Roman" panose="02020603050405020304" pitchFamily="18" charset="0"/>
                <a:ea typeface="Times New Roman" panose="02020603050405020304" pitchFamily="18" charset="0"/>
              </a:rPr>
              <a:t>She worked for a company and undertook freelance work</a:t>
            </a:r>
            <a:r>
              <a:rPr lang="en-US" sz="1200" dirty="0">
                <a:solidFill>
                  <a:srgbClr val="000000"/>
                </a:solidFill>
                <a:effectLst/>
                <a:latin typeface="Times New Roman" panose="02020603050405020304" pitchFamily="18" charset="0"/>
                <a:ea typeface="Times New Roman" panose="02020603050405020304" pitchFamily="18" charset="0"/>
              </a:rPr>
              <a:t> – The proofreader proofread the student’s work without payment as they are friends.</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Wingdings" pitchFamily="2" charset="2"/>
              <a:buChar char="Ø"/>
              <a:tabLst>
                <a:tab pos="914400" algn="l"/>
              </a:tabLst>
            </a:pPr>
            <a:r>
              <a:rPr lang="en-US" sz="1200" dirty="0">
                <a:solidFill>
                  <a:srgbClr val="000000"/>
                </a:solidFill>
                <a:effectLst/>
                <a:latin typeface="Times New Roman" panose="02020603050405020304" pitchFamily="18" charset="0"/>
                <a:ea typeface="Times New Roman" panose="02020603050405020304" pitchFamily="18" charset="0"/>
              </a:rPr>
              <a:t>Two L1 English-speaking senior lecturers from:</a:t>
            </a:r>
            <a:endParaRPr lang="en-GB" sz="1200" dirty="0">
              <a:effectLst/>
              <a:latin typeface="Times New Roman" panose="02020603050405020304" pitchFamily="18" charset="0"/>
              <a:ea typeface="Times New Roman" panose="02020603050405020304" pitchFamily="18" charset="0"/>
            </a:endParaRPr>
          </a:p>
          <a:p>
            <a:pPr marL="1143000" lvl="2" indent="-228600" algn="just">
              <a:lnSpc>
                <a:spcPct val="115000"/>
              </a:lnSpc>
              <a:buFont typeface="+mj-lt"/>
              <a:buAutoNum type="arabicPeriod"/>
            </a:pPr>
            <a:r>
              <a:rPr lang="en-US" sz="1200" dirty="0">
                <a:solidFill>
                  <a:srgbClr val="000000"/>
                </a:solidFill>
                <a:effectLst/>
                <a:latin typeface="Times New Roman" panose="02020603050405020304" pitchFamily="18" charset="0"/>
                <a:ea typeface="Times New Roman" panose="02020603050405020304" pitchFamily="18" charset="0"/>
              </a:rPr>
              <a:t>Department of English Language and Linguistics; and </a:t>
            </a:r>
            <a:endParaRPr lang="en-GB" sz="1200" dirty="0">
              <a:effectLst/>
              <a:latin typeface="Times New Roman" panose="02020603050405020304" pitchFamily="18" charset="0"/>
              <a:ea typeface="Times New Roman" panose="02020603050405020304" pitchFamily="18" charset="0"/>
            </a:endParaRPr>
          </a:p>
          <a:p>
            <a:pPr marL="1143000" lvl="2" indent="-228600" algn="just">
              <a:lnSpc>
                <a:spcPct val="115000"/>
              </a:lnSpc>
              <a:buFont typeface="+mj-lt"/>
              <a:buAutoNum type="arabicPeriod"/>
            </a:pPr>
            <a:r>
              <a:rPr lang="en-US" sz="1200" dirty="0">
                <a:solidFill>
                  <a:srgbClr val="000000"/>
                </a:solidFill>
                <a:effectLst/>
                <a:latin typeface="Times New Roman" panose="02020603050405020304" pitchFamily="18" charset="0"/>
                <a:ea typeface="Times New Roman" panose="02020603050405020304" pitchFamily="18" charset="0"/>
              </a:rPr>
              <a:t>Department of Urban Studies and Planning – retired and proofread student work for assessment</a:t>
            </a:r>
            <a:endParaRPr lang="en-GB" sz="1200" dirty="0">
              <a:effectLst/>
              <a:latin typeface="Times New Roman" panose="02020603050405020304" pitchFamily="18" charset="0"/>
              <a:ea typeface="Times New Roman" panose="02020603050405020304" pitchFamily="18" charset="0"/>
            </a:endParaRPr>
          </a:p>
          <a:p>
            <a:pPr marL="1371600" algn="just">
              <a:lnSpc>
                <a:spcPct val="115000"/>
              </a:lnSpc>
            </a:pPr>
            <a:r>
              <a:rPr lang="en-US" sz="1200" i="1" dirty="0">
                <a:solidFill>
                  <a:srgbClr val="000000"/>
                </a:solidFill>
                <a:effectLst/>
                <a:latin typeface="Times New Roman" panose="02020603050405020304" pitchFamily="18" charset="0"/>
                <a:ea typeface="Times New Roman" panose="02020603050405020304" pitchFamily="18" charset="0"/>
              </a:rPr>
              <a:t>Unlike the academics in my pilot study, they were not familiar with the type of work produced by the student but as my research was conducted during COVID-19, I had much difficulty securing participants and was grateful for their participation which proved to be insightful and helped me developed my stakeholder tool that will be discussed later.</a:t>
            </a:r>
            <a:endParaRPr lang="en-GB" sz="12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CE791BB3-2525-8C48-B35E-BE709D79E8FC}" type="slidenum">
              <a:rPr lang="en-US" smtClean="0"/>
              <a:t>6</a:t>
            </a:fld>
            <a:endParaRPr lang="en-US"/>
          </a:p>
        </p:txBody>
      </p:sp>
    </p:spTree>
    <p:extLst>
      <p:ext uri="{BB962C8B-B14F-4D97-AF65-F5344CB8AC3E}">
        <p14:creationId xmlns:p14="http://schemas.microsoft.com/office/powerpoint/2010/main" val="19006977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gn="just">
              <a:lnSpc>
                <a:spcPct val="115000"/>
              </a:lnSpc>
              <a:buFont typeface="Wingdings" pitchFamily="2" charset="2"/>
              <a:buChar char="Ø"/>
            </a:pPr>
            <a:r>
              <a:rPr lang="en-GB" sz="1200" i="1" dirty="0">
                <a:solidFill>
                  <a:srgbClr val="000000"/>
                </a:solidFill>
                <a:effectLst/>
                <a:latin typeface="Times New Roman" panose="02020603050405020304" pitchFamily="18" charset="0"/>
                <a:ea typeface="Yu Mincho" panose="02020400000000000000" pitchFamily="18" charset="-128"/>
                <a:cs typeface="Times New Roman" panose="02020603050405020304" pitchFamily="18" charset="0"/>
              </a:rPr>
              <a:t>Next, I will present the findings firstly of my </a:t>
            </a:r>
            <a:r>
              <a:rPr lang="en-GB" sz="1200" b="1" i="1" dirty="0">
                <a:solidFill>
                  <a:srgbClr val="000000"/>
                </a:solidFill>
                <a:effectLst/>
                <a:latin typeface="Times New Roman" panose="02020603050405020304" pitchFamily="18" charset="0"/>
                <a:ea typeface="Yu Mincho" panose="02020400000000000000" pitchFamily="18" charset="-128"/>
                <a:cs typeface="Times New Roman" panose="02020603050405020304" pitchFamily="18" charset="0"/>
              </a:rPr>
              <a:t>quantitative research </a:t>
            </a:r>
            <a:r>
              <a:rPr lang="en-GB" sz="1200" i="1" dirty="0">
                <a:solidFill>
                  <a:srgbClr val="000000"/>
                </a:solidFill>
                <a:effectLst/>
                <a:latin typeface="Times New Roman" panose="02020603050405020304" pitchFamily="18" charset="0"/>
                <a:ea typeface="Yu Mincho" panose="02020400000000000000" pitchFamily="18" charset="-128"/>
                <a:cs typeface="Times New Roman" panose="02020603050405020304" pitchFamily="18" charset="0"/>
              </a:rPr>
              <a:t>and firstly explain the </a:t>
            </a:r>
            <a:r>
              <a:rPr lang="en-GB" sz="1200" b="1" i="1" dirty="0">
                <a:solidFill>
                  <a:srgbClr val="000000"/>
                </a:solidFill>
                <a:effectLst/>
                <a:latin typeface="Times New Roman" panose="02020603050405020304" pitchFamily="18" charset="0"/>
                <a:ea typeface="Yu Mincho" panose="02020400000000000000" pitchFamily="18" charset="-128"/>
                <a:cs typeface="Times New Roman" panose="02020603050405020304" pitchFamily="18" charset="0"/>
              </a:rPr>
              <a:t>types of interventions </a:t>
            </a:r>
            <a:r>
              <a:rPr lang="en-GB" sz="1200" i="1" dirty="0">
                <a:solidFill>
                  <a:srgbClr val="000000"/>
                </a:solidFill>
                <a:effectLst/>
                <a:latin typeface="Times New Roman" panose="02020603050405020304" pitchFamily="18" charset="0"/>
                <a:ea typeface="Yu Mincho" panose="02020400000000000000" pitchFamily="18" charset="-128"/>
                <a:cs typeface="Times New Roman" panose="02020603050405020304" pitchFamily="18" charset="0"/>
              </a:rPr>
              <a:t>that I </a:t>
            </a:r>
            <a:r>
              <a:rPr lang="en-GB" sz="1200" b="1" i="1" dirty="0">
                <a:solidFill>
                  <a:srgbClr val="000000"/>
                </a:solidFill>
                <a:effectLst/>
                <a:latin typeface="Times New Roman" panose="02020603050405020304" pitchFamily="18" charset="0"/>
                <a:ea typeface="Yu Mincho" panose="02020400000000000000" pitchFamily="18" charset="-128"/>
                <a:cs typeface="Times New Roman" panose="02020603050405020304" pitchFamily="18" charset="0"/>
              </a:rPr>
              <a:t>examined</a:t>
            </a:r>
            <a:r>
              <a:rPr lang="en-GB" sz="1200" i="1" dirty="0">
                <a:solidFill>
                  <a:srgbClr val="000000"/>
                </a:solidFill>
                <a:effectLst/>
                <a:latin typeface="Times New Roman" panose="02020603050405020304" pitchFamily="18" charset="0"/>
                <a:ea typeface="Yu Mincho" panose="02020400000000000000" pitchFamily="18" charset="-128"/>
                <a:cs typeface="Times New Roman" panose="02020603050405020304" pitchFamily="18" charset="0"/>
              </a:rPr>
              <a:t>. The participants were shown examples of the student’s original text with the </a:t>
            </a:r>
            <a:r>
              <a:rPr lang="en-GB" sz="1200" i="1" dirty="0" err="1">
                <a:solidFill>
                  <a:srgbClr val="000000"/>
                </a:solidFill>
                <a:effectLst/>
                <a:latin typeface="Times New Roman" panose="02020603050405020304" pitchFamily="18" charset="0"/>
                <a:ea typeface="Yu Mincho" panose="02020400000000000000" pitchFamily="18" charset="-128"/>
                <a:cs typeface="Times New Roman" panose="02020603050405020304" pitchFamily="18" charset="0"/>
              </a:rPr>
              <a:t>proofreader’s</a:t>
            </a:r>
            <a:r>
              <a:rPr lang="en-GB" sz="1200" i="1" dirty="0">
                <a:solidFill>
                  <a:srgbClr val="000000"/>
                </a:solidFill>
                <a:effectLst/>
                <a:latin typeface="Times New Roman" panose="02020603050405020304" pitchFamily="18" charset="0"/>
                <a:ea typeface="Yu Mincho" panose="02020400000000000000" pitchFamily="18" charset="-128"/>
                <a:cs typeface="Times New Roman" panose="02020603050405020304" pitchFamily="18" charset="0"/>
              </a:rPr>
              <a:t> intervention and asked the comment on the ethical appropriacy. </a:t>
            </a:r>
            <a:endParaRPr lang="en-GB" sz="1200" i="1" dirty="0">
              <a:effectLst/>
              <a:latin typeface="Calibri" panose="020F0502020204030204" pitchFamily="34" charset="0"/>
              <a:ea typeface="Yu Mincho" panose="02020400000000000000" pitchFamily="18" charset="-128"/>
              <a:cs typeface="Times New Roman" panose="02020603050405020304" pitchFamily="18" charset="0"/>
            </a:endParaRPr>
          </a:p>
          <a:p>
            <a:pPr marL="342900" lvl="0" indent="-342900" algn="just">
              <a:lnSpc>
                <a:spcPct val="115000"/>
              </a:lnSpc>
              <a:buFont typeface="Wingdings" pitchFamily="2" charset="2"/>
              <a:buChar char="Ø"/>
            </a:pPr>
            <a:r>
              <a:rPr lang="en-US" sz="1200" dirty="0">
                <a:solidFill>
                  <a:srgbClr val="000000"/>
                </a:solidFill>
                <a:effectLst/>
                <a:latin typeface="Times New Roman" panose="02020603050405020304" pitchFamily="18" charset="0"/>
                <a:ea typeface="Times New Roman" panose="02020603050405020304" pitchFamily="18" charset="0"/>
              </a:rPr>
              <a:t>Intervention categories included: </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b="1" dirty="0">
                <a:solidFill>
                  <a:srgbClr val="000000"/>
                </a:solidFill>
                <a:effectLst/>
                <a:latin typeface="Times New Roman" panose="02020603050405020304" pitchFamily="18" charset="0"/>
                <a:ea typeface="Times New Roman" panose="02020603050405020304" pitchFamily="18" charset="0"/>
              </a:rPr>
              <a:t>Adding or deleting</a:t>
            </a:r>
            <a:r>
              <a:rPr lang="en-GB" sz="1200" dirty="0">
                <a:solidFill>
                  <a:srgbClr val="000000"/>
                </a:solidFill>
                <a:effectLst/>
                <a:latin typeface="Times New Roman" panose="02020603050405020304" pitchFamily="18" charset="0"/>
                <a:ea typeface="Times New Roman" panose="02020603050405020304" pitchFamily="18" charset="0"/>
              </a:rPr>
              <a:t> </a:t>
            </a:r>
            <a:r>
              <a:rPr lang="en-GB" sz="1200" i="1" dirty="0">
                <a:solidFill>
                  <a:srgbClr val="000000"/>
                </a:solidFill>
                <a:effectLst/>
                <a:latin typeface="Times New Roman" panose="02020603050405020304" pitchFamily="18" charset="0"/>
                <a:ea typeface="Times New Roman" panose="02020603050405020304" pitchFamily="18" charset="0"/>
              </a:rPr>
              <a:t>1-5 words, 6-9 words, 10+ words</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b="1" dirty="0">
                <a:solidFill>
                  <a:srgbClr val="000000"/>
                </a:solidFill>
                <a:effectLst/>
                <a:latin typeface="Times New Roman" panose="02020603050405020304" pitchFamily="18" charset="0"/>
                <a:ea typeface="Times New Roman" panose="02020603050405020304" pitchFamily="18" charset="0"/>
              </a:rPr>
              <a:t>Substitution </a:t>
            </a:r>
            <a:r>
              <a:rPr lang="en-GB" sz="1200" dirty="0">
                <a:solidFill>
                  <a:srgbClr val="000000"/>
                </a:solidFill>
                <a:effectLst/>
                <a:latin typeface="Times New Roman" panose="02020603050405020304" pitchFamily="18" charset="0"/>
                <a:ea typeface="Times New Roman" panose="02020603050405020304" pitchFamily="18" charset="0"/>
              </a:rPr>
              <a:t>– </a:t>
            </a:r>
            <a:r>
              <a:rPr lang="en-GB" sz="1200" i="1" dirty="0">
                <a:solidFill>
                  <a:srgbClr val="000000"/>
                </a:solidFill>
                <a:effectLst/>
                <a:latin typeface="Times New Roman" panose="02020603050405020304" pitchFamily="18" charset="0"/>
                <a:ea typeface="Times New Roman" panose="02020603050405020304" pitchFamily="18" charset="0"/>
              </a:rPr>
              <a:t>substituting one word for another e.g., form (creative – creation)</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b="1" dirty="0">
                <a:solidFill>
                  <a:srgbClr val="000000"/>
                </a:solidFill>
                <a:effectLst/>
                <a:latin typeface="Times New Roman" panose="02020603050405020304" pitchFamily="18" charset="0"/>
                <a:ea typeface="Times New Roman" panose="02020603050405020304" pitchFamily="18" charset="0"/>
              </a:rPr>
              <a:t>Reordering</a:t>
            </a:r>
            <a:r>
              <a:rPr lang="en-GB" sz="1200" dirty="0">
                <a:solidFill>
                  <a:srgbClr val="000000"/>
                </a:solidFill>
                <a:effectLst/>
                <a:latin typeface="Times New Roman" panose="02020603050405020304" pitchFamily="18" charset="0"/>
                <a:ea typeface="Times New Roman" panose="02020603050405020304" pitchFamily="18" charset="0"/>
              </a:rPr>
              <a:t> </a:t>
            </a:r>
            <a:r>
              <a:rPr lang="en-GB" sz="1200" b="1" dirty="0">
                <a:solidFill>
                  <a:srgbClr val="000000"/>
                </a:solidFill>
                <a:effectLst/>
                <a:latin typeface="Times New Roman" panose="02020603050405020304" pitchFamily="18" charset="0"/>
                <a:ea typeface="Times New Roman" panose="02020603050405020304" pitchFamily="18" charset="0"/>
              </a:rPr>
              <a:t>words, phrases, or sentences</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b="1" dirty="0">
                <a:solidFill>
                  <a:srgbClr val="000000"/>
                </a:solidFill>
                <a:effectLst/>
                <a:latin typeface="Times New Roman" panose="02020603050405020304" pitchFamily="18" charset="0"/>
                <a:ea typeface="Times New Roman" panose="02020603050405020304" pitchFamily="18" charset="0"/>
              </a:rPr>
              <a:t>Rewriting </a:t>
            </a:r>
            <a:r>
              <a:rPr lang="en-GB" sz="1200" dirty="0">
                <a:solidFill>
                  <a:srgbClr val="000000"/>
                </a:solidFill>
                <a:effectLst/>
                <a:latin typeface="Times New Roman" panose="02020603050405020304" pitchFamily="18" charset="0"/>
                <a:ea typeface="Times New Roman" panose="02020603050405020304" pitchFamily="18" charset="0"/>
              </a:rPr>
              <a:t>– </a:t>
            </a:r>
            <a:r>
              <a:rPr lang="en-GB" sz="1200" i="1" dirty="0">
                <a:solidFill>
                  <a:srgbClr val="000000"/>
                </a:solidFill>
                <a:effectLst/>
                <a:latin typeface="Times New Roman" panose="02020603050405020304" pitchFamily="18" charset="0"/>
                <a:ea typeface="Times New Roman" panose="02020603050405020304" pitchFamily="18" charset="0"/>
              </a:rPr>
              <a:t>at </a:t>
            </a:r>
            <a:r>
              <a:rPr lang="en-GB" sz="1200" i="1" dirty="0" err="1">
                <a:solidFill>
                  <a:srgbClr val="000000"/>
                </a:solidFill>
                <a:effectLst/>
                <a:latin typeface="Times New Roman" panose="02020603050405020304" pitchFamily="18" charset="0"/>
                <a:ea typeface="Times New Roman" panose="02020603050405020304" pitchFamily="18" charset="0"/>
              </a:rPr>
              <a:t>meso</a:t>
            </a:r>
            <a:r>
              <a:rPr lang="en-GB" sz="1200" i="1" dirty="0">
                <a:solidFill>
                  <a:srgbClr val="000000"/>
                </a:solidFill>
                <a:effectLst/>
                <a:latin typeface="Times New Roman" panose="02020603050405020304" pitchFamily="18" charset="0"/>
                <a:ea typeface="Times New Roman" panose="02020603050405020304" pitchFamily="18" charset="0"/>
              </a:rPr>
              <a:t> level this meant the rewriting of 6 to 9 words and at major level it involved 10 plus words</a:t>
            </a:r>
          </a:p>
          <a:p>
            <a:pPr marL="742950" lvl="1" indent="-285750" algn="just">
              <a:lnSpc>
                <a:spcPct val="115000"/>
              </a:lnSpc>
              <a:buFont typeface="Courier New" panose="02070309020205020404" pitchFamily="49" charset="0"/>
              <a:buChar char="o"/>
            </a:pPr>
            <a:r>
              <a:rPr lang="en-GB" sz="1200" b="1" dirty="0">
                <a:solidFill>
                  <a:srgbClr val="000000"/>
                </a:solidFill>
                <a:effectLst/>
                <a:latin typeface="Times New Roman" panose="02020603050405020304" pitchFamily="18" charset="0"/>
                <a:ea typeface="Times New Roman" panose="02020603050405020304" pitchFamily="18" charset="0"/>
              </a:rPr>
              <a:t>Recombining</a:t>
            </a:r>
            <a:r>
              <a:rPr lang="en-GB" sz="1200" dirty="0">
                <a:solidFill>
                  <a:srgbClr val="000000"/>
                </a:solidFill>
                <a:effectLst/>
                <a:latin typeface="Times New Roman" panose="02020603050405020304" pitchFamily="18" charset="0"/>
                <a:ea typeface="Times New Roman" panose="02020603050405020304" pitchFamily="18" charset="0"/>
              </a:rPr>
              <a:t> – </a:t>
            </a:r>
            <a:r>
              <a:rPr lang="en-GB" sz="1200" i="1" dirty="0">
                <a:solidFill>
                  <a:srgbClr val="000000"/>
                </a:solidFill>
                <a:effectLst/>
                <a:latin typeface="Times New Roman" panose="02020603050405020304" pitchFamily="18" charset="0"/>
                <a:ea typeface="Times New Roman" panose="02020603050405020304" pitchFamily="18" charset="0"/>
              </a:rPr>
              <a:t>combining  of one or more sentences, or division of one sentence into two or more sentences</a:t>
            </a:r>
            <a:r>
              <a:rPr lang="en-GB" sz="1200" dirty="0">
                <a:solidFill>
                  <a:srgbClr val="000000"/>
                </a:solidFill>
                <a:effectLst/>
                <a:latin typeface="Times New Roman" panose="02020603050405020304" pitchFamily="18" charset="0"/>
                <a:ea typeface="Times New Roman" panose="02020603050405020304" pitchFamily="18" charset="0"/>
              </a:rPr>
              <a:t> </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b="1" dirty="0">
                <a:solidFill>
                  <a:srgbClr val="000000"/>
                </a:solidFill>
                <a:effectLst/>
                <a:latin typeface="Times New Roman" panose="02020603050405020304" pitchFamily="18" charset="0"/>
                <a:ea typeface="Times New Roman" panose="02020603050405020304" pitchFamily="18" charset="0"/>
              </a:rPr>
              <a:t>Mechanical alteration</a:t>
            </a:r>
            <a:r>
              <a:rPr lang="en-GB" sz="1200" dirty="0">
                <a:solidFill>
                  <a:srgbClr val="000000"/>
                </a:solidFill>
                <a:effectLst/>
                <a:latin typeface="Times New Roman" panose="02020603050405020304" pitchFamily="18" charset="0"/>
                <a:ea typeface="Times New Roman" panose="02020603050405020304" pitchFamily="18" charset="0"/>
              </a:rPr>
              <a:t> – </a:t>
            </a:r>
            <a:r>
              <a:rPr lang="en-GB" sz="1200" i="1" dirty="0">
                <a:solidFill>
                  <a:srgbClr val="000000"/>
                </a:solidFill>
                <a:effectLst/>
                <a:latin typeface="Times New Roman" panose="02020603050405020304" pitchFamily="18" charset="0"/>
                <a:ea typeface="Times New Roman" panose="02020603050405020304" pitchFamily="18" charset="0"/>
              </a:rPr>
              <a:t>e.g., punctuation and headings</a:t>
            </a:r>
            <a:r>
              <a:rPr lang="en-GB" sz="1200" dirty="0">
                <a:solidFill>
                  <a:srgbClr val="000000"/>
                </a:solidFill>
                <a:effectLst/>
                <a:latin typeface="Times New Roman" panose="02020603050405020304" pitchFamily="18" charset="0"/>
                <a:ea typeface="Times New Roman" panose="02020603050405020304" pitchFamily="18" charset="0"/>
              </a:rPr>
              <a:t> </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b="1" dirty="0">
                <a:solidFill>
                  <a:srgbClr val="000000"/>
                </a:solidFill>
                <a:effectLst/>
                <a:latin typeface="Times New Roman" panose="02020603050405020304" pitchFamily="18" charset="0"/>
                <a:ea typeface="Times New Roman" panose="02020603050405020304" pitchFamily="18" charset="0"/>
              </a:rPr>
              <a:t>Structural editing</a:t>
            </a:r>
            <a:r>
              <a:rPr lang="en-GB" sz="1200" dirty="0">
                <a:solidFill>
                  <a:srgbClr val="000000"/>
                </a:solidFill>
                <a:effectLst/>
                <a:latin typeface="Times New Roman" panose="02020603050405020304" pitchFamily="18" charset="0"/>
                <a:ea typeface="Times New Roman" panose="02020603050405020304" pitchFamily="18" charset="0"/>
              </a:rPr>
              <a:t> – </a:t>
            </a:r>
            <a:r>
              <a:rPr lang="en-GB" sz="1200" i="1" dirty="0">
                <a:solidFill>
                  <a:srgbClr val="000000"/>
                </a:solidFill>
                <a:effectLst/>
                <a:latin typeface="Times New Roman" panose="02020603050405020304" pitchFamily="18" charset="0"/>
                <a:ea typeface="Times New Roman" panose="02020603050405020304" pitchFamily="18" charset="0"/>
              </a:rPr>
              <a:t>e.g., repositioning a paragraph</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Courier New" panose="02070309020205020404" pitchFamily="49" charset="0"/>
              <a:buChar char="o"/>
            </a:pPr>
            <a:r>
              <a:rPr lang="en-GB" sz="1200" b="1" dirty="0">
                <a:solidFill>
                  <a:srgbClr val="000000"/>
                </a:solidFill>
                <a:effectLst/>
                <a:latin typeface="Times New Roman" panose="02020603050405020304" pitchFamily="18" charset="0"/>
                <a:ea typeface="Times New Roman" panose="02020603050405020304" pitchFamily="18" charset="0"/>
              </a:rPr>
              <a:t>Meaning and content</a:t>
            </a:r>
            <a:r>
              <a:rPr lang="en-GB" sz="1200" dirty="0">
                <a:solidFill>
                  <a:srgbClr val="000000"/>
                </a:solidFill>
                <a:effectLst/>
                <a:latin typeface="Times New Roman" panose="02020603050405020304" pitchFamily="18" charset="0"/>
                <a:ea typeface="Times New Roman" panose="02020603050405020304" pitchFamily="18" charset="0"/>
              </a:rPr>
              <a:t> – </a:t>
            </a:r>
            <a:r>
              <a:rPr lang="en-GB" sz="1200" i="1" dirty="0">
                <a:solidFill>
                  <a:srgbClr val="000000"/>
                </a:solidFill>
                <a:effectLst/>
                <a:latin typeface="Times New Roman" panose="02020603050405020304" pitchFamily="18" charset="0"/>
                <a:ea typeface="Times New Roman" panose="02020603050405020304" pitchFamily="18" charset="0"/>
              </a:rPr>
              <a:t>e.g., words that have been used incorrectly in terms of meaning</a:t>
            </a:r>
            <a:r>
              <a:rPr lang="en-GB" sz="1200" dirty="0">
                <a:solidFill>
                  <a:srgbClr val="000000"/>
                </a:solidFill>
                <a:effectLst/>
                <a:latin typeface="Times New Roman" panose="02020603050405020304" pitchFamily="18" charset="0"/>
                <a:ea typeface="Times New Roman" panose="02020603050405020304" pitchFamily="18" charset="0"/>
              </a:rPr>
              <a:t> </a:t>
            </a:r>
            <a:endParaRPr lang="en-GB" sz="12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CE791BB3-2525-8C48-B35E-BE709D79E8FC}" type="slidenum">
              <a:rPr lang="en-US" smtClean="0"/>
              <a:t>7</a:t>
            </a:fld>
            <a:endParaRPr lang="en-US"/>
          </a:p>
        </p:txBody>
      </p:sp>
    </p:spTree>
    <p:extLst>
      <p:ext uri="{BB962C8B-B14F-4D97-AF65-F5344CB8AC3E}">
        <p14:creationId xmlns:p14="http://schemas.microsoft.com/office/powerpoint/2010/main" val="30625386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gn="just">
              <a:lnSpc>
                <a:spcPct val="115000"/>
              </a:lnSpc>
              <a:buFont typeface="Wingdings 3" pitchFamily="2" charset="2"/>
              <a:buChar char="u"/>
              <a:tabLst>
                <a:tab pos="457200" algn="l"/>
              </a:tabLst>
            </a:pPr>
            <a:r>
              <a:rPr lang="en-GB" sz="1200" b="1" dirty="0">
                <a:solidFill>
                  <a:srgbClr val="000000"/>
                </a:solidFill>
                <a:effectLst/>
                <a:latin typeface="Times New Roman" panose="02020603050405020304" pitchFamily="18" charset="0"/>
                <a:ea typeface="Times New Roman" panose="02020603050405020304" pitchFamily="18" charset="0"/>
              </a:rPr>
              <a:t>Overall number of interventions</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Wingdings" pitchFamily="2" charset="2"/>
              <a:buChar char="Ø"/>
              <a:tabLst>
                <a:tab pos="914400" algn="l"/>
              </a:tabLst>
            </a:pPr>
            <a:r>
              <a:rPr lang="en-GB" sz="1200" dirty="0">
                <a:solidFill>
                  <a:srgbClr val="000000"/>
                </a:solidFill>
                <a:effectLst/>
                <a:latin typeface="Times New Roman" panose="02020603050405020304" pitchFamily="18" charset="0"/>
                <a:ea typeface="Times New Roman" panose="02020603050405020304" pitchFamily="18" charset="0"/>
              </a:rPr>
              <a:t>Pilot MA text - 219 to 2,657 words (8.24 interventions/100 words)</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Wingdings" pitchFamily="2" charset="2"/>
              <a:buChar char="Ø"/>
              <a:tabLst>
                <a:tab pos="914400" algn="l"/>
              </a:tabLst>
            </a:pPr>
            <a:r>
              <a:rPr lang="en-GB" sz="1200" dirty="0">
                <a:solidFill>
                  <a:srgbClr val="000000"/>
                </a:solidFill>
                <a:effectLst/>
                <a:latin typeface="Times New Roman" panose="02020603050405020304" pitchFamily="18" charset="0"/>
                <a:ea typeface="Times New Roman" panose="02020603050405020304" pitchFamily="18" charset="0"/>
              </a:rPr>
              <a:t>Main study EdD chapters/thesis - 5577 to 124,341 words (4.48 interventions/100 words)</a:t>
            </a:r>
            <a:endParaRPr lang="en-GB" sz="1200" dirty="0">
              <a:effectLst/>
              <a:latin typeface="Times New Roman" panose="02020603050405020304" pitchFamily="18" charset="0"/>
              <a:ea typeface="Times New Roman" panose="02020603050405020304" pitchFamily="18" charset="0"/>
            </a:endParaRPr>
          </a:p>
          <a:p>
            <a:pPr marL="914400" algn="just">
              <a:lnSpc>
                <a:spcPct val="115000"/>
              </a:lnSpc>
            </a:pPr>
            <a:r>
              <a:rPr lang="en-GB" sz="1200" i="1" dirty="0">
                <a:solidFill>
                  <a:srgbClr val="000000"/>
                </a:solidFill>
                <a:effectLst/>
                <a:latin typeface="Times New Roman" panose="02020603050405020304" pitchFamily="18" charset="0"/>
                <a:ea typeface="Times New Roman" panose="02020603050405020304" pitchFamily="18" charset="0"/>
              </a:rPr>
              <a:t>The findings showed that the </a:t>
            </a:r>
            <a:r>
              <a:rPr lang="en-GB" sz="1200" i="1" dirty="0" err="1">
                <a:solidFill>
                  <a:srgbClr val="000000"/>
                </a:solidFill>
                <a:effectLst/>
                <a:latin typeface="Times New Roman" panose="02020603050405020304" pitchFamily="18" charset="0"/>
                <a:ea typeface="Times New Roman" panose="02020603050405020304" pitchFamily="18" charset="0"/>
              </a:rPr>
              <a:t>proofreader</a:t>
            </a:r>
            <a:r>
              <a:rPr lang="en-GB" sz="1200" i="1" dirty="0">
                <a:solidFill>
                  <a:srgbClr val="000000"/>
                </a:solidFill>
                <a:effectLst/>
                <a:latin typeface="Times New Roman" panose="02020603050405020304" pitchFamily="18" charset="0"/>
                <a:ea typeface="Times New Roman" panose="02020603050405020304" pitchFamily="18" charset="0"/>
              </a:rPr>
              <a:t> made less changes to the lengthier EdD text. As I was unable to interview the </a:t>
            </a:r>
            <a:r>
              <a:rPr lang="en-GB" sz="1200" i="1" dirty="0" err="1">
                <a:solidFill>
                  <a:srgbClr val="000000"/>
                </a:solidFill>
                <a:effectLst/>
                <a:latin typeface="Times New Roman" panose="02020603050405020304" pitchFamily="18" charset="0"/>
                <a:ea typeface="Times New Roman" panose="02020603050405020304" pitchFamily="18" charset="0"/>
              </a:rPr>
              <a:t>proofreader</a:t>
            </a:r>
            <a:r>
              <a:rPr lang="en-GB" sz="1200" i="1" dirty="0">
                <a:solidFill>
                  <a:srgbClr val="000000"/>
                </a:solidFill>
                <a:effectLst/>
                <a:latin typeface="Times New Roman" panose="02020603050405020304" pitchFamily="18" charset="0"/>
                <a:ea typeface="Times New Roman" panose="02020603050405020304" pitchFamily="18" charset="0"/>
              </a:rPr>
              <a:t> for my pilot, I could not determine why changes were made.</a:t>
            </a:r>
            <a:endParaRPr lang="en-GB" sz="1200" dirty="0">
              <a:effectLst/>
              <a:latin typeface="Times New Roman" panose="02020603050405020304" pitchFamily="18" charset="0"/>
              <a:ea typeface="Times New Roman" panose="02020603050405020304" pitchFamily="18" charset="0"/>
            </a:endParaRPr>
          </a:p>
          <a:p>
            <a:pPr marL="342900" lvl="0" indent="-342900" algn="just">
              <a:lnSpc>
                <a:spcPct val="115000"/>
              </a:lnSpc>
              <a:buFont typeface="Wingdings 3" pitchFamily="2" charset="2"/>
              <a:buChar char="u"/>
              <a:tabLst>
                <a:tab pos="457200" algn="l"/>
              </a:tabLst>
            </a:pPr>
            <a:r>
              <a:rPr lang="en-GB" sz="1200" b="1" dirty="0">
                <a:solidFill>
                  <a:srgbClr val="000000"/>
                </a:solidFill>
                <a:effectLst/>
                <a:latin typeface="Times New Roman" panose="02020603050405020304" pitchFamily="18" charset="0"/>
                <a:ea typeface="Times New Roman" panose="02020603050405020304" pitchFamily="18" charset="0"/>
              </a:rPr>
              <a:t>In-text and comment interventions</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Wingdings" pitchFamily="2" charset="2"/>
              <a:buChar char="Ø"/>
              <a:tabLst>
                <a:tab pos="914400" algn="l"/>
              </a:tabLst>
            </a:pPr>
            <a:r>
              <a:rPr lang="en-GB" sz="1200" dirty="0">
                <a:solidFill>
                  <a:srgbClr val="000000"/>
                </a:solidFill>
                <a:effectLst/>
                <a:latin typeface="Times New Roman" panose="02020603050405020304" pitchFamily="18" charset="0"/>
                <a:ea typeface="Times New Roman" panose="02020603050405020304" pitchFamily="18" charset="0"/>
              </a:rPr>
              <a:t>Pilot MA text – 215 in-text changes and left 4 comments</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Wingdings" pitchFamily="2" charset="2"/>
              <a:buChar char="Ø"/>
              <a:tabLst>
                <a:tab pos="914400" algn="l"/>
              </a:tabLst>
            </a:pPr>
            <a:r>
              <a:rPr lang="en-GB" sz="1200" dirty="0">
                <a:solidFill>
                  <a:srgbClr val="000000"/>
                </a:solidFill>
                <a:effectLst/>
                <a:latin typeface="Times New Roman" panose="02020603050405020304" pitchFamily="18" charset="0"/>
                <a:ea typeface="Times New Roman" panose="02020603050405020304" pitchFamily="18" charset="0"/>
              </a:rPr>
              <a:t>Main study EdD chapters/thesis – 4574 (3.67/100 words) in-text changes and 1003 (0.80/100 words) comments</a:t>
            </a:r>
            <a:endParaRPr lang="en-GB" sz="1200" dirty="0">
              <a:effectLst/>
              <a:latin typeface="Times New Roman" panose="02020603050405020304" pitchFamily="18" charset="0"/>
              <a:ea typeface="Times New Roman" panose="02020603050405020304" pitchFamily="18" charset="0"/>
            </a:endParaRPr>
          </a:p>
          <a:p>
            <a:pPr marL="914400" algn="just">
              <a:lnSpc>
                <a:spcPct val="115000"/>
              </a:lnSpc>
            </a:pPr>
            <a:r>
              <a:rPr lang="en-GB" sz="1200" i="1" dirty="0">
                <a:solidFill>
                  <a:srgbClr val="000000"/>
                </a:solidFill>
                <a:effectLst/>
                <a:latin typeface="Times New Roman" panose="02020603050405020304" pitchFamily="18" charset="0"/>
                <a:ea typeface="Times New Roman" panose="02020603050405020304" pitchFamily="18" charset="0"/>
              </a:rPr>
              <a:t>The academics preferred comments over in-text changes as they were deemed more formative and could help the student develop their writing skills. This will be discussed in more depth on slide 12.</a:t>
            </a:r>
            <a:endParaRPr lang="en-GB" sz="12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CE791BB3-2525-8C48-B35E-BE709D79E8FC}" type="slidenum">
              <a:rPr lang="en-US" smtClean="0"/>
              <a:t>8</a:t>
            </a:fld>
            <a:endParaRPr lang="en-US"/>
          </a:p>
        </p:txBody>
      </p:sp>
    </p:spTree>
    <p:extLst>
      <p:ext uri="{BB962C8B-B14F-4D97-AF65-F5344CB8AC3E}">
        <p14:creationId xmlns:p14="http://schemas.microsoft.com/office/powerpoint/2010/main" val="5930419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gn="just">
              <a:lnSpc>
                <a:spcPct val="115000"/>
              </a:lnSpc>
              <a:buFont typeface="Wingdings 3" pitchFamily="2" charset="2"/>
              <a:buChar char="u"/>
              <a:tabLst>
                <a:tab pos="457200" algn="l"/>
              </a:tabLst>
            </a:pPr>
            <a:r>
              <a:rPr lang="en-GB" sz="1200" dirty="0">
                <a:effectLst/>
                <a:latin typeface="Times New Roman" panose="02020603050405020304" pitchFamily="18" charset="0"/>
                <a:ea typeface="Times New Roman" panose="02020603050405020304" pitchFamily="18" charset="0"/>
              </a:rPr>
              <a:t>Most interventions were lighter-touch </a:t>
            </a:r>
          </a:p>
          <a:p>
            <a:pPr marL="742950" lvl="1" indent="-285750" algn="just">
              <a:lnSpc>
                <a:spcPct val="115000"/>
              </a:lnSpc>
              <a:buFont typeface="Wingdings" pitchFamily="2" charset="2"/>
              <a:buChar char="Ø"/>
              <a:tabLst>
                <a:tab pos="914400" algn="l"/>
              </a:tabLst>
            </a:pPr>
            <a:r>
              <a:rPr lang="en-GB" sz="1200" b="1" i="0" dirty="0">
                <a:effectLst/>
                <a:latin typeface="Times New Roman" panose="02020603050405020304" pitchFamily="18" charset="0"/>
                <a:ea typeface="Times New Roman" panose="02020603050405020304" pitchFamily="18" charset="0"/>
              </a:rPr>
              <a:t>Pilot </a:t>
            </a:r>
            <a:r>
              <a:rPr lang="en-GB" sz="1200" b="1" dirty="0">
                <a:effectLst/>
                <a:latin typeface="Times New Roman" panose="02020603050405020304" pitchFamily="18" charset="0"/>
                <a:ea typeface="Times New Roman" panose="02020603050405020304" pitchFamily="18" charset="0"/>
              </a:rPr>
              <a:t>MA text </a:t>
            </a:r>
          </a:p>
          <a:p>
            <a:pPr marL="1143000" lvl="2" indent="-228600" algn="just">
              <a:lnSpc>
                <a:spcPct val="115000"/>
              </a:lnSpc>
              <a:buFont typeface="+mj-lt"/>
              <a:buAutoNum type="arabicParenR"/>
              <a:tabLst>
                <a:tab pos="1371600" algn="l"/>
              </a:tabLs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Substitution (82, 3.08/100 words).</a:t>
            </a:r>
          </a:p>
          <a:p>
            <a:pPr marL="1600200" lvl="3" indent="-228600" algn="just">
              <a:lnSpc>
                <a:spcPct val="115000"/>
              </a:lnSpc>
              <a:buFont typeface="Wingdings 3" pitchFamily="2" charset="2"/>
              <a:buChar char="u"/>
              <a:tabLst>
                <a:tab pos="1828800" algn="l"/>
              </a:tabLst>
            </a:pPr>
            <a:r>
              <a:rPr lang="en-GB" sz="1200" i="1" dirty="0">
                <a:effectLst/>
                <a:latin typeface="Times New Roman" panose="02020603050405020304" pitchFamily="18" charset="0"/>
                <a:ea typeface="Times New Roman" panose="02020603050405020304" pitchFamily="18" charset="0"/>
              </a:rPr>
              <a:t>Highest in replacing a word with a new one e.g., ‘that’ replaced by ‘on’ (31, 1.1/200 words) AND verb tense</a:t>
            </a:r>
            <a:r>
              <a:rPr lang="en-GB" sz="1200" i="1" dirty="0">
                <a:effectLst/>
                <a:latin typeface="Times New Roman" panose="02020603050405020304" pitchFamily="18" charset="0"/>
                <a:ea typeface="Cardo"/>
              </a:rPr>
              <a:t> e.g., design </a:t>
            </a:r>
            <a:r>
              <a:rPr lang="en-GB" sz="1200" i="1" dirty="0">
                <a:effectLst/>
                <a:latin typeface="Cambria Math" panose="02040503050406030204" pitchFamily="18" charset="0"/>
                <a:ea typeface="Cardo"/>
                <a:cs typeface="Cambria Math" panose="02040503050406030204" pitchFamily="18" charset="0"/>
              </a:rPr>
              <a:t>⇾</a:t>
            </a:r>
            <a:r>
              <a:rPr lang="en-GB" sz="1200" i="1" dirty="0">
                <a:effectLst/>
                <a:latin typeface="Times New Roman" panose="02020603050405020304" pitchFamily="18" charset="0"/>
                <a:ea typeface="Cardo"/>
              </a:rPr>
              <a:t> designed</a:t>
            </a:r>
            <a:r>
              <a:rPr lang="en-GB" sz="1200" i="1" dirty="0">
                <a:effectLst/>
                <a:latin typeface="Times New Roman" panose="02020603050405020304" pitchFamily="18" charset="0"/>
                <a:ea typeface="Times New Roman" panose="02020603050405020304" pitchFamily="18" charset="0"/>
              </a:rPr>
              <a:t> (20, 0.75/100 words) </a:t>
            </a:r>
            <a:endParaRPr lang="en-GB" sz="1200" dirty="0">
              <a:effectLst/>
              <a:latin typeface="Times New Roman" panose="02020603050405020304" pitchFamily="18" charset="0"/>
              <a:ea typeface="Times New Roman" panose="02020603050405020304" pitchFamily="18" charset="0"/>
            </a:endParaRPr>
          </a:p>
          <a:p>
            <a:pPr marL="1143000" lvl="2" indent="-228600" algn="just">
              <a:lnSpc>
                <a:spcPct val="115000"/>
              </a:lnSpc>
              <a:buFont typeface="+mj-lt"/>
              <a:buAutoNum type="arabicParenR"/>
              <a:tabLst>
                <a:tab pos="1371600" algn="l"/>
              </a:tabLs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Addition and mechanical alteration (47, 1.76/100 words). </a:t>
            </a:r>
          </a:p>
          <a:p>
            <a:pPr marL="1600200" lvl="3" indent="-228600" algn="just">
              <a:lnSpc>
                <a:spcPct val="115000"/>
              </a:lnSpc>
              <a:buFont typeface="Wingdings 3" pitchFamily="2" charset="2"/>
              <a:buChar char="u"/>
              <a:tabLst>
                <a:tab pos="1828800" algn="l"/>
              </a:tabLst>
            </a:pPr>
            <a:r>
              <a:rPr lang="en-GB" sz="1200" i="1" dirty="0">
                <a:effectLst/>
                <a:latin typeface="Times New Roman" panose="02020603050405020304" pitchFamily="18" charset="0"/>
                <a:ea typeface="Times New Roman" panose="02020603050405020304" pitchFamily="18" charset="0"/>
              </a:rPr>
              <a:t>For the pilot, I did not distinguish between the number of words regarding addition</a:t>
            </a:r>
            <a:endParaRPr lang="en-GB" sz="1200" dirty="0">
              <a:effectLst/>
              <a:latin typeface="Times New Roman" panose="02020603050405020304" pitchFamily="18" charset="0"/>
              <a:ea typeface="Times New Roman" panose="02020603050405020304" pitchFamily="18" charset="0"/>
            </a:endParaRPr>
          </a:p>
          <a:p>
            <a:pPr marL="1600200" lvl="3" indent="-228600" algn="just">
              <a:lnSpc>
                <a:spcPct val="115000"/>
              </a:lnSpc>
              <a:buFont typeface="Wingdings 3" pitchFamily="2" charset="2"/>
              <a:buChar char="u"/>
              <a:tabLst>
                <a:tab pos="1828800" algn="l"/>
              </a:tabLst>
            </a:pPr>
            <a:r>
              <a:rPr lang="en-GB" sz="1200" i="1" dirty="0">
                <a:effectLst/>
                <a:latin typeface="Times New Roman" panose="02020603050405020304" pitchFamily="18" charset="0"/>
                <a:ea typeface="Times New Roman" panose="02020603050405020304" pitchFamily="18" charset="0"/>
              </a:rPr>
              <a:t>Mechanical alteration highest in punctuation (18, 0.67/100 words) and heading change (16, 0.60/100 words)</a:t>
            </a:r>
            <a:endParaRPr lang="en-GB" sz="1200" dirty="0">
              <a:effectLst/>
              <a:latin typeface="Times New Roman" panose="02020603050405020304" pitchFamily="18" charset="0"/>
              <a:ea typeface="Times New Roman" panose="02020603050405020304" pitchFamily="18" charset="0"/>
            </a:endParaRPr>
          </a:p>
          <a:p>
            <a:pPr marL="914400" algn="just">
              <a:lnSpc>
                <a:spcPct val="115000"/>
              </a:lnSpc>
            </a:pPr>
            <a:r>
              <a:rPr lang="en-GB" sz="1200" i="1" dirty="0">
                <a:effectLst/>
                <a:latin typeface="Times New Roman" panose="02020603050405020304" pitchFamily="18" charset="0"/>
                <a:ea typeface="Times New Roman" panose="02020603050405020304" pitchFamily="18" charset="0"/>
              </a:rPr>
              <a:t>Similar findings were found for the main study  </a:t>
            </a:r>
            <a:endParaRPr lang="en-GB" sz="1200" dirty="0">
              <a:effectLst/>
              <a:latin typeface="Times New Roman" panose="02020603050405020304" pitchFamily="18" charset="0"/>
              <a:ea typeface="Times New Roman" panose="02020603050405020304" pitchFamily="18" charset="0"/>
            </a:endParaRPr>
          </a:p>
          <a:p>
            <a:pPr marL="742950" lvl="1" indent="-285750" algn="just">
              <a:lnSpc>
                <a:spcPct val="115000"/>
              </a:lnSpc>
              <a:buFont typeface="Wingdings" pitchFamily="2" charset="2"/>
              <a:buChar char="Ø"/>
              <a:tabLst>
                <a:tab pos="914400" algn="l"/>
              </a:tabLst>
            </a:pPr>
            <a:r>
              <a:rPr lang="en-GB" sz="1200" b="1" dirty="0">
                <a:effectLst/>
                <a:latin typeface="Times New Roman" panose="02020603050405020304" pitchFamily="18" charset="0"/>
                <a:ea typeface="Times New Roman" panose="02020603050405020304" pitchFamily="18" charset="0"/>
              </a:rPr>
              <a:t>EdD chapters/thesis </a:t>
            </a:r>
          </a:p>
          <a:p>
            <a:pPr marL="1143000" lvl="2" indent="-228600" algn="just">
              <a:lnSpc>
                <a:spcPct val="115000"/>
              </a:lnSpc>
              <a:buFont typeface="+mj-lt"/>
              <a:buAutoNum type="arabicParenR"/>
              <a:tabLst>
                <a:tab pos="1371600" algn="l"/>
              </a:tabLs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Mechanical alteration (2931, 2.35/100 words). </a:t>
            </a:r>
            <a:r>
              <a:rPr lang="en-GB" sz="1200" i="1" dirty="0">
                <a:effectLst/>
                <a:latin typeface="Times New Roman" panose="02020603050405020304" pitchFamily="18" charset="0"/>
                <a:ea typeface="Times New Roman" panose="02020603050405020304" pitchFamily="18" charset="0"/>
                <a:cs typeface="Times New Roman" panose="02020603050405020304" pitchFamily="18" charset="0"/>
              </a:rPr>
              <a:t>Highest in punctuation (1224, 0.98/100 words) AND 665 for in-text references (0.53/100 words)</a:t>
            </a:r>
            <a:endParaRPr lang="en-GB"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1143000" lvl="2" indent="-228600" algn="just">
              <a:lnSpc>
                <a:spcPct val="115000"/>
              </a:lnSpc>
              <a:buFont typeface="+mj-lt"/>
              <a:buAutoNum type="arabicParenR"/>
              <a:tabLst>
                <a:tab pos="1371600" algn="l"/>
              </a:tabLs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Reference list (1133, 0.91/100 words) </a:t>
            </a:r>
          </a:p>
          <a:p>
            <a:pPr marL="1143000" lvl="2" indent="-228600" algn="just">
              <a:lnSpc>
                <a:spcPct val="115000"/>
              </a:lnSpc>
              <a:buFont typeface="+mj-lt"/>
              <a:buAutoNum type="arabicParenR"/>
              <a:tabLst>
                <a:tab pos="1371600" algn="l"/>
              </a:tabLs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Substitution (842, 0.67/100 words). </a:t>
            </a:r>
            <a:r>
              <a:rPr lang="en-GB" sz="1200" i="1" dirty="0">
                <a:effectLst/>
                <a:latin typeface="Times New Roman" panose="02020603050405020304" pitchFamily="18" charset="0"/>
                <a:ea typeface="Times New Roman" panose="02020603050405020304" pitchFamily="18" charset="0"/>
                <a:cs typeface="Times New Roman" panose="02020603050405020304" pitchFamily="18" charset="0"/>
              </a:rPr>
              <a:t>Highest in a new word entirely (299, 0.24/100 words) agreement (162, 0.13/100 words) verb tense (158, 0.12/100 words), and form (96, 0.07/100 words)</a:t>
            </a:r>
            <a:endParaRPr lang="en-GB"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CE791BB3-2525-8C48-B35E-BE709D79E8FC}" type="slidenum">
              <a:rPr lang="en-US" smtClean="0"/>
              <a:t>9</a:t>
            </a:fld>
            <a:endParaRPr lang="en-US"/>
          </a:p>
        </p:txBody>
      </p:sp>
    </p:spTree>
    <p:extLst>
      <p:ext uri="{BB962C8B-B14F-4D97-AF65-F5344CB8AC3E}">
        <p14:creationId xmlns:p14="http://schemas.microsoft.com/office/powerpoint/2010/main" val="3012485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GB"/>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A4985F66-8B15-D04D-A963-5B007C8A7B2A}" type="datetime1">
              <a:rPr lang="en-GB" smtClean="0"/>
              <a:t>17/04/2023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A8B28D0E-EA02-3B48-B3F6-456ABA84FE48}" type="datetime1">
              <a:rPr lang="en-GB" smtClean="0"/>
              <a:t>17/04/2023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09E5BB3-3A2B-974D-B5FB-C453C3C39C54}" type="datetime1">
              <a:rPr lang="en-GB" smtClean="0"/>
              <a:t>17/04/2023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C4660A5-4362-E44B-8924-70FBA7AFC9CB}" type="datetime1">
              <a:rPr lang="en-GB" smtClean="0"/>
              <a:t>17/04/2023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19809A0-4464-FC46-8E3E-676C90A79086}" type="datetime1">
              <a:rPr lang="en-GB" smtClean="0"/>
              <a:t>17/04/2023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CDCC029-5953-8D4A-8EA4-6E093BB35EE2}" type="datetime1">
              <a:rPr lang="en-GB" smtClean="0"/>
              <a:t>17/04/2023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AD08101-E78A-0641-A729-FC1F0AB4CBBB}" type="datetime1">
              <a:rPr lang="en-GB" smtClean="0"/>
              <a:t>17/04/2023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3011D50-0853-3048-AE86-F4964E9D0C7E}" type="datetime1">
              <a:rPr lang="en-GB" smtClean="0"/>
              <a:t>17/04/2023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E25FD8E-FA20-7344-94B4-45C3D3624A0D}" type="datetime1">
              <a:rPr lang="en-GB" smtClean="0"/>
              <a:t>17/04/2023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7DB20B45-B628-B84F-B1DD-D66A8D83C3BB}" type="datetime1">
              <a:rPr lang="en-GB" smtClean="0"/>
              <a:t>17/04/2023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102A94F-EE0C-C64E-A6C9-01B621C053CD}" type="datetime1">
              <a:rPr lang="en-GB" smtClean="0"/>
              <a:t>17/04/2023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D86F4BF-3062-AA46-A9DC-762B3FA64D84}" type="datetime1">
              <a:rPr lang="en-GB" smtClean="0"/>
              <a:t>17/04/2023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708AFD2E-4E29-FE40-A95B-5AC0B8DA8887}" type="datetime1">
              <a:rPr lang="en-GB" smtClean="0"/>
              <a:t>17/04/2023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3C1F90-E654-B641-BF15-FA09BFFC97B9}" type="datetime1">
              <a:rPr lang="en-GB" smtClean="0"/>
              <a:t>17/04/2023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GB"/>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72F8779E-D166-8745-8982-97EAAEC5AD63}" type="datetime1">
              <a:rPr lang="en-GB" smtClean="0"/>
              <a:t>17/04/2023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C6B392A3-EA10-E340-8DF3-3E2FF91122DF}" type="datetime1">
              <a:rPr lang="en-GB" smtClean="0"/>
              <a:t>17/04/2023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540E14F-01D2-DC4D-904D-14A50E20535A}" type="datetime1">
              <a:rPr lang="en-GB" smtClean="0"/>
              <a:t>17/04/2023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doi.org/10.1007/978-981-287-098-8_24" TargetMode="External"/><Relationship Id="rId2" Type="http://schemas.openxmlformats.org/officeDocument/2006/relationships/hyperlink" Target="https://doi.org/10.5296/ijl.v11i5.15280" TargetMode="External"/><Relationship Id="rId1" Type="http://schemas.openxmlformats.org/officeDocument/2006/relationships/slideLayout" Target="../slideLayouts/slideLayout2.xml"/><Relationship Id="rId6" Type="http://schemas.openxmlformats.org/officeDocument/2006/relationships/hyperlink" Target="https://doi.org/10.1016/j.esp.2022.07.002" TargetMode="External"/><Relationship Id="rId5" Type="http://schemas.openxmlformats.org/officeDocument/2006/relationships/hyperlink" Target="https://doi.org/10.1007/s10805-018-9322-5" TargetMode="External"/><Relationship Id="rId4" Type="http://schemas.openxmlformats.org/officeDocument/2006/relationships/hyperlink" Target="https://doi.org/10.1177/0741088318786236"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doi.org/10.1016/j.jslw.2009.05.002" TargetMode="External"/><Relationship Id="rId7" Type="http://schemas.openxmlformats.org/officeDocument/2006/relationships/hyperlink" Target="https://doi.org/10.1007/s10805-017-9299-5" TargetMode="External"/><Relationship Id="rId2" Type="http://schemas.openxmlformats.org/officeDocument/2006/relationships/hyperlink" Target="https://doi.org/10.1177/07410883221146776" TargetMode="External"/><Relationship Id="rId1" Type="http://schemas.openxmlformats.org/officeDocument/2006/relationships/slideLayout" Target="../slideLayouts/slideLayout2.xml"/><Relationship Id="rId6" Type="http://schemas.openxmlformats.org/officeDocument/2006/relationships/hyperlink" Target="https://doi.org/10.3390/publications7010021" TargetMode="External"/><Relationship Id="rId5" Type="http://schemas.openxmlformats.org/officeDocument/2006/relationships/hyperlink" Target="https://doi.org/10.1080/03075079.2010.531462" TargetMode="External"/><Relationship Id="rId4" Type="http://schemas.openxmlformats.org/officeDocument/2006/relationships/hyperlink" Target="https://doi.org/10.1016/j.esp.2009.08.004"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doi.org/10.1016/j.jeap.2019.03.004" TargetMode="External"/><Relationship Id="rId2" Type="http://schemas.openxmlformats.org/officeDocument/2006/relationships/hyperlink" Target="https://doi.org/10.2989/16073614.2010.519110" TargetMode="External"/><Relationship Id="rId1" Type="http://schemas.openxmlformats.org/officeDocument/2006/relationships/slideLayout" Target="../slideLayouts/slideLayout2.xml"/><Relationship Id="rId4" Type="http://schemas.openxmlformats.org/officeDocument/2006/relationships/hyperlink" Target="https://www.sense-online.nl/files/esense/public-version/759-sense-guidelines-for-proofreading-student-texts"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303CD-2100-0019-8B23-253B03EC43DF}"/>
              </a:ext>
            </a:extLst>
          </p:cNvPr>
          <p:cNvSpPr>
            <a:spLocks noGrp="1"/>
          </p:cNvSpPr>
          <p:nvPr>
            <p:ph type="ctrTitle"/>
          </p:nvPr>
        </p:nvSpPr>
        <p:spPr>
          <a:xfrm>
            <a:off x="1507067" y="1313727"/>
            <a:ext cx="7766936" cy="2115273"/>
          </a:xfrm>
        </p:spPr>
        <p:txBody>
          <a:bodyPr/>
          <a:lstStyle/>
          <a:p>
            <a:r>
              <a:rPr lang="en-US" sz="3600" dirty="0"/>
              <a:t>The proofreading of student writing: differing perspectives, consensual policies</a:t>
            </a:r>
          </a:p>
        </p:txBody>
      </p:sp>
      <p:sp>
        <p:nvSpPr>
          <p:cNvPr id="3" name="Subtitle 2">
            <a:extLst>
              <a:ext uri="{FF2B5EF4-FFF2-40B4-BE49-F238E27FC236}">
                <a16:creationId xmlns:a16="http://schemas.microsoft.com/office/drawing/2014/main" id="{693A3A63-AE87-AFC8-B68F-31461839B1C3}"/>
              </a:ext>
            </a:extLst>
          </p:cNvPr>
          <p:cNvSpPr>
            <a:spLocks noGrp="1"/>
          </p:cNvSpPr>
          <p:nvPr>
            <p:ph type="subTitle" idx="1"/>
          </p:nvPr>
        </p:nvSpPr>
        <p:spPr>
          <a:xfrm>
            <a:off x="1507067" y="3566160"/>
            <a:ext cx="7766936" cy="2706624"/>
          </a:xfrm>
        </p:spPr>
        <p:txBody>
          <a:bodyPr>
            <a:normAutofit/>
          </a:bodyPr>
          <a:lstStyle/>
          <a:p>
            <a:r>
              <a:rPr lang="en-US" sz="2800" b="1" dirty="0">
                <a:solidFill>
                  <a:schemeClr val="tx1"/>
                </a:solidFill>
              </a:rPr>
              <a:t>Fiona Richards </a:t>
            </a:r>
          </a:p>
          <a:p>
            <a:r>
              <a:rPr lang="en-US" sz="2800" dirty="0">
                <a:solidFill>
                  <a:schemeClr val="tx1">
                    <a:lumMod val="75000"/>
                    <a:lumOff val="25000"/>
                  </a:schemeClr>
                </a:solidFill>
              </a:rPr>
              <a:t>Nazarbayev </a:t>
            </a:r>
            <a:r>
              <a:rPr lang="en-US" sz="2800">
                <a:solidFill>
                  <a:schemeClr val="tx1">
                    <a:lumMod val="75000"/>
                    <a:lumOff val="25000"/>
                  </a:schemeClr>
                </a:solidFill>
              </a:rPr>
              <a:t>University - Kazakhstan</a:t>
            </a:r>
            <a:endParaRPr lang="en-US" sz="2800" dirty="0">
              <a:solidFill>
                <a:schemeClr val="tx1">
                  <a:lumMod val="75000"/>
                  <a:lumOff val="25000"/>
                </a:schemeClr>
              </a:solidFill>
            </a:endParaRPr>
          </a:p>
          <a:p>
            <a:r>
              <a:rPr lang="en-US" sz="2800" dirty="0">
                <a:solidFill>
                  <a:srgbClr val="00B0F0"/>
                </a:solidFill>
              </a:rPr>
              <a:t>BALEAP Conference: Caution! EAP Under Deconstruction</a:t>
            </a:r>
          </a:p>
          <a:p>
            <a:r>
              <a:rPr lang="en-US" sz="2800" dirty="0"/>
              <a:t>fiona.richards@nu.edu.kz</a:t>
            </a:r>
          </a:p>
          <a:p>
            <a:endParaRPr lang="en-US" dirty="0">
              <a:highlight>
                <a:srgbClr val="FFFF00"/>
              </a:highlight>
            </a:endParaRPr>
          </a:p>
          <a:p>
            <a:endParaRPr lang="en-US" dirty="0">
              <a:highlight>
                <a:srgbClr val="FFFF00"/>
              </a:highlight>
            </a:endParaRPr>
          </a:p>
        </p:txBody>
      </p:sp>
      <p:sp>
        <p:nvSpPr>
          <p:cNvPr id="4" name="Slide Number Placeholder 3">
            <a:extLst>
              <a:ext uri="{FF2B5EF4-FFF2-40B4-BE49-F238E27FC236}">
                <a16:creationId xmlns:a16="http://schemas.microsoft.com/office/drawing/2014/main" id="{FA98F0A0-9DC1-1E6C-435B-74714059C7D6}"/>
              </a:ext>
            </a:extLst>
          </p:cNvPr>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2708464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C54C3-3585-1483-4D26-51292B1ED812}"/>
              </a:ext>
            </a:extLst>
          </p:cNvPr>
          <p:cNvSpPr>
            <a:spLocks noGrp="1"/>
          </p:cNvSpPr>
          <p:nvPr>
            <p:ph type="title"/>
          </p:nvPr>
        </p:nvSpPr>
        <p:spPr>
          <a:xfrm>
            <a:off x="677334" y="326572"/>
            <a:ext cx="8596668" cy="623454"/>
          </a:xfrm>
        </p:spPr>
        <p:txBody>
          <a:bodyPr>
            <a:noAutofit/>
          </a:bodyPr>
          <a:lstStyle/>
          <a:p>
            <a:pPr algn="ctr"/>
            <a:r>
              <a:rPr lang="en-US" dirty="0"/>
              <a:t>Quantitative Findings (3)</a:t>
            </a:r>
          </a:p>
        </p:txBody>
      </p:sp>
      <p:sp>
        <p:nvSpPr>
          <p:cNvPr id="3" name="Content Placeholder 2">
            <a:extLst>
              <a:ext uri="{FF2B5EF4-FFF2-40B4-BE49-F238E27FC236}">
                <a16:creationId xmlns:a16="http://schemas.microsoft.com/office/drawing/2014/main" id="{E01C4D43-0B5F-DC10-84C5-C6DA1931A681}"/>
              </a:ext>
            </a:extLst>
          </p:cNvPr>
          <p:cNvSpPr>
            <a:spLocks noGrp="1"/>
          </p:cNvSpPr>
          <p:nvPr>
            <p:ph idx="1"/>
          </p:nvPr>
        </p:nvSpPr>
        <p:spPr>
          <a:xfrm>
            <a:off x="191387" y="950026"/>
            <a:ext cx="9356650" cy="5581403"/>
          </a:xfrm>
        </p:spPr>
        <p:txBody>
          <a:bodyPr>
            <a:noAutofit/>
          </a:bodyPr>
          <a:lstStyle/>
          <a:p>
            <a:pPr algn="just"/>
            <a:endParaRPr lang="en-GB" sz="2800" b="1" dirty="0">
              <a:effectLst/>
              <a:ea typeface="Times New Roman" panose="02020603050405020304" pitchFamily="18" charset="0"/>
            </a:endParaRPr>
          </a:p>
          <a:p>
            <a:pPr algn="just"/>
            <a:r>
              <a:rPr lang="en-GB" sz="2800" b="1" dirty="0">
                <a:effectLst/>
                <a:ea typeface="Times New Roman" panose="02020603050405020304" pitchFamily="18" charset="0"/>
              </a:rPr>
              <a:t>Minimal/no intervention	</a:t>
            </a:r>
          </a:p>
          <a:p>
            <a:pPr lvl="1" algn="just">
              <a:buFont typeface="Wingdings" pitchFamily="2" charset="2"/>
              <a:buChar char="Ø"/>
            </a:pPr>
            <a:r>
              <a:rPr lang="en-GB" sz="2800" b="1" dirty="0">
                <a:ea typeface="Times New Roman" panose="02020603050405020304" pitchFamily="18" charset="0"/>
              </a:rPr>
              <a:t>Recombining </a:t>
            </a:r>
            <a:r>
              <a:rPr lang="en-GB" sz="2800" dirty="0">
                <a:ea typeface="Times New Roman" panose="02020603050405020304" pitchFamily="18" charset="0"/>
              </a:rPr>
              <a:t>- Pilot (7)/Main study (1)</a:t>
            </a:r>
          </a:p>
          <a:p>
            <a:pPr lvl="1" algn="just">
              <a:buFont typeface="Wingdings" pitchFamily="2" charset="2"/>
              <a:buChar char="Ø"/>
            </a:pPr>
            <a:r>
              <a:rPr lang="en-GB" sz="2800" b="1" dirty="0">
                <a:ea typeface="Times New Roman" panose="02020603050405020304" pitchFamily="18" charset="0"/>
              </a:rPr>
              <a:t>Reordering</a:t>
            </a:r>
            <a:r>
              <a:rPr lang="en-GB" sz="2800" dirty="0">
                <a:ea typeface="Times New Roman" panose="02020603050405020304" pitchFamily="18" charset="0"/>
              </a:rPr>
              <a:t> – Pilot (3)/Main study (41)</a:t>
            </a:r>
          </a:p>
          <a:p>
            <a:pPr lvl="1" algn="just">
              <a:buFont typeface="Wingdings" pitchFamily="2" charset="2"/>
              <a:buChar char="Ø"/>
            </a:pPr>
            <a:r>
              <a:rPr lang="en-GB" sz="2800" b="1" dirty="0">
                <a:ea typeface="Times New Roman" panose="02020603050405020304" pitchFamily="18" charset="0"/>
              </a:rPr>
              <a:t>Rewriting</a:t>
            </a:r>
            <a:r>
              <a:rPr lang="en-GB" sz="2800" dirty="0">
                <a:ea typeface="Times New Roman" panose="02020603050405020304" pitchFamily="18" charset="0"/>
              </a:rPr>
              <a:t> – Pilot (1)/Main study (13)</a:t>
            </a:r>
          </a:p>
          <a:p>
            <a:pPr lvl="1" algn="just">
              <a:buFont typeface="Wingdings" pitchFamily="2" charset="2"/>
              <a:buChar char="Ø"/>
            </a:pPr>
            <a:r>
              <a:rPr lang="en-GB" sz="2800" b="1" dirty="0">
                <a:ea typeface="Times New Roman" panose="02020603050405020304" pitchFamily="18" charset="0"/>
              </a:rPr>
              <a:t>Meaning and Content </a:t>
            </a:r>
            <a:r>
              <a:rPr lang="en-GB" sz="2800" dirty="0">
                <a:ea typeface="Times New Roman" panose="02020603050405020304" pitchFamily="18" charset="0"/>
              </a:rPr>
              <a:t>– Pilot (no changes)/Main study (1)</a:t>
            </a:r>
          </a:p>
          <a:p>
            <a:pPr marL="457200" lvl="1" indent="0" algn="just">
              <a:buNone/>
            </a:pPr>
            <a:endParaRPr lang="en-GB" sz="2600" dirty="0">
              <a:ea typeface="Times New Roman" panose="02020603050405020304" pitchFamily="18" charset="0"/>
            </a:endParaRPr>
          </a:p>
        </p:txBody>
      </p:sp>
      <p:sp>
        <p:nvSpPr>
          <p:cNvPr id="4" name="Slide Number Placeholder 3">
            <a:extLst>
              <a:ext uri="{FF2B5EF4-FFF2-40B4-BE49-F238E27FC236}">
                <a16:creationId xmlns:a16="http://schemas.microsoft.com/office/drawing/2014/main" id="{529A145E-0399-4AC5-FEC8-4FB44889E18E}"/>
              </a:ext>
            </a:extLst>
          </p:cNvPr>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4058099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EE7B7-9CA7-A75B-F929-24BBBC7C2911}"/>
              </a:ext>
            </a:extLst>
          </p:cNvPr>
          <p:cNvSpPr>
            <a:spLocks noGrp="1"/>
          </p:cNvSpPr>
          <p:nvPr>
            <p:ph type="title"/>
          </p:nvPr>
        </p:nvSpPr>
        <p:spPr>
          <a:xfrm>
            <a:off x="677334" y="138224"/>
            <a:ext cx="8596668" cy="623776"/>
          </a:xfrm>
        </p:spPr>
        <p:txBody>
          <a:bodyPr>
            <a:noAutofit/>
          </a:bodyPr>
          <a:lstStyle/>
          <a:p>
            <a:pPr algn="ctr"/>
            <a:r>
              <a:rPr lang="en-US" dirty="0"/>
              <a:t>Qualitative Findings Consensus(1) </a:t>
            </a:r>
          </a:p>
        </p:txBody>
      </p:sp>
      <p:sp>
        <p:nvSpPr>
          <p:cNvPr id="3" name="Content Placeholder 2">
            <a:extLst>
              <a:ext uri="{FF2B5EF4-FFF2-40B4-BE49-F238E27FC236}">
                <a16:creationId xmlns:a16="http://schemas.microsoft.com/office/drawing/2014/main" id="{2980E686-6C60-BFFB-759E-C754BA3B2713}"/>
              </a:ext>
            </a:extLst>
          </p:cNvPr>
          <p:cNvSpPr>
            <a:spLocks noGrp="1"/>
          </p:cNvSpPr>
          <p:nvPr>
            <p:ph idx="1"/>
          </p:nvPr>
        </p:nvSpPr>
        <p:spPr>
          <a:xfrm>
            <a:off x="677334" y="868680"/>
            <a:ext cx="9777306" cy="5851097"/>
          </a:xfrm>
        </p:spPr>
        <p:txBody>
          <a:bodyPr>
            <a:normAutofit lnSpcReduction="10000"/>
          </a:bodyPr>
          <a:lstStyle/>
          <a:p>
            <a:pPr algn="just"/>
            <a:r>
              <a:rPr lang="en-GB" sz="2800" b="1" dirty="0"/>
              <a:t>Acceptable interventions</a:t>
            </a:r>
          </a:p>
          <a:p>
            <a:pPr lvl="1" algn="just">
              <a:buFont typeface="Wingdings" pitchFamily="2" charset="2"/>
              <a:buChar char="Ø"/>
            </a:pPr>
            <a:r>
              <a:rPr lang="en-GB" sz="2800" b="1" dirty="0"/>
              <a:t>Pilot MA Text</a:t>
            </a:r>
          </a:p>
          <a:p>
            <a:pPr marL="1428750" lvl="2" indent="-514350" algn="just">
              <a:buFont typeface="+mj-lt"/>
              <a:buAutoNum type="arabicPeriod"/>
            </a:pPr>
            <a:r>
              <a:rPr lang="en-GB" sz="2800" dirty="0">
                <a:effectLst/>
                <a:ea typeface="Times New Roman" panose="02020603050405020304" pitchFamily="18" charset="0"/>
              </a:rPr>
              <a:t>Addition and deletion </a:t>
            </a:r>
          </a:p>
          <a:p>
            <a:pPr marL="1428750" lvl="2" indent="-514350" algn="just">
              <a:buFont typeface="+mj-lt"/>
              <a:buAutoNum type="arabicPeriod"/>
            </a:pPr>
            <a:r>
              <a:rPr lang="en-GB" sz="2800" dirty="0">
                <a:ea typeface="Times New Roman" panose="02020603050405020304" pitchFamily="18" charset="0"/>
              </a:rPr>
              <a:t>Mechanical alteration </a:t>
            </a:r>
          </a:p>
          <a:p>
            <a:pPr marL="1428750" lvl="2" indent="-514350" algn="just">
              <a:buFont typeface="+mj-lt"/>
              <a:buAutoNum type="arabicPeriod"/>
            </a:pPr>
            <a:r>
              <a:rPr lang="en-GB" sz="2800" dirty="0">
                <a:ea typeface="Times New Roman" panose="02020603050405020304" pitchFamily="18" charset="0"/>
              </a:rPr>
              <a:t>Reordering </a:t>
            </a:r>
          </a:p>
          <a:p>
            <a:pPr marL="1428750" lvl="2" indent="-514350" algn="just">
              <a:buFont typeface="+mj-lt"/>
              <a:buAutoNum type="arabicPeriod"/>
            </a:pPr>
            <a:r>
              <a:rPr lang="en-GB" sz="2800" dirty="0">
                <a:ea typeface="Times New Roman" panose="02020603050405020304" pitchFamily="18" charset="0"/>
              </a:rPr>
              <a:t>Recombining </a:t>
            </a:r>
          </a:p>
          <a:p>
            <a:pPr lvl="1" algn="just">
              <a:buFont typeface="Wingdings" pitchFamily="2" charset="2"/>
              <a:buChar char="Ø"/>
            </a:pPr>
            <a:r>
              <a:rPr lang="en-GB" sz="2800" b="1" dirty="0"/>
              <a:t>Main Study EdD chapters/thesis</a:t>
            </a:r>
          </a:p>
          <a:p>
            <a:pPr marL="1428750" lvl="2" indent="-514350" algn="just">
              <a:buFont typeface="+mj-lt"/>
              <a:buAutoNum type="arabicPeriod"/>
            </a:pPr>
            <a:r>
              <a:rPr lang="en-GB" sz="2800" dirty="0"/>
              <a:t>Minor addition </a:t>
            </a:r>
          </a:p>
          <a:p>
            <a:pPr marL="1428750" lvl="2" indent="-514350" algn="just">
              <a:buFont typeface="+mj-lt"/>
              <a:buAutoNum type="arabicPeriod"/>
            </a:pPr>
            <a:r>
              <a:rPr lang="en-GB" sz="2800" dirty="0"/>
              <a:t>Mechanical alteration </a:t>
            </a:r>
          </a:p>
          <a:p>
            <a:pPr marL="1428750" lvl="2" indent="-514350" algn="just">
              <a:buFont typeface="+mj-lt"/>
              <a:buAutoNum type="arabicPeriod"/>
            </a:pPr>
            <a:r>
              <a:rPr lang="en-GB" sz="2800" dirty="0"/>
              <a:t>Reordering words within a sentence</a:t>
            </a:r>
          </a:p>
          <a:p>
            <a:pPr marL="1428750" lvl="2" indent="-514350" algn="just">
              <a:buFont typeface="+mj-lt"/>
              <a:buAutoNum type="arabicPeriod"/>
            </a:pPr>
            <a:r>
              <a:rPr lang="en-GB" sz="2800" dirty="0"/>
              <a:t>Substitution </a:t>
            </a:r>
          </a:p>
        </p:txBody>
      </p:sp>
      <p:sp>
        <p:nvSpPr>
          <p:cNvPr id="4" name="Slide Number Placeholder 3">
            <a:extLst>
              <a:ext uri="{FF2B5EF4-FFF2-40B4-BE49-F238E27FC236}">
                <a16:creationId xmlns:a16="http://schemas.microsoft.com/office/drawing/2014/main" id="{0FB372CC-4256-4E91-2DB2-165EF0949FD0}"/>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26173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EE7B7-9CA7-A75B-F929-24BBBC7C2911}"/>
              </a:ext>
            </a:extLst>
          </p:cNvPr>
          <p:cNvSpPr>
            <a:spLocks noGrp="1"/>
          </p:cNvSpPr>
          <p:nvPr>
            <p:ph type="title"/>
          </p:nvPr>
        </p:nvSpPr>
        <p:spPr>
          <a:xfrm>
            <a:off x="677334" y="139148"/>
            <a:ext cx="8596668" cy="516835"/>
          </a:xfrm>
        </p:spPr>
        <p:txBody>
          <a:bodyPr>
            <a:normAutofit fontScale="90000"/>
          </a:bodyPr>
          <a:lstStyle/>
          <a:p>
            <a:pPr algn="ctr"/>
            <a:r>
              <a:rPr lang="en-US" dirty="0"/>
              <a:t>Qualitative Findings Consensus (2)</a:t>
            </a:r>
          </a:p>
        </p:txBody>
      </p:sp>
      <p:sp>
        <p:nvSpPr>
          <p:cNvPr id="3" name="Content Placeholder 2">
            <a:extLst>
              <a:ext uri="{FF2B5EF4-FFF2-40B4-BE49-F238E27FC236}">
                <a16:creationId xmlns:a16="http://schemas.microsoft.com/office/drawing/2014/main" id="{2980E686-6C60-BFFB-759E-C754BA3B2713}"/>
              </a:ext>
            </a:extLst>
          </p:cNvPr>
          <p:cNvSpPr>
            <a:spLocks noGrp="1"/>
          </p:cNvSpPr>
          <p:nvPr>
            <p:ph idx="1"/>
          </p:nvPr>
        </p:nvSpPr>
        <p:spPr>
          <a:xfrm>
            <a:off x="677334" y="914400"/>
            <a:ext cx="9977414" cy="5804451"/>
          </a:xfrm>
        </p:spPr>
        <p:txBody>
          <a:bodyPr>
            <a:normAutofit fontScale="92500" lnSpcReduction="20000"/>
          </a:bodyPr>
          <a:lstStyle/>
          <a:p>
            <a:pPr algn="just"/>
            <a:r>
              <a:rPr lang="en-GB" sz="3000" b="1" dirty="0"/>
              <a:t>Questionable/unacceptable interventions</a:t>
            </a:r>
          </a:p>
          <a:p>
            <a:pPr lvl="1" algn="just">
              <a:buFont typeface="Wingdings" pitchFamily="2" charset="2"/>
              <a:buChar char="Ø"/>
            </a:pPr>
            <a:r>
              <a:rPr lang="en-GB" sz="3000" b="1" dirty="0"/>
              <a:t>Pilot MA text</a:t>
            </a:r>
          </a:p>
          <a:p>
            <a:pPr marL="1428750" lvl="2" indent="-514350" algn="just">
              <a:buFont typeface="+mj-lt"/>
              <a:buAutoNum type="arabicPeriod"/>
            </a:pPr>
            <a:r>
              <a:rPr lang="en-GB" sz="3000" dirty="0">
                <a:ea typeface="Times New Roman" panose="02020603050405020304" pitchFamily="18" charset="0"/>
              </a:rPr>
              <a:t>A</a:t>
            </a:r>
            <a:r>
              <a:rPr lang="en-GB" sz="3000" dirty="0">
                <a:effectLst/>
                <a:ea typeface="Times New Roman" panose="02020603050405020304" pitchFamily="18" charset="0"/>
              </a:rPr>
              <a:t>dding a year to a citation </a:t>
            </a:r>
          </a:p>
          <a:p>
            <a:pPr marL="1428750" lvl="2" indent="-514350" algn="just">
              <a:buFont typeface="+mj-lt"/>
              <a:buAutoNum type="arabicPeriod"/>
            </a:pPr>
            <a:r>
              <a:rPr lang="en-GB" sz="3000" dirty="0">
                <a:ea typeface="Times New Roman" panose="02020603050405020304" pitchFamily="18" charset="0"/>
              </a:rPr>
              <a:t>R</a:t>
            </a:r>
            <a:r>
              <a:rPr lang="en-GB" sz="3000" dirty="0">
                <a:effectLst/>
                <a:ea typeface="Times New Roman" panose="02020603050405020304" pitchFamily="18" charset="0"/>
              </a:rPr>
              <a:t>ewriting</a:t>
            </a:r>
          </a:p>
          <a:p>
            <a:pPr lvl="1" algn="just">
              <a:buFont typeface="Wingdings" pitchFamily="2" charset="2"/>
              <a:buChar char="Ø"/>
            </a:pPr>
            <a:r>
              <a:rPr lang="en-GB" sz="3000" b="1" dirty="0"/>
              <a:t>Main Study EdD Chapters/Thesis</a:t>
            </a:r>
          </a:p>
          <a:p>
            <a:pPr marL="1428750" lvl="2" indent="-514350" algn="just">
              <a:buFont typeface="+mj-lt"/>
              <a:buAutoNum type="arabicPeriod"/>
            </a:pPr>
            <a:r>
              <a:rPr lang="en-GB" sz="3000" dirty="0"/>
              <a:t>Deletion </a:t>
            </a:r>
          </a:p>
          <a:p>
            <a:pPr marL="1428750" lvl="2" indent="-514350" algn="just">
              <a:buFont typeface="+mj-lt"/>
              <a:buAutoNum type="arabicPeriod"/>
            </a:pPr>
            <a:r>
              <a:rPr lang="en-GB" sz="3000" dirty="0"/>
              <a:t>Meaning</a:t>
            </a:r>
            <a:endParaRPr lang="en-US" sz="3000" dirty="0"/>
          </a:p>
          <a:p>
            <a:pPr marL="1428750" lvl="2" indent="-514350" algn="just">
              <a:buFont typeface="+mj-lt"/>
              <a:buAutoNum type="arabicPeriod"/>
            </a:pPr>
            <a:r>
              <a:rPr lang="en-GB" sz="3000" dirty="0"/>
              <a:t>Structure </a:t>
            </a:r>
          </a:p>
          <a:p>
            <a:pPr algn="just"/>
            <a:r>
              <a:rPr lang="en-US" sz="3000" b="1" dirty="0"/>
              <a:t>Comments preferred over in-text changes for both studies</a:t>
            </a:r>
          </a:p>
          <a:p>
            <a:pPr lvl="1" algn="just">
              <a:buFont typeface="Wingdings" pitchFamily="2" charset="2"/>
              <a:buChar char="Ø"/>
            </a:pPr>
            <a:r>
              <a:rPr lang="en-US" sz="3000" dirty="0"/>
              <a:t>Comments preferred over in-text changes (cf. Harwood, 2019; Kruger and Bevan-Dye, 2010) to ensure proofreading is educative (cf. Harwood, 2022)</a:t>
            </a:r>
          </a:p>
          <a:p>
            <a:pPr marL="914400" lvl="2" indent="0" algn="just">
              <a:buNone/>
            </a:pPr>
            <a:endParaRPr lang="en-GB" sz="3000" dirty="0"/>
          </a:p>
        </p:txBody>
      </p:sp>
      <p:sp>
        <p:nvSpPr>
          <p:cNvPr id="4" name="Slide Number Placeholder 3">
            <a:extLst>
              <a:ext uri="{FF2B5EF4-FFF2-40B4-BE49-F238E27FC236}">
                <a16:creationId xmlns:a16="http://schemas.microsoft.com/office/drawing/2014/main" id="{0FB372CC-4256-4E91-2DB2-165EF0949FD0}"/>
              </a:ext>
            </a:extLst>
          </p:cNvPr>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3207376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AAA86-DA8F-E98A-18C4-42C3C7222B88}"/>
              </a:ext>
            </a:extLst>
          </p:cNvPr>
          <p:cNvSpPr>
            <a:spLocks noGrp="1"/>
          </p:cNvSpPr>
          <p:nvPr>
            <p:ph type="title"/>
          </p:nvPr>
        </p:nvSpPr>
        <p:spPr>
          <a:xfrm>
            <a:off x="677334" y="218660"/>
            <a:ext cx="8596668" cy="597977"/>
          </a:xfrm>
        </p:spPr>
        <p:txBody>
          <a:bodyPr>
            <a:noAutofit/>
          </a:bodyPr>
          <a:lstStyle/>
          <a:p>
            <a:pPr algn="ctr"/>
            <a:r>
              <a:rPr lang="en-US" dirty="0"/>
              <a:t>Qualitative Findings Disagreements</a:t>
            </a:r>
          </a:p>
        </p:txBody>
      </p:sp>
      <p:sp>
        <p:nvSpPr>
          <p:cNvPr id="3" name="Content Placeholder 2">
            <a:extLst>
              <a:ext uri="{FF2B5EF4-FFF2-40B4-BE49-F238E27FC236}">
                <a16:creationId xmlns:a16="http://schemas.microsoft.com/office/drawing/2014/main" id="{14C76B1B-35C7-72A0-F7F5-9C8C34F78C41}"/>
              </a:ext>
            </a:extLst>
          </p:cNvPr>
          <p:cNvSpPr>
            <a:spLocks noGrp="1"/>
          </p:cNvSpPr>
          <p:nvPr>
            <p:ph idx="1"/>
          </p:nvPr>
        </p:nvSpPr>
        <p:spPr>
          <a:xfrm>
            <a:off x="237506" y="1073426"/>
            <a:ext cx="9721503" cy="4967936"/>
          </a:xfrm>
        </p:spPr>
        <p:txBody>
          <a:bodyPr>
            <a:noAutofit/>
          </a:bodyPr>
          <a:lstStyle/>
          <a:p>
            <a:pPr algn="just"/>
            <a:r>
              <a:rPr lang="en-US" sz="2800" b="1" dirty="0"/>
              <a:t>Pilot Study</a:t>
            </a:r>
          </a:p>
          <a:p>
            <a:pPr lvl="1" algn="just">
              <a:buFont typeface="Wingdings" pitchFamily="2" charset="2"/>
              <a:buChar char="Ø"/>
            </a:pPr>
            <a:r>
              <a:rPr lang="en-US" sz="2800" dirty="0"/>
              <a:t>Student had a more permissive view of proofreading than lecturers but opinions diverged between the latter regarding number of overall changes (cf. Harwood, 2023)</a:t>
            </a:r>
            <a:endParaRPr lang="en-US" sz="2800" b="1" dirty="0"/>
          </a:p>
          <a:p>
            <a:pPr algn="just"/>
            <a:r>
              <a:rPr lang="en-US" sz="2800" b="1" dirty="0"/>
              <a:t>Main Study</a:t>
            </a:r>
          </a:p>
          <a:p>
            <a:pPr lvl="1" algn="just">
              <a:buFont typeface="Wingdings" pitchFamily="2" charset="2"/>
              <a:buChar char="Ø"/>
            </a:pPr>
            <a:r>
              <a:rPr lang="en-US" sz="2800" dirty="0"/>
              <a:t>Student was more discerning than the pilot and general consensus as to un/ethical proofreading but some disagreements e.g., rewriting, and meaning and content</a:t>
            </a:r>
            <a:endParaRPr lang="en-US" sz="2800" dirty="0">
              <a:solidFill>
                <a:srgbClr val="000000"/>
              </a:solidFill>
              <a:ea typeface="Times New Roman" panose="02020603050405020304" pitchFamily="18" charset="0"/>
            </a:endParaRPr>
          </a:p>
        </p:txBody>
      </p:sp>
      <p:sp>
        <p:nvSpPr>
          <p:cNvPr id="4" name="Slide Number Placeholder 3">
            <a:extLst>
              <a:ext uri="{FF2B5EF4-FFF2-40B4-BE49-F238E27FC236}">
                <a16:creationId xmlns:a16="http://schemas.microsoft.com/office/drawing/2014/main" id="{A002C088-3637-683C-A97E-0E7A7F555B02}"/>
              </a:ext>
            </a:extLst>
          </p:cNvPr>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4229715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3428A-3544-7AC4-7847-658D924BA68B}"/>
              </a:ext>
            </a:extLst>
          </p:cNvPr>
          <p:cNvSpPr>
            <a:spLocks noGrp="1"/>
          </p:cNvSpPr>
          <p:nvPr>
            <p:ph type="title"/>
          </p:nvPr>
        </p:nvSpPr>
        <p:spPr/>
        <p:txBody>
          <a:bodyPr/>
          <a:lstStyle/>
          <a:p>
            <a:pPr algn="ctr"/>
            <a:r>
              <a:rPr lang="en-US" dirty="0"/>
              <a:t>Stakeholder tool </a:t>
            </a:r>
          </a:p>
        </p:txBody>
      </p:sp>
      <p:sp>
        <p:nvSpPr>
          <p:cNvPr id="3" name="Content Placeholder 2">
            <a:extLst>
              <a:ext uri="{FF2B5EF4-FFF2-40B4-BE49-F238E27FC236}">
                <a16:creationId xmlns:a16="http://schemas.microsoft.com/office/drawing/2014/main" id="{8BAC7642-35E6-353C-B400-E3F8F0233A01}"/>
              </a:ext>
            </a:extLst>
          </p:cNvPr>
          <p:cNvSpPr>
            <a:spLocks noGrp="1"/>
          </p:cNvSpPr>
          <p:nvPr>
            <p:ph idx="1"/>
          </p:nvPr>
        </p:nvSpPr>
        <p:spPr>
          <a:xfrm>
            <a:off x="677334" y="1536191"/>
            <a:ext cx="9125034" cy="4870295"/>
          </a:xfrm>
        </p:spPr>
        <p:txBody>
          <a:bodyPr>
            <a:normAutofit/>
          </a:bodyPr>
          <a:lstStyle/>
          <a:p>
            <a:pPr algn="just"/>
            <a:r>
              <a:rPr lang="en-GB" sz="2800" dirty="0">
                <a:effectLst/>
                <a:ea typeface="Times New Roman" panose="02020603050405020304" pitchFamily="18" charset="0"/>
              </a:rPr>
              <a:t>Findings led to development of a stakeholder tool (Richards, in preparation)</a:t>
            </a:r>
          </a:p>
          <a:p>
            <a:pPr algn="just"/>
            <a:r>
              <a:rPr lang="en-GB" sz="2800" dirty="0">
                <a:ea typeface="Times New Roman" panose="02020603050405020304" pitchFamily="18" charset="0"/>
              </a:rPr>
              <a:t>L</a:t>
            </a:r>
            <a:r>
              <a:rPr lang="en-GB" sz="2800" dirty="0">
                <a:effectLst/>
                <a:ea typeface="Times New Roman" panose="02020603050405020304" pitchFamily="18" charset="0"/>
              </a:rPr>
              <a:t>imits placed on </a:t>
            </a:r>
            <a:r>
              <a:rPr lang="en-GB" sz="2800" dirty="0" err="1">
                <a:effectLst/>
                <a:ea typeface="Times New Roman" panose="02020603050405020304" pitchFamily="18" charset="0"/>
              </a:rPr>
              <a:t>proofreaders</a:t>
            </a:r>
            <a:r>
              <a:rPr lang="en-GB" sz="2800" dirty="0">
                <a:effectLst/>
                <a:ea typeface="Times New Roman" panose="02020603050405020304" pitchFamily="18" charset="0"/>
              </a:rPr>
              <a:t> by academics are formative </a:t>
            </a:r>
          </a:p>
          <a:p>
            <a:pPr algn="just"/>
            <a:r>
              <a:rPr lang="en-GB" sz="2800" dirty="0">
                <a:effectLst/>
                <a:ea typeface="Times New Roman" panose="02020603050405020304" pitchFamily="18" charset="0"/>
              </a:rPr>
              <a:t>Stakeholder tool shows </a:t>
            </a:r>
            <a:r>
              <a:rPr lang="en-GB" sz="2800" dirty="0">
                <a:ea typeface="Times New Roman" panose="02020603050405020304" pitchFamily="18" charset="0"/>
              </a:rPr>
              <a:t>t</a:t>
            </a:r>
            <a:r>
              <a:rPr lang="en-GB" sz="2800" dirty="0">
                <a:effectLst/>
                <a:ea typeface="Times New Roman" panose="02020603050405020304" pitchFamily="18" charset="0"/>
              </a:rPr>
              <a:t>hree categories of </a:t>
            </a:r>
            <a:r>
              <a:rPr lang="en-GB" sz="2800" dirty="0">
                <a:ea typeface="Times New Roman" panose="02020603050405020304" pitchFamily="18" charset="0"/>
              </a:rPr>
              <a:t>potentially</a:t>
            </a:r>
            <a:r>
              <a:rPr lang="en-GB" sz="2800" dirty="0">
                <a:effectLst/>
                <a:ea typeface="Times New Roman" panose="02020603050405020304" pitchFamily="18" charset="0"/>
              </a:rPr>
              <a:t> acceptable, questionable, and unacceptable forms of proofreading intervention</a:t>
            </a:r>
          </a:p>
        </p:txBody>
      </p:sp>
      <p:sp>
        <p:nvSpPr>
          <p:cNvPr id="4" name="Slide Number Placeholder 3">
            <a:extLst>
              <a:ext uri="{FF2B5EF4-FFF2-40B4-BE49-F238E27FC236}">
                <a16:creationId xmlns:a16="http://schemas.microsoft.com/office/drawing/2014/main" id="{50542719-EF5D-F1AF-4777-A399A4656A68}"/>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24285460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EDFDD-5890-2842-C847-2BAFB3231D87}"/>
              </a:ext>
            </a:extLst>
          </p:cNvPr>
          <p:cNvSpPr>
            <a:spLocks noGrp="1"/>
          </p:cNvSpPr>
          <p:nvPr>
            <p:ph type="title"/>
          </p:nvPr>
        </p:nvSpPr>
        <p:spPr>
          <a:xfrm>
            <a:off x="677333" y="0"/>
            <a:ext cx="9056601" cy="748144"/>
          </a:xfrm>
        </p:spPr>
        <p:txBody>
          <a:bodyPr>
            <a:noAutofit/>
          </a:bodyPr>
          <a:lstStyle/>
          <a:p>
            <a:pPr algn="ctr"/>
            <a:r>
              <a:rPr lang="en-US" dirty="0"/>
              <a:t>Example Intervention – Minor Addition</a:t>
            </a:r>
          </a:p>
        </p:txBody>
      </p:sp>
      <p:sp>
        <p:nvSpPr>
          <p:cNvPr id="3" name="Content Placeholder 2">
            <a:extLst>
              <a:ext uri="{FF2B5EF4-FFF2-40B4-BE49-F238E27FC236}">
                <a16:creationId xmlns:a16="http://schemas.microsoft.com/office/drawing/2014/main" id="{1DA760C0-BEF1-A852-E11C-7EC645081759}"/>
              </a:ext>
            </a:extLst>
          </p:cNvPr>
          <p:cNvSpPr>
            <a:spLocks noGrp="1"/>
          </p:cNvSpPr>
          <p:nvPr>
            <p:ph idx="1"/>
          </p:nvPr>
        </p:nvSpPr>
        <p:spPr>
          <a:xfrm>
            <a:off x="335280" y="748144"/>
            <a:ext cx="11323320" cy="5997039"/>
          </a:xfrm>
        </p:spPr>
        <p:txBody>
          <a:bodyPr>
            <a:normAutofit fontScale="85000" lnSpcReduction="10000"/>
          </a:bodyPr>
          <a:lstStyle/>
          <a:p>
            <a:pPr algn="just"/>
            <a:r>
              <a:rPr lang="en-GB" sz="2400" dirty="0">
                <a:effectLst/>
                <a:ea typeface="Arial" panose="020B0604020202020204" pitchFamily="34" charset="0"/>
              </a:rPr>
              <a:t>Minor addition involves the </a:t>
            </a:r>
            <a:r>
              <a:rPr lang="en-GB" sz="2400" dirty="0" err="1">
                <a:effectLst/>
                <a:ea typeface="Arial" panose="020B0604020202020204" pitchFamily="34" charset="0"/>
              </a:rPr>
              <a:t>proofreader</a:t>
            </a:r>
            <a:r>
              <a:rPr lang="en-GB" sz="2400" dirty="0">
                <a:effectLst/>
                <a:ea typeface="Arial" panose="020B0604020202020204" pitchFamily="34" charset="0"/>
              </a:rPr>
              <a:t> adding one to five words to a student’s text. </a:t>
            </a:r>
          </a:p>
          <a:p>
            <a:pPr lvl="1" indent="-342900" algn="just">
              <a:lnSpc>
                <a:spcPct val="115000"/>
              </a:lnSpc>
              <a:buFont typeface="+mj-lt"/>
              <a:buAutoNum type="arabicParenR"/>
            </a:pPr>
            <a:r>
              <a:rPr lang="en-GB" sz="2400" dirty="0">
                <a:effectLst/>
                <a:ea typeface="Arial" panose="020B0604020202020204" pitchFamily="34" charset="0"/>
              </a:rPr>
              <a:t>Adding the words ‘flexible environment’ in the first example is acceptable as it had already been referred to earlier by the student.</a:t>
            </a:r>
          </a:p>
          <a:p>
            <a:pPr lvl="1" indent="-342900" algn="just">
              <a:lnSpc>
                <a:spcPct val="115000"/>
              </a:lnSpc>
              <a:buFont typeface="+mj-lt"/>
              <a:buAutoNum type="arabicParenR"/>
            </a:pPr>
            <a:r>
              <a:rPr lang="en-GB" sz="2400" dirty="0">
                <a:effectLst/>
                <a:ea typeface="Arial" panose="020B0604020202020204" pitchFamily="34" charset="0"/>
              </a:rPr>
              <a:t>Adding ‘providing/strengthening’ in the second is even more appropriate as it is a suggestion rather than a direct change by the </a:t>
            </a:r>
            <a:r>
              <a:rPr lang="en-GB" sz="2400" dirty="0" err="1">
                <a:effectLst/>
                <a:ea typeface="Arial" panose="020B0604020202020204" pitchFamily="34" charset="0"/>
              </a:rPr>
              <a:t>proofreader</a:t>
            </a:r>
            <a:r>
              <a:rPr lang="en-GB" sz="2400" dirty="0">
                <a:effectLst/>
                <a:ea typeface="Arial" panose="020B0604020202020204" pitchFamily="34" charset="0"/>
              </a:rPr>
              <a:t>. </a:t>
            </a:r>
            <a:endParaRPr lang="en-GB" sz="2400" b="1" u="sng" dirty="0">
              <a:effectLst/>
              <a:ea typeface="Times New Roman" panose="02020603050405020304" pitchFamily="18" charset="0"/>
            </a:endParaRPr>
          </a:p>
          <a:p>
            <a:pPr marL="0" indent="0" algn="just">
              <a:buNone/>
            </a:pPr>
            <a:endParaRPr lang="en-GB" sz="2400" dirty="0">
              <a:effectLst/>
              <a:ea typeface="Times New Roman" panose="02020603050405020304" pitchFamily="18" charset="0"/>
            </a:endParaRPr>
          </a:p>
          <a:p>
            <a:pPr marL="0" indent="0" algn="just">
              <a:buNone/>
            </a:pPr>
            <a:endParaRPr lang="en-GB" sz="2400" dirty="0">
              <a:ea typeface="Times New Roman" panose="02020603050405020304" pitchFamily="18" charset="0"/>
            </a:endParaRPr>
          </a:p>
          <a:p>
            <a:pPr marL="0" indent="0" algn="just">
              <a:buNone/>
            </a:pPr>
            <a:endParaRPr lang="en-GB" sz="2400" dirty="0">
              <a:effectLst/>
              <a:ea typeface="Times New Roman" panose="02020603050405020304" pitchFamily="18" charset="0"/>
            </a:endParaRPr>
          </a:p>
          <a:p>
            <a:pPr marL="0" indent="0" algn="just">
              <a:buNone/>
            </a:pPr>
            <a:endParaRPr lang="en-GB" sz="2400" dirty="0">
              <a:ea typeface="Times New Roman" panose="02020603050405020304" pitchFamily="18" charset="0"/>
            </a:endParaRPr>
          </a:p>
          <a:p>
            <a:pPr marL="0" indent="0" algn="just">
              <a:buNone/>
            </a:pPr>
            <a:endParaRPr lang="en-GB" sz="2400" dirty="0">
              <a:effectLst/>
              <a:ea typeface="Times New Roman" panose="02020603050405020304" pitchFamily="18" charset="0"/>
            </a:endParaRPr>
          </a:p>
          <a:p>
            <a:pPr marL="0" indent="0" algn="just">
              <a:buNone/>
            </a:pPr>
            <a:r>
              <a:rPr lang="en-GB" sz="2400" b="1" dirty="0">
                <a:effectLst/>
                <a:ea typeface="Times New Roman" panose="02020603050405020304" pitchFamily="18" charset="0"/>
              </a:rPr>
              <a:t>	</a:t>
            </a:r>
          </a:p>
          <a:p>
            <a:pPr marL="0" indent="0" algn="just">
              <a:buNone/>
            </a:pPr>
            <a:r>
              <a:rPr lang="en-GB" sz="2400" b="1" dirty="0">
                <a:effectLst/>
                <a:ea typeface="Times New Roman" panose="02020603050405020304" pitchFamily="18" charset="0"/>
              </a:rPr>
              <a:t>	</a:t>
            </a:r>
          </a:p>
          <a:p>
            <a:pPr marL="0" indent="0" algn="just">
              <a:buNone/>
            </a:pPr>
            <a:r>
              <a:rPr lang="en-GB" sz="2400" b="1" dirty="0">
                <a:effectLst/>
                <a:ea typeface="Times New Roman" panose="02020603050405020304" pitchFamily="18" charset="0"/>
              </a:rPr>
              <a:t>	Does the supervisor approve of the </a:t>
            </a:r>
            <a:r>
              <a:rPr lang="en-GB" sz="2400" b="1" dirty="0" err="1">
                <a:effectLst/>
                <a:ea typeface="Times New Roman" panose="02020603050405020304" pitchFamily="18" charset="0"/>
              </a:rPr>
              <a:t>proofreader</a:t>
            </a:r>
            <a:r>
              <a:rPr lang="en-GB" sz="2400" b="1" dirty="0">
                <a:effectLst/>
                <a:ea typeface="Times New Roman" panose="02020603050405020304" pitchFamily="18" charset="0"/>
              </a:rPr>
              <a:t> making minor addition interventions?</a:t>
            </a:r>
            <a:endParaRPr lang="en-GB" sz="2400" dirty="0">
              <a:effectLst/>
              <a:ea typeface="Times New Roman" panose="02020603050405020304" pitchFamily="18" charset="0"/>
            </a:endParaRPr>
          </a:p>
          <a:p>
            <a:pPr marL="0" indent="0" algn="just">
              <a:buNone/>
            </a:pPr>
            <a:r>
              <a:rPr lang="en-GB" sz="2400" dirty="0">
                <a:effectLst/>
                <a:ea typeface="Times New Roman" panose="02020603050405020304" pitchFamily="18" charset="0"/>
              </a:rPr>
              <a:t>	Yes                              No</a:t>
            </a:r>
          </a:p>
          <a:p>
            <a:pPr marL="0" indent="0" algn="just">
              <a:buNone/>
            </a:pPr>
            <a:r>
              <a:rPr lang="en-GB" sz="2400" dirty="0">
                <a:effectLst/>
                <a:ea typeface="Times New Roman" panose="02020603050405020304" pitchFamily="18" charset="0"/>
              </a:rPr>
              <a:t>	Reason: _________________________________</a:t>
            </a:r>
          </a:p>
          <a:p>
            <a:pPr marL="0" indent="0" algn="just">
              <a:buNone/>
            </a:pPr>
            <a:endParaRPr lang="en-GB" sz="2400" dirty="0">
              <a:ea typeface="Times New Roman" panose="02020603050405020304" pitchFamily="18" charset="0"/>
            </a:endParaRPr>
          </a:p>
          <a:p>
            <a:pPr marL="0" indent="0" algn="just">
              <a:buNone/>
            </a:pPr>
            <a:endParaRPr lang="en-GB" sz="2400" dirty="0">
              <a:effectLst/>
              <a:ea typeface="Times New Roman" panose="02020603050405020304" pitchFamily="18" charset="0"/>
            </a:endParaRPr>
          </a:p>
          <a:p>
            <a:pPr marL="0" indent="0" algn="just">
              <a:buNone/>
            </a:pPr>
            <a:endParaRPr lang="en-GB" sz="1400" dirty="0">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52FFB31B-AD7C-B093-7780-5EA01C4BF852}"/>
              </a:ext>
            </a:extLst>
          </p:cNvPr>
          <p:cNvSpPr>
            <a:spLocks noGrp="1"/>
          </p:cNvSpPr>
          <p:nvPr>
            <p:ph type="sldNum" sz="quarter" idx="12"/>
          </p:nvPr>
        </p:nvSpPr>
        <p:spPr/>
        <p:txBody>
          <a:bodyPr/>
          <a:lstStyle/>
          <a:p>
            <a:fld id="{D57F1E4F-1CFF-5643-939E-217C01CDF565}" type="slidenum">
              <a:rPr lang="en-US" smtClean="0"/>
              <a:pPr/>
              <a:t>15</a:t>
            </a:fld>
            <a:endParaRPr lang="en-US" dirty="0"/>
          </a:p>
        </p:txBody>
      </p:sp>
      <p:graphicFrame>
        <p:nvGraphicFramePr>
          <p:cNvPr id="9" name="Table 9">
            <a:extLst>
              <a:ext uri="{FF2B5EF4-FFF2-40B4-BE49-F238E27FC236}">
                <a16:creationId xmlns:a16="http://schemas.microsoft.com/office/drawing/2014/main" id="{522FCD4E-130A-2585-4DEA-933878C27019}"/>
              </a:ext>
            </a:extLst>
          </p:cNvPr>
          <p:cNvGraphicFramePr>
            <a:graphicFrameLocks noGrp="1"/>
          </p:cNvGraphicFramePr>
          <p:nvPr>
            <p:extLst>
              <p:ext uri="{D42A27DB-BD31-4B8C-83A1-F6EECF244321}">
                <p14:modId xmlns:p14="http://schemas.microsoft.com/office/powerpoint/2010/main" val="1980719372"/>
              </p:ext>
            </p:extLst>
          </p:nvPr>
        </p:nvGraphicFramePr>
        <p:xfrm>
          <a:off x="781665" y="2787445"/>
          <a:ext cx="10559845" cy="2609939"/>
        </p:xfrm>
        <a:graphic>
          <a:graphicData uri="http://schemas.openxmlformats.org/drawingml/2006/table">
            <a:tbl>
              <a:tblPr firstRow="1" bandRow="1">
                <a:tableStyleId>{5C22544A-7EE6-4342-B048-85BDC9FD1C3A}</a:tableStyleId>
              </a:tblPr>
              <a:tblGrid>
                <a:gridCol w="5294670">
                  <a:extLst>
                    <a:ext uri="{9D8B030D-6E8A-4147-A177-3AD203B41FA5}">
                      <a16:colId xmlns:a16="http://schemas.microsoft.com/office/drawing/2014/main" val="3093191721"/>
                    </a:ext>
                  </a:extLst>
                </a:gridCol>
                <a:gridCol w="5265175">
                  <a:extLst>
                    <a:ext uri="{9D8B030D-6E8A-4147-A177-3AD203B41FA5}">
                      <a16:colId xmlns:a16="http://schemas.microsoft.com/office/drawing/2014/main" val="34174955"/>
                    </a:ext>
                  </a:extLst>
                </a:gridCol>
              </a:tblGrid>
              <a:tr h="389344">
                <a:tc>
                  <a:txBody>
                    <a:bodyPr/>
                    <a:lstStyle/>
                    <a:p>
                      <a:pPr algn="ctr"/>
                      <a:r>
                        <a:rPr lang="en-GB" sz="1600" b="1" dirty="0">
                          <a:effectLst/>
                          <a:latin typeface="Times New Roman" panose="02020603050405020304" pitchFamily="18" charset="0"/>
                          <a:ea typeface="Times New Roman" panose="02020603050405020304" pitchFamily="18" charset="0"/>
                        </a:rPr>
                        <a:t>The student’s original text</a:t>
                      </a:r>
                      <a:endParaRPr lang="en-GB" sz="16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GB" sz="1600" b="1" dirty="0">
                          <a:effectLst/>
                          <a:latin typeface="Times New Roman" panose="02020603050405020304" pitchFamily="18" charset="0"/>
                          <a:ea typeface="Times New Roman" panose="02020603050405020304" pitchFamily="18" charset="0"/>
                        </a:rPr>
                        <a:t>The </a:t>
                      </a:r>
                      <a:r>
                        <a:rPr lang="en-GB" sz="1600" b="1" dirty="0" err="1">
                          <a:effectLst/>
                          <a:latin typeface="Times New Roman" panose="02020603050405020304" pitchFamily="18" charset="0"/>
                          <a:ea typeface="Times New Roman" panose="02020603050405020304" pitchFamily="18" charset="0"/>
                        </a:rPr>
                        <a:t>proofreader’s</a:t>
                      </a:r>
                      <a:r>
                        <a:rPr lang="en-GB" sz="1600" b="1" dirty="0">
                          <a:effectLst/>
                          <a:latin typeface="Times New Roman" panose="02020603050405020304" pitchFamily="18" charset="0"/>
                          <a:ea typeface="Times New Roman" panose="02020603050405020304" pitchFamily="18" charset="0"/>
                        </a:rPr>
                        <a:t> intervention</a:t>
                      </a:r>
                      <a:endParaRPr lang="en-GB" sz="16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659157172"/>
                  </a:ext>
                </a:extLst>
              </a:tr>
              <a:tr h="1855819">
                <a:tc>
                  <a:txBody>
                    <a:bodyPr/>
                    <a:lstStyle/>
                    <a:p>
                      <a:pPr marL="342900" lvl="0" indent="-342900" algn="just">
                        <a:lnSpc>
                          <a:spcPct val="115000"/>
                        </a:lnSpc>
                        <a:buFont typeface="+mj-lt"/>
                        <a:buAutoNum type="arabicPeriod"/>
                      </a:pPr>
                      <a:r>
                        <a:rPr lang="en-GB" sz="1600" dirty="0">
                          <a:effectLst/>
                          <a:latin typeface="Times New Roman" panose="02020603050405020304" pitchFamily="18" charset="0"/>
                          <a:ea typeface="Arial" panose="020B0604020202020204" pitchFamily="34" charset="0"/>
                        </a:rPr>
                        <a:t>Thus, while the first FL principle may be closely linked to social constructivism, the second FL principle could be connected with a broader understanding of constructivism. </a:t>
                      </a:r>
                    </a:p>
                    <a:p>
                      <a:pPr marL="342900" lvl="0" indent="-342900" algn="just">
                        <a:lnSpc>
                          <a:spcPct val="115000"/>
                        </a:lnSpc>
                        <a:buFont typeface="+mj-lt"/>
                        <a:buAutoNum type="arabicPeriod"/>
                      </a:pPr>
                      <a:endParaRPr lang="en-GB" sz="1600" dirty="0">
                        <a:effectLst/>
                        <a:latin typeface="Times New Roman" panose="02020603050405020304" pitchFamily="18" charset="0"/>
                        <a:ea typeface="Arial" panose="020B0604020202020204" pitchFamily="34" charset="0"/>
                      </a:endParaRPr>
                    </a:p>
                    <a:p>
                      <a:pPr marL="342900" lvl="0" indent="-342900" algn="just">
                        <a:lnSpc>
                          <a:spcPct val="115000"/>
                        </a:lnSpc>
                        <a:buFont typeface="+mj-lt"/>
                        <a:buAutoNum type="arabicPeriod"/>
                      </a:pPr>
                      <a:endParaRPr lang="en-GB" sz="1600" dirty="0">
                        <a:effectLst/>
                        <a:latin typeface="Arial" panose="020B0604020202020204" pitchFamily="34" charset="0"/>
                        <a:ea typeface="Arial" panose="020B0604020202020204" pitchFamily="34" charset="0"/>
                      </a:endParaRPr>
                    </a:p>
                    <a:p>
                      <a:pPr marL="342900" lvl="0" indent="-342900" algn="just">
                        <a:lnSpc>
                          <a:spcPct val="115000"/>
                        </a:lnSpc>
                        <a:buFont typeface="+mj-lt"/>
                        <a:buAutoNum type="arabicPeriod"/>
                      </a:pPr>
                      <a:r>
                        <a:rPr lang="en-GB" sz="1600" dirty="0">
                          <a:effectLst/>
                          <a:latin typeface="Times New Roman" panose="02020603050405020304" pitchFamily="18" charset="0"/>
                          <a:ea typeface="Arial" panose="020B0604020202020204" pitchFamily="34" charset="0"/>
                        </a:rPr>
                        <a:t>Ridley (2012) further explains how this also influences the formulation of RQ as well as the justification for researching this topic.</a:t>
                      </a:r>
                      <a:endParaRPr lang="en-GB" sz="1600" dirty="0">
                        <a:effectLst/>
                        <a:latin typeface="Arial" panose="020B0604020202020204" pitchFamily="34" charset="0"/>
                        <a:ea typeface="Arial" panose="020B0604020202020204" pitchFamily="34" charset="0"/>
                      </a:endParaRPr>
                    </a:p>
                  </a:txBody>
                  <a:tcPr marL="68580" marR="68580" marT="0" marB="0"/>
                </a:tc>
                <a:tc>
                  <a:txBody>
                    <a:bodyPr/>
                    <a:lstStyle/>
                    <a:p>
                      <a:pPr marL="342900" lvl="0" indent="-342900" algn="just">
                        <a:lnSpc>
                          <a:spcPct val="115000"/>
                        </a:lnSpc>
                        <a:buFont typeface="+mj-lt"/>
                        <a:buAutoNum type="arabicPeriod"/>
                      </a:pPr>
                      <a:r>
                        <a:rPr lang="en-GB" sz="1600" dirty="0">
                          <a:effectLst/>
                          <a:latin typeface="Times New Roman" panose="02020603050405020304" pitchFamily="18" charset="0"/>
                          <a:ea typeface="Arial" panose="020B0604020202020204" pitchFamily="34" charset="0"/>
                        </a:rPr>
                        <a:t>Thus, while the first FL principle, </a:t>
                      </a:r>
                      <a:r>
                        <a:rPr lang="en-GB" sz="1600" b="1" dirty="0">
                          <a:effectLst/>
                          <a:latin typeface="Times New Roman" panose="02020603050405020304" pitchFamily="18" charset="0"/>
                          <a:ea typeface="Arial" panose="020B0604020202020204" pitchFamily="34" charset="0"/>
                        </a:rPr>
                        <a:t>flexible environment,</a:t>
                      </a:r>
                      <a:r>
                        <a:rPr lang="en-GB" sz="1600" dirty="0">
                          <a:effectLst/>
                          <a:latin typeface="Times New Roman" panose="02020603050405020304" pitchFamily="18" charset="0"/>
                          <a:ea typeface="Arial" panose="020B0604020202020204" pitchFamily="34" charset="0"/>
                        </a:rPr>
                        <a:t> may be closely linked to social constructivism, the second FL principle could be connected with a broader understanding of constructivism. (in-text)</a:t>
                      </a:r>
                    </a:p>
                    <a:p>
                      <a:pPr marL="342900" lvl="0" indent="-342900" algn="just">
                        <a:lnSpc>
                          <a:spcPct val="115000"/>
                        </a:lnSpc>
                        <a:buFont typeface="+mj-lt"/>
                        <a:buAutoNum type="arabicPeriod"/>
                      </a:pPr>
                      <a:endParaRPr lang="en-GB" sz="1600" dirty="0">
                        <a:effectLst/>
                        <a:latin typeface="Times New Roman" panose="02020603050405020304" pitchFamily="18" charset="0"/>
                        <a:ea typeface="Arial" panose="020B0604020202020204" pitchFamily="34" charset="0"/>
                      </a:endParaRPr>
                    </a:p>
                    <a:p>
                      <a:pPr marL="342900" lvl="0" indent="-342900" algn="just">
                        <a:lnSpc>
                          <a:spcPct val="115000"/>
                        </a:lnSpc>
                        <a:buFont typeface="+mj-lt"/>
                        <a:buAutoNum type="arabicPeriod"/>
                      </a:pPr>
                      <a:r>
                        <a:rPr lang="en-GB" sz="1600" dirty="0">
                          <a:effectLst/>
                          <a:latin typeface="Times New Roman" panose="02020603050405020304" pitchFamily="18" charset="0"/>
                          <a:ea typeface="Arial" panose="020B0604020202020204" pitchFamily="34" charset="0"/>
                        </a:rPr>
                        <a:t>The </a:t>
                      </a:r>
                      <a:r>
                        <a:rPr lang="en-GB" sz="1600" dirty="0" err="1">
                          <a:effectLst/>
                          <a:latin typeface="Times New Roman" panose="02020603050405020304" pitchFamily="18" charset="0"/>
                          <a:ea typeface="Arial" panose="020B0604020202020204" pitchFamily="34" charset="0"/>
                        </a:rPr>
                        <a:t>proofreader</a:t>
                      </a:r>
                      <a:r>
                        <a:rPr lang="en-GB" sz="1600" dirty="0">
                          <a:effectLst/>
                          <a:latin typeface="Times New Roman" panose="02020603050405020304" pitchFamily="18" charset="0"/>
                          <a:ea typeface="Arial" panose="020B0604020202020204" pitchFamily="34" charset="0"/>
                        </a:rPr>
                        <a:t> suggested ‘as well as </a:t>
                      </a:r>
                      <a:r>
                        <a:rPr lang="en-GB" sz="1600" b="1" dirty="0">
                          <a:effectLst/>
                          <a:latin typeface="Times New Roman" panose="02020603050405020304" pitchFamily="18" charset="0"/>
                          <a:ea typeface="Arial" panose="020B0604020202020204" pitchFamily="34" charset="0"/>
                        </a:rPr>
                        <a:t>providing/strengthening </a:t>
                      </a:r>
                      <a:r>
                        <a:rPr lang="en-GB" sz="1600" dirty="0">
                          <a:effectLst/>
                          <a:latin typeface="Times New Roman" panose="02020603050405020304" pitchFamily="18" charset="0"/>
                          <a:ea typeface="Arial" panose="020B0604020202020204" pitchFamily="34" charset="0"/>
                        </a:rPr>
                        <a:t>the justification for researching a chosen topic’?’ (comment)</a:t>
                      </a:r>
                      <a:endParaRPr lang="en-GB" sz="1600" dirty="0">
                        <a:effectLst/>
                        <a:latin typeface="Arial" panose="020B0604020202020204" pitchFamily="34" charset="0"/>
                        <a:ea typeface="Arial" panose="020B0604020202020204" pitchFamily="34" charset="0"/>
                      </a:endParaRPr>
                    </a:p>
                  </a:txBody>
                  <a:tcPr marL="68580" marR="68580" marT="0" marB="0"/>
                </a:tc>
                <a:extLst>
                  <a:ext uri="{0D108BD9-81ED-4DB2-BD59-A6C34878D82A}">
                    <a16:rowId xmlns:a16="http://schemas.microsoft.com/office/drawing/2014/main" val="4253250430"/>
                  </a:ext>
                </a:extLst>
              </a:tr>
            </a:tbl>
          </a:graphicData>
        </a:graphic>
      </p:graphicFrame>
    </p:spTree>
    <p:extLst>
      <p:ext uri="{BB962C8B-B14F-4D97-AF65-F5344CB8AC3E}">
        <p14:creationId xmlns:p14="http://schemas.microsoft.com/office/powerpoint/2010/main" val="13997953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11A48-E549-6BBE-4D87-F613E0DE76DD}"/>
              </a:ext>
            </a:extLst>
          </p:cNvPr>
          <p:cNvSpPr>
            <a:spLocks noGrp="1"/>
          </p:cNvSpPr>
          <p:nvPr>
            <p:ph type="title"/>
          </p:nvPr>
        </p:nvSpPr>
        <p:spPr>
          <a:xfrm>
            <a:off x="677334" y="304800"/>
            <a:ext cx="10021146" cy="1295400"/>
          </a:xfrm>
        </p:spPr>
        <p:txBody>
          <a:bodyPr>
            <a:normAutofit/>
          </a:bodyPr>
          <a:lstStyle/>
          <a:p>
            <a:pPr algn="ctr"/>
            <a:r>
              <a:rPr lang="en-US" dirty="0"/>
              <a:t>Stakeholder Agreement Permitting Proofreading</a:t>
            </a:r>
          </a:p>
        </p:txBody>
      </p:sp>
      <p:sp>
        <p:nvSpPr>
          <p:cNvPr id="3" name="Content Placeholder 2">
            <a:extLst>
              <a:ext uri="{FF2B5EF4-FFF2-40B4-BE49-F238E27FC236}">
                <a16:creationId xmlns:a16="http://schemas.microsoft.com/office/drawing/2014/main" id="{F0815E45-DEF8-D1CD-4F80-FC41C0476DEA}"/>
              </a:ext>
            </a:extLst>
          </p:cNvPr>
          <p:cNvSpPr>
            <a:spLocks noGrp="1"/>
          </p:cNvSpPr>
          <p:nvPr>
            <p:ph idx="1"/>
          </p:nvPr>
        </p:nvSpPr>
        <p:spPr>
          <a:xfrm>
            <a:off x="677334" y="1234440"/>
            <a:ext cx="8997018" cy="5318759"/>
          </a:xfrm>
        </p:spPr>
        <p:txBody>
          <a:bodyPr>
            <a:noAutofit/>
          </a:bodyPr>
          <a:lstStyle/>
          <a:p>
            <a:pPr algn="just"/>
            <a:r>
              <a:rPr lang="en-GB" sz="2800" dirty="0">
                <a:effectLst/>
                <a:ea typeface="Times New Roman" panose="02020603050405020304" pitchFamily="18" charset="0"/>
              </a:rPr>
              <a:t>Stakeholder tool feeds into a ‘Stakeholder Agreement Permitting Proofreading’ document </a:t>
            </a:r>
          </a:p>
          <a:p>
            <a:pPr algn="just"/>
            <a:r>
              <a:rPr lang="en-GB" sz="2800" dirty="0">
                <a:ea typeface="Times New Roman" panose="02020603050405020304" pitchFamily="18" charset="0"/>
              </a:rPr>
              <a:t>D</a:t>
            </a:r>
            <a:r>
              <a:rPr lang="en-GB" sz="2800" dirty="0">
                <a:effectLst/>
                <a:ea typeface="Times New Roman" panose="02020603050405020304" pitchFamily="18" charset="0"/>
              </a:rPr>
              <a:t>ocument </a:t>
            </a:r>
            <a:r>
              <a:rPr lang="en-GB" sz="2800" dirty="0">
                <a:ea typeface="Times New Roman" panose="02020603050405020304" pitchFamily="18" charset="0"/>
              </a:rPr>
              <a:t>is </a:t>
            </a:r>
            <a:r>
              <a:rPr lang="en-GB" sz="2800" dirty="0">
                <a:effectLst/>
                <a:ea typeface="Times New Roman" panose="02020603050405020304" pitchFamily="18" charset="0"/>
              </a:rPr>
              <a:t>based on that of the Society of English-language Professionals in the Netherlands (SENSE) (SENSE, 2016)</a:t>
            </a:r>
          </a:p>
        </p:txBody>
      </p:sp>
      <p:sp>
        <p:nvSpPr>
          <p:cNvPr id="4" name="Slide Number Placeholder 3">
            <a:extLst>
              <a:ext uri="{FF2B5EF4-FFF2-40B4-BE49-F238E27FC236}">
                <a16:creationId xmlns:a16="http://schemas.microsoft.com/office/drawing/2014/main" id="{16B610DC-1592-95E5-ED98-64DF9124A037}"/>
              </a:ext>
            </a:extLst>
          </p:cNvPr>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9460075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3BC5F-B54D-67B0-6043-13B69B7743A1}"/>
              </a:ext>
            </a:extLst>
          </p:cNvPr>
          <p:cNvSpPr>
            <a:spLocks noGrp="1"/>
          </p:cNvSpPr>
          <p:nvPr>
            <p:ph type="title"/>
          </p:nvPr>
        </p:nvSpPr>
        <p:spPr>
          <a:xfrm>
            <a:off x="677334" y="164593"/>
            <a:ext cx="8596668" cy="548640"/>
          </a:xfrm>
        </p:spPr>
        <p:txBody>
          <a:bodyPr>
            <a:noAutofit/>
          </a:bodyPr>
          <a:lstStyle/>
          <a:p>
            <a:pPr algn="ctr"/>
            <a:r>
              <a:rPr lang="en-US" dirty="0"/>
              <a:t>Implementation of Stakeholder Tool</a:t>
            </a:r>
          </a:p>
        </p:txBody>
      </p:sp>
      <p:sp>
        <p:nvSpPr>
          <p:cNvPr id="4" name="Slide Number Placeholder 3">
            <a:extLst>
              <a:ext uri="{FF2B5EF4-FFF2-40B4-BE49-F238E27FC236}">
                <a16:creationId xmlns:a16="http://schemas.microsoft.com/office/drawing/2014/main" id="{E5D72205-5C95-6949-C1C3-333D98B9562C}"/>
              </a:ext>
            </a:extLst>
          </p:cNvPr>
          <p:cNvSpPr>
            <a:spLocks noGrp="1"/>
          </p:cNvSpPr>
          <p:nvPr>
            <p:ph type="sldNum" sz="quarter" idx="12"/>
          </p:nvPr>
        </p:nvSpPr>
        <p:spPr/>
        <p:txBody>
          <a:bodyPr/>
          <a:lstStyle/>
          <a:p>
            <a:fld id="{D57F1E4F-1CFF-5643-939E-217C01CDF565}" type="slidenum">
              <a:rPr lang="en-US" smtClean="0"/>
              <a:pPr/>
              <a:t>17</a:t>
            </a:fld>
            <a:endParaRPr lang="en-US" dirty="0"/>
          </a:p>
        </p:txBody>
      </p:sp>
      <p:sp>
        <p:nvSpPr>
          <p:cNvPr id="12" name="Content Placeholder 11">
            <a:extLst>
              <a:ext uri="{FF2B5EF4-FFF2-40B4-BE49-F238E27FC236}">
                <a16:creationId xmlns:a16="http://schemas.microsoft.com/office/drawing/2014/main" id="{76697F2A-4239-9A59-A259-287C6BB72197}"/>
              </a:ext>
            </a:extLst>
          </p:cNvPr>
          <p:cNvSpPr>
            <a:spLocks noGrp="1"/>
          </p:cNvSpPr>
          <p:nvPr>
            <p:ph idx="1"/>
          </p:nvPr>
        </p:nvSpPr>
        <p:spPr>
          <a:xfrm>
            <a:off x="213360" y="713233"/>
            <a:ext cx="10972800" cy="6144767"/>
          </a:xfrm>
        </p:spPr>
        <p:txBody>
          <a:bodyPr>
            <a:noAutofit/>
          </a:bodyPr>
          <a:lstStyle/>
          <a:p>
            <a:pPr lvl="1" algn="just">
              <a:buFont typeface="Wingdings" pitchFamily="2" charset="2"/>
              <a:buChar char="Ø"/>
            </a:pPr>
            <a:r>
              <a:rPr lang="en-GB" sz="2800" dirty="0">
                <a:solidFill>
                  <a:schemeClr val="tx1">
                    <a:lumMod val="65000"/>
                    <a:lumOff val="35000"/>
                  </a:schemeClr>
                </a:solidFill>
                <a:ea typeface="Times New Roman" panose="02020603050405020304" pitchFamily="18" charset="0"/>
              </a:rPr>
              <a:t>Needs much organisation </a:t>
            </a:r>
            <a:r>
              <a:rPr lang="en-GB" sz="2800" dirty="0">
                <a:solidFill>
                  <a:schemeClr val="tx1">
                    <a:lumMod val="65000"/>
                    <a:lumOff val="35000"/>
                  </a:schemeClr>
                </a:solidFill>
                <a:effectLst/>
                <a:ea typeface="Times New Roman" panose="02020603050405020304" pitchFamily="18" charset="0"/>
              </a:rPr>
              <a:t>(Salter-Dvorak, 2019</a:t>
            </a:r>
            <a:r>
              <a:rPr lang="en-GB" sz="2800" dirty="0">
                <a:solidFill>
                  <a:schemeClr val="tx1">
                    <a:lumMod val="65000"/>
                    <a:lumOff val="35000"/>
                  </a:schemeClr>
                </a:solidFill>
                <a:ea typeface="Times New Roman" panose="02020603050405020304" pitchFamily="18" charset="0"/>
              </a:rPr>
              <a:t>) and d</a:t>
            </a:r>
            <a:r>
              <a:rPr lang="en-GB" sz="2800" dirty="0">
                <a:solidFill>
                  <a:schemeClr val="tx1">
                    <a:lumMod val="65000"/>
                    <a:lumOff val="35000"/>
                  </a:schemeClr>
                </a:solidFill>
                <a:effectLst/>
                <a:ea typeface="Times New Roman" panose="02020603050405020304" pitchFamily="18" charset="0"/>
              </a:rPr>
              <a:t>ifficult to establish (</a:t>
            </a:r>
            <a:r>
              <a:rPr lang="en-GB" sz="2800" dirty="0">
                <a:solidFill>
                  <a:schemeClr val="tx1">
                    <a:lumMod val="65000"/>
                    <a:lumOff val="35000"/>
                  </a:schemeClr>
                </a:solidFill>
                <a:ea typeface="Times New Roman" panose="02020603050405020304" pitchFamily="18" charset="0"/>
              </a:rPr>
              <a:t>Harwood, 2023)</a:t>
            </a:r>
          </a:p>
          <a:p>
            <a:pPr lvl="1" algn="just">
              <a:buFont typeface="Wingdings" pitchFamily="2" charset="2"/>
              <a:buChar char="Ø"/>
            </a:pPr>
            <a:r>
              <a:rPr lang="en-GB" sz="2800" dirty="0">
                <a:solidFill>
                  <a:schemeClr val="tx1">
                    <a:lumMod val="65000"/>
                    <a:lumOff val="35000"/>
                  </a:schemeClr>
                </a:solidFill>
                <a:ea typeface="Times New Roman" panose="02020603050405020304" pitchFamily="18" charset="0"/>
              </a:rPr>
              <a:t>S</a:t>
            </a:r>
            <a:r>
              <a:rPr lang="en-GB" sz="2800" dirty="0">
                <a:solidFill>
                  <a:schemeClr val="tx1">
                    <a:lumMod val="65000"/>
                    <a:lumOff val="35000"/>
                  </a:schemeClr>
                </a:solidFill>
                <a:effectLst/>
                <a:ea typeface="Times New Roman" panose="02020603050405020304" pitchFamily="18" charset="0"/>
              </a:rPr>
              <a:t>takeholder tool is designed to advise academics as to un/ethical forms of proofreading, allowing them to make informed decisions concerning suitable forms of third-party intervention</a:t>
            </a:r>
          </a:p>
          <a:p>
            <a:pPr lvl="1" algn="just">
              <a:buFont typeface="Wingdings" pitchFamily="2" charset="2"/>
              <a:buChar char="Ø"/>
            </a:pPr>
            <a:r>
              <a:rPr lang="en-GB" sz="2800" dirty="0">
                <a:solidFill>
                  <a:schemeClr val="tx1">
                    <a:lumMod val="65000"/>
                    <a:lumOff val="35000"/>
                  </a:schemeClr>
                </a:solidFill>
                <a:ea typeface="Times New Roman" panose="02020603050405020304" pitchFamily="18" charset="0"/>
              </a:rPr>
              <a:t>I</a:t>
            </a:r>
            <a:r>
              <a:rPr lang="en-GB" sz="2800" dirty="0">
                <a:solidFill>
                  <a:schemeClr val="tx1">
                    <a:lumMod val="65000"/>
                    <a:lumOff val="35000"/>
                  </a:schemeClr>
                </a:solidFill>
                <a:effectLst/>
                <a:ea typeface="Times New Roman" panose="02020603050405020304" pitchFamily="18" charset="0"/>
              </a:rPr>
              <a:t>mportant to educate staff and students (</a:t>
            </a:r>
            <a:r>
              <a:rPr lang="en-GB" sz="2800" dirty="0" err="1">
                <a:solidFill>
                  <a:schemeClr val="tx1">
                    <a:lumMod val="65000"/>
                    <a:lumOff val="35000"/>
                  </a:schemeClr>
                </a:solidFill>
                <a:ea typeface="Times New Roman" panose="02020603050405020304" pitchFamily="18" charset="0"/>
              </a:rPr>
              <a:t>Bretag</a:t>
            </a:r>
            <a:r>
              <a:rPr lang="en-GB" sz="2800" dirty="0">
                <a:solidFill>
                  <a:schemeClr val="tx1">
                    <a:lumMod val="65000"/>
                    <a:lumOff val="35000"/>
                  </a:schemeClr>
                </a:solidFill>
                <a:ea typeface="Times New Roman" panose="02020603050405020304" pitchFamily="18" charset="0"/>
              </a:rPr>
              <a:t> and Mahmud (2016, pp. 468-469) </a:t>
            </a:r>
          </a:p>
          <a:p>
            <a:pPr lvl="1" algn="just">
              <a:buFont typeface="Wingdings" pitchFamily="2" charset="2"/>
              <a:buChar char="Ø"/>
            </a:pPr>
            <a:r>
              <a:rPr lang="en-GB" sz="2800" dirty="0">
                <a:solidFill>
                  <a:schemeClr val="tx1">
                    <a:lumMod val="65000"/>
                    <a:lumOff val="35000"/>
                  </a:schemeClr>
                </a:solidFill>
                <a:ea typeface="Times New Roman" panose="02020603050405020304" pitchFamily="18" charset="0"/>
              </a:rPr>
              <a:t>Core</a:t>
            </a:r>
            <a:r>
              <a:rPr lang="en-GB" sz="2800" dirty="0">
                <a:solidFill>
                  <a:schemeClr val="tx1">
                    <a:lumMod val="65000"/>
                    <a:lumOff val="35000"/>
                  </a:schemeClr>
                </a:solidFill>
                <a:effectLst/>
                <a:ea typeface="Times New Roman" panose="02020603050405020304" pitchFamily="18" charset="0"/>
              </a:rPr>
              <a:t> of stakeholder tool is ethically appropriate forms of proofreading and communication amongst stakeholders (see </a:t>
            </a:r>
            <a:r>
              <a:rPr lang="en-GB" sz="2800" dirty="0" err="1">
                <a:solidFill>
                  <a:schemeClr val="tx1">
                    <a:lumMod val="65000"/>
                    <a:lumOff val="35000"/>
                  </a:schemeClr>
                </a:solidFill>
                <a:effectLst/>
                <a:ea typeface="Times New Roman" panose="02020603050405020304" pitchFamily="18" charset="0"/>
              </a:rPr>
              <a:t>Alhojailan</a:t>
            </a:r>
            <a:r>
              <a:rPr lang="en-GB" sz="2800" dirty="0">
                <a:solidFill>
                  <a:schemeClr val="tx1">
                    <a:lumMod val="65000"/>
                    <a:lumOff val="35000"/>
                  </a:schemeClr>
                </a:solidFill>
                <a:effectLst/>
                <a:ea typeface="Times New Roman" panose="02020603050405020304" pitchFamily="18" charset="0"/>
              </a:rPr>
              <a:t>, 2019; Harwood 2018, 2019; Harwood et al. 2009, 2010, 2012; Kim, 2019; Kim and </a:t>
            </a:r>
            <a:r>
              <a:rPr lang="en-GB" sz="2800" dirty="0" err="1">
                <a:solidFill>
                  <a:schemeClr val="tx1">
                    <a:lumMod val="65000"/>
                    <a:lumOff val="35000"/>
                  </a:schemeClr>
                </a:solidFill>
                <a:effectLst/>
                <a:ea typeface="Times New Roman" panose="02020603050405020304" pitchFamily="18" charset="0"/>
              </a:rPr>
              <a:t>LaBianca</a:t>
            </a:r>
            <a:r>
              <a:rPr lang="en-GB" sz="2800" dirty="0">
                <a:solidFill>
                  <a:schemeClr val="tx1">
                    <a:lumMod val="65000"/>
                    <a:lumOff val="35000"/>
                  </a:schemeClr>
                </a:solidFill>
                <a:effectLst/>
                <a:ea typeface="Times New Roman" panose="02020603050405020304" pitchFamily="18" charset="0"/>
              </a:rPr>
              <a:t>, 2018; McNally and </a:t>
            </a:r>
            <a:r>
              <a:rPr lang="en-GB" sz="2800" dirty="0" err="1">
                <a:solidFill>
                  <a:schemeClr val="tx1">
                    <a:lumMod val="65000"/>
                    <a:lumOff val="35000"/>
                  </a:schemeClr>
                </a:solidFill>
                <a:effectLst/>
                <a:ea typeface="Times New Roman" panose="02020603050405020304" pitchFamily="18" charset="0"/>
              </a:rPr>
              <a:t>Kooyman</a:t>
            </a:r>
            <a:r>
              <a:rPr lang="en-GB" sz="2800" dirty="0">
                <a:solidFill>
                  <a:schemeClr val="tx1">
                    <a:lumMod val="65000"/>
                    <a:lumOff val="35000"/>
                  </a:schemeClr>
                </a:solidFill>
                <a:effectLst/>
                <a:ea typeface="Times New Roman" panose="02020603050405020304" pitchFamily="18" charset="0"/>
              </a:rPr>
              <a:t>, </a:t>
            </a:r>
            <a:r>
              <a:rPr lang="en-GB" sz="2800">
                <a:solidFill>
                  <a:schemeClr val="tx1">
                    <a:lumMod val="65000"/>
                    <a:lumOff val="35000"/>
                  </a:schemeClr>
                </a:solidFill>
                <a:effectLst/>
                <a:ea typeface="Times New Roman" panose="02020603050405020304" pitchFamily="18" charset="0"/>
              </a:rPr>
              <a:t>2017)</a:t>
            </a:r>
            <a:endParaRPr lang="en-US" sz="2800" dirty="0">
              <a:solidFill>
                <a:schemeClr val="tx1">
                  <a:lumMod val="65000"/>
                  <a:lumOff val="35000"/>
                </a:schemeClr>
              </a:solidFill>
            </a:endParaRPr>
          </a:p>
        </p:txBody>
      </p:sp>
    </p:spTree>
    <p:extLst>
      <p:ext uri="{BB962C8B-B14F-4D97-AF65-F5344CB8AC3E}">
        <p14:creationId xmlns:p14="http://schemas.microsoft.com/office/powerpoint/2010/main" val="27497938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CD2B5-3EE6-7C38-12E4-8C2C03E4B2F5}"/>
              </a:ext>
            </a:extLst>
          </p:cNvPr>
          <p:cNvSpPr>
            <a:spLocks noGrp="1"/>
          </p:cNvSpPr>
          <p:nvPr>
            <p:ph type="title"/>
          </p:nvPr>
        </p:nvSpPr>
        <p:spPr>
          <a:xfrm>
            <a:off x="677334" y="117987"/>
            <a:ext cx="8596668" cy="552573"/>
          </a:xfrm>
        </p:spPr>
        <p:txBody>
          <a:bodyPr>
            <a:noAutofit/>
          </a:bodyPr>
          <a:lstStyle/>
          <a:p>
            <a:pPr algn="ctr"/>
            <a:r>
              <a:rPr lang="en-US" sz="3200" dirty="0"/>
              <a:t>References</a:t>
            </a:r>
          </a:p>
        </p:txBody>
      </p:sp>
      <p:sp>
        <p:nvSpPr>
          <p:cNvPr id="3" name="Content Placeholder 2">
            <a:extLst>
              <a:ext uri="{FF2B5EF4-FFF2-40B4-BE49-F238E27FC236}">
                <a16:creationId xmlns:a16="http://schemas.microsoft.com/office/drawing/2014/main" id="{81CD51EC-E579-8358-BB7E-1F83C2CC8F91}"/>
              </a:ext>
            </a:extLst>
          </p:cNvPr>
          <p:cNvSpPr>
            <a:spLocks noGrp="1"/>
          </p:cNvSpPr>
          <p:nvPr>
            <p:ph idx="1"/>
          </p:nvPr>
        </p:nvSpPr>
        <p:spPr>
          <a:xfrm>
            <a:off x="167641" y="670560"/>
            <a:ext cx="10524940" cy="6187440"/>
          </a:xfrm>
        </p:spPr>
        <p:txBody>
          <a:bodyPr>
            <a:noAutofit/>
          </a:bodyPr>
          <a:lstStyle/>
          <a:p>
            <a:pPr marL="0" indent="0">
              <a:buNone/>
            </a:pPr>
            <a:r>
              <a:rPr lang="en-GB" sz="2000" dirty="0" err="1">
                <a:solidFill>
                  <a:srgbClr val="000000"/>
                </a:solidFill>
                <a:effectLst/>
                <a:ea typeface="Times New Roman" panose="02020603050405020304" pitchFamily="18" charset="0"/>
              </a:rPr>
              <a:t>Alhojailan</a:t>
            </a:r>
            <a:r>
              <a:rPr lang="en-GB" sz="2000" dirty="0">
                <a:solidFill>
                  <a:srgbClr val="000000"/>
                </a:solidFill>
                <a:effectLst/>
                <a:ea typeface="Times New Roman" panose="02020603050405020304" pitchFamily="18" charset="0"/>
              </a:rPr>
              <a:t>, A.I. (2019). Changes Beyond Limits: Proofreading in an American University. 	</a:t>
            </a:r>
            <a:r>
              <a:rPr lang="en-GB" sz="2000" i="1" dirty="0">
                <a:solidFill>
                  <a:srgbClr val="000000"/>
                </a:solidFill>
                <a:effectLst/>
                <a:ea typeface="Times New Roman" panose="02020603050405020304" pitchFamily="18" charset="0"/>
              </a:rPr>
              <a:t>International Journal of Linguistics, 11</a:t>
            </a:r>
            <a:r>
              <a:rPr lang="en-GB" sz="2000" dirty="0">
                <a:solidFill>
                  <a:srgbClr val="000000"/>
                </a:solidFill>
                <a:effectLst/>
                <a:ea typeface="Times New Roman" panose="02020603050405020304" pitchFamily="18" charset="0"/>
              </a:rPr>
              <a:t>(5), 169-180	</a:t>
            </a:r>
            <a:r>
              <a:rPr lang="en-GB" sz="2000" u="sng" dirty="0">
                <a:solidFill>
                  <a:srgbClr val="0563C1"/>
                </a:solidFill>
                <a:effectLst/>
                <a:ea typeface="Arial" panose="020B0604020202020204" pitchFamily="34" charset="0"/>
                <a:hlinkClick r:id="rId2"/>
              </a:rPr>
              <a:t>https://doi.org/10.5296/ijl.v11i5.15280</a:t>
            </a:r>
            <a:endParaRPr lang="en-GB" sz="2000" dirty="0">
              <a:effectLst/>
              <a:ea typeface="Times New Roman" panose="02020603050405020304" pitchFamily="18" charset="0"/>
            </a:endParaRPr>
          </a:p>
          <a:p>
            <a:pPr marL="0" indent="0">
              <a:buNone/>
            </a:pPr>
            <a:r>
              <a:rPr lang="en-GB" sz="2000" dirty="0" err="1">
                <a:effectLst/>
                <a:ea typeface="Times New Roman" panose="02020603050405020304" pitchFamily="18" charset="0"/>
              </a:rPr>
              <a:t>Bretag</a:t>
            </a:r>
            <a:r>
              <a:rPr lang="en-GB" sz="2000" dirty="0">
                <a:effectLst/>
                <a:ea typeface="Times New Roman" panose="02020603050405020304" pitchFamily="18" charset="0"/>
              </a:rPr>
              <a:t>, T., &amp; Mahmud, S. (2016). A Conceptual Framework for Implementing Exemplary 	Academic Integrity Policy in Australian Higher Education</a:t>
            </a:r>
            <a:r>
              <a:rPr lang="en-GB" sz="2000" i="1" dirty="0">
                <a:effectLst/>
                <a:ea typeface="Times New Roman" panose="02020603050405020304" pitchFamily="18" charset="0"/>
              </a:rPr>
              <a:t>.</a:t>
            </a:r>
            <a:r>
              <a:rPr lang="en-GB" sz="2000" dirty="0">
                <a:effectLst/>
                <a:ea typeface="Times New Roman" panose="02020603050405020304" pitchFamily="18" charset="0"/>
              </a:rPr>
              <a:t> In T. </a:t>
            </a:r>
            <a:r>
              <a:rPr lang="en-GB" sz="2000" dirty="0" err="1">
                <a:effectLst/>
                <a:ea typeface="Times New Roman" panose="02020603050405020304" pitchFamily="18" charset="0"/>
              </a:rPr>
              <a:t>Bretag</a:t>
            </a:r>
            <a:r>
              <a:rPr lang="en-GB" sz="2000" dirty="0">
                <a:effectLst/>
                <a:ea typeface="Times New Roman" panose="02020603050405020304" pitchFamily="18" charset="0"/>
              </a:rPr>
              <a:t> (Ed.), 	</a:t>
            </a:r>
            <a:r>
              <a:rPr lang="en-GB" sz="2000" i="1" dirty="0">
                <a:effectLst/>
                <a:ea typeface="Times New Roman" panose="02020603050405020304" pitchFamily="18" charset="0"/>
              </a:rPr>
              <a:t>Handbook 	of Academic Integrity</a:t>
            </a:r>
            <a:r>
              <a:rPr lang="en-GB" sz="2000" dirty="0">
                <a:effectLst/>
                <a:ea typeface="Times New Roman" panose="02020603050405020304" pitchFamily="18" charset="0"/>
              </a:rPr>
              <a:t>. (pp. 464-480). Springer Reference.</a:t>
            </a:r>
          </a:p>
          <a:p>
            <a:pPr marL="0" indent="0">
              <a:buNone/>
            </a:pPr>
            <a:r>
              <a:rPr lang="en-GB" sz="2000" dirty="0">
                <a:ea typeface="Times New Roman" panose="02020603050405020304" pitchFamily="18" charset="0"/>
              </a:rPr>
              <a:t>	</a:t>
            </a:r>
            <a:r>
              <a:rPr lang="en-GB" sz="2000" dirty="0">
                <a:effectLst/>
                <a:ea typeface="Times New Roman" panose="02020603050405020304" pitchFamily="18" charset="0"/>
              </a:rPr>
              <a:t> </a:t>
            </a:r>
            <a:r>
              <a:rPr lang="en-GB" sz="2000" dirty="0">
                <a:effectLst/>
                <a:ea typeface="Times New Roman" panose="02020603050405020304" pitchFamily="18" charset="0"/>
                <a:hlinkClick r:id="rId3"/>
              </a:rPr>
              <a:t>https://doi.org/10.1007/978-981-287-098-8_24</a:t>
            </a:r>
            <a:endParaRPr lang="en-GB" sz="2000" dirty="0"/>
          </a:p>
          <a:p>
            <a:pPr marL="0" indent="0">
              <a:buNone/>
            </a:pPr>
            <a:r>
              <a:rPr lang="en-GB" sz="2000" dirty="0"/>
              <a:t>Harwood, N. (2018) ‘What do </a:t>
            </a:r>
            <a:r>
              <a:rPr lang="en-GB" sz="2000" dirty="0" err="1"/>
              <a:t>proofreaders</a:t>
            </a:r>
            <a:r>
              <a:rPr lang="en-GB" sz="2000" dirty="0"/>
              <a:t> of student writing do to a master’s 	essay? 	Differing interventions, worrying findings’, </a:t>
            </a:r>
            <a:r>
              <a:rPr lang="en-GB" sz="2000" i="1" dirty="0"/>
              <a:t>Written 	Communication,</a:t>
            </a:r>
            <a:r>
              <a:rPr lang="en-GB" sz="2000" dirty="0"/>
              <a:t> </a:t>
            </a:r>
            <a:r>
              <a:rPr lang="en-GB" sz="2000" i="1" dirty="0"/>
              <a:t>35</a:t>
            </a:r>
            <a:r>
              <a:rPr lang="en-GB" sz="2000" dirty="0"/>
              <a:t>(4), 474-530. 	</a:t>
            </a:r>
            <a:r>
              <a:rPr lang="en-GB" sz="2000" dirty="0">
                <a:hlinkClick r:id="rId4"/>
              </a:rPr>
              <a:t>https://doi.org/10.1177/0741088318786236</a:t>
            </a:r>
            <a:r>
              <a:rPr lang="en-GB" sz="2000" dirty="0"/>
              <a:t> </a:t>
            </a:r>
          </a:p>
          <a:p>
            <a:pPr marL="0" indent="0">
              <a:buNone/>
            </a:pPr>
            <a:r>
              <a:rPr lang="en-GB" sz="2000" dirty="0">
                <a:effectLst/>
                <a:ea typeface="Times New Roman" panose="02020603050405020304" pitchFamily="18" charset="0"/>
              </a:rPr>
              <a:t>Harwood, N. (2019). ‘</a:t>
            </a:r>
            <a:r>
              <a:rPr lang="en-GB" sz="2000" i="1" dirty="0">
                <a:effectLst/>
                <a:ea typeface="Times New Roman" panose="02020603050405020304" pitchFamily="18" charset="0"/>
              </a:rPr>
              <a:t>I Have to Hold Myself Back from Getting into All That’</a:t>
            </a:r>
            <a:r>
              <a:rPr lang="en-GB" sz="2000" dirty="0">
                <a:effectLst/>
                <a:ea typeface="Times New Roman" panose="02020603050405020304" pitchFamily="18" charset="0"/>
              </a:rPr>
              <a:t>: 	Investigating 	Ethical Issues Associated with the Proofreading of Student 	Writing. 	</a:t>
            </a:r>
            <a:r>
              <a:rPr lang="en-GB" sz="2000" i="1" dirty="0">
                <a:effectLst/>
                <a:ea typeface="Times New Roman" panose="02020603050405020304" pitchFamily="18" charset="0"/>
              </a:rPr>
              <a:t>Journal of Academic Ethics, 17</a:t>
            </a:r>
            <a:r>
              <a:rPr lang="en-GB" sz="2000" dirty="0">
                <a:effectLst/>
                <a:ea typeface="Times New Roman" panose="02020603050405020304" pitchFamily="18" charset="0"/>
              </a:rPr>
              <a:t>, 17-49.</a:t>
            </a:r>
            <a:r>
              <a:rPr lang="en-GB" sz="2000" dirty="0">
                <a:ea typeface="Times New Roman" panose="02020603050405020304" pitchFamily="18" charset="0"/>
              </a:rPr>
              <a:t> </a:t>
            </a:r>
            <a:r>
              <a:rPr lang="en-GB" sz="2000" dirty="0">
                <a:effectLst/>
                <a:ea typeface="Times New Roman" panose="02020603050405020304" pitchFamily="18" charset="0"/>
                <a:hlinkClick r:id="rId5"/>
              </a:rPr>
              <a:t>https://doi.org/10.1007/s10805-018-9322-5</a:t>
            </a:r>
            <a:endParaRPr lang="en-GB" sz="2000" dirty="0">
              <a:effectLst/>
              <a:ea typeface="Times New Roman" panose="02020603050405020304" pitchFamily="18" charset="0"/>
            </a:endParaRPr>
          </a:p>
          <a:p>
            <a:pPr marL="0" indent="0">
              <a:buNone/>
            </a:pPr>
            <a:r>
              <a:rPr lang="en-GB" sz="2000" dirty="0">
                <a:ea typeface="Times New Roman" panose="02020603050405020304" pitchFamily="18" charset="0"/>
              </a:rPr>
              <a:t>Harwood, N. (2022). </a:t>
            </a:r>
            <a:r>
              <a:rPr lang="en-GB" sz="2000" dirty="0">
                <a:effectLst/>
                <a:ea typeface="Calibri" panose="020F0502020204030204" pitchFamily="34" charset="0"/>
              </a:rPr>
              <a:t>‘Teaching the writer to fish so they can fish for the rest of 	their 	lives’: lecturer, English language tutors, and student views on the educative role of 	proofreading. </a:t>
            </a:r>
            <a:r>
              <a:rPr lang="en-GB" sz="2000" i="1" dirty="0">
                <a:effectLst/>
                <a:ea typeface="Calibri" panose="020F0502020204030204" pitchFamily="34" charset="0"/>
              </a:rPr>
              <a:t>English for Specific Purposes, 68, </a:t>
            </a:r>
            <a:r>
              <a:rPr lang="en-GB" sz="2000" dirty="0">
                <a:effectLst/>
                <a:ea typeface="Calibri" panose="020F0502020204030204" pitchFamily="34" charset="0"/>
              </a:rPr>
              <a:t>116-130.</a:t>
            </a:r>
            <a:r>
              <a:rPr lang="en-GB" sz="2000" i="1" dirty="0">
                <a:ea typeface="Calibri" panose="020F0502020204030204" pitchFamily="34" charset="0"/>
              </a:rPr>
              <a:t> 	</a:t>
            </a:r>
            <a:r>
              <a:rPr lang="en-GB" sz="2000" dirty="0">
                <a:effectLst/>
                <a:ea typeface="Calibri" panose="020F0502020204030204" pitchFamily="34" charset="0"/>
                <a:hlinkClick r:id="rId6"/>
              </a:rPr>
              <a:t>https://doi.org/10.1016/j.esp.2022.07.002</a:t>
            </a:r>
            <a:endParaRPr lang="en-GB" sz="2000" dirty="0">
              <a:effectLst/>
              <a:ea typeface="Calibri" panose="020F0502020204030204" pitchFamily="34" charset="0"/>
            </a:endParaRPr>
          </a:p>
          <a:p>
            <a:pPr marL="0" indent="0">
              <a:buNone/>
            </a:pPr>
            <a:endParaRPr lang="en-GB" sz="2000" dirty="0">
              <a:effectLst/>
              <a:ea typeface="Times New Roman" panose="02020603050405020304" pitchFamily="18" charset="0"/>
            </a:endParaRPr>
          </a:p>
          <a:p>
            <a:pPr marL="0" indent="0">
              <a:buNone/>
            </a:pPr>
            <a:r>
              <a:rPr lang="en-GB" sz="2000" dirty="0">
                <a:effectLst/>
              </a:rPr>
              <a:t> </a:t>
            </a:r>
            <a:endParaRPr lang="en-GB" sz="2000" dirty="0">
              <a:effectLst/>
              <a:ea typeface="Times New Roman" panose="02020603050405020304" pitchFamily="18" charset="0"/>
            </a:endParaRPr>
          </a:p>
          <a:p>
            <a:pPr marL="0" indent="0" algn="just">
              <a:buNone/>
            </a:pPr>
            <a:endParaRPr lang="en-GB" sz="2000" dirty="0"/>
          </a:p>
          <a:p>
            <a:pPr algn="just"/>
            <a:endParaRPr lang="en-GB" sz="2000" dirty="0"/>
          </a:p>
          <a:p>
            <a:pPr algn="just"/>
            <a:endParaRPr lang="en-GB" sz="2000" dirty="0"/>
          </a:p>
          <a:p>
            <a:pPr algn="just"/>
            <a:endParaRPr lang="en-GB" sz="2000" dirty="0"/>
          </a:p>
          <a:p>
            <a:pPr marL="0" indent="0">
              <a:buNone/>
            </a:pPr>
            <a:endParaRPr lang="en-US" sz="2000" dirty="0"/>
          </a:p>
        </p:txBody>
      </p:sp>
      <p:sp>
        <p:nvSpPr>
          <p:cNvPr id="4" name="Slide Number Placeholder 3">
            <a:extLst>
              <a:ext uri="{FF2B5EF4-FFF2-40B4-BE49-F238E27FC236}">
                <a16:creationId xmlns:a16="http://schemas.microsoft.com/office/drawing/2014/main" id="{F1D00880-E582-D1FD-7041-5E860DE1FF06}"/>
              </a:ext>
            </a:extLst>
          </p:cNvPr>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1464024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240B0-8231-473A-16B2-CA95156822F7}"/>
              </a:ext>
            </a:extLst>
          </p:cNvPr>
          <p:cNvSpPr>
            <a:spLocks noGrp="1"/>
          </p:cNvSpPr>
          <p:nvPr>
            <p:ph type="title"/>
          </p:nvPr>
        </p:nvSpPr>
        <p:spPr>
          <a:xfrm>
            <a:off x="677334" y="117987"/>
            <a:ext cx="8596668" cy="589937"/>
          </a:xfrm>
        </p:spPr>
        <p:txBody>
          <a:bodyPr>
            <a:normAutofit fontScale="90000"/>
          </a:bodyPr>
          <a:lstStyle/>
          <a:p>
            <a:pPr algn="ctr"/>
            <a:r>
              <a:rPr lang="en-US" dirty="0"/>
              <a:t>References</a:t>
            </a:r>
          </a:p>
        </p:txBody>
      </p:sp>
      <p:sp>
        <p:nvSpPr>
          <p:cNvPr id="3" name="Content Placeholder 2">
            <a:extLst>
              <a:ext uri="{FF2B5EF4-FFF2-40B4-BE49-F238E27FC236}">
                <a16:creationId xmlns:a16="http://schemas.microsoft.com/office/drawing/2014/main" id="{CF89D4DA-CC36-505E-F8C3-859FAC8C5022}"/>
              </a:ext>
            </a:extLst>
          </p:cNvPr>
          <p:cNvSpPr>
            <a:spLocks noGrp="1"/>
          </p:cNvSpPr>
          <p:nvPr>
            <p:ph idx="1"/>
          </p:nvPr>
        </p:nvSpPr>
        <p:spPr>
          <a:xfrm>
            <a:off x="265471" y="707924"/>
            <a:ext cx="10545097" cy="5810863"/>
          </a:xfrm>
        </p:spPr>
        <p:txBody>
          <a:bodyPr>
            <a:normAutofit lnSpcReduction="10000"/>
          </a:bodyPr>
          <a:lstStyle/>
          <a:p>
            <a:pPr marL="0" indent="0">
              <a:buNone/>
            </a:pPr>
            <a:r>
              <a:rPr lang="en-GB" sz="2000" dirty="0">
                <a:effectLst/>
                <a:highlight>
                  <a:srgbClr val="FFFFFF"/>
                </a:highlight>
                <a:ea typeface="Calibri" panose="020F0502020204030204" pitchFamily="34" charset="0"/>
                <a:cs typeface="Times New Roman" panose="02020603050405020304" pitchFamily="18" charset="0"/>
              </a:rPr>
              <a:t>Harwood, N. (2023). Lecturer, language tutor, and student perspectives on 	the 	ethics of 	the 	proofreading of student writing.</a:t>
            </a:r>
            <a:r>
              <a:rPr lang="en-GB" sz="2000" i="1" dirty="0">
                <a:solidFill>
                  <a:srgbClr val="000000"/>
                </a:solidFill>
                <a:effectLst/>
                <a:ea typeface="Calibri" panose="020F0502020204030204" pitchFamily="34" charset="0"/>
                <a:cs typeface="Times New Roman" panose="02020603050405020304" pitchFamily="18" charset="0"/>
              </a:rPr>
              <a:t> Written Communication, 40</a:t>
            </a:r>
            <a:r>
              <a:rPr lang="en-GB" sz="2000" dirty="0">
                <a:solidFill>
                  <a:srgbClr val="000000"/>
                </a:solidFill>
                <a:effectLst/>
                <a:ea typeface="Calibri" panose="020F0502020204030204" pitchFamily="34" charset="0"/>
                <a:cs typeface="Times New Roman" panose="02020603050405020304" pitchFamily="18" charset="0"/>
              </a:rPr>
              <a:t>(2),</a:t>
            </a:r>
            <a:r>
              <a:rPr lang="en-GB" sz="2000" dirty="0">
                <a:effectLst/>
                <a:ea typeface="Calibri" panose="020F0502020204030204" pitchFamily="34" charset="0"/>
                <a:cs typeface="Times New Roman" panose="02020603050405020304" pitchFamily="18" charset="0"/>
              </a:rPr>
              <a:t> </a:t>
            </a:r>
            <a:r>
              <a:rPr lang="en-GB" sz="2000" dirty="0">
                <a:effectLst/>
                <a:ea typeface="Times New Roman" panose="02020603050405020304" pitchFamily="18" charset="0"/>
              </a:rPr>
              <a:t>1-69. 	</a:t>
            </a:r>
            <a:r>
              <a:rPr lang="en-GB" sz="2000" dirty="0">
                <a:effectLst/>
                <a:ea typeface="Times New Roman" panose="02020603050405020304" pitchFamily="18" charset="0"/>
                <a:hlinkClick r:id="rId2"/>
              </a:rPr>
              <a:t>https://doi.org/10.1177/07410883221146776</a:t>
            </a:r>
            <a:endParaRPr lang="en-GB" sz="2000" dirty="0">
              <a:effectLst/>
              <a:ea typeface="Calibri" panose="020F0502020204030204" pitchFamily="34" charset="0"/>
              <a:cs typeface="Times New Roman" panose="02020603050405020304" pitchFamily="18" charset="0"/>
            </a:endParaRPr>
          </a:p>
          <a:p>
            <a:pPr marL="0" indent="0">
              <a:buNone/>
            </a:pPr>
            <a:r>
              <a:rPr lang="en-GB" sz="2000" dirty="0">
                <a:effectLst/>
                <a:ea typeface="Times New Roman" panose="02020603050405020304" pitchFamily="18" charset="0"/>
              </a:rPr>
              <a:t>Harwood, N., Austin, L., &amp; Macaulay, R. (2009). Proofreading in a UK university: 	</a:t>
            </a:r>
            <a:r>
              <a:rPr lang="en-GB" sz="2000" dirty="0" err="1">
                <a:effectLst/>
                <a:ea typeface="Times New Roman" panose="02020603050405020304" pitchFamily="18" charset="0"/>
              </a:rPr>
              <a:t>Proofreaders’</a:t>
            </a:r>
            <a:r>
              <a:rPr lang="en-GB" sz="2000" dirty="0">
                <a:effectLst/>
                <a:ea typeface="Times New Roman" panose="02020603050405020304" pitchFamily="18" charset="0"/>
              </a:rPr>
              <a:t> beliefs, practices, and experiences. 	</a:t>
            </a:r>
            <a:r>
              <a:rPr lang="en-GB" sz="2000" i="1" dirty="0">
                <a:effectLst/>
                <a:ea typeface="Times New Roman" panose="02020603050405020304" pitchFamily="18" charset="0"/>
              </a:rPr>
              <a:t>Journal of Second 	Language 	Writing,</a:t>
            </a:r>
            <a:r>
              <a:rPr lang="en-GB" sz="2000" dirty="0">
                <a:effectLst/>
                <a:ea typeface="Times New Roman" panose="02020603050405020304" pitchFamily="18" charset="0"/>
              </a:rPr>
              <a:t> </a:t>
            </a:r>
            <a:r>
              <a:rPr lang="en-GB" sz="2000" i="1" dirty="0">
                <a:effectLst/>
                <a:ea typeface="Times New Roman" panose="02020603050405020304" pitchFamily="18" charset="0"/>
              </a:rPr>
              <a:t>18</a:t>
            </a:r>
            <a:r>
              <a:rPr lang="en-GB" sz="2000" dirty="0">
                <a:effectLst/>
                <a:ea typeface="Times New Roman" panose="02020603050405020304" pitchFamily="18" charset="0"/>
              </a:rPr>
              <a:t>(3), 166–190. </a:t>
            </a:r>
            <a:r>
              <a:rPr lang="en-GB" sz="2000" dirty="0">
                <a:effectLst/>
                <a:ea typeface="Times New Roman" panose="02020603050405020304" pitchFamily="18" charset="0"/>
                <a:hlinkClick r:id="rId3"/>
              </a:rPr>
              <a:t>https://doi.org/10.1016/j.jslw.2009.05.002</a:t>
            </a:r>
            <a:endParaRPr lang="en-GB" sz="2000" dirty="0">
              <a:effectLst/>
              <a:ea typeface="Times New Roman" panose="02020603050405020304" pitchFamily="18" charset="0"/>
            </a:endParaRPr>
          </a:p>
          <a:p>
            <a:pPr marL="0" indent="0">
              <a:buNone/>
            </a:pPr>
            <a:r>
              <a:rPr lang="en-GB" sz="2000" dirty="0">
                <a:solidFill>
                  <a:schemeClr val="tx1">
                    <a:lumMod val="65000"/>
                    <a:lumOff val="35000"/>
                  </a:schemeClr>
                </a:solidFill>
              </a:rPr>
              <a:t>Harwood, N., L. Austin, and R. Macaulay. (2010) ‘Ethics and integrity in 	proofreading: 	Findings from an interview-based study’, </a:t>
            </a:r>
            <a:r>
              <a:rPr lang="en-GB" sz="2000" i="1" dirty="0">
                <a:solidFill>
                  <a:schemeClr val="tx1">
                    <a:lumMod val="65000"/>
                    <a:lumOff val="35000"/>
                  </a:schemeClr>
                </a:solidFill>
              </a:rPr>
              <a:t>English for Specific Purposes, 29(</a:t>
            </a:r>
            <a:r>
              <a:rPr lang="en-GB" sz="2000" dirty="0">
                <a:solidFill>
                  <a:schemeClr val="tx1">
                    <a:lumMod val="65000"/>
                    <a:lumOff val="35000"/>
                  </a:schemeClr>
                </a:solidFill>
              </a:rPr>
              <a:t>1), 54-67. 	</a:t>
            </a:r>
            <a:r>
              <a:rPr lang="en-GB" sz="2000" dirty="0">
                <a:solidFill>
                  <a:schemeClr val="tx1">
                    <a:lumMod val="65000"/>
                    <a:lumOff val="35000"/>
                  </a:schemeClr>
                </a:solidFill>
                <a:hlinkClick r:id="rId4"/>
              </a:rPr>
              <a:t>https://doi.org/10.1016/j.esp.2009.08.004</a:t>
            </a:r>
            <a:endParaRPr lang="en-GB" sz="2000" dirty="0">
              <a:solidFill>
                <a:schemeClr val="tx1">
                  <a:lumMod val="65000"/>
                  <a:lumOff val="35000"/>
                </a:schemeClr>
              </a:solidFill>
            </a:endParaRPr>
          </a:p>
          <a:p>
            <a:pPr marL="0" indent="0">
              <a:buNone/>
            </a:pPr>
            <a:r>
              <a:rPr lang="en-GB" sz="2000" dirty="0">
                <a:solidFill>
                  <a:schemeClr val="tx1">
                    <a:lumMod val="65000"/>
                    <a:lumOff val="35000"/>
                  </a:schemeClr>
                </a:solidFill>
              </a:rPr>
              <a:t>Harwood, N., L. Austin, and R. Macaulay. (2012) ‘Cleaner, helper, teacher? The role of 	</a:t>
            </a:r>
            <a:r>
              <a:rPr lang="en-GB" sz="2000" dirty="0" err="1">
                <a:solidFill>
                  <a:schemeClr val="tx1">
                    <a:lumMod val="65000"/>
                    <a:lumOff val="35000"/>
                  </a:schemeClr>
                </a:solidFill>
              </a:rPr>
              <a:t>proofreaders</a:t>
            </a:r>
            <a:r>
              <a:rPr lang="en-GB" sz="2000" dirty="0">
                <a:solidFill>
                  <a:schemeClr val="tx1">
                    <a:lumMod val="65000"/>
                    <a:lumOff val="35000"/>
                  </a:schemeClr>
                </a:solidFill>
              </a:rPr>
              <a:t> of student writing’, </a:t>
            </a:r>
            <a:r>
              <a:rPr lang="en-GB" sz="2000" i="1" dirty="0">
                <a:solidFill>
                  <a:schemeClr val="tx1">
                    <a:lumMod val="65000"/>
                    <a:lumOff val="35000"/>
                  </a:schemeClr>
                </a:solidFill>
              </a:rPr>
              <a:t>Studies in Higher 	Education, 37</a:t>
            </a:r>
            <a:r>
              <a:rPr lang="en-GB" sz="2000" dirty="0">
                <a:solidFill>
                  <a:schemeClr val="tx1">
                    <a:lumMod val="65000"/>
                    <a:lumOff val="35000"/>
                  </a:schemeClr>
                </a:solidFill>
              </a:rPr>
              <a:t>(5),</a:t>
            </a:r>
            <a:r>
              <a:rPr lang="en-GB" sz="2000" b="1" dirty="0">
                <a:solidFill>
                  <a:schemeClr val="tx1">
                    <a:lumMod val="65000"/>
                    <a:lumOff val="35000"/>
                  </a:schemeClr>
                </a:solidFill>
              </a:rPr>
              <a:t> 	</a:t>
            </a:r>
            <a:r>
              <a:rPr lang="en-GB" sz="2000" dirty="0">
                <a:solidFill>
                  <a:schemeClr val="tx1">
                    <a:lumMod val="65000"/>
                    <a:lumOff val="35000"/>
                  </a:schemeClr>
                </a:solidFill>
              </a:rPr>
              <a:t>569-584. 	</a:t>
            </a:r>
            <a:r>
              <a:rPr lang="en-GB" sz="2000" dirty="0">
                <a:solidFill>
                  <a:schemeClr val="tx1">
                    <a:lumMod val="65000"/>
                    <a:lumOff val="35000"/>
                  </a:schemeClr>
                </a:solidFill>
                <a:hlinkClick r:id="rId5"/>
              </a:rPr>
              <a:t>https://doi.org/10.1080/03075079.2010.531462</a:t>
            </a:r>
            <a:endParaRPr lang="en-GB" sz="2000" dirty="0">
              <a:solidFill>
                <a:schemeClr val="tx1">
                  <a:lumMod val="65000"/>
                  <a:lumOff val="35000"/>
                </a:schemeClr>
              </a:solidFill>
            </a:endParaRPr>
          </a:p>
          <a:p>
            <a:pPr marL="0" indent="0">
              <a:buNone/>
            </a:pPr>
            <a:r>
              <a:rPr lang="en-GB" sz="2000" dirty="0">
                <a:solidFill>
                  <a:schemeClr val="tx1">
                    <a:lumMod val="65000"/>
                    <a:lumOff val="35000"/>
                  </a:schemeClr>
                </a:solidFill>
                <a:effectLst/>
                <a:ea typeface="Times New Roman" panose="02020603050405020304" pitchFamily="18" charset="0"/>
              </a:rPr>
              <a:t>Kim, E-Y.J. (2019). Korean scholars’ Use of For-Pay Editors and Perception of Ethicality. 	</a:t>
            </a:r>
            <a:r>
              <a:rPr lang="it-IT" sz="2000" i="1" dirty="0">
                <a:solidFill>
                  <a:schemeClr val="tx1">
                    <a:lumMod val="65000"/>
                    <a:lumOff val="35000"/>
                  </a:schemeClr>
                </a:solidFill>
                <a:effectLst/>
                <a:ea typeface="Times New Roman" panose="02020603050405020304" pitchFamily="18" charset="0"/>
              </a:rPr>
              <a:t>Publications</a:t>
            </a:r>
            <a:r>
              <a:rPr lang="it-IT" sz="2000" dirty="0">
                <a:solidFill>
                  <a:schemeClr val="tx1">
                    <a:lumMod val="65000"/>
                    <a:lumOff val="35000"/>
                  </a:schemeClr>
                </a:solidFill>
                <a:effectLst/>
                <a:ea typeface="Times New Roman" panose="02020603050405020304" pitchFamily="18" charset="0"/>
              </a:rPr>
              <a:t>. </a:t>
            </a:r>
            <a:r>
              <a:rPr lang="it-IT" sz="2000" i="1" dirty="0">
                <a:solidFill>
                  <a:schemeClr val="tx1">
                    <a:lumMod val="65000"/>
                    <a:lumOff val="35000"/>
                  </a:schemeClr>
                </a:solidFill>
                <a:effectLst/>
                <a:ea typeface="Times New Roman" panose="02020603050405020304" pitchFamily="18" charset="0"/>
              </a:rPr>
              <a:t>7</a:t>
            </a:r>
            <a:r>
              <a:rPr lang="it-IT" sz="2000" dirty="0">
                <a:solidFill>
                  <a:schemeClr val="tx1">
                    <a:lumMod val="65000"/>
                    <a:lumOff val="35000"/>
                  </a:schemeClr>
                </a:solidFill>
                <a:effectLst/>
                <a:ea typeface="Times New Roman" panose="02020603050405020304" pitchFamily="18" charset="0"/>
              </a:rPr>
              <a:t>(1), 1-12. </a:t>
            </a:r>
            <a:r>
              <a:rPr lang="en-GB" sz="2000" b="0" i="0" u="none" strike="noStrike" dirty="0">
                <a:solidFill>
                  <a:srgbClr val="222222"/>
                </a:solidFill>
                <a:effectLst/>
                <a:latin typeface="Helvetica Neue" panose="02000503000000020004" pitchFamily="2" charset="0"/>
                <a:hlinkClick r:id="rId6"/>
              </a:rPr>
              <a:t>https://doi.org/10.3390/publications7010021</a:t>
            </a:r>
            <a:endParaRPr lang="en-GB" sz="2000" b="0" i="0" u="none" strike="noStrike" dirty="0">
              <a:solidFill>
                <a:srgbClr val="222222"/>
              </a:solidFill>
              <a:effectLst/>
              <a:latin typeface="Helvetica Neue" panose="02000503000000020004" pitchFamily="2" charset="0"/>
            </a:endParaRPr>
          </a:p>
          <a:p>
            <a:pPr marL="0" indent="0">
              <a:buNone/>
            </a:pPr>
            <a:r>
              <a:rPr lang="en-GB" sz="2000" dirty="0">
                <a:solidFill>
                  <a:schemeClr val="tx1">
                    <a:lumMod val="65000"/>
                    <a:lumOff val="35000"/>
                  </a:schemeClr>
                </a:solidFill>
                <a:effectLst/>
                <a:ea typeface="Times New Roman" panose="02020603050405020304" pitchFamily="18" charset="0"/>
              </a:rPr>
              <a:t>Kim, E-Y. J., &amp; </a:t>
            </a:r>
            <a:r>
              <a:rPr lang="en-GB" sz="2000" dirty="0" err="1">
                <a:solidFill>
                  <a:schemeClr val="tx1">
                    <a:lumMod val="65000"/>
                    <a:lumOff val="35000"/>
                  </a:schemeClr>
                </a:solidFill>
                <a:effectLst/>
                <a:ea typeface="Times New Roman" panose="02020603050405020304" pitchFamily="18" charset="0"/>
              </a:rPr>
              <a:t>LaBianca</a:t>
            </a:r>
            <a:r>
              <a:rPr lang="en-GB" sz="2000" dirty="0">
                <a:solidFill>
                  <a:schemeClr val="tx1">
                    <a:lumMod val="65000"/>
                    <a:lumOff val="35000"/>
                  </a:schemeClr>
                </a:solidFill>
                <a:effectLst/>
                <a:ea typeface="Times New Roman" panose="02020603050405020304" pitchFamily="18" charset="0"/>
              </a:rPr>
              <a:t>, A. S. (2018). Ethics in Academic Writing Help for International 	Students in Higher Education: perceptions of Faculty and Students. </a:t>
            </a:r>
            <a:r>
              <a:rPr lang="en-GB" sz="2000" i="1" dirty="0">
                <a:solidFill>
                  <a:schemeClr val="tx1">
                    <a:lumMod val="65000"/>
                    <a:lumOff val="35000"/>
                  </a:schemeClr>
                </a:solidFill>
                <a:effectLst/>
                <a:ea typeface="Times New Roman" panose="02020603050405020304" pitchFamily="18" charset="0"/>
              </a:rPr>
              <a:t>Journal of 	Academic Ethics, 16</a:t>
            </a:r>
            <a:r>
              <a:rPr lang="en-GB" sz="2000" dirty="0">
                <a:solidFill>
                  <a:schemeClr val="tx1">
                    <a:lumMod val="65000"/>
                    <a:lumOff val="35000"/>
                  </a:schemeClr>
                </a:solidFill>
                <a:effectLst/>
                <a:ea typeface="Times New Roman" panose="02020603050405020304" pitchFamily="18" charset="0"/>
              </a:rPr>
              <a:t>, 39-59. </a:t>
            </a:r>
            <a:r>
              <a:rPr lang="en-GB" sz="2000" dirty="0">
                <a:solidFill>
                  <a:schemeClr val="tx1">
                    <a:lumMod val="65000"/>
                    <a:lumOff val="35000"/>
                  </a:schemeClr>
                </a:solidFill>
                <a:effectLst/>
                <a:ea typeface="Times New Roman" panose="02020603050405020304" pitchFamily="18" charset="0"/>
                <a:hlinkClick r:id="rId7"/>
              </a:rPr>
              <a:t>https://doi.org/10.1007/s10805-017-9299-5</a:t>
            </a:r>
            <a:endParaRPr lang="en-GB" sz="2000" dirty="0">
              <a:solidFill>
                <a:schemeClr val="tx1">
                  <a:lumMod val="65000"/>
                  <a:lumOff val="35000"/>
                </a:schemeClr>
              </a:solidFill>
              <a:effectLst/>
              <a:ea typeface="Times New Roman" panose="02020603050405020304" pitchFamily="18" charset="0"/>
            </a:endParaRPr>
          </a:p>
          <a:p>
            <a:pPr marL="0" indent="0">
              <a:buNone/>
            </a:pPr>
            <a:endParaRPr lang="it-IT" sz="2000" dirty="0">
              <a:solidFill>
                <a:schemeClr val="tx1">
                  <a:lumMod val="65000"/>
                  <a:lumOff val="35000"/>
                </a:schemeClr>
              </a:solidFill>
              <a:effectLst/>
              <a:ea typeface="Times New Roman" panose="02020603050405020304" pitchFamily="18" charset="0"/>
            </a:endParaRPr>
          </a:p>
          <a:p>
            <a:pPr marL="0" indent="0">
              <a:buNone/>
            </a:pPr>
            <a:endParaRPr lang="en-GB" sz="2000" dirty="0">
              <a:solidFill>
                <a:schemeClr val="tx1">
                  <a:lumMod val="65000"/>
                  <a:lumOff val="35000"/>
                </a:schemeClr>
              </a:solidFill>
            </a:endParaRPr>
          </a:p>
          <a:p>
            <a:pPr marL="0" indent="0">
              <a:buNone/>
            </a:pPr>
            <a:endParaRPr lang="en-GB" sz="2000" dirty="0">
              <a:solidFill>
                <a:schemeClr val="tx1">
                  <a:lumMod val="65000"/>
                  <a:lumOff val="35000"/>
                </a:schemeClr>
              </a:solidFill>
            </a:endParaRPr>
          </a:p>
          <a:p>
            <a:pPr marL="0" indent="0" algn="just">
              <a:buNone/>
            </a:pPr>
            <a:endParaRPr lang="en-GB" sz="1800" dirty="0">
              <a:solidFill>
                <a:schemeClr val="tx1">
                  <a:lumMod val="65000"/>
                  <a:lumOff val="35000"/>
                </a:schemeClr>
              </a:solidFill>
              <a:effectLst/>
              <a:ea typeface="Times New Roman" panose="02020603050405020304" pitchFamily="18" charset="0"/>
            </a:endParaRPr>
          </a:p>
          <a:p>
            <a:pPr marL="0" indent="0" algn="just">
              <a:buNone/>
            </a:pPr>
            <a:endParaRPr lang="en-GB" sz="1800" dirty="0">
              <a:effectLst/>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11E98F79-5A40-8449-8748-1454229C6140}"/>
              </a:ext>
            </a:extLst>
          </p:cNvPr>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3203933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3CF83-62FB-380D-1E77-60E0D03B2E98}"/>
              </a:ext>
            </a:extLst>
          </p:cNvPr>
          <p:cNvSpPr>
            <a:spLocks noGrp="1"/>
          </p:cNvSpPr>
          <p:nvPr>
            <p:ph type="title"/>
          </p:nvPr>
        </p:nvSpPr>
        <p:spPr>
          <a:xfrm>
            <a:off x="677334" y="256033"/>
            <a:ext cx="8596668" cy="949775"/>
          </a:xfrm>
        </p:spPr>
        <p:txBody>
          <a:bodyPr>
            <a:normAutofit/>
          </a:bodyPr>
          <a:lstStyle/>
          <a:p>
            <a:pPr algn="ctr"/>
            <a:r>
              <a:rPr lang="en-US" dirty="0"/>
              <a:t>Structure of talk</a:t>
            </a:r>
          </a:p>
        </p:txBody>
      </p:sp>
      <p:sp>
        <p:nvSpPr>
          <p:cNvPr id="3" name="Content Placeholder 2">
            <a:extLst>
              <a:ext uri="{FF2B5EF4-FFF2-40B4-BE49-F238E27FC236}">
                <a16:creationId xmlns:a16="http://schemas.microsoft.com/office/drawing/2014/main" id="{DE39B299-674A-CA18-BEA0-7C935B193433}"/>
              </a:ext>
            </a:extLst>
          </p:cNvPr>
          <p:cNvSpPr>
            <a:spLocks noGrp="1"/>
          </p:cNvSpPr>
          <p:nvPr>
            <p:ph idx="1"/>
          </p:nvPr>
        </p:nvSpPr>
        <p:spPr>
          <a:xfrm>
            <a:off x="677334" y="1205808"/>
            <a:ext cx="9435930" cy="5396159"/>
          </a:xfrm>
        </p:spPr>
        <p:txBody>
          <a:bodyPr>
            <a:normAutofit/>
          </a:bodyPr>
          <a:lstStyle/>
          <a:p>
            <a:pPr algn="just"/>
            <a:r>
              <a:rPr lang="en-US" sz="2800" b="1" dirty="0"/>
              <a:t>PhD pilot and main study research (Richards, 2022)</a:t>
            </a:r>
          </a:p>
          <a:p>
            <a:pPr marL="914400" lvl="1" indent="-457200" algn="just">
              <a:buFont typeface="+mj-lt"/>
              <a:buAutoNum type="arabicPeriod"/>
            </a:pPr>
            <a:r>
              <a:rPr lang="en-US" sz="2800" dirty="0"/>
              <a:t>Research design: title, questions, mixed-methods,  participants</a:t>
            </a:r>
          </a:p>
          <a:p>
            <a:pPr marL="914400" lvl="1" indent="-457200" algn="just">
              <a:buFont typeface="+mj-lt"/>
              <a:buAutoNum type="arabicPeriod"/>
            </a:pPr>
            <a:r>
              <a:rPr lang="en-US" sz="2800" dirty="0"/>
              <a:t>Example interventions of proofreader changes</a:t>
            </a:r>
          </a:p>
          <a:p>
            <a:pPr marL="914400" lvl="1" indent="-457200" algn="just">
              <a:buFont typeface="+mj-lt"/>
              <a:buAutoNum type="arabicPeriod"/>
            </a:pPr>
            <a:r>
              <a:rPr lang="en-US" sz="2800" dirty="0"/>
              <a:t>Findings – Quantitative and qualitative </a:t>
            </a:r>
          </a:p>
          <a:p>
            <a:pPr marL="914400" lvl="1" indent="-457200" algn="just">
              <a:buFont typeface="+mj-lt"/>
              <a:buAutoNum type="arabicPeriod"/>
            </a:pPr>
            <a:r>
              <a:rPr lang="en-US" sz="2800" dirty="0"/>
              <a:t>Stakeholder tool for academics when permitting the proofreading of student work for assessment</a:t>
            </a:r>
          </a:p>
        </p:txBody>
      </p:sp>
      <p:sp>
        <p:nvSpPr>
          <p:cNvPr id="4" name="Slide Number Placeholder 3">
            <a:extLst>
              <a:ext uri="{FF2B5EF4-FFF2-40B4-BE49-F238E27FC236}">
                <a16:creationId xmlns:a16="http://schemas.microsoft.com/office/drawing/2014/main" id="{44CDA4FC-8D05-21F4-E34A-39E534E9E063}"/>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2909664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F788D-5257-2C41-C04D-104A130E046C}"/>
              </a:ext>
            </a:extLst>
          </p:cNvPr>
          <p:cNvSpPr>
            <a:spLocks noGrp="1"/>
          </p:cNvSpPr>
          <p:nvPr>
            <p:ph type="title"/>
          </p:nvPr>
        </p:nvSpPr>
        <p:spPr>
          <a:xfrm>
            <a:off x="677334" y="106681"/>
            <a:ext cx="8596668" cy="782927"/>
          </a:xfrm>
        </p:spPr>
        <p:txBody>
          <a:bodyPr/>
          <a:lstStyle/>
          <a:p>
            <a:pPr algn="ctr"/>
            <a:r>
              <a:rPr lang="en-US" dirty="0"/>
              <a:t>References</a:t>
            </a:r>
          </a:p>
        </p:txBody>
      </p:sp>
      <p:sp>
        <p:nvSpPr>
          <p:cNvPr id="3" name="Content Placeholder 2">
            <a:extLst>
              <a:ext uri="{FF2B5EF4-FFF2-40B4-BE49-F238E27FC236}">
                <a16:creationId xmlns:a16="http://schemas.microsoft.com/office/drawing/2014/main" id="{F00A2256-E6FF-1A31-B62A-66E109ED57EC}"/>
              </a:ext>
            </a:extLst>
          </p:cNvPr>
          <p:cNvSpPr>
            <a:spLocks noGrp="1"/>
          </p:cNvSpPr>
          <p:nvPr>
            <p:ph idx="1"/>
          </p:nvPr>
        </p:nvSpPr>
        <p:spPr>
          <a:xfrm>
            <a:off x="259079" y="762000"/>
            <a:ext cx="10536739" cy="5989319"/>
          </a:xfrm>
        </p:spPr>
        <p:txBody>
          <a:bodyPr>
            <a:normAutofit/>
          </a:bodyPr>
          <a:lstStyle/>
          <a:p>
            <a:pPr marL="0" indent="0">
              <a:buNone/>
            </a:pPr>
            <a:r>
              <a:rPr lang="en-GB" sz="2000" dirty="0">
                <a:solidFill>
                  <a:schemeClr val="tx1">
                    <a:lumMod val="65000"/>
                    <a:lumOff val="35000"/>
                  </a:schemeClr>
                </a:solidFill>
              </a:rPr>
              <a:t>Kruger, H., and A. Bevan-Dye. (2010) ‘Guidelines for the editing of 	dissertations 	and 	theses: A survey of editors’ perceptions’, </a:t>
            </a:r>
            <a:r>
              <a:rPr lang="en-GB" sz="2000" i="1" dirty="0">
                <a:solidFill>
                  <a:schemeClr val="tx1">
                    <a:lumMod val="65000"/>
                    <a:lumOff val="35000"/>
                  </a:schemeClr>
                </a:solidFill>
              </a:rPr>
              <a:t>Southern 	African Linguistics and 	Applied 	Language Studies, 28</a:t>
            </a:r>
            <a:r>
              <a:rPr lang="en-GB" sz="2000" dirty="0">
                <a:solidFill>
                  <a:schemeClr val="tx1">
                    <a:lumMod val="65000"/>
                    <a:lumOff val="35000"/>
                  </a:schemeClr>
                </a:solidFill>
              </a:rPr>
              <a:t>(2), 153-169 </a:t>
            </a:r>
            <a:r>
              <a:rPr lang="en-GB" sz="2000" dirty="0">
                <a:solidFill>
                  <a:schemeClr val="tx1">
                    <a:lumMod val="65000"/>
                    <a:lumOff val="35000"/>
                  </a:schemeClr>
                </a:solidFill>
                <a:hlinkClick r:id="rId2"/>
              </a:rPr>
              <a:t>https://doi.org/10.2989/16073614.2010.519110</a:t>
            </a:r>
            <a:endParaRPr lang="en-GB" sz="2000" dirty="0">
              <a:solidFill>
                <a:schemeClr val="tx1">
                  <a:lumMod val="65000"/>
                  <a:lumOff val="35000"/>
                </a:schemeClr>
              </a:solidFill>
            </a:endParaRPr>
          </a:p>
          <a:p>
            <a:pPr marL="0" indent="0">
              <a:buNone/>
            </a:pPr>
            <a:r>
              <a:rPr lang="en-GB" sz="2000" dirty="0">
                <a:solidFill>
                  <a:schemeClr val="tx1">
                    <a:lumMod val="65000"/>
                    <a:lumOff val="35000"/>
                  </a:schemeClr>
                </a:solidFill>
                <a:effectLst/>
                <a:ea typeface="Times New Roman" panose="02020603050405020304" pitchFamily="18" charset="0"/>
              </a:rPr>
              <a:t>McNally, D, &amp; </a:t>
            </a:r>
            <a:r>
              <a:rPr lang="en-GB" sz="2000" dirty="0" err="1">
                <a:solidFill>
                  <a:schemeClr val="tx1">
                    <a:lumMod val="65000"/>
                    <a:lumOff val="35000"/>
                  </a:schemeClr>
                </a:solidFill>
                <a:effectLst/>
                <a:ea typeface="Times New Roman" panose="02020603050405020304" pitchFamily="18" charset="0"/>
              </a:rPr>
              <a:t>Kooyman</a:t>
            </a:r>
            <a:r>
              <a:rPr lang="en-GB" sz="2000" dirty="0">
                <a:solidFill>
                  <a:schemeClr val="tx1">
                    <a:lumMod val="65000"/>
                    <a:lumOff val="35000"/>
                  </a:schemeClr>
                </a:solidFill>
                <a:effectLst/>
                <a:ea typeface="Times New Roman" panose="02020603050405020304" pitchFamily="18" charset="0"/>
              </a:rPr>
              <a:t>, B. (2017). Drawing the line: Views from academic 	staff 	and 	skills advisors on acceptable proofreading with low proficiency 	writers. </a:t>
            </a:r>
            <a:r>
              <a:rPr lang="en-GB" sz="2000" i="1" dirty="0">
                <a:solidFill>
                  <a:schemeClr val="tx1">
                    <a:lumMod val="65000"/>
                    <a:lumOff val="35000"/>
                  </a:schemeClr>
                </a:solidFill>
                <a:effectLst/>
                <a:ea typeface="Times New Roman" panose="02020603050405020304" pitchFamily="18" charset="0"/>
              </a:rPr>
              <a:t>Journal of 	Academic Language &amp; Learning, 11</a:t>
            </a:r>
            <a:r>
              <a:rPr lang="en-GB" sz="2000" dirty="0">
                <a:solidFill>
                  <a:schemeClr val="tx1">
                    <a:lumMod val="65000"/>
                    <a:lumOff val="35000"/>
                  </a:schemeClr>
                </a:solidFill>
                <a:effectLst/>
                <a:ea typeface="Times New Roman" panose="02020603050405020304" pitchFamily="18" charset="0"/>
              </a:rPr>
              <a:t>(1), A145- A158.</a:t>
            </a:r>
          </a:p>
          <a:p>
            <a:pPr marL="0" indent="0">
              <a:buNone/>
            </a:pPr>
            <a:r>
              <a:rPr lang="en-GB" sz="2000" dirty="0">
                <a:effectLst/>
              </a:rPr>
              <a:t>Richards, F. (2022). </a:t>
            </a:r>
            <a:r>
              <a:rPr lang="en-GB" sz="2000" i="1" dirty="0">
                <a:effectLst/>
              </a:rPr>
              <a:t>An investigation into proofreading practices at a UK university: The 	perspectives of an L2 student, </a:t>
            </a:r>
            <a:r>
              <a:rPr lang="en-GB" sz="2000" i="1" dirty="0" err="1">
                <a:effectLst/>
              </a:rPr>
              <a:t>proofreader</a:t>
            </a:r>
            <a:r>
              <a:rPr lang="en-GB" sz="2000" i="1" dirty="0">
                <a:effectLst/>
              </a:rPr>
              <a:t>, and lecturers </a:t>
            </a:r>
            <a:r>
              <a:rPr lang="en-GB" sz="2000" dirty="0">
                <a:effectLst/>
              </a:rPr>
              <a:t>[Unpublished PhD thesis, 	University of Sheffield]. https://</a:t>
            </a:r>
            <a:r>
              <a:rPr lang="en-GB" sz="2000" dirty="0" err="1">
                <a:effectLst/>
              </a:rPr>
              <a:t>etheses.whiterose.ac.uk</a:t>
            </a:r>
            <a:r>
              <a:rPr lang="en-GB" sz="2000" dirty="0">
                <a:effectLst/>
              </a:rPr>
              <a:t>/31203/ </a:t>
            </a:r>
          </a:p>
          <a:p>
            <a:pPr marL="0" indent="0">
              <a:buNone/>
            </a:pPr>
            <a:r>
              <a:rPr lang="en-GB" sz="2000" dirty="0"/>
              <a:t>Richards, F. (in preparation). </a:t>
            </a:r>
            <a:r>
              <a:rPr lang="en-GB" sz="2000" kern="0" dirty="0">
                <a:solidFill>
                  <a:srgbClr val="000000"/>
                </a:solidFill>
                <a:effectLst/>
                <a:ea typeface="Times New Roman" panose="02020603050405020304" pitchFamily="18" charset="0"/>
              </a:rPr>
              <a:t>Proofreading student writing: a research-based stakeholder 	tool </a:t>
            </a:r>
            <a:r>
              <a:rPr lang="en-GB" sz="2000" i="1" dirty="0">
                <a:solidFill>
                  <a:srgbClr val="000000"/>
                </a:solidFill>
                <a:effectLst/>
                <a:ea typeface="Yu Mincho" panose="02020400000000000000" pitchFamily="18" charset="-128"/>
              </a:rPr>
              <a:t>Targeted journal: Journal of Academic Ethics</a:t>
            </a:r>
            <a:r>
              <a:rPr lang="en-GB" sz="2000" dirty="0">
                <a:effectLst/>
              </a:rPr>
              <a:t> </a:t>
            </a:r>
          </a:p>
          <a:p>
            <a:pPr marL="0" indent="0">
              <a:buNone/>
            </a:pPr>
            <a:r>
              <a:rPr lang="en-GB" sz="2000" dirty="0">
                <a:effectLst/>
                <a:ea typeface="Times New Roman" panose="02020603050405020304" pitchFamily="18" charset="0"/>
              </a:rPr>
              <a:t>Salter-Dvorak, H. (2019). Proofreading: How de facto language policies 	create 	social 	inequality for L2 master’s students in UK universities. </a:t>
            </a:r>
            <a:r>
              <a:rPr lang="en-GB" sz="2000" i="1" dirty="0">
                <a:effectLst/>
                <a:ea typeface="Times New Roman" panose="02020603050405020304" pitchFamily="18" charset="0"/>
              </a:rPr>
              <a:t>Journal of English for 	Academic Purposes, 39</a:t>
            </a:r>
            <a:r>
              <a:rPr lang="en-GB" sz="2000" dirty="0">
                <a:effectLst/>
                <a:ea typeface="Times New Roman" panose="02020603050405020304" pitchFamily="18" charset="0"/>
              </a:rPr>
              <a:t>, 119-131. </a:t>
            </a:r>
            <a:r>
              <a:rPr lang="en-GB" sz="2000" u="sng" dirty="0">
                <a:effectLst/>
                <a:ea typeface="Times New Roman" panose="02020603050405020304" pitchFamily="18" charset="0"/>
                <a:hlinkClick r:id="rId3">
                  <a:extLst>
                    <a:ext uri="{A12FA001-AC4F-418D-AE19-62706E023703}">
                      <ahyp:hlinkClr xmlns:ahyp="http://schemas.microsoft.com/office/drawing/2018/hyperlinkcolor" val="tx"/>
                    </a:ext>
                  </a:extLst>
                </a:hlinkClick>
              </a:rPr>
              <a:t>https://doi.org/10.1016/j.jeap.2019.03.004</a:t>
            </a:r>
            <a:endParaRPr lang="en-GB" sz="2000" dirty="0">
              <a:effectLst/>
              <a:ea typeface="Times New Roman" panose="02020603050405020304" pitchFamily="18" charset="0"/>
            </a:endParaRPr>
          </a:p>
          <a:p>
            <a:pPr marL="0" indent="0">
              <a:buNone/>
            </a:pPr>
            <a:r>
              <a:rPr lang="en-GB" sz="2000" dirty="0">
                <a:effectLst/>
                <a:ea typeface="Times New Roman" panose="02020603050405020304" pitchFamily="18" charset="0"/>
              </a:rPr>
              <a:t>SENSE (2016). </a:t>
            </a:r>
            <a:r>
              <a:rPr lang="en-GB" sz="2000" i="1" dirty="0">
                <a:effectLst/>
                <a:ea typeface="Times New Roman" panose="02020603050405020304" pitchFamily="18" charset="0"/>
              </a:rPr>
              <a:t>Guidelines for Proofreading Student Texts.</a:t>
            </a:r>
          </a:p>
          <a:p>
            <a:pPr marL="0" indent="0">
              <a:buNone/>
            </a:pPr>
            <a:r>
              <a:rPr lang="en-GB" sz="2000" i="1" dirty="0">
                <a:ea typeface="Times New Roman" panose="02020603050405020304" pitchFamily="18" charset="0"/>
              </a:rPr>
              <a:t>	</a:t>
            </a:r>
            <a:r>
              <a:rPr lang="en-GB" sz="2000" dirty="0">
                <a:effectLst/>
                <a:ea typeface="Times New Roman" panose="02020603050405020304" pitchFamily="18" charset="0"/>
              </a:rPr>
              <a:t> </a:t>
            </a:r>
            <a:r>
              <a:rPr lang="en-GB" sz="2000" dirty="0">
                <a:effectLst/>
                <a:ea typeface="Times New Roman" panose="02020603050405020304" pitchFamily="18" charset="0"/>
                <a:hlinkClick r:id="rId4">
                  <a:extLst>
                    <a:ext uri="{A12FA001-AC4F-418D-AE19-62706E023703}">
                      <ahyp:hlinkClr xmlns:ahyp="http://schemas.microsoft.com/office/drawing/2018/hyperlinkcolor" val="tx"/>
                    </a:ext>
                  </a:extLst>
                </a:hlinkClick>
              </a:rPr>
              <a:t>SENSE Guidelines for Proofreading Student Texts (August 2016) - sense-online.nl</a:t>
            </a:r>
            <a:endParaRPr lang="en-GB" sz="2000" dirty="0">
              <a:effectLst/>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CF413BF8-CE28-EEBE-9899-7AFBFF69724A}"/>
              </a:ext>
            </a:extLst>
          </p:cNvPr>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11422309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6245A-5B8C-54E0-CB5F-455A14528B0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B37FDFA2-7C07-72CE-D236-B4BE3242ECCE}"/>
              </a:ext>
            </a:extLst>
          </p:cNvPr>
          <p:cNvSpPr>
            <a:spLocks noGrp="1"/>
          </p:cNvSpPr>
          <p:nvPr>
            <p:ph idx="1"/>
          </p:nvPr>
        </p:nvSpPr>
        <p:spPr/>
        <p:txBody>
          <a:bodyPr/>
          <a:lstStyle/>
          <a:p>
            <a:pPr marL="0" indent="0" algn="ctr">
              <a:buNone/>
            </a:pPr>
            <a:r>
              <a:rPr lang="en-US" sz="3600" dirty="0"/>
              <a:t>Thank you!</a:t>
            </a:r>
          </a:p>
          <a:p>
            <a:endParaRPr lang="en-US" dirty="0"/>
          </a:p>
        </p:txBody>
      </p:sp>
      <p:sp>
        <p:nvSpPr>
          <p:cNvPr id="4" name="Slide Number Placeholder 3">
            <a:extLst>
              <a:ext uri="{FF2B5EF4-FFF2-40B4-BE49-F238E27FC236}">
                <a16:creationId xmlns:a16="http://schemas.microsoft.com/office/drawing/2014/main" id="{5C6351BF-BD57-32D3-2E33-C4D319A2EB74}"/>
              </a:ext>
            </a:extLst>
          </p:cNvPr>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3007839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D4DEB-5C30-8FA8-6B64-896E1B39BA13}"/>
              </a:ext>
            </a:extLst>
          </p:cNvPr>
          <p:cNvSpPr>
            <a:spLocks noGrp="1"/>
          </p:cNvSpPr>
          <p:nvPr>
            <p:ph type="title"/>
          </p:nvPr>
        </p:nvSpPr>
        <p:spPr>
          <a:xfrm>
            <a:off x="677334" y="451513"/>
            <a:ext cx="8596668" cy="810359"/>
          </a:xfrm>
        </p:spPr>
        <p:txBody>
          <a:bodyPr>
            <a:noAutofit/>
          </a:bodyPr>
          <a:lstStyle/>
          <a:p>
            <a:pPr algn="ctr"/>
            <a:r>
              <a:rPr lang="en-US" dirty="0"/>
              <a:t>Research Title &amp; Questions</a:t>
            </a:r>
          </a:p>
        </p:txBody>
      </p:sp>
      <p:sp>
        <p:nvSpPr>
          <p:cNvPr id="3" name="Content Placeholder 2">
            <a:extLst>
              <a:ext uri="{FF2B5EF4-FFF2-40B4-BE49-F238E27FC236}">
                <a16:creationId xmlns:a16="http://schemas.microsoft.com/office/drawing/2014/main" id="{22282FD6-0DD4-19E2-11D1-228A6D363C9B}"/>
              </a:ext>
            </a:extLst>
          </p:cNvPr>
          <p:cNvSpPr>
            <a:spLocks noGrp="1"/>
          </p:cNvSpPr>
          <p:nvPr>
            <p:ph idx="1"/>
          </p:nvPr>
        </p:nvSpPr>
        <p:spPr>
          <a:xfrm>
            <a:off x="677334" y="914400"/>
            <a:ext cx="8596668" cy="5822065"/>
          </a:xfrm>
        </p:spPr>
        <p:txBody>
          <a:bodyPr>
            <a:normAutofit/>
          </a:bodyPr>
          <a:lstStyle/>
          <a:p>
            <a:pPr marL="0" indent="0">
              <a:buNone/>
            </a:pPr>
            <a:endParaRPr lang="en-US" sz="2800" dirty="0"/>
          </a:p>
          <a:p>
            <a:pPr algn="just"/>
            <a:r>
              <a:rPr lang="en-GB" sz="2800" b="1" dirty="0">
                <a:effectLst/>
                <a:ea typeface="Times New Roman" panose="02020603050405020304" pitchFamily="18" charset="0"/>
              </a:rPr>
              <a:t>Title</a:t>
            </a:r>
            <a:r>
              <a:rPr lang="en-GB" sz="2800" dirty="0">
                <a:effectLst/>
                <a:ea typeface="Times New Roman" panose="02020603050405020304" pitchFamily="18" charset="0"/>
              </a:rPr>
              <a:t>: An investigation into proofreading practices at a UK university: the perspectives of an L2 student, </a:t>
            </a:r>
            <a:r>
              <a:rPr lang="en-GB" sz="2800" dirty="0" err="1">
                <a:effectLst/>
                <a:ea typeface="Times New Roman" panose="02020603050405020304" pitchFamily="18" charset="0"/>
              </a:rPr>
              <a:t>proofreader</a:t>
            </a:r>
            <a:r>
              <a:rPr lang="en-GB" sz="2800" dirty="0">
                <a:effectLst/>
                <a:ea typeface="Times New Roman" panose="02020603050405020304" pitchFamily="18" charset="0"/>
              </a:rPr>
              <a:t>, and lecturers</a:t>
            </a:r>
          </a:p>
          <a:p>
            <a:pPr algn="just"/>
            <a:endParaRPr lang="en-GB" sz="2800" dirty="0"/>
          </a:p>
          <a:p>
            <a:pPr algn="just"/>
            <a:r>
              <a:rPr lang="en-US" sz="2800" b="1" dirty="0"/>
              <a:t>Overarching research question</a:t>
            </a:r>
            <a:r>
              <a:rPr lang="en-US" sz="2800" dirty="0"/>
              <a:t>:</a:t>
            </a:r>
          </a:p>
          <a:p>
            <a:pPr lvl="1" algn="just">
              <a:buFont typeface="Wingdings" pitchFamily="2" charset="2"/>
              <a:buChar char="Ø"/>
            </a:pPr>
            <a:r>
              <a:rPr lang="en-US" sz="2800" dirty="0"/>
              <a:t>How do students, proofreaders, and lecturers perceive a range of proofreader interventions in terms of ethical appropriacy?</a:t>
            </a:r>
          </a:p>
          <a:p>
            <a:pPr algn="just"/>
            <a:endParaRPr lang="en-US" sz="2800" dirty="0"/>
          </a:p>
          <a:p>
            <a:pPr marL="457200" indent="-457200" algn="just">
              <a:buFont typeface="Wingdings" pitchFamily="2" charset="2"/>
              <a:buChar char="Ø"/>
            </a:pPr>
            <a:endParaRPr lang="en-GB" sz="7200" dirty="0">
              <a:solidFill>
                <a:schemeClr val="tx1">
                  <a:lumMod val="75000"/>
                  <a:lumOff val="25000"/>
                </a:schemeClr>
              </a:solidFill>
            </a:endParaRPr>
          </a:p>
          <a:p>
            <a:endParaRPr lang="en-GB" sz="1800" dirty="0">
              <a:effectLst/>
              <a:latin typeface="Times New Roman" panose="02020603050405020304" pitchFamily="18" charset="0"/>
              <a:ea typeface="Times New Roman" panose="02020603050405020304" pitchFamily="18" charset="0"/>
            </a:endParaRPr>
          </a:p>
          <a:p>
            <a:endParaRPr lang="en-US" dirty="0"/>
          </a:p>
          <a:p>
            <a:endParaRPr lang="en-US" dirty="0"/>
          </a:p>
        </p:txBody>
      </p:sp>
      <p:sp>
        <p:nvSpPr>
          <p:cNvPr id="4" name="Slide Number Placeholder 3">
            <a:extLst>
              <a:ext uri="{FF2B5EF4-FFF2-40B4-BE49-F238E27FC236}">
                <a16:creationId xmlns:a16="http://schemas.microsoft.com/office/drawing/2014/main" id="{9C644FE7-7187-6432-BDC8-798CADF43E90}"/>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1227108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D4DEB-5C30-8FA8-6B64-896E1B39BA13}"/>
              </a:ext>
            </a:extLst>
          </p:cNvPr>
          <p:cNvSpPr>
            <a:spLocks noGrp="1"/>
          </p:cNvSpPr>
          <p:nvPr>
            <p:ph type="title"/>
          </p:nvPr>
        </p:nvSpPr>
        <p:spPr>
          <a:xfrm>
            <a:off x="677334" y="451513"/>
            <a:ext cx="8596668" cy="828647"/>
          </a:xfrm>
        </p:spPr>
        <p:txBody>
          <a:bodyPr>
            <a:noAutofit/>
          </a:bodyPr>
          <a:lstStyle/>
          <a:p>
            <a:pPr algn="ctr"/>
            <a:r>
              <a:rPr lang="en-US" dirty="0"/>
              <a:t>Research Method Approach</a:t>
            </a:r>
          </a:p>
        </p:txBody>
      </p:sp>
      <p:sp>
        <p:nvSpPr>
          <p:cNvPr id="3" name="Content Placeholder 2">
            <a:extLst>
              <a:ext uri="{FF2B5EF4-FFF2-40B4-BE49-F238E27FC236}">
                <a16:creationId xmlns:a16="http://schemas.microsoft.com/office/drawing/2014/main" id="{22282FD6-0DD4-19E2-11D1-228A6D363C9B}"/>
              </a:ext>
            </a:extLst>
          </p:cNvPr>
          <p:cNvSpPr>
            <a:spLocks noGrp="1"/>
          </p:cNvSpPr>
          <p:nvPr>
            <p:ph idx="1"/>
          </p:nvPr>
        </p:nvSpPr>
        <p:spPr>
          <a:xfrm>
            <a:off x="677333" y="1042416"/>
            <a:ext cx="9484305" cy="5694049"/>
          </a:xfrm>
        </p:spPr>
        <p:txBody>
          <a:bodyPr>
            <a:normAutofit fontScale="25000" lnSpcReduction="20000"/>
          </a:bodyPr>
          <a:lstStyle/>
          <a:p>
            <a:pPr marL="0" indent="0" algn="just">
              <a:buNone/>
            </a:pPr>
            <a:endParaRPr lang="en-US" sz="11200" dirty="0"/>
          </a:p>
          <a:p>
            <a:pPr algn="just"/>
            <a:r>
              <a:rPr lang="en-US" sz="11200" b="1" dirty="0"/>
              <a:t>Used mixed methods</a:t>
            </a:r>
            <a:r>
              <a:rPr lang="en-US" sz="11200" dirty="0"/>
              <a:t>:</a:t>
            </a:r>
          </a:p>
          <a:p>
            <a:pPr lvl="1" algn="just">
              <a:buFont typeface="Wingdings" pitchFamily="2" charset="2"/>
              <a:buChar char="Ø"/>
            </a:pPr>
            <a:r>
              <a:rPr lang="en-US" sz="11200" dirty="0"/>
              <a:t>Quantitative – </a:t>
            </a:r>
            <a:r>
              <a:rPr lang="en-US" sz="11200" dirty="0" err="1"/>
              <a:t>analysed</a:t>
            </a:r>
            <a:r>
              <a:rPr lang="en-US" sz="11200" dirty="0"/>
              <a:t> proofreading interventions made to student participants’ work </a:t>
            </a:r>
            <a:r>
              <a:rPr lang="en-GB" sz="11200" dirty="0"/>
              <a:t>i.e., what changes the </a:t>
            </a:r>
            <a:r>
              <a:rPr lang="en-GB" sz="11200" dirty="0" err="1"/>
              <a:t>proofreader</a:t>
            </a:r>
            <a:r>
              <a:rPr lang="en-GB" sz="11200" dirty="0"/>
              <a:t> made and how many changes through a taxonomy based on Harwood (2018) and Kruger and Bevan-Dye’s (2010) frameworks</a:t>
            </a:r>
          </a:p>
          <a:p>
            <a:pPr marL="457200" lvl="1" indent="0" algn="just">
              <a:buNone/>
            </a:pPr>
            <a:endParaRPr lang="en-GB" sz="11200" dirty="0"/>
          </a:p>
          <a:p>
            <a:pPr lvl="1" algn="just">
              <a:buFont typeface="Wingdings" pitchFamily="2" charset="2"/>
              <a:buChar char="Ø"/>
            </a:pPr>
            <a:r>
              <a:rPr lang="en-GB" sz="11200" dirty="0"/>
              <a:t>Qualitative – discussed at interview changes that were and were not made to the student texts to investigate views on lighter and heavier touch interventions</a:t>
            </a:r>
          </a:p>
          <a:p>
            <a:pPr marL="457200" indent="-457200" algn="just">
              <a:buFont typeface="Wingdings" pitchFamily="2" charset="2"/>
              <a:buChar char="Ø"/>
            </a:pPr>
            <a:endParaRPr lang="en-GB" sz="7200" dirty="0">
              <a:solidFill>
                <a:schemeClr val="tx1">
                  <a:lumMod val="75000"/>
                  <a:lumOff val="25000"/>
                </a:schemeClr>
              </a:solidFill>
            </a:endParaRPr>
          </a:p>
          <a:p>
            <a:endParaRPr lang="en-GB" sz="1800" dirty="0">
              <a:effectLst/>
              <a:latin typeface="Times New Roman" panose="02020603050405020304" pitchFamily="18" charset="0"/>
              <a:ea typeface="Times New Roman" panose="02020603050405020304" pitchFamily="18" charset="0"/>
            </a:endParaRPr>
          </a:p>
          <a:p>
            <a:endParaRPr lang="en-US" dirty="0"/>
          </a:p>
          <a:p>
            <a:endParaRPr lang="en-US" dirty="0"/>
          </a:p>
        </p:txBody>
      </p:sp>
      <p:sp>
        <p:nvSpPr>
          <p:cNvPr id="4" name="Slide Number Placeholder 3">
            <a:extLst>
              <a:ext uri="{FF2B5EF4-FFF2-40B4-BE49-F238E27FC236}">
                <a16:creationId xmlns:a16="http://schemas.microsoft.com/office/drawing/2014/main" id="{9C644FE7-7187-6432-BDC8-798CADF43E90}"/>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2750738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E5162-1661-E713-3782-50993573B533}"/>
              </a:ext>
            </a:extLst>
          </p:cNvPr>
          <p:cNvSpPr>
            <a:spLocks noGrp="1"/>
          </p:cNvSpPr>
          <p:nvPr>
            <p:ph type="title"/>
          </p:nvPr>
        </p:nvSpPr>
        <p:spPr>
          <a:xfrm>
            <a:off x="677334" y="172192"/>
            <a:ext cx="8596668" cy="635528"/>
          </a:xfrm>
        </p:spPr>
        <p:txBody>
          <a:bodyPr>
            <a:noAutofit/>
          </a:bodyPr>
          <a:lstStyle/>
          <a:p>
            <a:pPr algn="ctr"/>
            <a:r>
              <a:rPr lang="en-US" dirty="0"/>
              <a:t>Participants  </a:t>
            </a:r>
          </a:p>
        </p:txBody>
      </p:sp>
      <p:sp>
        <p:nvSpPr>
          <p:cNvPr id="3" name="Content Placeholder 2">
            <a:extLst>
              <a:ext uri="{FF2B5EF4-FFF2-40B4-BE49-F238E27FC236}">
                <a16:creationId xmlns:a16="http://schemas.microsoft.com/office/drawing/2014/main" id="{283BC9AF-A132-E6AC-8892-511DED70F21C}"/>
              </a:ext>
            </a:extLst>
          </p:cNvPr>
          <p:cNvSpPr>
            <a:spLocks noGrp="1"/>
          </p:cNvSpPr>
          <p:nvPr>
            <p:ph idx="1"/>
          </p:nvPr>
        </p:nvSpPr>
        <p:spPr>
          <a:xfrm>
            <a:off x="677334" y="1335024"/>
            <a:ext cx="9271338" cy="5350784"/>
          </a:xfrm>
        </p:spPr>
        <p:txBody>
          <a:bodyPr>
            <a:noAutofit/>
          </a:bodyPr>
          <a:lstStyle/>
          <a:p>
            <a:pPr algn="just"/>
            <a:r>
              <a:rPr lang="en-GB" sz="2800" i="1" dirty="0"/>
              <a:t>All participants were based at the same UK university</a:t>
            </a:r>
          </a:p>
          <a:p>
            <a:pPr algn="just"/>
            <a:r>
              <a:rPr lang="en-GB" sz="2800" b="1" dirty="0"/>
              <a:t>Pilot study</a:t>
            </a:r>
            <a:r>
              <a:rPr lang="en-GB" sz="2800" dirty="0"/>
              <a:t>:</a:t>
            </a:r>
          </a:p>
          <a:p>
            <a:pPr lvl="1" algn="just">
              <a:buFont typeface="Wingdings" pitchFamily="2" charset="2"/>
              <a:buChar char="Ø"/>
            </a:pPr>
            <a:r>
              <a:rPr lang="en-GB" sz="2800" dirty="0"/>
              <a:t>An L1 Chinese-speaking student studying toward an MA  in Applied Linguistics and TESOL </a:t>
            </a:r>
          </a:p>
          <a:p>
            <a:pPr lvl="1" algn="just">
              <a:buFont typeface="Wingdings" pitchFamily="2" charset="2"/>
              <a:buChar char="Ø"/>
            </a:pPr>
            <a:r>
              <a:rPr lang="en-GB" sz="2800" dirty="0"/>
              <a:t>An L1 Spanish-speaking lecturer and an L1 English-speaker lecturer working in the Department of English Language and Linguistics </a:t>
            </a:r>
          </a:p>
          <a:p>
            <a:endParaRPr lang="en-US" sz="2200" dirty="0"/>
          </a:p>
        </p:txBody>
      </p:sp>
      <p:sp>
        <p:nvSpPr>
          <p:cNvPr id="4" name="Slide Number Placeholder 3">
            <a:extLst>
              <a:ext uri="{FF2B5EF4-FFF2-40B4-BE49-F238E27FC236}">
                <a16:creationId xmlns:a16="http://schemas.microsoft.com/office/drawing/2014/main" id="{6CDB1618-BD15-DEBF-09CE-D6CD182CD604}"/>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3770612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E5162-1661-E713-3782-50993573B533}"/>
              </a:ext>
            </a:extLst>
          </p:cNvPr>
          <p:cNvSpPr>
            <a:spLocks noGrp="1"/>
          </p:cNvSpPr>
          <p:nvPr>
            <p:ph type="title"/>
          </p:nvPr>
        </p:nvSpPr>
        <p:spPr>
          <a:xfrm>
            <a:off x="677334" y="172192"/>
            <a:ext cx="8596668" cy="635528"/>
          </a:xfrm>
        </p:spPr>
        <p:txBody>
          <a:bodyPr>
            <a:noAutofit/>
          </a:bodyPr>
          <a:lstStyle/>
          <a:p>
            <a:pPr algn="ctr"/>
            <a:r>
              <a:rPr lang="en-US" dirty="0"/>
              <a:t>Participants  </a:t>
            </a:r>
          </a:p>
        </p:txBody>
      </p:sp>
      <p:sp>
        <p:nvSpPr>
          <p:cNvPr id="3" name="Content Placeholder 2">
            <a:extLst>
              <a:ext uri="{FF2B5EF4-FFF2-40B4-BE49-F238E27FC236}">
                <a16:creationId xmlns:a16="http://schemas.microsoft.com/office/drawing/2014/main" id="{283BC9AF-A132-E6AC-8892-511DED70F21C}"/>
              </a:ext>
            </a:extLst>
          </p:cNvPr>
          <p:cNvSpPr>
            <a:spLocks noGrp="1"/>
          </p:cNvSpPr>
          <p:nvPr>
            <p:ph idx="1"/>
          </p:nvPr>
        </p:nvSpPr>
        <p:spPr>
          <a:xfrm>
            <a:off x="677334" y="807720"/>
            <a:ext cx="9247716" cy="5878088"/>
          </a:xfrm>
        </p:spPr>
        <p:txBody>
          <a:bodyPr>
            <a:noAutofit/>
          </a:bodyPr>
          <a:lstStyle/>
          <a:p>
            <a:pPr algn="just"/>
            <a:r>
              <a:rPr lang="en-GB" sz="2800" b="1" dirty="0"/>
              <a:t>Main study</a:t>
            </a:r>
            <a:r>
              <a:rPr lang="en-GB" sz="2800" dirty="0"/>
              <a:t>:</a:t>
            </a:r>
          </a:p>
          <a:p>
            <a:pPr lvl="1" algn="just">
              <a:buFont typeface="Wingdings" pitchFamily="2" charset="2"/>
              <a:buChar char="Ø"/>
            </a:pPr>
            <a:r>
              <a:rPr lang="en-US" sz="2800" dirty="0"/>
              <a:t>An L1 Spanish-speaking student studying toward a Doctorate in Education </a:t>
            </a:r>
          </a:p>
          <a:p>
            <a:pPr lvl="1" algn="just">
              <a:buFont typeface="Wingdings" pitchFamily="2" charset="2"/>
              <a:buChar char="Ø"/>
            </a:pPr>
            <a:r>
              <a:rPr lang="en-US" sz="2800" dirty="0"/>
              <a:t>An L1 English-speaking professional proofreader who proofread the student’s work without payment as they are friends.</a:t>
            </a:r>
          </a:p>
          <a:p>
            <a:pPr lvl="1" algn="just">
              <a:buFont typeface="Wingdings" pitchFamily="2" charset="2"/>
              <a:buChar char="Ø"/>
            </a:pPr>
            <a:r>
              <a:rPr lang="en-US" sz="2800" dirty="0"/>
              <a:t>Two L1 English-speaking senior lecturers from:</a:t>
            </a:r>
          </a:p>
          <a:p>
            <a:pPr marL="1428750" lvl="2" indent="-514350" algn="just">
              <a:buAutoNum type="arabicParenR"/>
            </a:pPr>
            <a:r>
              <a:rPr lang="en-US" sz="2800" dirty="0"/>
              <a:t>Department of English Language and Linguistics; and</a:t>
            </a:r>
          </a:p>
          <a:p>
            <a:pPr marL="1428750" lvl="2" indent="-514350" algn="just">
              <a:buAutoNum type="arabicParenR"/>
            </a:pPr>
            <a:r>
              <a:rPr lang="en-US" sz="2800" dirty="0"/>
              <a:t>Department of Urban Studies and Planning – retired and proofread student work for assessment</a:t>
            </a:r>
          </a:p>
          <a:p>
            <a:endParaRPr lang="en-US" sz="2200" dirty="0"/>
          </a:p>
        </p:txBody>
      </p:sp>
      <p:sp>
        <p:nvSpPr>
          <p:cNvPr id="4" name="Slide Number Placeholder 3">
            <a:extLst>
              <a:ext uri="{FF2B5EF4-FFF2-40B4-BE49-F238E27FC236}">
                <a16:creationId xmlns:a16="http://schemas.microsoft.com/office/drawing/2014/main" id="{6CDB1618-BD15-DEBF-09CE-D6CD182CD604}"/>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1843123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91F53-9818-D72A-EEB7-B62416DEFA1A}"/>
              </a:ext>
            </a:extLst>
          </p:cNvPr>
          <p:cNvSpPr>
            <a:spLocks noGrp="1"/>
          </p:cNvSpPr>
          <p:nvPr>
            <p:ph type="title"/>
          </p:nvPr>
        </p:nvSpPr>
        <p:spPr>
          <a:xfrm>
            <a:off x="0" y="244550"/>
            <a:ext cx="9930384" cy="706426"/>
          </a:xfrm>
        </p:spPr>
        <p:txBody>
          <a:bodyPr>
            <a:noAutofit/>
          </a:bodyPr>
          <a:lstStyle/>
          <a:p>
            <a:pPr algn="ctr"/>
            <a:r>
              <a:rPr lang="en-US" dirty="0"/>
              <a:t>Quantitative Analysis - Example Interventions</a:t>
            </a:r>
          </a:p>
        </p:txBody>
      </p:sp>
      <p:sp>
        <p:nvSpPr>
          <p:cNvPr id="3" name="Content Placeholder 2">
            <a:extLst>
              <a:ext uri="{FF2B5EF4-FFF2-40B4-BE49-F238E27FC236}">
                <a16:creationId xmlns:a16="http://schemas.microsoft.com/office/drawing/2014/main" id="{FB90E5CB-27CC-CF17-01FB-CFFD325C56E5}"/>
              </a:ext>
            </a:extLst>
          </p:cNvPr>
          <p:cNvSpPr>
            <a:spLocks noGrp="1"/>
          </p:cNvSpPr>
          <p:nvPr>
            <p:ph idx="1"/>
          </p:nvPr>
        </p:nvSpPr>
        <p:spPr>
          <a:xfrm>
            <a:off x="374226" y="1225054"/>
            <a:ext cx="8596668" cy="5168699"/>
          </a:xfrm>
        </p:spPr>
        <p:txBody>
          <a:bodyPr>
            <a:normAutofit fontScale="32500" lnSpcReduction="20000"/>
          </a:bodyPr>
          <a:lstStyle/>
          <a:p>
            <a:pPr algn="just"/>
            <a:endParaRPr lang="en-US" sz="8000" dirty="0"/>
          </a:p>
          <a:p>
            <a:pPr algn="just"/>
            <a:r>
              <a:rPr lang="en-US" sz="8600" b="1" dirty="0"/>
              <a:t>Intervention categories included</a:t>
            </a:r>
            <a:r>
              <a:rPr lang="en-US" sz="8600" dirty="0"/>
              <a:t>: </a:t>
            </a:r>
          </a:p>
          <a:p>
            <a:pPr lvl="1" algn="just">
              <a:buFont typeface="Wingdings" pitchFamily="2" charset="2"/>
              <a:buChar char="Ø"/>
            </a:pPr>
            <a:r>
              <a:rPr lang="en-GB" sz="8600" dirty="0"/>
              <a:t>Adding or deleting words</a:t>
            </a:r>
          </a:p>
          <a:p>
            <a:pPr lvl="1" algn="just">
              <a:buFont typeface="Wingdings" pitchFamily="2" charset="2"/>
              <a:buChar char="Ø"/>
            </a:pPr>
            <a:r>
              <a:rPr lang="en-GB" sz="8600" dirty="0"/>
              <a:t>Substitution</a:t>
            </a:r>
          </a:p>
          <a:p>
            <a:pPr lvl="1" algn="just">
              <a:buFont typeface="Wingdings" pitchFamily="2" charset="2"/>
              <a:buChar char="Ø"/>
            </a:pPr>
            <a:r>
              <a:rPr lang="en-GB" sz="8600" dirty="0"/>
              <a:t>Reordering words, phrases, or sentences</a:t>
            </a:r>
          </a:p>
          <a:p>
            <a:pPr lvl="1" algn="just">
              <a:buFont typeface="Wingdings" pitchFamily="2" charset="2"/>
              <a:buChar char="Ø"/>
            </a:pPr>
            <a:r>
              <a:rPr lang="en-GB" sz="8600" dirty="0">
                <a:solidFill>
                  <a:schemeClr val="bg2">
                    <a:lumMod val="25000"/>
                  </a:schemeClr>
                </a:solidFill>
                <a:effectLst/>
                <a:ea typeface="Times New Roman" panose="02020603050405020304" pitchFamily="18" charset="0"/>
              </a:rPr>
              <a:t>Rewriting </a:t>
            </a:r>
            <a:endParaRPr lang="en-GB" sz="8600" dirty="0">
              <a:solidFill>
                <a:schemeClr val="bg2">
                  <a:lumMod val="25000"/>
                </a:schemeClr>
              </a:solidFill>
              <a:ea typeface="Times New Roman" panose="02020603050405020304" pitchFamily="18" charset="0"/>
            </a:endParaRPr>
          </a:p>
          <a:p>
            <a:pPr lvl="1" algn="just">
              <a:buFont typeface="Wingdings" pitchFamily="2" charset="2"/>
              <a:buChar char="Ø"/>
            </a:pPr>
            <a:r>
              <a:rPr lang="en-GB" sz="8600" dirty="0">
                <a:solidFill>
                  <a:schemeClr val="bg2">
                    <a:lumMod val="25000"/>
                  </a:schemeClr>
                </a:solidFill>
              </a:rPr>
              <a:t>Recombining </a:t>
            </a:r>
          </a:p>
          <a:p>
            <a:pPr lvl="1" algn="just">
              <a:buFont typeface="Wingdings" pitchFamily="2" charset="2"/>
              <a:buChar char="Ø"/>
            </a:pPr>
            <a:r>
              <a:rPr lang="en-GB" sz="8600" dirty="0">
                <a:solidFill>
                  <a:schemeClr val="bg2">
                    <a:lumMod val="25000"/>
                  </a:schemeClr>
                </a:solidFill>
              </a:rPr>
              <a:t>Mechanical alteration </a:t>
            </a:r>
          </a:p>
          <a:p>
            <a:pPr lvl="1" algn="just">
              <a:buFont typeface="Wingdings" pitchFamily="2" charset="2"/>
              <a:buChar char="Ø"/>
            </a:pPr>
            <a:r>
              <a:rPr lang="en-GB" sz="8600" dirty="0">
                <a:solidFill>
                  <a:schemeClr val="bg2">
                    <a:lumMod val="25000"/>
                  </a:schemeClr>
                </a:solidFill>
              </a:rPr>
              <a:t>Structural editing </a:t>
            </a:r>
          </a:p>
          <a:p>
            <a:pPr lvl="1" algn="just">
              <a:buFont typeface="Wingdings" pitchFamily="2" charset="2"/>
              <a:buChar char="Ø"/>
            </a:pPr>
            <a:r>
              <a:rPr lang="en-GB" sz="8600" dirty="0">
                <a:solidFill>
                  <a:schemeClr val="bg2">
                    <a:lumMod val="25000"/>
                  </a:schemeClr>
                </a:solidFill>
              </a:rPr>
              <a:t>Meaning and content</a:t>
            </a:r>
          </a:p>
          <a:p>
            <a:pPr lvl="1" algn="just">
              <a:buFont typeface="Wingdings" pitchFamily="2" charset="2"/>
              <a:buChar char="Ø"/>
            </a:pPr>
            <a:endParaRPr lang="en-GB" sz="8000" dirty="0">
              <a:solidFill>
                <a:schemeClr val="bg2">
                  <a:lumMod val="25000"/>
                </a:schemeClr>
              </a:solidFill>
            </a:endParaRPr>
          </a:p>
          <a:p>
            <a:pPr lvl="1" algn="just">
              <a:buFont typeface="Wingdings" pitchFamily="2" charset="2"/>
              <a:buChar char="Ø"/>
            </a:pPr>
            <a:endParaRPr lang="en-GB" sz="8000" dirty="0">
              <a:solidFill>
                <a:schemeClr val="bg2">
                  <a:lumMod val="25000"/>
                </a:schemeClr>
              </a:solidFill>
            </a:endParaRPr>
          </a:p>
          <a:p>
            <a:endParaRPr lang="en-US" dirty="0"/>
          </a:p>
        </p:txBody>
      </p:sp>
      <p:sp>
        <p:nvSpPr>
          <p:cNvPr id="4" name="Slide Number Placeholder 3">
            <a:extLst>
              <a:ext uri="{FF2B5EF4-FFF2-40B4-BE49-F238E27FC236}">
                <a16:creationId xmlns:a16="http://schemas.microsoft.com/office/drawing/2014/main" id="{4DE7A0BA-FB85-8BFE-B6FD-B81C56E8370F}"/>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1191749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C54C3-3585-1483-4D26-51292B1ED812}"/>
              </a:ext>
            </a:extLst>
          </p:cNvPr>
          <p:cNvSpPr>
            <a:spLocks noGrp="1"/>
          </p:cNvSpPr>
          <p:nvPr>
            <p:ph type="title"/>
          </p:nvPr>
        </p:nvSpPr>
        <p:spPr>
          <a:xfrm>
            <a:off x="677334" y="159488"/>
            <a:ext cx="8596668" cy="956663"/>
          </a:xfrm>
        </p:spPr>
        <p:txBody>
          <a:bodyPr>
            <a:noAutofit/>
          </a:bodyPr>
          <a:lstStyle/>
          <a:p>
            <a:pPr algn="ctr"/>
            <a:r>
              <a:rPr lang="en-US" dirty="0"/>
              <a:t>Quantitative Findings (1)</a:t>
            </a:r>
          </a:p>
        </p:txBody>
      </p:sp>
      <p:sp>
        <p:nvSpPr>
          <p:cNvPr id="3" name="Content Placeholder 2">
            <a:extLst>
              <a:ext uri="{FF2B5EF4-FFF2-40B4-BE49-F238E27FC236}">
                <a16:creationId xmlns:a16="http://schemas.microsoft.com/office/drawing/2014/main" id="{E01C4D43-0B5F-DC10-84C5-C6DA1931A681}"/>
              </a:ext>
            </a:extLst>
          </p:cNvPr>
          <p:cNvSpPr>
            <a:spLocks noGrp="1"/>
          </p:cNvSpPr>
          <p:nvPr>
            <p:ph idx="1"/>
          </p:nvPr>
        </p:nvSpPr>
        <p:spPr>
          <a:xfrm>
            <a:off x="212651" y="1116151"/>
            <a:ext cx="9425125" cy="5582361"/>
          </a:xfrm>
        </p:spPr>
        <p:txBody>
          <a:bodyPr>
            <a:normAutofit/>
          </a:bodyPr>
          <a:lstStyle/>
          <a:p>
            <a:pPr algn="just"/>
            <a:r>
              <a:rPr lang="en-GB" sz="2800" b="1" dirty="0">
                <a:effectLst/>
                <a:ea typeface="Times New Roman" panose="02020603050405020304" pitchFamily="18" charset="0"/>
              </a:rPr>
              <a:t>Overall number of interventions</a:t>
            </a:r>
          </a:p>
          <a:p>
            <a:pPr lvl="1" algn="just">
              <a:buFont typeface="Wingdings" pitchFamily="2" charset="2"/>
              <a:buChar char="Ø"/>
            </a:pPr>
            <a:r>
              <a:rPr lang="en-GB" sz="2800" dirty="0">
                <a:ea typeface="Times New Roman" panose="02020603050405020304" pitchFamily="18" charset="0"/>
              </a:rPr>
              <a:t>Pilot MA text - </a:t>
            </a:r>
            <a:r>
              <a:rPr lang="en-GB" sz="2800" dirty="0">
                <a:effectLst/>
                <a:ea typeface="Times New Roman" panose="02020603050405020304" pitchFamily="18" charset="0"/>
              </a:rPr>
              <a:t>219 to</a:t>
            </a:r>
            <a:r>
              <a:rPr lang="en-GB" sz="2800" dirty="0">
                <a:ea typeface="Times New Roman" panose="02020603050405020304" pitchFamily="18" charset="0"/>
              </a:rPr>
              <a:t> 2,657 words </a:t>
            </a:r>
            <a:r>
              <a:rPr lang="en-GB" sz="2800" dirty="0">
                <a:effectLst/>
                <a:ea typeface="Times New Roman" panose="02020603050405020304" pitchFamily="18" charset="0"/>
              </a:rPr>
              <a:t>(8.24 interventions/100 words)</a:t>
            </a:r>
          </a:p>
          <a:p>
            <a:pPr lvl="1" algn="just">
              <a:buFont typeface="Wingdings" pitchFamily="2" charset="2"/>
              <a:buChar char="Ø"/>
            </a:pPr>
            <a:r>
              <a:rPr lang="en-GB" sz="2800" dirty="0">
                <a:solidFill>
                  <a:srgbClr val="000000"/>
                </a:solidFill>
                <a:effectLst/>
                <a:ea typeface="Times New Roman" panose="02020603050405020304" pitchFamily="18" charset="0"/>
              </a:rPr>
              <a:t>Main study EdD chapters/thesis – 5,577 to 124,341 words (4.48 interventions/100 words)</a:t>
            </a:r>
          </a:p>
          <a:p>
            <a:pPr marL="457200" lvl="1" indent="0" algn="just">
              <a:buNone/>
            </a:pPr>
            <a:endParaRPr lang="en-GB" sz="2800" dirty="0">
              <a:solidFill>
                <a:srgbClr val="000000"/>
              </a:solidFill>
              <a:effectLst/>
              <a:ea typeface="Times New Roman" panose="02020603050405020304" pitchFamily="18" charset="0"/>
            </a:endParaRPr>
          </a:p>
          <a:p>
            <a:pPr algn="just"/>
            <a:r>
              <a:rPr lang="en-GB" sz="2800" b="1" dirty="0">
                <a:ea typeface="Times New Roman" panose="02020603050405020304" pitchFamily="18" charset="0"/>
              </a:rPr>
              <a:t>In-text and comment interventions</a:t>
            </a:r>
          </a:p>
          <a:p>
            <a:pPr lvl="1" algn="just">
              <a:buFont typeface="Wingdings" pitchFamily="2" charset="2"/>
              <a:buChar char="Ø"/>
            </a:pPr>
            <a:r>
              <a:rPr lang="en-GB" sz="2800" dirty="0">
                <a:solidFill>
                  <a:srgbClr val="000000"/>
                </a:solidFill>
                <a:ea typeface="Times New Roman" panose="02020603050405020304" pitchFamily="18" charset="0"/>
              </a:rPr>
              <a:t>Pilot MA text – 215 in-text changes and 4 comments</a:t>
            </a:r>
          </a:p>
          <a:p>
            <a:pPr lvl="1" algn="just">
              <a:buFont typeface="Wingdings" pitchFamily="2" charset="2"/>
              <a:buChar char="Ø"/>
            </a:pPr>
            <a:r>
              <a:rPr lang="en-GB" sz="2800" dirty="0">
                <a:solidFill>
                  <a:srgbClr val="000000"/>
                </a:solidFill>
                <a:ea typeface="Times New Roman" panose="02020603050405020304" pitchFamily="18" charset="0"/>
              </a:rPr>
              <a:t>Main study EdD chapters/thesis – 4,574 (3.67/100 words) i</a:t>
            </a:r>
            <a:r>
              <a:rPr lang="en-GB" sz="2800" dirty="0">
                <a:solidFill>
                  <a:srgbClr val="000000"/>
                </a:solidFill>
                <a:effectLst/>
                <a:ea typeface="Times New Roman" panose="02020603050405020304" pitchFamily="18" charset="0"/>
              </a:rPr>
              <a:t>n-text changes, </a:t>
            </a:r>
            <a:r>
              <a:rPr lang="en-GB" sz="2800" dirty="0">
                <a:solidFill>
                  <a:srgbClr val="000000"/>
                </a:solidFill>
                <a:ea typeface="Times New Roman" panose="02020603050405020304" pitchFamily="18" charset="0"/>
              </a:rPr>
              <a:t>and 1003 (0.80/100 words) </a:t>
            </a:r>
            <a:r>
              <a:rPr lang="en-GB" sz="2800" dirty="0">
                <a:solidFill>
                  <a:srgbClr val="000000"/>
                </a:solidFill>
                <a:effectLst/>
                <a:ea typeface="Times New Roman" panose="02020603050405020304" pitchFamily="18" charset="0"/>
              </a:rPr>
              <a:t>comments</a:t>
            </a:r>
          </a:p>
          <a:p>
            <a:pPr marL="457200" lvl="1" indent="0" algn="just">
              <a:buNone/>
            </a:pPr>
            <a:endParaRPr lang="en-GB" sz="8000" b="1" dirty="0">
              <a:solidFill>
                <a:srgbClr val="000000"/>
              </a:solidFill>
              <a:effectLst/>
              <a:ea typeface="Times New Roman" panose="02020603050405020304" pitchFamily="18" charset="0"/>
            </a:endParaRPr>
          </a:p>
          <a:p>
            <a:pPr lvl="1"/>
            <a:endParaRPr lang="en-GB" sz="2700" dirty="0">
              <a:effectLst/>
              <a:ea typeface="Times New Roman" panose="02020603050405020304" pitchFamily="18" charset="0"/>
            </a:endParaRPr>
          </a:p>
          <a:p>
            <a:pPr marL="457200" lvl="1" indent="0">
              <a:buNone/>
            </a:pPr>
            <a:endParaRPr lang="en-GB" sz="2900" dirty="0">
              <a:effectLst/>
              <a:ea typeface="Times New Roman" panose="02020603050405020304" pitchFamily="18" charset="0"/>
            </a:endParaRPr>
          </a:p>
          <a:p>
            <a:pPr marL="0" indent="0">
              <a:buNone/>
            </a:pPr>
            <a:endParaRPr lang="en-US" dirty="0"/>
          </a:p>
        </p:txBody>
      </p:sp>
      <p:sp>
        <p:nvSpPr>
          <p:cNvPr id="4" name="Slide Number Placeholder 3">
            <a:extLst>
              <a:ext uri="{FF2B5EF4-FFF2-40B4-BE49-F238E27FC236}">
                <a16:creationId xmlns:a16="http://schemas.microsoft.com/office/drawing/2014/main" id="{529A145E-0399-4AC5-FEC8-4FB44889E18E}"/>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335296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C54C3-3585-1483-4D26-51292B1ED812}"/>
              </a:ext>
            </a:extLst>
          </p:cNvPr>
          <p:cNvSpPr>
            <a:spLocks noGrp="1"/>
          </p:cNvSpPr>
          <p:nvPr>
            <p:ph type="title"/>
          </p:nvPr>
        </p:nvSpPr>
        <p:spPr>
          <a:xfrm>
            <a:off x="677334" y="326572"/>
            <a:ext cx="8596668" cy="623454"/>
          </a:xfrm>
        </p:spPr>
        <p:txBody>
          <a:bodyPr>
            <a:noAutofit/>
          </a:bodyPr>
          <a:lstStyle/>
          <a:p>
            <a:pPr algn="ctr"/>
            <a:r>
              <a:rPr lang="en-US" dirty="0"/>
              <a:t>Quantitative Findings (2)</a:t>
            </a:r>
          </a:p>
        </p:txBody>
      </p:sp>
      <p:sp>
        <p:nvSpPr>
          <p:cNvPr id="3" name="Content Placeholder 2">
            <a:extLst>
              <a:ext uri="{FF2B5EF4-FFF2-40B4-BE49-F238E27FC236}">
                <a16:creationId xmlns:a16="http://schemas.microsoft.com/office/drawing/2014/main" id="{E01C4D43-0B5F-DC10-84C5-C6DA1931A681}"/>
              </a:ext>
            </a:extLst>
          </p:cNvPr>
          <p:cNvSpPr>
            <a:spLocks noGrp="1"/>
          </p:cNvSpPr>
          <p:nvPr>
            <p:ph idx="1"/>
          </p:nvPr>
        </p:nvSpPr>
        <p:spPr>
          <a:xfrm>
            <a:off x="191387" y="1133856"/>
            <a:ext cx="10141333" cy="5397573"/>
          </a:xfrm>
        </p:spPr>
        <p:txBody>
          <a:bodyPr>
            <a:noAutofit/>
          </a:bodyPr>
          <a:lstStyle/>
          <a:p>
            <a:pPr algn="just"/>
            <a:r>
              <a:rPr lang="en-GB" sz="2800" b="1" dirty="0">
                <a:effectLst/>
                <a:ea typeface="Times New Roman" panose="02020603050405020304" pitchFamily="18" charset="0"/>
              </a:rPr>
              <a:t>Most </a:t>
            </a:r>
            <a:r>
              <a:rPr lang="en-GB" sz="2800" b="1" dirty="0">
                <a:ea typeface="Times New Roman" panose="02020603050405020304" pitchFamily="18" charset="0"/>
              </a:rPr>
              <a:t>interventions were lighter-touch </a:t>
            </a:r>
            <a:endParaRPr lang="en-GB" sz="2800" b="1" dirty="0">
              <a:effectLst/>
              <a:ea typeface="Times New Roman" panose="02020603050405020304" pitchFamily="18" charset="0"/>
            </a:endParaRPr>
          </a:p>
          <a:p>
            <a:pPr lvl="1" algn="just">
              <a:buFont typeface="Wingdings" pitchFamily="2" charset="2"/>
              <a:buChar char="Ø"/>
            </a:pPr>
            <a:r>
              <a:rPr lang="en-GB" sz="2800" dirty="0">
                <a:effectLst/>
                <a:ea typeface="Times New Roman" panose="02020603050405020304" pitchFamily="18" charset="0"/>
              </a:rPr>
              <a:t>Pilot MA </a:t>
            </a:r>
            <a:r>
              <a:rPr lang="en-GB" sz="2800" dirty="0">
                <a:ea typeface="Times New Roman" panose="02020603050405020304" pitchFamily="18" charset="0"/>
              </a:rPr>
              <a:t>text </a:t>
            </a:r>
          </a:p>
          <a:p>
            <a:pPr lvl="2" algn="just">
              <a:buFont typeface="Wingdings" pitchFamily="2" charset="2"/>
              <a:buChar char="Ø"/>
            </a:pPr>
            <a:r>
              <a:rPr lang="en-GB" sz="2800" b="1" dirty="0">
                <a:ea typeface="Times New Roman" panose="02020603050405020304" pitchFamily="18" charset="0"/>
              </a:rPr>
              <a:t>Substitution</a:t>
            </a:r>
            <a:r>
              <a:rPr lang="en-GB" sz="2800" dirty="0">
                <a:effectLst/>
                <a:ea typeface="Times New Roman" panose="02020603050405020304" pitchFamily="18" charset="0"/>
              </a:rPr>
              <a:t> (82, 3.08/100 words)</a:t>
            </a:r>
          </a:p>
          <a:p>
            <a:pPr lvl="2" algn="just">
              <a:buFont typeface="Wingdings" pitchFamily="2" charset="2"/>
              <a:buChar char="Ø"/>
            </a:pPr>
            <a:r>
              <a:rPr lang="en-GB" sz="2800" b="1" dirty="0">
                <a:ea typeface="Times New Roman" panose="02020603050405020304" pitchFamily="18" charset="0"/>
              </a:rPr>
              <a:t>Addition and mechanical alteration </a:t>
            </a:r>
            <a:r>
              <a:rPr lang="en-GB" sz="2800" dirty="0">
                <a:ea typeface="Times New Roman" panose="02020603050405020304" pitchFamily="18" charset="0"/>
              </a:rPr>
              <a:t>(47, 1.76/100 words)</a:t>
            </a:r>
          </a:p>
          <a:p>
            <a:pPr lvl="1" algn="just">
              <a:buFont typeface="Wingdings" pitchFamily="2" charset="2"/>
              <a:buChar char="Ø"/>
            </a:pPr>
            <a:r>
              <a:rPr lang="en-GB" sz="2800" dirty="0">
                <a:ea typeface="Times New Roman" panose="02020603050405020304" pitchFamily="18" charset="0"/>
              </a:rPr>
              <a:t>Main Study EdD chapters/thesis </a:t>
            </a:r>
          </a:p>
          <a:p>
            <a:pPr lvl="2" algn="just">
              <a:buFont typeface="Wingdings" pitchFamily="2" charset="2"/>
              <a:buChar char="Ø"/>
            </a:pPr>
            <a:r>
              <a:rPr lang="en-GB" sz="2800" b="1" dirty="0">
                <a:ea typeface="Times New Roman" panose="02020603050405020304" pitchFamily="18" charset="0"/>
              </a:rPr>
              <a:t>Mechanical alteration </a:t>
            </a:r>
            <a:r>
              <a:rPr lang="en-GB" sz="2800" dirty="0">
                <a:ea typeface="Times New Roman" panose="02020603050405020304" pitchFamily="18" charset="0"/>
              </a:rPr>
              <a:t>(2931, 2.35/100 words)</a:t>
            </a:r>
          </a:p>
          <a:p>
            <a:pPr lvl="2" algn="just">
              <a:buFont typeface="Wingdings" pitchFamily="2" charset="2"/>
              <a:buChar char="Ø"/>
            </a:pPr>
            <a:r>
              <a:rPr lang="en-GB" sz="2800" b="1" dirty="0">
                <a:ea typeface="Times New Roman" panose="02020603050405020304" pitchFamily="18" charset="0"/>
              </a:rPr>
              <a:t>Reference list </a:t>
            </a:r>
            <a:r>
              <a:rPr lang="en-GB" sz="2800" dirty="0">
                <a:ea typeface="Times New Roman" panose="02020603050405020304" pitchFamily="18" charset="0"/>
              </a:rPr>
              <a:t>(1133, 0.91/100 words) </a:t>
            </a:r>
          </a:p>
          <a:p>
            <a:pPr lvl="2" algn="just">
              <a:buFont typeface="Wingdings" pitchFamily="2" charset="2"/>
              <a:buChar char="Ø"/>
            </a:pPr>
            <a:r>
              <a:rPr lang="en-GB" sz="2800" b="1" dirty="0">
                <a:ea typeface="Times New Roman" panose="02020603050405020304" pitchFamily="18" charset="0"/>
              </a:rPr>
              <a:t>S</a:t>
            </a:r>
            <a:r>
              <a:rPr lang="en-GB" sz="2800" b="1" dirty="0">
                <a:effectLst/>
                <a:ea typeface="Times New Roman" panose="02020603050405020304" pitchFamily="18" charset="0"/>
              </a:rPr>
              <a:t>ubstitution</a:t>
            </a:r>
            <a:r>
              <a:rPr lang="en-GB" sz="2800" dirty="0">
                <a:effectLst/>
                <a:ea typeface="Times New Roman" panose="02020603050405020304" pitchFamily="18" charset="0"/>
              </a:rPr>
              <a:t> (842, 0.67/100 words)</a:t>
            </a:r>
          </a:p>
        </p:txBody>
      </p:sp>
      <p:sp>
        <p:nvSpPr>
          <p:cNvPr id="4" name="Slide Number Placeholder 3">
            <a:extLst>
              <a:ext uri="{FF2B5EF4-FFF2-40B4-BE49-F238E27FC236}">
                <a16:creationId xmlns:a16="http://schemas.microsoft.com/office/drawing/2014/main" id="{529A145E-0399-4AC5-FEC8-4FB44889E18E}"/>
              </a:ext>
            </a:extLst>
          </p:cNvPr>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91756072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1904</TotalTime>
  <Words>4921</Words>
  <Application>Microsoft Macintosh PowerPoint</Application>
  <PresentationFormat>Widescreen</PresentationFormat>
  <Paragraphs>354</Paragraphs>
  <Slides>21</Slides>
  <Notes>17</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21</vt:i4>
      </vt:variant>
    </vt:vector>
  </HeadingPairs>
  <TitlesOfParts>
    <vt:vector size="32" baseType="lpstr">
      <vt:lpstr>Arial</vt:lpstr>
      <vt:lpstr>Calibri</vt:lpstr>
      <vt:lpstr>Cambria Math</vt:lpstr>
      <vt:lpstr>Courier New</vt:lpstr>
      <vt:lpstr>Helvetica Neue</vt:lpstr>
      <vt:lpstr>Symbol</vt:lpstr>
      <vt:lpstr>Times New Roman</vt:lpstr>
      <vt:lpstr>Trebuchet MS</vt:lpstr>
      <vt:lpstr>Wingdings</vt:lpstr>
      <vt:lpstr>Wingdings 3</vt:lpstr>
      <vt:lpstr>Facet</vt:lpstr>
      <vt:lpstr>The proofreading of student writing: differing perspectives, consensual policies</vt:lpstr>
      <vt:lpstr>Structure of talk</vt:lpstr>
      <vt:lpstr>Research Title &amp; Questions</vt:lpstr>
      <vt:lpstr>Research Method Approach</vt:lpstr>
      <vt:lpstr>Participants  </vt:lpstr>
      <vt:lpstr>Participants  </vt:lpstr>
      <vt:lpstr>Quantitative Analysis - Example Interventions</vt:lpstr>
      <vt:lpstr>Quantitative Findings (1)</vt:lpstr>
      <vt:lpstr>Quantitative Findings (2)</vt:lpstr>
      <vt:lpstr>Quantitative Findings (3)</vt:lpstr>
      <vt:lpstr>Qualitative Findings Consensus(1) </vt:lpstr>
      <vt:lpstr>Qualitative Findings Consensus (2)</vt:lpstr>
      <vt:lpstr>Qualitative Findings Disagreements</vt:lpstr>
      <vt:lpstr>Stakeholder tool </vt:lpstr>
      <vt:lpstr>Example Intervention – Minor Addition</vt:lpstr>
      <vt:lpstr>Stakeholder Agreement Permitting Proofreading</vt:lpstr>
      <vt:lpstr>Implementation of Stakeholder Tool</vt:lpstr>
      <vt:lpstr>References</vt:lpstr>
      <vt:lpstr>References</vt:lpstr>
      <vt:lpstr>References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proofreading of student writing: differing perspectives, consensual policies</dc:title>
  <dc:creator>Fiona Richards</dc:creator>
  <cp:lastModifiedBy>Fiona Richards</cp:lastModifiedBy>
  <cp:revision>56</cp:revision>
  <dcterms:created xsi:type="dcterms:W3CDTF">2022-12-26T13:11:11Z</dcterms:created>
  <dcterms:modified xsi:type="dcterms:W3CDTF">2023-04-17T04:41:52Z</dcterms:modified>
</cp:coreProperties>
</file>