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89" r:id="rId2"/>
    <p:sldId id="291" r:id="rId3"/>
    <p:sldId id="292" r:id="rId4"/>
    <p:sldId id="300" r:id="rId5"/>
    <p:sldId id="269" r:id="rId6"/>
    <p:sldId id="260" r:id="rId7"/>
    <p:sldId id="270" r:id="rId8"/>
    <p:sldId id="317" r:id="rId9"/>
    <p:sldId id="307" r:id="rId10"/>
    <p:sldId id="318" r:id="rId11"/>
    <p:sldId id="319" r:id="rId12"/>
    <p:sldId id="308" r:id="rId13"/>
    <p:sldId id="320" r:id="rId14"/>
    <p:sldId id="271" r:id="rId15"/>
    <p:sldId id="309" r:id="rId16"/>
    <p:sldId id="312" r:id="rId17"/>
    <p:sldId id="305" r:id="rId18"/>
    <p:sldId id="306" r:id="rId19"/>
    <p:sldId id="315" r:id="rId20"/>
    <p:sldId id="313" r:id="rId21"/>
    <p:sldId id="297" r:id="rId22"/>
    <p:sldId id="333" r:id="rId23"/>
    <p:sldId id="293" r:id="rId24"/>
    <p:sldId id="304" r:id="rId25"/>
    <p:sldId id="295" r:id="rId26"/>
    <p:sldId id="328" r:id="rId27"/>
    <p:sldId id="329" r:id="rId28"/>
    <p:sldId id="330" r:id="rId29"/>
    <p:sldId id="321" r:id="rId30"/>
    <p:sldId id="331" r:id="rId31"/>
    <p:sldId id="323" r:id="rId32"/>
    <p:sldId id="332" r:id="rId33"/>
    <p:sldId id="316" r:id="rId34"/>
    <p:sldId id="298" r:id="rId35"/>
    <p:sldId id="303" r:id="rId36"/>
    <p:sldId id="334"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1E15DD-0B5D-669B-D26A-FAD87FF9DB3A}" name="Debra Jones" initials="DJ" userId="S::dj17856@bristol.ac.uk::648d9f3e-6cef-427b-ae82-9ea30b5c22a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BDD9"/>
    <a:srgbClr val="AB1E2C"/>
    <a:srgbClr val="E02299"/>
    <a:srgbClr val="6311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A56022-D8FA-7012-7EC8-CD84DA263D3A}" v="393" dt="2023-04-16T13:16:13.614"/>
    <p1510:client id="{D34EF56D-018C-4C4B-B27F-31231AB4162A}" v="30" dt="2023-04-16T15:46:38.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341"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96589-4705-264C-9E0E-196693B0BC71}"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8F669-F596-BA4C-AD19-A16F8F31E767}" type="slidenum">
              <a:rPr lang="en-US" smtClean="0"/>
              <a:t>‹#›</a:t>
            </a:fld>
            <a:endParaRPr lang="en-US"/>
          </a:p>
        </p:txBody>
      </p:sp>
    </p:spTree>
    <p:extLst>
      <p:ext uri="{BB962C8B-B14F-4D97-AF65-F5344CB8AC3E}">
        <p14:creationId xmlns:p14="http://schemas.microsoft.com/office/powerpoint/2010/main" val="1180749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Also </a:t>
            </a:r>
            <a:r>
              <a:rPr lang="en-GB" err="1"/>
              <a:t>Quillbot</a:t>
            </a:r>
            <a:r>
              <a:rPr lang="en-GB"/>
              <a:t>/</a:t>
            </a:r>
            <a:r>
              <a:rPr lang="en-GB" err="1"/>
              <a:t>Scholarcy</a:t>
            </a:r>
            <a:r>
              <a:rPr lang="en-GB"/>
              <a:t>/ - teachers mentioned other tools they’d heard of in the Survey but mostly GT and Grammarly</a:t>
            </a:r>
          </a:p>
          <a:p>
            <a:r>
              <a:rPr lang="en-GB"/>
              <a:t>Wanted to compare attitudes of EAP/subject teachers.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An online survey was sent to 51 tutors on an International Foundation at a UK university. The tutors were both EAP and subject tutors from the three IFP pathways, STEM, Arts and Humanities and Law &amp; Social Science. 23 tutors responded.</a:t>
            </a:r>
            <a:endParaRPr lang="en-GB" sz="1800">
              <a:effectLst/>
              <a:latin typeface="Times New Roman" panose="02020603050405020304" pitchFamily="18" charset="0"/>
              <a:ea typeface="Times New Roman" panose="02020603050405020304" pitchFamily="18" charset="0"/>
            </a:endParaRPr>
          </a:p>
          <a:p>
            <a:r>
              <a:rPr lang="en-GB"/>
              <a:t>Balance of respondents was a reflection of the balance of EAP/Subject teachers in CALD</a:t>
            </a:r>
          </a:p>
        </p:txBody>
      </p:sp>
      <p:sp>
        <p:nvSpPr>
          <p:cNvPr id="4" name="Slide Number Placeholder 3"/>
          <p:cNvSpPr>
            <a:spLocks noGrp="1"/>
          </p:cNvSpPr>
          <p:nvPr>
            <p:ph type="sldNum" sz="quarter" idx="5"/>
          </p:nvPr>
        </p:nvSpPr>
        <p:spPr/>
        <p:txBody>
          <a:bodyPr/>
          <a:lstStyle/>
          <a:p>
            <a:fld id="{3FE8F669-F596-BA4C-AD19-A16F8F31E767}" type="slidenum">
              <a:rPr lang="en-US" smtClean="0"/>
              <a:t>5</a:t>
            </a:fld>
            <a:endParaRPr lang="en-US"/>
          </a:p>
        </p:txBody>
      </p:sp>
    </p:spTree>
    <p:extLst>
      <p:ext uri="{BB962C8B-B14F-4D97-AF65-F5344CB8AC3E}">
        <p14:creationId xmlns:p14="http://schemas.microsoft.com/office/powerpoint/2010/main" val="3377670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investigate what it depends on? What’s acceptable/not acceptable? Where to draw the line? NB – this was pre-Chat GPT</a:t>
            </a:r>
          </a:p>
        </p:txBody>
      </p:sp>
      <p:sp>
        <p:nvSpPr>
          <p:cNvPr id="4" name="Slide Number Placeholder 3"/>
          <p:cNvSpPr>
            <a:spLocks noGrp="1"/>
          </p:cNvSpPr>
          <p:nvPr>
            <p:ph type="sldNum" sz="quarter" idx="5"/>
          </p:nvPr>
        </p:nvSpPr>
        <p:spPr/>
        <p:txBody>
          <a:bodyPr/>
          <a:lstStyle/>
          <a:p>
            <a:fld id="{3FE8F669-F596-BA4C-AD19-A16F8F31E767}" type="slidenum">
              <a:rPr lang="en-US" smtClean="0"/>
              <a:t>14</a:t>
            </a:fld>
            <a:endParaRPr lang="en-US"/>
          </a:p>
        </p:txBody>
      </p:sp>
    </p:spTree>
    <p:extLst>
      <p:ext uri="{BB962C8B-B14F-4D97-AF65-F5344CB8AC3E}">
        <p14:creationId xmlns:p14="http://schemas.microsoft.com/office/powerpoint/2010/main" val="601942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Egs</a:t>
            </a:r>
            <a:r>
              <a:rPr lang="en-GB"/>
              <a:t> of where it was useful in learning - checking</a:t>
            </a:r>
          </a:p>
        </p:txBody>
      </p:sp>
      <p:sp>
        <p:nvSpPr>
          <p:cNvPr id="4" name="Slide Number Placeholder 3"/>
          <p:cNvSpPr>
            <a:spLocks noGrp="1"/>
          </p:cNvSpPr>
          <p:nvPr>
            <p:ph type="sldNum" sz="quarter" idx="5"/>
          </p:nvPr>
        </p:nvSpPr>
        <p:spPr/>
        <p:txBody>
          <a:bodyPr/>
          <a:lstStyle/>
          <a:p>
            <a:fld id="{3FE8F669-F596-BA4C-AD19-A16F8F31E767}" type="slidenum">
              <a:rPr lang="en-US" smtClean="0"/>
              <a:t>15</a:t>
            </a:fld>
            <a:endParaRPr lang="en-US"/>
          </a:p>
        </p:txBody>
      </p:sp>
    </p:spTree>
    <p:extLst>
      <p:ext uri="{BB962C8B-B14F-4D97-AF65-F5344CB8AC3E}">
        <p14:creationId xmlns:p14="http://schemas.microsoft.com/office/powerpoint/2010/main" val="2678693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Teachers purpose and students purpose</a:t>
            </a:r>
          </a:p>
        </p:txBody>
      </p:sp>
      <p:sp>
        <p:nvSpPr>
          <p:cNvPr id="4" name="Slide Number Placeholder 3"/>
          <p:cNvSpPr>
            <a:spLocks noGrp="1"/>
          </p:cNvSpPr>
          <p:nvPr>
            <p:ph type="sldNum" sz="quarter" idx="5"/>
          </p:nvPr>
        </p:nvSpPr>
        <p:spPr/>
        <p:txBody>
          <a:bodyPr/>
          <a:lstStyle/>
          <a:p>
            <a:fld id="{3FE8F669-F596-BA4C-AD19-A16F8F31E767}" type="slidenum">
              <a:rPr lang="en-US" smtClean="0"/>
              <a:t>16</a:t>
            </a:fld>
            <a:endParaRPr lang="en-US"/>
          </a:p>
        </p:txBody>
      </p:sp>
    </p:spTree>
    <p:extLst>
      <p:ext uri="{BB962C8B-B14F-4D97-AF65-F5344CB8AC3E}">
        <p14:creationId xmlns:p14="http://schemas.microsoft.com/office/powerpoint/2010/main" val="615074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Egs</a:t>
            </a:r>
            <a:r>
              <a:rPr lang="en-GB"/>
              <a:t> of where it was useful in learning</a:t>
            </a:r>
          </a:p>
        </p:txBody>
      </p:sp>
      <p:sp>
        <p:nvSpPr>
          <p:cNvPr id="4" name="Slide Number Placeholder 3"/>
          <p:cNvSpPr>
            <a:spLocks noGrp="1"/>
          </p:cNvSpPr>
          <p:nvPr>
            <p:ph type="sldNum" sz="quarter" idx="5"/>
          </p:nvPr>
        </p:nvSpPr>
        <p:spPr/>
        <p:txBody>
          <a:bodyPr/>
          <a:lstStyle/>
          <a:p>
            <a:fld id="{3FE8F669-F596-BA4C-AD19-A16F8F31E767}" type="slidenum">
              <a:rPr lang="en-US" smtClean="0"/>
              <a:t>17</a:t>
            </a:fld>
            <a:endParaRPr lang="en-US"/>
          </a:p>
        </p:txBody>
      </p:sp>
    </p:spTree>
    <p:extLst>
      <p:ext uri="{BB962C8B-B14F-4D97-AF65-F5344CB8AC3E}">
        <p14:creationId xmlns:p14="http://schemas.microsoft.com/office/powerpoint/2010/main" val="3585943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Egs</a:t>
            </a:r>
            <a:r>
              <a:rPr lang="en-GB"/>
              <a:t> of where it was useful in learning</a:t>
            </a:r>
          </a:p>
        </p:txBody>
      </p:sp>
      <p:sp>
        <p:nvSpPr>
          <p:cNvPr id="4" name="Slide Number Placeholder 3"/>
          <p:cNvSpPr>
            <a:spLocks noGrp="1"/>
          </p:cNvSpPr>
          <p:nvPr>
            <p:ph type="sldNum" sz="quarter" idx="5"/>
          </p:nvPr>
        </p:nvSpPr>
        <p:spPr/>
        <p:txBody>
          <a:bodyPr/>
          <a:lstStyle/>
          <a:p>
            <a:fld id="{3FE8F669-F596-BA4C-AD19-A16F8F31E767}" type="slidenum">
              <a:rPr lang="en-US" smtClean="0"/>
              <a:t>18</a:t>
            </a:fld>
            <a:endParaRPr lang="en-US"/>
          </a:p>
        </p:txBody>
      </p:sp>
    </p:spTree>
    <p:extLst>
      <p:ext uri="{BB962C8B-B14F-4D97-AF65-F5344CB8AC3E}">
        <p14:creationId xmlns:p14="http://schemas.microsoft.com/office/powerpoint/2010/main" val="4077586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Egs</a:t>
            </a:r>
            <a:r>
              <a:rPr lang="en-GB"/>
              <a:t> of where it was useful in learning</a:t>
            </a:r>
          </a:p>
        </p:txBody>
      </p:sp>
      <p:sp>
        <p:nvSpPr>
          <p:cNvPr id="4" name="Slide Number Placeholder 3"/>
          <p:cNvSpPr>
            <a:spLocks noGrp="1"/>
          </p:cNvSpPr>
          <p:nvPr>
            <p:ph type="sldNum" sz="quarter" idx="5"/>
          </p:nvPr>
        </p:nvSpPr>
        <p:spPr/>
        <p:txBody>
          <a:bodyPr/>
          <a:lstStyle/>
          <a:p>
            <a:fld id="{3FE8F669-F596-BA4C-AD19-A16F8F31E767}" type="slidenum">
              <a:rPr lang="en-US" smtClean="0"/>
              <a:t>19</a:t>
            </a:fld>
            <a:endParaRPr lang="en-US"/>
          </a:p>
        </p:txBody>
      </p:sp>
    </p:spTree>
    <p:extLst>
      <p:ext uri="{BB962C8B-B14F-4D97-AF65-F5344CB8AC3E}">
        <p14:creationId xmlns:p14="http://schemas.microsoft.com/office/powerpoint/2010/main" val="60969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terms of learning not in terms of assessment – links to motivation</a:t>
            </a:r>
          </a:p>
        </p:txBody>
      </p:sp>
      <p:sp>
        <p:nvSpPr>
          <p:cNvPr id="4" name="Slide Number Placeholder 3"/>
          <p:cNvSpPr>
            <a:spLocks noGrp="1"/>
          </p:cNvSpPr>
          <p:nvPr>
            <p:ph type="sldNum" sz="quarter" idx="5"/>
          </p:nvPr>
        </p:nvSpPr>
        <p:spPr/>
        <p:txBody>
          <a:bodyPr/>
          <a:lstStyle/>
          <a:p>
            <a:fld id="{3FE8F669-F596-BA4C-AD19-A16F8F31E767}" type="slidenum">
              <a:rPr lang="en-US" smtClean="0"/>
              <a:t>20</a:t>
            </a:fld>
            <a:endParaRPr lang="en-US"/>
          </a:p>
        </p:txBody>
      </p:sp>
    </p:spTree>
    <p:extLst>
      <p:ext uri="{BB962C8B-B14F-4D97-AF65-F5344CB8AC3E}">
        <p14:creationId xmlns:p14="http://schemas.microsoft.com/office/powerpoint/2010/main" val="19867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Neil – research into what students are actually doing and why – are the teachers perceptions correct? (summary of focus group findings then link)</a:t>
            </a:r>
          </a:p>
          <a:p>
            <a:endParaRPr lang="en-US" dirty="0">
              <a:cs typeface="Calibri"/>
            </a:endParaRPr>
          </a:p>
        </p:txBody>
      </p:sp>
      <p:sp>
        <p:nvSpPr>
          <p:cNvPr id="4" name="Slide Number Placeholder 3"/>
          <p:cNvSpPr>
            <a:spLocks noGrp="1"/>
          </p:cNvSpPr>
          <p:nvPr>
            <p:ph type="sldNum" sz="quarter" idx="5"/>
          </p:nvPr>
        </p:nvSpPr>
        <p:spPr/>
        <p:txBody>
          <a:bodyPr/>
          <a:lstStyle/>
          <a:p>
            <a:fld id="{3FE8F669-F596-BA4C-AD19-A16F8F31E767}" type="slidenum">
              <a:rPr lang="en-US" smtClean="0"/>
              <a:t>21</a:t>
            </a:fld>
            <a:endParaRPr lang="en-US"/>
          </a:p>
        </p:txBody>
      </p:sp>
    </p:spTree>
    <p:extLst>
      <p:ext uri="{BB962C8B-B14F-4D97-AF65-F5344CB8AC3E}">
        <p14:creationId xmlns:p14="http://schemas.microsoft.com/office/powerpoint/2010/main" val="1357040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FE8F669-F596-BA4C-AD19-A16F8F31E767}" type="slidenum">
              <a:rPr lang="en-US" smtClean="0"/>
              <a:t>25</a:t>
            </a:fld>
            <a:endParaRPr lang="en-US"/>
          </a:p>
        </p:txBody>
      </p:sp>
    </p:spTree>
    <p:extLst>
      <p:ext uri="{BB962C8B-B14F-4D97-AF65-F5344CB8AC3E}">
        <p14:creationId xmlns:p14="http://schemas.microsoft.com/office/powerpoint/2010/main" val="2495086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notes on previous slides- highlighted bits from interviews</a:t>
            </a:r>
          </a:p>
        </p:txBody>
      </p:sp>
      <p:sp>
        <p:nvSpPr>
          <p:cNvPr id="4" name="Slide Number Placeholder 3"/>
          <p:cNvSpPr>
            <a:spLocks noGrp="1"/>
          </p:cNvSpPr>
          <p:nvPr>
            <p:ph type="sldNum" sz="quarter" idx="5"/>
          </p:nvPr>
        </p:nvSpPr>
        <p:spPr/>
        <p:txBody>
          <a:bodyPr/>
          <a:lstStyle/>
          <a:p>
            <a:fld id="{3FE8F669-F596-BA4C-AD19-A16F8F31E767}" type="slidenum">
              <a:rPr lang="en-US" smtClean="0"/>
              <a:t>26</a:t>
            </a:fld>
            <a:endParaRPr lang="en-US"/>
          </a:p>
        </p:txBody>
      </p:sp>
    </p:spTree>
    <p:extLst>
      <p:ext uri="{BB962C8B-B14F-4D97-AF65-F5344CB8AC3E}">
        <p14:creationId xmlns:p14="http://schemas.microsoft.com/office/powerpoint/2010/main" val="2288997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of lit is dated but recent lit tends to focus on accuracy/reliability of the tools &amp; the academic integrity aspect</a:t>
            </a:r>
          </a:p>
        </p:txBody>
      </p:sp>
      <p:sp>
        <p:nvSpPr>
          <p:cNvPr id="4" name="Slide Number Placeholder 3"/>
          <p:cNvSpPr>
            <a:spLocks noGrp="1"/>
          </p:cNvSpPr>
          <p:nvPr>
            <p:ph type="sldNum" sz="quarter" idx="5"/>
          </p:nvPr>
        </p:nvSpPr>
        <p:spPr/>
        <p:txBody>
          <a:bodyPr/>
          <a:lstStyle/>
          <a:p>
            <a:fld id="{3FE8F669-F596-BA4C-AD19-A16F8F31E767}" type="slidenum">
              <a:rPr lang="en-US" smtClean="0"/>
              <a:t>6</a:t>
            </a:fld>
            <a:endParaRPr lang="en-US"/>
          </a:p>
        </p:txBody>
      </p:sp>
    </p:spTree>
    <p:extLst>
      <p:ext uri="{BB962C8B-B14F-4D97-AF65-F5344CB8AC3E}">
        <p14:creationId xmlns:p14="http://schemas.microsoft.com/office/powerpoint/2010/main" val="2630294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notes on previous slides- highlighted bits from interviews</a:t>
            </a:r>
          </a:p>
        </p:txBody>
      </p:sp>
      <p:sp>
        <p:nvSpPr>
          <p:cNvPr id="4" name="Slide Number Placeholder 3"/>
          <p:cNvSpPr>
            <a:spLocks noGrp="1"/>
          </p:cNvSpPr>
          <p:nvPr>
            <p:ph type="sldNum" sz="quarter" idx="5"/>
          </p:nvPr>
        </p:nvSpPr>
        <p:spPr/>
        <p:txBody>
          <a:bodyPr/>
          <a:lstStyle/>
          <a:p>
            <a:fld id="{3FE8F669-F596-BA4C-AD19-A16F8F31E767}" type="slidenum">
              <a:rPr lang="en-US" smtClean="0"/>
              <a:t>27</a:t>
            </a:fld>
            <a:endParaRPr lang="en-US"/>
          </a:p>
        </p:txBody>
      </p:sp>
    </p:spTree>
    <p:extLst>
      <p:ext uri="{BB962C8B-B14F-4D97-AF65-F5344CB8AC3E}">
        <p14:creationId xmlns:p14="http://schemas.microsoft.com/office/powerpoint/2010/main" val="3153416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notes on previous slides- highlighted bits from interviews</a:t>
            </a:r>
          </a:p>
        </p:txBody>
      </p:sp>
      <p:sp>
        <p:nvSpPr>
          <p:cNvPr id="4" name="Slide Number Placeholder 3"/>
          <p:cNvSpPr>
            <a:spLocks noGrp="1"/>
          </p:cNvSpPr>
          <p:nvPr>
            <p:ph type="sldNum" sz="quarter" idx="5"/>
          </p:nvPr>
        </p:nvSpPr>
        <p:spPr/>
        <p:txBody>
          <a:bodyPr/>
          <a:lstStyle/>
          <a:p>
            <a:fld id="{3FE8F669-F596-BA4C-AD19-A16F8F31E767}" type="slidenum">
              <a:rPr lang="en-US" smtClean="0"/>
              <a:t>28</a:t>
            </a:fld>
            <a:endParaRPr lang="en-US"/>
          </a:p>
        </p:txBody>
      </p:sp>
    </p:spTree>
    <p:extLst>
      <p:ext uri="{BB962C8B-B14F-4D97-AF65-F5344CB8AC3E}">
        <p14:creationId xmlns:p14="http://schemas.microsoft.com/office/powerpoint/2010/main" val="1468415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notes on previous slides- highlighted bits from interviews</a:t>
            </a:r>
          </a:p>
        </p:txBody>
      </p:sp>
      <p:sp>
        <p:nvSpPr>
          <p:cNvPr id="4" name="Slide Number Placeholder 3"/>
          <p:cNvSpPr>
            <a:spLocks noGrp="1"/>
          </p:cNvSpPr>
          <p:nvPr>
            <p:ph type="sldNum" sz="quarter" idx="5"/>
          </p:nvPr>
        </p:nvSpPr>
        <p:spPr/>
        <p:txBody>
          <a:bodyPr/>
          <a:lstStyle/>
          <a:p>
            <a:fld id="{3FE8F669-F596-BA4C-AD19-A16F8F31E767}" type="slidenum">
              <a:rPr lang="en-US" smtClean="0"/>
              <a:t>29</a:t>
            </a:fld>
            <a:endParaRPr lang="en-US"/>
          </a:p>
        </p:txBody>
      </p:sp>
    </p:spTree>
    <p:extLst>
      <p:ext uri="{BB962C8B-B14F-4D97-AF65-F5344CB8AC3E}">
        <p14:creationId xmlns:p14="http://schemas.microsoft.com/office/powerpoint/2010/main" val="1223672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notes on previous slides- highlighted bits from interviews</a:t>
            </a:r>
          </a:p>
        </p:txBody>
      </p:sp>
      <p:sp>
        <p:nvSpPr>
          <p:cNvPr id="4" name="Slide Number Placeholder 3"/>
          <p:cNvSpPr>
            <a:spLocks noGrp="1"/>
          </p:cNvSpPr>
          <p:nvPr>
            <p:ph type="sldNum" sz="quarter" idx="5"/>
          </p:nvPr>
        </p:nvSpPr>
        <p:spPr/>
        <p:txBody>
          <a:bodyPr/>
          <a:lstStyle/>
          <a:p>
            <a:fld id="{3FE8F669-F596-BA4C-AD19-A16F8F31E767}" type="slidenum">
              <a:rPr lang="en-US" smtClean="0"/>
              <a:t>30</a:t>
            </a:fld>
            <a:endParaRPr lang="en-US"/>
          </a:p>
        </p:txBody>
      </p:sp>
    </p:spTree>
    <p:extLst>
      <p:ext uri="{BB962C8B-B14F-4D97-AF65-F5344CB8AC3E}">
        <p14:creationId xmlns:p14="http://schemas.microsoft.com/office/powerpoint/2010/main" val="1942629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notes on previous slides- highlighted bits from interviews</a:t>
            </a:r>
          </a:p>
        </p:txBody>
      </p:sp>
      <p:sp>
        <p:nvSpPr>
          <p:cNvPr id="4" name="Slide Number Placeholder 3"/>
          <p:cNvSpPr>
            <a:spLocks noGrp="1"/>
          </p:cNvSpPr>
          <p:nvPr>
            <p:ph type="sldNum" sz="quarter" idx="5"/>
          </p:nvPr>
        </p:nvSpPr>
        <p:spPr/>
        <p:txBody>
          <a:bodyPr/>
          <a:lstStyle/>
          <a:p>
            <a:fld id="{3FE8F669-F596-BA4C-AD19-A16F8F31E767}" type="slidenum">
              <a:rPr lang="en-US" smtClean="0"/>
              <a:t>31</a:t>
            </a:fld>
            <a:endParaRPr lang="en-US"/>
          </a:p>
        </p:txBody>
      </p:sp>
    </p:spTree>
    <p:extLst>
      <p:ext uri="{BB962C8B-B14F-4D97-AF65-F5344CB8AC3E}">
        <p14:creationId xmlns:p14="http://schemas.microsoft.com/office/powerpoint/2010/main" val="401596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notes on previous slides- highlighted bits from interviews</a:t>
            </a:r>
          </a:p>
        </p:txBody>
      </p:sp>
      <p:sp>
        <p:nvSpPr>
          <p:cNvPr id="4" name="Slide Number Placeholder 3"/>
          <p:cNvSpPr>
            <a:spLocks noGrp="1"/>
          </p:cNvSpPr>
          <p:nvPr>
            <p:ph type="sldNum" sz="quarter" idx="5"/>
          </p:nvPr>
        </p:nvSpPr>
        <p:spPr/>
        <p:txBody>
          <a:bodyPr/>
          <a:lstStyle/>
          <a:p>
            <a:fld id="{3FE8F669-F596-BA4C-AD19-A16F8F31E767}" type="slidenum">
              <a:rPr lang="en-US" smtClean="0"/>
              <a:t>32</a:t>
            </a:fld>
            <a:endParaRPr lang="en-US"/>
          </a:p>
        </p:txBody>
      </p:sp>
    </p:spTree>
    <p:extLst>
      <p:ext uri="{BB962C8B-B14F-4D97-AF65-F5344CB8AC3E}">
        <p14:creationId xmlns:p14="http://schemas.microsoft.com/office/powerpoint/2010/main" val="3128130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notes on previous slides- highlighted bits from interviews</a:t>
            </a:r>
          </a:p>
        </p:txBody>
      </p:sp>
      <p:sp>
        <p:nvSpPr>
          <p:cNvPr id="4" name="Slide Number Placeholder 3"/>
          <p:cNvSpPr>
            <a:spLocks noGrp="1"/>
          </p:cNvSpPr>
          <p:nvPr>
            <p:ph type="sldNum" sz="quarter" idx="5"/>
          </p:nvPr>
        </p:nvSpPr>
        <p:spPr/>
        <p:txBody>
          <a:bodyPr/>
          <a:lstStyle/>
          <a:p>
            <a:fld id="{3FE8F669-F596-BA4C-AD19-A16F8F31E767}" type="slidenum">
              <a:rPr lang="en-US" smtClean="0"/>
              <a:t>33</a:t>
            </a:fld>
            <a:endParaRPr lang="en-US"/>
          </a:p>
        </p:txBody>
      </p:sp>
    </p:spTree>
    <p:extLst>
      <p:ext uri="{BB962C8B-B14F-4D97-AF65-F5344CB8AC3E}">
        <p14:creationId xmlns:p14="http://schemas.microsoft.com/office/powerpoint/2010/main" val="2913712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Maybe add lecturers</a:t>
            </a:r>
          </a:p>
        </p:txBody>
      </p:sp>
      <p:sp>
        <p:nvSpPr>
          <p:cNvPr id="4" name="Slide Number Placeholder 3"/>
          <p:cNvSpPr>
            <a:spLocks noGrp="1"/>
          </p:cNvSpPr>
          <p:nvPr>
            <p:ph type="sldNum" sz="quarter" idx="5"/>
          </p:nvPr>
        </p:nvSpPr>
        <p:spPr/>
        <p:txBody>
          <a:bodyPr/>
          <a:lstStyle/>
          <a:p>
            <a:fld id="{3FE8F669-F596-BA4C-AD19-A16F8F31E767}" type="slidenum">
              <a:rPr lang="en-US" smtClean="0"/>
              <a:t>34</a:t>
            </a:fld>
            <a:endParaRPr lang="en-US"/>
          </a:p>
        </p:txBody>
      </p:sp>
    </p:spTree>
    <p:extLst>
      <p:ext uri="{BB962C8B-B14F-4D97-AF65-F5344CB8AC3E}">
        <p14:creationId xmlns:p14="http://schemas.microsoft.com/office/powerpoint/2010/main" val="198307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Interesting in exploring what it depends on. Where do you draw the line?</a:t>
            </a:r>
          </a:p>
        </p:txBody>
      </p:sp>
      <p:sp>
        <p:nvSpPr>
          <p:cNvPr id="4" name="Slide Number Placeholder 3"/>
          <p:cNvSpPr>
            <a:spLocks noGrp="1"/>
          </p:cNvSpPr>
          <p:nvPr>
            <p:ph type="sldNum" sz="quarter" idx="5"/>
          </p:nvPr>
        </p:nvSpPr>
        <p:spPr/>
        <p:txBody>
          <a:bodyPr/>
          <a:lstStyle/>
          <a:p>
            <a:fld id="{3FE8F669-F596-BA4C-AD19-A16F8F31E767}" type="slidenum">
              <a:rPr lang="en-US" smtClean="0"/>
              <a:t>7</a:t>
            </a:fld>
            <a:endParaRPr lang="en-US"/>
          </a:p>
        </p:txBody>
      </p:sp>
    </p:spTree>
    <p:extLst>
      <p:ext uri="{BB962C8B-B14F-4D97-AF65-F5344CB8AC3E}">
        <p14:creationId xmlns:p14="http://schemas.microsoft.com/office/powerpoint/2010/main" val="2638600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DengXian" panose="02010600030101010101" pitchFamily="2" charset="-122"/>
                <a:cs typeface="Times New Roman" panose="02020603050405020304" pitchFamily="18" charset="0"/>
              </a:rPr>
              <a:t>Results confirm previous research [Jolley &amp; </a:t>
            </a:r>
            <a:r>
              <a:rPr lang="en-GB" sz="1800" err="1">
                <a:effectLst/>
                <a:latin typeface="Calibri" panose="020F0502020204030204" pitchFamily="34" charset="0"/>
                <a:ea typeface="DengXian" panose="02010600030101010101" pitchFamily="2" charset="-122"/>
                <a:cs typeface="Times New Roman" panose="02020603050405020304" pitchFamily="18" charset="0"/>
              </a:rPr>
              <a:t>Maimone</a:t>
            </a:r>
            <a:r>
              <a:rPr lang="en-GB" sz="1800">
                <a:effectLst/>
                <a:latin typeface="Calibri" panose="020F0502020204030204" pitchFamily="34" charset="0"/>
                <a:ea typeface="DengXian" panose="02010600030101010101" pitchFamily="2" charset="-122"/>
                <a:cs typeface="Times New Roman" panose="02020603050405020304" pitchFamily="18" charset="0"/>
              </a:rPr>
              <a:t>, 2015; Groves &amp; Mundt, 2021] showing teachers were more positive about the use of translation tools for reading and vocabulary development rather than writing. Also, using the tools to develop subject knowledge was viewed less favourably than reading and vocabulary. Interestingly, EAP teachers were more favourable towards students using translation tools to develop subject knowledge whereas subject teachers were less positive about this which was contrary to my initial assumption. There were no other significant differences between the views of EAP and subject tutors on the use of OTT to develop English language skills</a:t>
            </a:r>
            <a:endParaRPr lang="en-GB"/>
          </a:p>
        </p:txBody>
      </p:sp>
      <p:sp>
        <p:nvSpPr>
          <p:cNvPr id="4" name="Slide Number Placeholder 3"/>
          <p:cNvSpPr>
            <a:spLocks noGrp="1"/>
          </p:cNvSpPr>
          <p:nvPr>
            <p:ph type="sldNum" sz="quarter" idx="5"/>
          </p:nvPr>
        </p:nvSpPr>
        <p:spPr/>
        <p:txBody>
          <a:bodyPr/>
          <a:lstStyle/>
          <a:p>
            <a:fld id="{3FE8F669-F596-BA4C-AD19-A16F8F31E767}" type="slidenum">
              <a:rPr lang="en-US" smtClean="0"/>
              <a:t>8</a:t>
            </a:fld>
            <a:endParaRPr lang="en-US"/>
          </a:p>
        </p:txBody>
      </p:sp>
    </p:spTree>
    <p:extLst>
      <p:ext uri="{BB962C8B-B14F-4D97-AF65-F5344CB8AC3E}">
        <p14:creationId xmlns:p14="http://schemas.microsoft.com/office/powerpoint/2010/main" val="83712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DengXian" panose="02010600030101010101" pitchFamily="2" charset="-122"/>
                <a:cs typeface="Times New Roman" panose="02020603050405020304" pitchFamily="18" charset="0"/>
              </a:rPr>
              <a:t>Results confirm previous research [Jolley &amp; </a:t>
            </a:r>
            <a:r>
              <a:rPr lang="en-GB" sz="1800" err="1">
                <a:effectLst/>
                <a:latin typeface="Calibri" panose="020F0502020204030204" pitchFamily="34" charset="0"/>
                <a:ea typeface="DengXian" panose="02010600030101010101" pitchFamily="2" charset="-122"/>
                <a:cs typeface="Times New Roman" panose="02020603050405020304" pitchFamily="18" charset="0"/>
              </a:rPr>
              <a:t>Maimone</a:t>
            </a:r>
            <a:r>
              <a:rPr lang="en-GB" sz="1800">
                <a:effectLst/>
                <a:latin typeface="Calibri" panose="020F0502020204030204" pitchFamily="34" charset="0"/>
                <a:ea typeface="DengXian" panose="02010600030101010101" pitchFamily="2" charset="-122"/>
                <a:cs typeface="Times New Roman" panose="02020603050405020304" pitchFamily="18" charset="0"/>
              </a:rPr>
              <a:t>, 2015; Groves &amp; Mundt, 2021] showing teachers were more positive about the use of translation tools for reading and vocabulary development rather than writing. Also, using the tools to develop subject knowledge was viewed less favourably than reading and vocabulary. Interestingly, EAP teachers were more favourable towards students using translation tools to develop subject knowledge whereas subject teachers were less positive about this which was contrary to my initial assumption. There were no other significant differences between the views of EAP and subject tutors on the use of OTT to develop English language skills</a:t>
            </a:r>
            <a:endParaRPr lang="en-GB"/>
          </a:p>
        </p:txBody>
      </p:sp>
      <p:sp>
        <p:nvSpPr>
          <p:cNvPr id="4" name="Slide Number Placeholder 3"/>
          <p:cNvSpPr>
            <a:spLocks noGrp="1"/>
          </p:cNvSpPr>
          <p:nvPr>
            <p:ph type="sldNum" sz="quarter" idx="5"/>
          </p:nvPr>
        </p:nvSpPr>
        <p:spPr/>
        <p:txBody>
          <a:bodyPr/>
          <a:lstStyle/>
          <a:p>
            <a:fld id="{3FE8F669-F596-BA4C-AD19-A16F8F31E767}" type="slidenum">
              <a:rPr lang="en-US" smtClean="0"/>
              <a:t>9</a:t>
            </a:fld>
            <a:endParaRPr lang="en-US"/>
          </a:p>
        </p:txBody>
      </p:sp>
    </p:spTree>
    <p:extLst>
      <p:ext uri="{BB962C8B-B14F-4D97-AF65-F5344CB8AC3E}">
        <p14:creationId xmlns:p14="http://schemas.microsoft.com/office/powerpoint/2010/main" val="3925400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DengXian" panose="02010600030101010101" pitchFamily="2" charset="-122"/>
                <a:cs typeface="Times New Roman" panose="02020603050405020304" pitchFamily="18" charset="0"/>
              </a:rPr>
              <a:t>Results confirm previous research [Jolley &amp; </a:t>
            </a:r>
            <a:r>
              <a:rPr lang="en-GB" sz="1800" err="1">
                <a:effectLst/>
                <a:latin typeface="Calibri" panose="020F0502020204030204" pitchFamily="34" charset="0"/>
                <a:ea typeface="DengXian" panose="02010600030101010101" pitchFamily="2" charset="-122"/>
                <a:cs typeface="Times New Roman" panose="02020603050405020304" pitchFamily="18" charset="0"/>
              </a:rPr>
              <a:t>Maimone</a:t>
            </a:r>
            <a:r>
              <a:rPr lang="en-GB" sz="1800">
                <a:effectLst/>
                <a:latin typeface="Calibri" panose="020F0502020204030204" pitchFamily="34" charset="0"/>
                <a:ea typeface="DengXian" panose="02010600030101010101" pitchFamily="2" charset="-122"/>
                <a:cs typeface="Times New Roman" panose="02020603050405020304" pitchFamily="18" charset="0"/>
              </a:rPr>
              <a:t>, 2015; Groves &amp; Mundt, 2021] showing teachers were more positive about the use of translation tools for reading and vocabulary development rather than writing. Also, using the tools to develop subject knowledge was viewed less favourably than reading and vocabulary. Interestingly, EAP teachers were more favourable towards students using translation tools to develop subject knowledge whereas subject teachers were less positive about this which was contrary to my initial assumption. There were no other significant differences between the views of EAP and subject tutors on the use of OTT to develop English language skills</a:t>
            </a:r>
            <a:endParaRPr lang="en-GB"/>
          </a:p>
        </p:txBody>
      </p:sp>
      <p:sp>
        <p:nvSpPr>
          <p:cNvPr id="4" name="Slide Number Placeholder 3"/>
          <p:cNvSpPr>
            <a:spLocks noGrp="1"/>
          </p:cNvSpPr>
          <p:nvPr>
            <p:ph type="sldNum" sz="quarter" idx="5"/>
          </p:nvPr>
        </p:nvSpPr>
        <p:spPr/>
        <p:txBody>
          <a:bodyPr/>
          <a:lstStyle/>
          <a:p>
            <a:fld id="{3FE8F669-F596-BA4C-AD19-A16F8F31E767}" type="slidenum">
              <a:rPr lang="en-US" smtClean="0"/>
              <a:t>10</a:t>
            </a:fld>
            <a:endParaRPr lang="en-US"/>
          </a:p>
        </p:txBody>
      </p:sp>
    </p:spTree>
    <p:extLst>
      <p:ext uri="{BB962C8B-B14F-4D97-AF65-F5344CB8AC3E}">
        <p14:creationId xmlns:p14="http://schemas.microsoft.com/office/powerpoint/2010/main" val="122465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DengXian" panose="02010600030101010101" pitchFamily="2" charset="-122"/>
                <a:cs typeface="Times New Roman" panose="02020603050405020304" pitchFamily="18" charset="0"/>
              </a:rPr>
              <a:t>Results confirm previous research [Jolley &amp; </a:t>
            </a:r>
            <a:r>
              <a:rPr lang="en-GB" sz="1800" err="1">
                <a:effectLst/>
                <a:latin typeface="Calibri" panose="020F0502020204030204" pitchFamily="34" charset="0"/>
                <a:ea typeface="DengXian" panose="02010600030101010101" pitchFamily="2" charset="-122"/>
                <a:cs typeface="Times New Roman" panose="02020603050405020304" pitchFamily="18" charset="0"/>
              </a:rPr>
              <a:t>Maimone</a:t>
            </a:r>
            <a:r>
              <a:rPr lang="en-GB" sz="1800">
                <a:effectLst/>
                <a:latin typeface="Calibri" panose="020F0502020204030204" pitchFamily="34" charset="0"/>
                <a:ea typeface="DengXian" panose="02010600030101010101" pitchFamily="2" charset="-122"/>
                <a:cs typeface="Times New Roman" panose="02020603050405020304" pitchFamily="18" charset="0"/>
              </a:rPr>
              <a:t>, 2015; Groves &amp; Mundt, 2021] showing teachers were more positive about the use of translation tools for reading and vocabulary development rather than writing. Also, using the tools to develop subject knowledge was viewed less favourably than reading and vocabulary. Interestingly, EAP teachers were more favourable towards students using translation tools to develop subject knowledge whereas subject teachers were less positive about this which was contrary to my initial assumption. There were no other significant differences between the views of EAP and subject tutors on the use of OTT to develop English language skills</a:t>
            </a:r>
            <a:endParaRPr lang="en-GB"/>
          </a:p>
        </p:txBody>
      </p:sp>
      <p:sp>
        <p:nvSpPr>
          <p:cNvPr id="4" name="Slide Number Placeholder 3"/>
          <p:cNvSpPr>
            <a:spLocks noGrp="1"/>
          </p:cNvSpPr>
          <p:nvPr>
            <p:ph type="sldNum" sz="quarter" idx="5"/>
          </p:nvPr>
        </p:nvSpPr>
        <p:spPr/>
        <p:txBody>
          <a:bodyPr/>
          <a:lstStyle/>
          <a:p>
            <a:fld id="{3FE8F669-F596-BA4C-AD19-A16F8F31E767}" type="slidenum">
              <a:rPr lang="en-US" smtClean="0"/>
              <a:t>11</a:t>
            </a:fld>
            <a:endParaRPr lang="en-US"/>
          </a:p>
        </p:txBody>
      </p:sp>
    </p:spTree>
    <p:extLst>
      <p:ext uri="{BB962C8B-B14F-4D97-AF65-F5344CB8AC3E}">
        <p14:creationId xmlns:p14="http://schemas.microsoft.com/office/powerpoint/2010/main" val="397031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DengXian" panose="02010600030101010101" pitchFamily="2" charset="-122"/>
              </a:rPr>
              <a:t>Only 3 (13%) said yes, 6 (26%) said no with 60% saying it depends on context. This compares with Clifford et </a:t>
            </a:r>
            <a:r>
              <a:rPr lang="en-GB" sz="1800" err="1">
                <a:effectLst/>
                <a:latin typeface="Calibri" panose="020F0502020204030204" pitchFamily="34" charset="0"/>
                <a:ea typeface="DengXian" panose="02010600030101010101" pitchFamily="2" charset="-122"/>
              </a:rPr>
              <a:t>al’s</a:t>
            </a:r>
            <a:r>
              <a:rPr lang="en-GB" sz="1800">
                <a:effectLst/>
                <a:latin typeface="Calibri" panose="020F0502020204030204" pitchFamily="34" charset="0"/>
                <a:ea typeface="DengXian" panose="02010600030101010101" pitchFamily="2" charset="-122"/>
              </a:rPr>
              <a:t> (2013) findings where 42% considered the use of translation tools as cheating. Groves &amp; Mundt’s (2021) more recent findings suggest that subject teachers were uncertain whether the use of translation tools such as Google Translate constitutes academic misconduct</a:t>
            </a:r>
            <a:endParaRPr lang="en-GB"/>
          </a:p>
        </p:txBody>
      </p:sp>
      <p:sp>
        <p:nvSpPr>
          <p:cNvPr id="4" name="Slide Number Placeholder 3"/>
          <p:cNvSpPr>
            <a:spLocks noGrp="1"/>
          </p:cNvSpPr>
          <p:nvPr>
            <p:ph type="sldNum" sz="quarter" idx="5"/>
          </p:nvPr>
        </p:nvSpPr>
        <p:spPr/>
        <p:txBody>
          <a:bodyPr/>
          <a:lstStyle/>
          <a:p>
            <a:fld id="{3FE8F669-F596-BA4C-AD19-A16F8F31E767}" type="slidenum">
              <a:rPr lang="en-US" smtClean="0"/>
              <a:t>12</a:t>
            </a:fld>
            <a:endParaRPr lang="en-US"/>
          </a:p>
        </p:txBody>
      </p:sp>
    </p:spTree>
    <p:extLst>
      <p:ext uri="{BB962C8B-B14F-4D97-AF65-F5344CB8AC3E}">
        <p14:creationId xmlns:p14="http://schemas.microsoft.com/office/powerpoint/2010/main" val="164552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DengXian" panose="02010600030101010101" pitchFamily="2" charset="-122"/>
                <a:cs typeface="Times New Roman" panose="02020603050405020304" pitchFamily="18" charset="0"/>
              </a:rPr>
              <a:t>Results confirm previous research [Jolley &amp; </a:t>
            </a:r>
            <a:r>
              <a:rPr lang="en-GB" sz="1800" err="1">
                <a:effectLst/>
                <a:latin typeface="Calibri" panose="020F0502020204030204" pitchFamily="34" charset="0"/>
                <a:ea typeface="DengXian" panose="02010600030101010101" pitchFamily="2" charset="-122"/>
                <a:cs typeface="Times New Roman" panose="02020603050405020304" pitchFamily="18" charset="0"/>
              </a:rPr>
              <a:t>Maimone</a:t>
            </a:r>
            <a:r>
              <a:rPr lang="en-GB" sz="1800">
                <a:effectLst/>
                <a:latin typeface="Calibri" panose="020F0502020204030204" pitchFamily="34" charset="0"/>
                <a:ea typeface="DengXian" panose="02010600030101010101" pitchFamily="2" charset="-122"/>
                <a:cs typeface="Times New Roman" panose="02020603050405020304" pitchFamily="18" charset="0"/>
              </a:rPr>
              <a:t>, 2015; Groves &amp; Mundt, 2021] showing teachers were more positive about the use of translation tools for reading and vocabulary development rather than writing. Also, using the tools to develop subject knowledge was viewed less favourably than reading and vocabulary. Interestingly, EAP teachers were more favourable towards students using translation tools to develop subject knowledge whereas subject teachers were less positive about this which was contrary to my initial assumption. There were no other significant differences between the views of EAP and subject tutors on the use of OTT to develop English language skills</a:t>
            </a:r>
            <a:endParaRPr lang="en-GB"/>
          </a:p>
        </p:txBody>
      </p:sp>
      <p:sp>
        <p:nvSpPr>
          <p:cNvPr id="4" name="Slide Number Placeholder 3"/>
          <p:cNvSpPr>
            <a:spLocks noGrp="1"/>
          </p:cNvSpPr>
          <p:nvPr>
            <p:ph type="sldNum" sz="quarter" idx="5"/>
          </p:nvPr>
        </p:nvSpPr>
        <p:spPr/>
        <p:txBody>
          <a:bodyPr/>
          <a:lstStyle/>
          <a:p>
            <a:fld id="{3FE8F669-F596-BA4C-AD19-A16F8F31E767}" type="slidenum">
              <a:rPr lang="en-US" smtClean="0"/>
              <a:t>13</a:t>
            </a:fld>
            <a:endParaRPr lang="en-US"/>
          </a:p>
        </p:txBody>
      </p:sp>
    </p:spTree>
    <p:extLst>
      <p:ext uri="{BB962C8B-B14F-4D97-AF65-F5344CB8AC3E}">
        <p14:creationId xmlns:p14="http://schemas.microsoft.com/office/powerpoint/2010/main" val="3917708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withou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32545" y="1597819"/>
            <a:ext cx="5260694" cy="1102519"/>
          </a:xfrm>
          <a:prstGeom prst="rect">
            <a:avLst/>
          </a:prstGeom>
        </p:spPr>
        <p:txBody>
          <a:bodyPr/>
          <a:lstStyle>
            <a:lvl1pPr algn="l">
              <a:defRPr b="1" i="0">
                <a:solidFill>
                  <a:schemeClr val="bg1">
                    <a:lumMod val="95000"/>
                  </a:schemeClr>
                </a:solidFill>
                <a:latin typeface="Sanchez " charset="0"/>
                <a:ea typeface="Sanchez " charset="0"/>
                <a:cs typeface="Sanchez " charset="0"/>
              </a:defRPr>
            </a:lvl1pPr>
          </a:lstStyle>
          <a:p>
            <a:r>
              <a:rPr lang="en-GB"/>
              <a:t>Click to edit title</a:t>
            </a:r>
            <a:br>
              <a:rPr lang="en-GB"/>
            </a:br>
            <a:endParaRPr lang="en-US"/>
          </a:p>
        </p:txBody>
      </p:sp>
      <p:sp>
        <p:nvSpPr>
          <p:cNvPr id="7" name="Subtitle 2"/>
          <p:cNvSpPr>
            <a:spLocks noGrp="1"/>
          </p:cNvSpPr>
          <p:nvPr>
            <p:ph type="subTitle" idx="1" hasCustomPrompt="1"/>
          </p:nvPr>
        </p:nvSpPr>
        <p:spPr>
          <a:xfrm>
            <a:off x="232545" y="2700338"/>
            <a:ext cx="5260694" cy="1314450"/>
          </a:xfrm>
          <a:prstGeom prst="rect">
            <a:avLst/>
          </a:prstGeom>
        </p:spPr>
        <p:txBody>
          <a:bodyPr>
            <a:normAutofit/>
          </a:bodyPr>
          <a:lstStyle>
            <a:lvl1pPr marL="0" indent="0" algn="l">
              <a:buNone/>
              <a:defRPr sz="2000" b="1" i="0">
                <a:solidFill>
                  <a:schemeClr val="bg1">
                    <a:lumMod val="95000"/>
                  </a:schemeClr>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speaker name </a:t>
            </a:r>
            <a:r>
              <a:rPr lang="en-GB" err="1"/>
              <a:t>etc</a:t>
            </a:r>
            <a:endParaRPr lang="en-US"/>
          </a:p>
        </p:txBody>
      </p:sp>
      <p:sp>
        <p:nvSpPr>
          <p:cNvPr id="2" name="Slide Number Placeholder 1"/>
          <p:cNvSpPr>
            <a:spLocks noGrp="1"/>
          </p:cNvSpPr>
          <p:nvPr>
            <p:ph type="sldNum" sz="quarter" idx="11"/>
          </p:nvPr>
        </p:nvSpPr>
        <p:spPr/>
        <p:txBody>
          <a:bodyPr/>
          <a:lstStyle/>
          <a:p>
            <a:fld id="{29E21FE0-9120-7644-A8C9-4A38DD74D2D7}" type="slidenum">
              <a:rPr lang="en-US" smtClean="0"/>
              <a:pPr/>
              <a:t>‹#›</a:t>
            </a:fld>
            <a:endParaRPr lang="en-US"/>
          </a:p>
        </p:txBody>
      </p:sp>
      <p:sp>
        <p:nvSpPr>
          <p:cNvPr id="8" name="Text Placeholder 3"/>
          <p:cNvSpPr>
            <a:spLocks noGrp="1"/>
          </p:cNvSpPr>
          <p:nvPr>
            <p:ph type="body" sz="quarter" idx="12" hasCustomPrompt="1"/>
          </p:nvPr>
        </p:nvSpPr>
        <p:spPr>
          <a:xfrm>
            <a:off x="232545" y="4659313"/>
            <a:ext cx="2987675" cy="271462"/>
          </a:xfrm>
          <a:prstGeom prst="rect">
            <a:avLst/>
          </a:prstGeom>
        </p:spPr>
        <p:txBody>
          <a:bodyPr/>
          <a:lstStyle>
            <a:lvl1pPr marL="0" indent="0">
              <a:buNone/>
              <a:defRPr sz="1800" b="1">
                <a:solidFill>
                  <a:schemeClr val="bg1">
                    <a:lumMod val="95000"/>
                  </a:schemeClr>
                </a:solidFill>
                <a:latin typeface="Sanchez" charset="0"/>
                <a:ea typeface="Sanchez" charset="0"/>
                <a:cs typeface="Sanchez" charset="0"/>
              </a:defRPr>
            </a:lvl1pPr>
            <a:lvl2pPr marL="457200" indent="0">
              <a:buNone/>
              <a:defRPr sz="1400">
                <a:latin typeface="Sanchez" charset="0"/>
                <a:ea typeface="Sanchez" charset="0"/>
                <a:cs typeface="Sanchez" charset="0"/>
              </a:defRPr>
            </a:lvl2pPr>
            <a:lvl3pPr marL="914400" indent="0">
              <a:buNone/>
              <a:defRPr sz="1400">
                <a:latin typeface="Sanchez" charset="0"/>
                <a:ea typeface="Sanchez" charset="0"/>
                <a:cs typeface="Sanchez" charset="0"/>
              </a:defRPr>
            </a:lvl3pPr>
            <a:lvl4pPr marL="1371600" indent="0">
              <a:buNone/>
              <a:defRPr sz="1400">
                <a:latin typeface="Sanchez" charset="0"/>
                <a:ea typeface="Sanchez" charset="0"/>
                <a:cs typeface="Sanchez" charset="0"/>
              </a:defRPr>
            </a:lvl4pPr>
            <a:lvl5pPr marL="1828800" indent="0">
              <a:buNone/>
              <a:defRPr sz="1400">
                <a:latin typeface="Sanchez" charset="0"/>
                <a:ea typeface="Sanchez" charset="0"/>
                <a:cs typeface="Sanchez" charset="0"/>
              </a:defRPr>
            </a:lvl5pPr>
          </a:lstStyle>
          <a:p>
            <a:pPr lvl="0"/>
            <a:r>
              <a:rPr lang="en-US" err="1"/>
              <a:t>bristol.ac.uk</a:t>
            </a:r>
            <a:r>
              <a:rPr lang="en-US"/>
              <a:t>/enter URL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045666" y="-145334"/>
            <a:ext cx="4295215" cy="5425844"/>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 name="connsiteX0" fmla="*/ 0 w 3951155"/>
              <a:gd name="connsiteY0" fmla="*/ 5143500 h 5155075"/>
              <a:gd name="connsiteX1" fmla="*/ 1183466 w 3951155"/>
              <a:gd name="connsiteY1" fmla="*/ 1 h 5155075"/>
              <a:gd name="connsiteX2" fmla="*/ 3951155 w 3951155"/>
              <a:gd name="connsiteY2" fmla="*/ 0 h 5155075"/>
              <a:gd name="connsiteX3" fmla="*/ 3469376 w 3951155"/>
              <a:gd name="connsiteY3" fmla="*/ 5155075 h 5155075"/>
              <a:gd name="connsiteX4" fmla="*/ 0 w 3951155"/>
              <a:gd name="connsiteY4" fmla="*/ 5143500 h 5155075"/>
              <a:gd name="connsiteX0" fmla="*/ 0 w 3953956"/>
              <a:gd name="connsiteY0" fmla="*/ 5143500 h 5143500"/>
              <a:gd name="connsiteX1" fmla="*/ 1183466 w 3953956"/>
              <a:gd name="connsiteY1" fmla="*/ 1 h 5143500"/>
              <a:gd name="connsiteX2" fmla="*/ 3951155 w 3953956"/>
              <a:gd name="connsiteY2" fmla="*/ 0 h 5143500"/>
              <a:gd name="connsiteX3" fmla="*/ 3953826 w 3953956"/>
              <a:gd name="connsiteY3" fmla="*/ 5136908 h 5143500"/>
              <a:gd name="connsiteX4" fmla="*/ 0 w 3953956"/>
              <a:gd name="connsiteY4" fmla="*/ 5143500 h 5143500"/>
              <a:gd name="connsiteX0" fmla="*/ 0 w 4071705"/>
              <a:gd name="connsiteY0" fmla="*/ 5143500 h 5143500"/>
              <a:gd name="connsiteX1" fmla="*/ 1183466 w 4071705"/>
              <a:gd name="connsiteY1" fmla="*/ 1 h 5143500"/>
              <a:gd name="connsiteX2" fmla="*/ 4071705 w 4071705"/>
              <a:gd name="connsiteY2" fmla="*/ 0 h 5143500"/>
              <a:gd name="connsiteX3" fmla="*/ 3953826 w 4071705"/>
              <a:gd name="connsiteY3" fmla="*/ 5136908 h 5143500"/>
              <a:gd name="connsiteX4" fmla="*/ 0 w 4071705"/>
              <a:gd name="connsiteY4" fmla="*/ 5143500 h 5143500"/>
              <a:gd name="connsiteX0" fmla="*/ 0 w 4071705"/>
              <a:gd name="connsiteY0" fmla="*/ 5143500 h 5143500"/>
              <a:gd name="connsiteX1" fmla="*/ 1183466 w 4071705"/>
              <a:gd name="connsiteY1" fmla="*/ 1 h 5143500"/>
              <a:gd name="connsiteX2" fmla="*/ 4071705 w 4071705"/>
              <a:gd name="connsiteY2" fmla="*/ 0 h 5143500"/>
              <a:gd name="connsiteX3" fmla="*/ 4068636 w 4071705"/>
              <a:gd name="connsiteY3" fmla="*/ 5142649 h 5143500"/>
              <a:gd name="connsiteX4" fmla="*/ 0 w 407170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705" h="5143500">
                <a:moveTo>
                  <a:pt x="0" y="5143500"/>
                </a:moveTo>
                <a:lnTo>
                  <a:pt x="1183466" y="1"/>
                </a:lnTo>
                <a:lnTo>
                  <a:pt x="4071705" y="0"/>
                </a:lnTo>
                <a:cubicBezTo>
                  <a:pt x="4070756" y="1716429"/>
                  <a:pt x="4069585" y="3426220"/>
                  <a:pt x="4068636" y="5142649"/>
                </a:cubicBezTo>
                <a:lnTo>
                  <a:pt x="0" y="5143500"/>
                </a:lnTo>
                <a:close/>
              </a:path>
            </a:pathLst>
          </a:custGeom>
          <a:solidFill>
            <a:schemeClr val="bg2"/>
          </a:solidFill>
          <a:ln w="168275">
            <a:solidFill>
              <a:srgbClr val="19BDD9"/>
            </a:solidFill>
          </a:ln>
        </p:spPr>
        <p:txBody>
          <a:bodyPr/>
          <a:lstStyle/>
          <a:p>
            <a:r>
              <a:rPr lang="en-US"/>
              <a:t>Click icon to add picture</a:t>
            </a:r>
          </a:p>
        </p:txBody>
      </p:sp>
      <p:sp>
        <p:nvSpPr>
          <p:cNvPr id="2" name="Slide Number Placeholder 1"/>
          <p:cNvSpPr>
            <a:spLocks noGrp="1"/>
          </p:cNvSpPr>
          <p:nvPr>
            <p:ph type="sldNum" sz="quarter" idx="11"/>
          </p:nvPr>
        </p:nvSpPr>
        <p:spPr/>
        <p:txBody>
          <a:bodyPr/>
          <a:lstStyle/>
          <a:p>
            <a:fld id="{29E21FE0-9120-7644-A8C9-4A38DD74D2D7}" type="slidenum">
              <a:rPr lang="en-US" smtClean="0"/>
              <a:pPr/>
              <a:t>‹#›</a:t>
            </a:fld>
            <a:endParaRPr lang="en-US"/>
          </a:p>
        </p:txBody>
      </p:sp>
      <p:sp>
        <p:nvSpPr>
          <p:cNvPr id="8" name="Text Placeholder 3"/>
          <p:cNvSpPr>
            <a:spLocks noGrp="1"/>
          </p:cNvSpPr>
          <p:nvPr>
            <p:ph type="body" sz="quarter" idx="13" hasCustomPrompt="1"/>
          </p:nvPr>
        </p:nvSpPr>
        <p:spPr>
          <a:xfrm>
            <a:off x="232545" y="4659313"/>
            <a:ext cx="2987675" cy="271462"/>
          </a:xfrm>
          <a:prstGeom prst="rect">
            <a:avLst/>
          </a:prstGeom>
        </p:spPr>
        <p:txBody>
          <a:bodyPr/>
          <a:lstStyle>
            <a:lvl1pPr marL="0" indent="0">
              <a:buNone/>
              <a:defRPr sz="1800" b="1">
                <a:solidFill>
                  <a:schemeClr val="bg1"/>
                </a:solidFill>
                <a:latin typeface="Sanchez" charset="0"/>
                <a:ea typeface="Sanchez" charset="0"/>
                <a:cs typeface="Sanchez" charset="0"/>
              </a:defRPr>
            </a:lvl1pPr>
            <a:lvl2pPr marL="457200" indent="0">
              <a:buNone/>
              <a:defRPr sz="1400">
                <a:latin typeface="Sanchez" charset="0"/>
                <a:ea typeface="Sanchez" charset="0"/>
                <a:cs typeface="Sanchez" charset="0"/>
              </a:defRPr>
            </a:lvl2pPr>
            <a:lvl3pPr marL="914400" indent="0">
              <a:buNone/>
              <a:defRPr sz="1400">
                <a:latin typeface="Sanchez" charset="0"/>
                <a:ea typeface="Sanchez" charset="0"/>
                <a:cs typeface="Sanchez" charset="0"/>
              </a:defRPr>
            </a:lvl3pPr>
            <a:lvl4pPr marL="1371600" indent="0">
              <a:buNone/>
              <a:defRPr sz="1400">
                <a:latin typeface="Sanchez" charset="0"/>
                <a:ea typeface="Sanchez" charset="0"/>
                <a:cs typeface="Sanchez" charset="0"/>
              </a:defRPr>
            </a:lvl4pPr>
            <a:lvl5pPr marL="1828800" indent="0">
              <a:buNone/>
              <a:defRPr sz="1400">
                <a:latin typeface="Sanchez" charset="0"/>
                <a:ea typeface="Sanchez" charset="0"/>
                <a:cs typeface="Sanchez" charset="0"/>
              </a:defRPr>
            </a:lvl5pPr>
          </a:lstStyle>
          <a:p>
            <a:pPr lvl="0"/>
            <a:r>
              <a:rPr lang="en-US" err="1"/>
              <a:t>bristol.ac.uk</a:t>
            </a:r>
            <a:r>
              <a:rPr lang="en-US"/>
              <a:t>/enter URL</a:t>
            </a:r>
          </a:p>
        </p:txBody>
      </p:sp>
      <p:sp>
        <p:nvSpPr>
          <p:cNvPr id="10" name="Title 1">
            <a:extLst>
              <a:ext uri="{FF2B5EF4-FFF2-40B4-BE49-F238E27FC236}">
                <a16:creationId xmlns:a16="http://schemas.microsoft.com/office/drawing/2014/main" id="{8CF19E26-4CB5-514D-A374-2C0A8DA4B3BB}"/>
              </a:ext>
            </a:extLst>
          </p:cNvPr>
          <p:cNvSpPr>
            <a:spLocks noGrp="1"/>
          </p:cNvSpPr>
          <p:nvPr>
            <p:ph type="ctrTitle" hasCustomPrompt="1"/>
          </p:nvPr>
        </p:nvSpPr>
        <p:spPr>
          <a:xfrm>
            <a:off x="589827" y="1597819"/>
            <a:ext cx="4914740" cy="1102519"/>
          </a:xfrm>
          <a:prstGeom prst="rect">
            <a:avLst/>
          </a:prstGeom>
        </p:spPr>
        <p:txBody>
          <a:bodyPr/>
          <a:lstStyle>
            <a:lvl1pPr algn="l">
              <a:defRPr b="1" i="0">
                <a:solidFill>
                  <a:schemeClr val="bg1">
                    <a:lumMod val="95000"/>
                  </a:schemeClr>
                </a:solidFill>
                <a:latin typeface="Sanchez " charset="0"/>
                <a:ea typeface="Sanchez " charset="0"/>
                <a:cs typeface="Sanchez " charset="0"/>
              </a:defRPr>
            </a:lvl1pPr>
          </a:lstStyle>
          <a:p>
            <a:r>
              <a:rPr lang="en-GB"/>
              <a:t>Click to edit title</a:t>
            </a:r>
            <a:br>
              <a:rPr lang="en-GB"/>
            </a:br>
            <a:endParaRPr lang="en-US"/>
          </a:p>
        </p:txBody>
      </p:sp>
      <p:sp>
        <p:nvSpPr>
          <p:cNvPr id="11" name="Subtitle 2">
            <a:extLst>
              <a:ext uri="{FF2B5EF4-FFF2-40B4-BE49-F238E27FC236}">
                <a16:creationId xmlns:a16="http://schemas.microsoft.com/office/drawing/2014/main" id="{97380319-4D9E-F248-9C9C-E632F37B401C}"/>
              </a:ext>
            </a:extLst>
          </p:cNvPr>
          <p:cNvSpPr>
            <a:spLocks noGrp="1"/>
          </p:cNvSpPr>
          <p:nvPr>
            <p:ph type="subTitle" idx="1" hasCustomPrompt="1"/>
          </p:nvPr>
        </p:nvSpPr>
        <p:spPr>
          <a:xfrm>
            <a:off x="589827" y="2700338"/>
            <a:ext cx="4624070" cy="1314450"/>
          </a:xfrm>
          <a:prstGeom prst="rect">
            <a:avLst/>
          </a:prstGeom>
        </p:spPr>
        <p:txBody>
          <a:bodyPr>
            <a:normAutofit/>
          </a:bodyPr>
          <a:lstStyle>
            <a:lvl1pPr marL="0" indent="0" algn="l">
              <a:buNone/>
              <a:defRPr sz="2000" b="1" i="0">
                <a:solidFill>
                  <a:schemeClr val="bg1">
                    <a:lumMod val="95000"/>
                  </a:schemeClr>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speaker name </a:t>
            </a:r>
            <a:r>
              <a:rPr lang="en-GB" err="1"/>
              <a:t>etc</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E21FE0-9120-7644-A8C9-4A38DD74D2D7}" type="slidenum">
              <a:rPr lang="en-US" smtClean="0"/>
              <a:pPr/>
              <a:t>‹#›</a:t>
            </a:fld>
            <a:endParaRPr lang="en-US"/>
          </a:p>
        </p:txBody>
      </p:sp>
      <p:sp>
        <p:nvSpPr>
          <p:cNvPr id="7" name="Title 1"/>
          <p:cNvSpPr>
            <a:spLocks noGrp="1"/>
          </p:cNvSpPr>
          <p:nvPr>
            <p:ph type="ctrTitle" hasCustomPrompt="1"/>
          </p:nvPr>
        </p:nvSpPr>
        <p:spPr>
          <a:xfrm>
            <a:off x="370390" y="679044"/>
            <a:ext cx="5260694" cy="1102519"/>
          </a:xfrm>
          <a:prstGeom prst="rect">
            <a:avLst/>
          </a:prstGeom>
        </p:spPr>
        <p:txBody>
          <a:bodyPr/>
          <a:lstStyle>
            <a:lvl1pPr algn="l">
              <a:defRPr b="1" i="0">
                <a:solidFill>
                  <a:schemeClr val="bg1">
                    <a:lumMod val="95000"/>
                  </a:schemeClr>
                </a:solidFill>
                <a:latin typeface="Sanchez " charset="0"/>
                <a:ea typeface="Sanchez " charset="0"/>
                <a:cs typeface="Sanchez " charset="0"/>
              </a:defRPr>
            </a:lvl1pPr>
          </a:lstStyle>
          <a:p>
            <a:r>
              <a:rPr lang="en-GB"/>
              <a:t>Click to edit title</a:t>
            </a:r>
            <a:br>
              <a:rPr lang="en-GB"/>
            </a:br>
            <a:endParaRPr lang="en-US"/>
          </a:p>
        </p:txBody>
      </p:sp>
      <p:sp>
        <p:nvSpPr>
          <p:cNvPr id="5" name="Text Placeholder 4"/>
          <p:cNvSpPr>
            <a:spLocks noGrp="1"/>
          </p:cNvSpPr>
          <p:nvPr>
            <p:ph type="body" sz="quarter" idx="12"/>
          </p:nvPr>
        </p:nvSpPr>
        <p:spPr>
          <a:xfrm>
            <a:off x="370390" y="1824038"/>
            <a:ext cx="5260473" cy="2501900"/>
          </a:xfrm>
          <a:prstGeom prst="rect">
            <a:avLst/>
          </a:prstGeom>
        </p:spPr>
        <p:txBody>
          <a:bodyPr>
            <a:normAutofit/>
          </a:bodyPr>
          <a:lstStyle>
            <a:lvl1pPr marL="342900" indent="-342900">
              <a:buFont typeface="Arial" charset="0"/>
              <a:buChar char="•"/>
              <a:defRPr sz="2000" b="0" i="0">
                <a:solidFill>
                  <a:schemeClr val="bg1">
                    <a:lumMod val="95000"/>
                  </a:schemeClr>
                </a:solidFill>
                <a:latin typeface="Arial" charset="0"/>
                <a:ea typeface="Arial" charset="0"/>
                <a:cs typeface="Arial" charset="0"/>
              </a:defRPr>
            </a:lvl1pPr>
            <a:lvl2pPr marL="800100" indent="-342900">
              <a:buFont typeface="Arial" charset="0"/>
              <a:buChar char="•"/>
              <a:defRPr sz="2000" b="0" i="0">
                <a:solidFill>
                  <a:schemeClr val="bg1">
                    <a:lumMod val="95000"/>
                  </a:schemeClr>
                </a:solidFill>
                <a:latin typeface="Arial" charset="0"/>
                <a:ea typeface="Arial" charset="0"/>
                <a:cs typeface="Arial" charset="0"/>
              </a:defRPr>
            </a:lvl2pPr>
            <a:lvl3pPr marL="1257300" indent="-342900">
              <a:buFont typeface="Arial" charset="0"/>
              <a:buChar char="•"/>
              <a:defRPr sz="2000" b="0" i="0">
                <a:solidFill>
                  <a:schemeClr val="bg1">
                    <a:lumMod val="95000"/>
                  </a:schemeClr>
                </a:solidFill>
                <a:latin typeface="Arial" charset="0"/>
                <a:ea typeface="Arial" charset="0"/>
                <a:cs typeface="Arial" charset="0"/>
              </a:defRPr>
            </a:lvl3pPr>
            <a:lvl4pPr marL="1714500" indent="-342900">
              <a:buFont typeface="Arial" charset="0"/>
              <a:buChar char="•"/>
              <a:defRPr sz="2000" b="0" i="0">
                <a:solidFill>
                  <a:schemeClr val="bg1">
                    <a:lumMod val="95000"/>
                  </a:schemeClr>
                </a:solidFill>
                <a:latin typeface="Arial" charset="0"/>
                <a:ea typeface="Arial" charset="0"/>
                <a:cs typeface="Arial" charset="0"/>
              </a:defRPr>
            </a:lvl4pPr>
            <a:lvl5pPr marL="2171700" indent="-342900">
              <a:buFont typeface="Arial" charset="0"/>
              <a:buChar char="•"/>
              <a:defRPr sz="2000" b="0" i="0">
                <a:solidFill>
                  <a:schemeClr val="bg1">
                    <a:lumMod val="95000"/>
                  </a:schemeClr>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3" hasCustomPrompt="1"/>
          </p:nvPr>
        </p:nvSpPr>
        <p:spPr>
          <a:xfrm>
            <a:off x="383936" y="4659313"/>
            <a:ext cx="2987675" cy="271462"/>
          </a:xfrm>
          <a:prstGeom prst="rect">
            <a:avLst/>
          </a:prstGeom>
        </p:spPr>
        <p:txBody>
          <a:bodyPr/>
          <a:lstStyle>
            <a:lvl1pPr marL="0" indent="0">
              <a:buNone/>
              <a:defRPr sz="1800" b="1">
                <a:solidFill>
                  <a:schemeClr val="bg1">
                    <a:lumMod val="95000"/>
                  </a:schemeClr>
                </a:solidFill>
                <a:latin typeface="Sanchez" charset="0"/>
                <a:ea typeface="Sanchez" charset="0"/>
                <a:cs typeface="Sanchez" charset="0"/>
              </a:defRPr>
            </a:lvl1pPr>
            <a:lvl2pPr marL="457200" indent="0">
              <a:buNone/>
              <a:defRPr sz="1400">
                <a:latin typeface="Sanchez" charset="0"/>
                <a:ea typeface="Sanchez" charset="0"/>
                <a:cs typeface="Sanchez" charset="0"/>
              </a:defRPr>
            </a:lvl2pPr>
            <a:lvl3pPr marL="914400" indent="0">
              <a:buNone/>
              <a:defRPr sz="1400">
                <a:latin typeface="Sanchez" charset="0"/>
                <a:ea typeface="Sanchez" charset="0"/>
                <a:cs typeface="Sanchez" charset="0"/>
              </a:defRPr>
            </a:lvl3pPr>
            <a:lvl4pPr marL="1371600" indent="0">
              <a:buNone/>
              <a:defRPr sz="1400">
                <a:latin typeface="Sanchez" charset="0"/>
                <a:ea typeface="Sanchez" charset="0"/>
                <a:cs typeface="Sanchez" charset="0"/>
              </a:defRPr>
            </a:lvl4pPr>
            <a:lvl5pPr marL="1828800" indent="0">
              <a:buNone/>
              <a:defRPr sz="1400">
                <a:latin typeface="Sanchez" charset="0"/>
                <a:ea typeface="Sanchez" charset="0"/>
                <a:cs typeface="Sanchez" charset="0"/>
              </a:defRPr>
            </a:lvl5pPr>
          </a:lstStyle>
          <a:p>
            <a:pPr lvl="0"/>
            <a:r>
              <a:rPr lang="en-US" err="1"/>
              <a:t>bristol.ac.uk</a:t>
            </a:r>
            <a:r>
              <a:rPr lang="en-US"/>
              <a:t>/enter URL</a:t>
            </a:r>
          </a:p>
        </p:txBody>
      </p:sp>
      <p:sp>
        <p:nvSpPr>
          <p:cNvPr id="9" name="Picture Placeholder 8">
            <a:extLst>
              <a:ext uri="{FF2B5EF4-FFF2-40B4-BE49-F238E27FC236}">
                <a16:creationId xmlns:a16="http://schemas.microsoft.com/office/drawing/2014/main" id="{098D0265-4BB3-D146-B018-CEB59B8CD2EF}"/>
              </a:ext>
            </a:extLst>
          </p:cNvPr>
          <p:cNvSpPr>
            <a:spLocks noGrp="1"/>
          </p:cNvSpPr>
          <p:nvPr>
            <p:ph type="pic" sz="quarter" idx="14"/>
          </p:nvPr>
        </p:nvSpPr>
        <p:spPr>
          <a:xfrm>
            <a:off x="5045666" y="-145334"/>
            <a:ext cx="4295215" cy="5425844"/>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 name="connsiteX0" fmla="*/ 0 w 3951155"/>
              <a:gd name="connsiteY0" fmla="*/ 5143500 h 5155075"/>
              <a:gd name="connsiteX1" fmla="*/ 1183466 w 3951155"/>
              <a:gd name="connsiteY1" fmla="*/ 1 h 5155075"/>
              <a:gd name="connsiteX2" fmla="*/ 3951155 w 3951155"/>
              <a:gd name="connsiteY2" fmla="*/ 0 h 5155075"/>
              <a:gd name="connsiteX3" fmla="*/ 3469376 w 3951155"/>
              <a:gd name="connsiteY3" fmla="*/ 5155075 h 5155075"/>
              <a:gd name="connsiteX4" fmla="*/ 0 w 3951155"/>
              <a:gd name="connsiteY4" fmla="*/ 5143500 h 5155075"/>
              <a:gd name="connsiteX0" fmla="*/ 0 w 3953956"/>
              <a:gd name="connsiteY0" fmla="*/ 5143500 h 5143500"/>
              <a:gd name="connsiteX1" fmla="*/ 1183466 w 3953956"/>
              <a:gd name="connsiteY1" fmla="*/ 1 h 5143500"/>
              <a:gd name="connsiteX2" fmla="*/ 3951155 w 3953956"/>
              <a:gd name="connsiteY2" fmla="*/ 0 h 5143500"/>
              <a:gd name="connsiteX3" fmla="*/ 3953826 w 3953956"/>
              <a:gd name="connsiteY3" fmla="*/ 5136908 h 5143500"/>
              <a:gd name="connsiteX4" fmla="*/ 0 w 3953956"/>
              <a:gd name="connsiteY4" fmla="*/ 5143500 h 5143500"/>
              <a:gd name="connsiteX0" fmla="*/ 0 w 4071705"/>
              <a:gd name="connsiteY0" fmla="*/ 5143500 h 5143500"/>
              <a:gd name="connsiteX1" fmla="*/ 1183466 w 4071705"/>
              <a:gd name="connsiteY1" fmla="*/ 1 h 5143500"/>
              <a:gd name="connsiteX2" fmla="*/ 4071705 w 4071705"/>
              <a:gd name="connsiteY2" fmla="*/ 0 h 5143500"/>
              <a:gd name="connsiteX3" fmla="*/ 3953826 w 4071705"/>
              <a:gd name="connsiteY3" fmla="*/ 5136908 h 5143500"/>
              <a:gd name="connsiteX4" fmla="*/ 0 w 4071705"/>
              <a:gd name="connsiteY4" fmla="*/ 5143500 h 5143500"/>
              <a:gd name="connsiteX0" fmla="*/ 0 w 4071705"/>
              <a:gd name="connsiteY0" fmla="*/ 5143500 h 5143500"/>
              <a:gd name="connsiteX1" fmla="*/ 1183466 w 4071705"/>
              <a:gd name="connsiteY1" fmla="*/ 1 h 5143500"/>
              <a:gd name="connsiteX2" fmla="*/ 4071705 w 4071705"/>
              <a:gd name="connsiteY2" fmla="*/ 0 h 5143500"/>
              <a:gd name="connsiteX3" fmla="*/ 4068636 w 4071705"/>
              <a:gd name="connsiteY3" fmla="*/ 5142649 h 5143500"/>
              <a:gd name="connsiteX4" fmla="*/ 0 w 407170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705" h="5143500">
                <a:moveTo>
                  <a:pt x="0" y="5143500"/>
                </a:moveTo>
                <a:lnTo>
                  <a:pt x="1183466" y="1"/>
                </a:lnTo>
                <a:lnTo>
                  <a:pt x="4071705" y="0"/>
                </a:lnTo>
                <a:cubicBezTo>
                  <a:pt x="4070756" y="1716429"/>
                  <a:pt x="4069585" y="3426220"/>
                  <a:pt x="4068636" y="5142649"/>
                </a:cubicBezTo>
                <a:lnTo>
                  <a:pt x="0" y="5143500"/>
                </a:lnTo>
                <a:close/>
              </a:path>
            </a:pathLst>
          </a:custGeom>
          <a:solidFill>
            <a:schemeClr val="bg2"/>
          </a:solidFill>
          <a:ln w="168275">
            <a:solidFill>
              <a:srgbClr val="19BDD9"/>
            </a:solidFill>
          </a:ln>
        </p:spPr>
        <p:txBody>
          <a:bodyPr/>
          <a:lstStyle/>
          <a:p>
            <a:r>
              <a:rPr lang="en-US"/>
              <a:t>Click icon to add 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withou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E21FE0-9120-7644-A8C9-4A38DD74D2D7}" type="slidenum">
              <a:rPr lang="en-US" smtClean="0"/>
              <a:pPr/>
              <a:t>‹#›</a:t>
            </a:fld>
            <a:endParaRPr lang="en-US"/>
          </a:p>
        </p:txBody>
      </p:sp>
      <p:sp>
        <p:nvSpPr>
          <p:cNvPr id="5" name="Text Placeholder 4"/>
          <p:cNvSpPr>
            <a:spLocks noGrp="1"/>
          </p:cNvSpPr>
          <p:nvPr>
            <p:ph type="body" sz="quarter" idx="11" hasCustomPrompt="1"/>
          </p:nvPr>
        </p:nvSpPr>
        <p:spPr>
          <a:xfrm>
            <a:off x="428625" y="341313"/>
            <a:ext cx="6959243" cy="905160"/>
          </a:xfrm>
          <a:prstGeom prst="rect">
            <a:avLst/>
          </a:prstGeom>
        </p:spPr>
        <p:txBody>
          <a:bodyPr/>
          <a:lstStyle>
            <a:lvl1pPr marL="0" indent="0">
              <a:buNone/>
              <a:defRPr b="1">
                <a:solidFill>
                  <a:schemeClr val="bg1">
                    <a:lumMod val="95000"/>
                  </a:schemeClr>
                </a:solidFill>
                <a:latin typeface="Sanchez" charset="0"/>
                <a:ea typeface="Sanchez" charset="0"/>
                <a:cs typeface="Sanchez" charset="0"/>
              </a:defRPr>
            </a:lvl1pPr>
            <a:lvl2pPr>
              <a:defRPr b="1">
                <a:latin typeface="Sanchez" charset="0"/>
                <a:ea typeface="Sanchez" charset="0"/>
                <a:cs typeface="Sanchez" charset="0"/>
              </a:defRPr>
            </a:lvl2pPr>
            <a:lvl3pPr>
              <a:defRPr b="1">
                <a:latin typeface="Sanchez" charset="0"/>
                <a:ea typeface="Sanchez" charset="0"/>
                <a:cs typeface="Sanchez" charset="0"/>
              </a:defRPr>
            </a:lvl3pPr>
            <a:lvl4pPr>
              <a:defRPr b="1">
                <a:latin typeface="Sanchez" charset="0"/>
                <a:ea typeface="Sanchez" charset="0"/>
                <a:cs typeface="Sanchez" charset="0"/>
              </a:defRPr>
            </a:lvl4pPr>
            <a:lvl5pPr>
              <a:defRPr b="1">
                <a:latin typeface="Sanchez" charset="0"/>
                <a:ea typeface="Sanchez" charset="0"/>
                <a:cs typeface="Sanchez" charset="0"/>
              </a:defRPr>
            </a:lvl5pPr>
          </a:lstStyle>
          <a:p>
            <a:pPr lvl="0"/>
            <a:r>
              <a:rPr lang="en-US"/>
              <a:t>Click to add title</a:t>
            </a:r>
          </a:p>
        </p:txBody>
      </p:sp>
      <p:sp>
        <p:nvSpPr>
          <p:cNvPr id="7" name="Text Placeholder 6"/>
          <p:cNvSpPr>
            <a:spLocks noGrp="1"/>
          </p:cNvSpPr>
          <p:nvPr>
            <p:ph type="body" sz="quarter" idx="12"/>
          </p:nvPr>
        </p:nvSpPr>
        <p:spPr>
          <a:xfrm>
            <a:off x="428625" y="1342724"/>
            <a:ext cx="6959243" cy="2926063"/>
          </a:xfrm>
          <a:prstGeom prst="rect">
            <a:avLst/>
          </a:prstGeom>
        </p:spPr>
        <p:txBody>
          <a:bodyPr/>
          <a:lstStyle>
            <a:lvl1pPr marL="457200" indent="-457200">
              <a:buFont typeface="Arial" charset="0"/>
              <a:buChar char="•"/>
              <a:defRPr>
                <a:solidFill>
                  <a:schemeClr val="bg1">
                    <a:lumMod val="95000"/>
                  </a:schemeClr>
                </a:solidFill>
                <a:latin typeface="Arial" charset="0"/>
                <a:ea typeface="Arial" charset="0"/>
                <a:cs typeface="Arial" charset="0"/>
              </a:defRPr>
            </a:lvl1pPr>
            <a:lvl2pPr marL="914400" indent="-457200">
              <a:buFont typeface="Arial" charset="0"/>
              <a:buChar char="•"/>
              <a:defRPr>
                <a:solidFill>
                  <a:schemeClr val="bg1">
                    <a:lumMod val="95000"/>
                  </a:schemeClr>
                </a:solidFill>
                <a:latin typeface="Arial" charset="0"/>
                <a:ea typeface="Arial" charset="0"/>
                <a:cs typeface="Arial" charset="0"/>
              </a:defRPr>
            </a:lvl2pPr>
            <a:lvl3pPr marL="1257300" indent="-342900">
              <a:buFont typeface="Arial" charset="0"/>
              <a:buChar char="•"/>
              <a:defRPr>
                <a:solidFill>
                  <a:schemeClr val="bg1">
                    <a:lumMod val="95000"/>
                  </a:schemeClr>
                </a:solidFill>
                <a:latin typeface="Arial" charset="0"/>
                <a:ea typeface="Arial" charset="0"/>
                <a:cs typeface="Arial" charset="0"/>
              </a:defRPr>
            </a:lvl3pPr>
            <a:lvl4pPr marL="1714500" indent="-342900">
              <a:buFont typeface="Arial" charset="0"/>
              <a:buChar char="•"/>
              <a:defRPr>
                <a:solidFill>
                  <a:schemeClr val="bg1">
                    <a:lumMod val="95000"/>
                  </a:schemeClr>
                </a:solidFill>
                <a:latin typeface="Arial" charset="0"/>
                <a:ea typeface="Arial" charset="0"/>
                <a:cs typeface="Arial" charset="0"/>
              </a:defRPr>
            </a:lvl4pPr>
            <a:lvl5pPr marL="2171700" indent="-342900">
              <a:buFont typeface="Arial" charset="0"/>
              <a:buChar char="•"/>
              <a:defRPr>
                <a:solidFill>
                  <a:schemeClr val="bg1">
                    <a:lumMod val="95000"/>
                  </a:schemeClr>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3" hasCustomPrompt="1"/>
          </p:nvPr>
        </p:nvSpPr>
        <p:spPr>
          <a:xfrm>
            <a:off x="383936" y="4659313"/>
            <a:ext cx="2987675" cy="271462"/>
          </a:xfrm>
          <a:prstGeom prst="rect">
            <a:avLst/>
          </a:prstGeom>
        </p:spPr>
        <p:txBody>
          <a:bodyPr/>
          <a:lstStyle>
            <a:lvl1pPr marL="0" indent="0">
              <a:buNone/>
              <a:defRPr sz="1800" b="1">
                <a:solidFill>
                  <a:schemeClr val="bg1">
                    <a:lumMod val="95000"/>
                  </a:schemeClr>
                </a:solidFill>
                <a:latin typeface="Sanchez" charset="0"/>
                <a:ea typeface="Sanchez" charset="0"/>
                <a:cs typeface="Sanchez" charset="0"/>
              </a:defRPr>
            </a:lvl1pPr>
            <a:lvl2pPr marL="457200" indent="0">
              <a:buNone/>
              <a:defRPr sz="1400">
                <a:latin typeface="Sanchez" charset="0"/>
                <a:ea typeface="Sanchez" charset="0"/>
                <a:cs typeface="Sanchez" charset="0"/>
              </a:defRPr>
            </a:lvl2pPr>
            <a:lvl3pPr marL="914400" indent="0">
              <a:buNone/>
              <a:defRPr sz="1400">
                <a:latin typeface="Sanchez" charset="0"/>
                <a:ea typeface="Sanchez" charset="0"/>
                <a:cs typeface="Sanchez" charset="0"/>
              </a:defRPr>
            </a:lvl3pPr>
            <a:lvl4pPr marL="1371600" indent="0">
              <a:buNone/>
              <a:defRPr sz="1400">
                <a:latin typeface="Sanchez" charset="0"/>
                <a:ea typeface="Sanchez" charset="0"/>
                <a:cs typeface="Sanchez" charset="0"/>
              </a:defRPr>
            </a:lvl4pPr>
            <a:lvl5pPr marL="1828800" indent="0">
              <a:buNone/>
              <a:defRPr sz="1400">
                <a:latin typeface="Sanchez" charset="0"/>
                <a:ea typeface="Sanchez" charset="0"/>
                <a:cs typeface="Sanchez" charset="0"/>
              </a:defRPr>
            </a:lvl5pPr>
          </a:lstStyle>
          <a:p>
            <a:pPr lvl="0"/>
            <a:r>
              <a:rPr lang="en-US" err="1"/>
              <a:t>bristol.ac.uk</a:t>
            </a:r>
            <a:r>
              <a:rPr lang="en-US"/>
              <a:t>/enter URL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hi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E21FE0-9120-7644-A8C9-4A38DD74D2D7}" type="slidenum">
              <a:rPr lang="en-US" smtClean="0"/>
              <a:pPr/>
              <a:t>‹#›</a:t>
            </a:fld>
            <a:endParaRPr lang="en-US"/>
          </a:p>
        </p:txBody>
      </p:sp>
      <p:sp>
        <p:nvSpPr>
          <p:cNvPr id="7" name="Text Placeholder 3"/>
          <p:cNvSpPr>
            <a:spLocks noGrp="1"/>
          </p:cNvSpPr>
          <p:nvPr>
            <p:ph type="body" sz="quarter" idx="14" hasCustomPrompt="1"/>
          </p:nvPr>
        </p:nvSpPr>
        <p:spPr>
          <a:xfrm>
            <a:off x="383936" y="4659313"/>
            <a:ext cx="2987675" cy="271462"/>
          </a:xfrm>
          <a:prstGeom prst="rect">
            <a:avLst/>
          </a:prstGeom>
        </p:spPr>
        <p:txBody>
          <a:bodyPr/>
          <a:lstStyle>
            <a:lvl1pPr marL="0" indent="0">
              <a:buNone/>
              <a:defRPr sz="1800" b="1">
                <a:solidFill>
                  <a:schemeClr val="tx1"/>
                </a:solidFill>
                <a:latin typeface="Sanchez" charset="0"/>
                <a:ea typeface="Sanchez" charset="0"/>
                <a:cs typeface="Sanchez" charset="0"/>
              </a:defRPr>
            </a:lvl1pPr>
            <a:lvl2pPr marL="457200" indent="0">
              <a:buNone/>
              <a:defRPr sz="1400">
                <a:latin typeface="Sanchez" charset="0"/>
                <a:ea typeface="Sanchez" charset="0"/>
                <a:cs typeface="Sanchez" charset="0"/>
              </a:defRPr>
            </a:lvl2pPr>
            <a:lvl3pPr marL="914400" indent="0">
              <a:buNone/>
              <a:defRPr sz="1400">
                <a:latin typeface="Sanchez" charset="0"/>
                <a:ea typeface="Sanchez" charset="0"/>
                <a:cs typeface="Sanchez" charset="0"/>
              </a:defRPr>
            </a:lvl3pPr>
            <a:lvl4pPr marL="1371600" indent="0">
              <a:buNone/>
              <a:defRPr sz="1400">
                <a:latin typeface="Sanchez" charset="0"/>
                <a:ea typeface="Sanchez" charset="0"/>
                <a:cs typeface="Sanchez" charset="0"/>
              </a:defRPr>
            </a:lvl4pPr>
            <a:lvl5pPr marL="1828800" indent="0">
              <a:buNone/>
              <a:defRPr sz="1400">
                <a:latin typeface="Sanchez" charset="0"/>
                <a:ea typeface="Sanchez" charset="0"/>
                <a:cs typeface="Sanchez" charset="0"/>
              </a:defRPr>
            </a:lvl5pPr>
          </a:lstStyle>
          <a:p>
            <a:pPr lvl="0"/>
            <a:r>
              <a:rPr lang="en-US" err="1"/>
              <a:t>bristol.ac.uk</a:t>
            </a:r>
            <a:r>
              <a:rPr lang="en-US"/>
              <a:t>/enter URL</a:t>
            </a:r>
          </a:p>
        </p:txBody>
      </p:sp>
      <p:sp>
        <p:nvSpPr>
          <p:cNvPr id="8" name="Title 1">
            <a:extLst>
              <a:ext uri="{FF2B5EF4-FFF2-40B4-BE49-F238E27FC236}">
                <a16:creationId xmlns:a16="http://schemas.microsoft.com/office/drawing/2014/main" id="{47EBCCA8-4242-1C46-9149-1BBD831160CD}"/>
              </a:ext>
            </a:extLst>
          </p:cNvPr>
          <p:cNvSpPr>
            <a:spLocks noGrp="1"/>
          </p:cNvSpPr>
          <p:nvPr>
            <p:ph type="ctrTitle" hasCustomPrompt="1"/>
          </p:nvPr>
        </p:nvSpPr>
        <p:spPr>
          <a:xfrm>
            <a:off x="370390" y="679044"/>
            <a:ext cx="4970675" cy="1102519"/>
          </a:xfrm>
          <a:prstGeom prst="rect">
            <a:avLst/>
          </a:prstGeom>
        </p:spPr>
        <p:txBody>
          <a:bodyPr/>
          <a:lstStyle>
            <a:lvl1pPr algn="l">
              <a:defRPr b="1" i="0">
                <a:solidFill>
                  <a:schemeClr val="tx1"/>
                </a:solidFill>
                <a:latin typeface="Sanchez " charset="0"/>
                <a:ea typeface="Sanchez " charset="0"/>
                <a:cs typeface="Sanchez " charset="0"/>
              </a:defRPr>
            </a:lvl1pPr>
          </a:lstStyle>
          <a:p>
            <a:r>
              <a:rPr lang="en-GB"/>
              <a:t>Click to edit title</a:t>
            </a:r>
            <a:br>
              <a:rPr lang="en-GB"/>
            </a:br>
            <a:endParaRPr lang="en-US"/>
          </a:p>
        </p:txBody>
      </p:sp>
      <p:sp>
        <p:nvSpPr>
          <p:cNvPr id="9" name="Text Placeholder 4">
            <a:extLst>
              <a:ext uri="{FF2B5EF4-FFF2-40B4-BE49-F238E27FC236}">
                <a16:creationId xmlns:a16="http://schemas.microsoft.com/office/drawing/2014/main" id="{27F8172C-43F5-0641-98CB-0393ECD39BBB}"/>
              </a:ext>
            </a:extLst>
          </p:cNvPr>
          <p:cNvSpPr>
            <a:spLocks noGrp="1"/>
          </p:cNvSpPr>
          <p:nvPr>
            <p:ph type="body" sz="quarter" idx="12"/>
          </p:nvPr>
        </p:nvSpPr>
        <p:spPr>
          <a:xfrm>
            <a:off x="370390" y="1824038"/>
            <a:ext cx="4837451" cy="2021287"/>
          </a:xfrm>
          <a:prstGeom prst="rect">
            <a:avLst/>
          </a:prstGeom>
        </p:spPr>
        <p:txBody>
          <a:bodyPr>
            <a:normAutofit/>
          </a:bodyPr>
          <a:lstStyle>
            <a:lvl1pPr marL="342900" indent="-342900">
              <a:buFont typeface="Arial" charset="0"/>
              <a:buChar char="•"/>
              <a:defRPr sz="2000" b="0" i="0">
                <a:solidFill>
                  <a:schemeClr val="tx1"/>
                </a:solidFill>
                <a:latin typeface="Arial" charset="0"/>
                <a:ea typeface="Arial" charset="0"/>
                <a:cs typeface="Arial" charset="0"/>
              </a:defRPr>
            </a:lvl1pPr>
            <a:lvl2pPr marL="800100" indent="-342900">
              <a:buFont typeface="Arial" charset="0"/>
              <a:buChar char="•"/>
              <a:defRPr sz="2000" b="0" i="0">
                <a:solidFill>
                  <a:schemeClr val="tx1"/>
                </a:solidFill>
                <a:latin typeface="Arial" charset="0"/>
                <a:ea typeface="Arial" charset="0"/>
                <a:cs typeface="Arial" charset="0"/>
              </a:defRPr>
            </a:lvl2pPr>
            <a:lvl3pPr marL="1257300" indent="-342900">
              <a:buFont typeface="Arial" charset="0"/>
              <a:buChar char="•"/>
              <a:defRPr sz="2000" b="0" i="0">
                <a:solidFill>
                  <a:schemeClr val="tx1"/>
                </a:solidFill>
                <a:latin typeface="Arial" charset="0"/>
                <a:ea typeface="Arial" charset="0"/>
                <a:cs typeface="Arial" charset="0"/>
              </a:defRPr>
            </a:lvl3pPr>
            <a:lvl4pPr marL="1714500" indent="-342900">
              <a:buFont typeface="Arial" charset="0"/>
              <a:buChar char="•"/>
              <a:defRPr sz="2000" b="0" i="0">
                <a:solidFill>
                  <a:schemeClr val="tx1"/>
                </a:solidFill>
                <a:latin typeface="Arial" charset="0"/>
                <a:ea typeface="Arial" charset="0"/>
                <a:cs typeface="Arial" charset="0"/>
              </a:defRPr>
            </a:lvl4pPr>
            <a:lvl5pPr marL="2171700" indent="-342900">
              <a:buFont typeface="Arial" charset="0"/>
              <a:buChar char="•"/>
              <a:defRPr sz="20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2CC0DBAF-168F-374C-BC6F-8370465A26D7}"/>
              </a:ext>
            </a:extLst>
          </p:cNvPr>
          <p:cNvSpPr>
            <a:spLocks noGrp="1"/>
          </p:cNvSpPr>
          <p:nvPr>
            <p:ph type="pic" sz="quarter" idx="15"/>
          </p:nvPr>
        </p:nvSpPr>
        <p:spPr>
          <a:xfrm>
            <a:off x="5045666" y="-145334"/>
            <a:ext cx="4295215" cy="5425844"/>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 name="connsiteX0" fmla="*/ 0 w 3951155"/>
              <a:gd name="connsiteY0" fmla="*/ 5143500 h 5155075"/>
              <a:gd name="connsiteX1" fmla="*/ 1183466 w 3951155"/>
              <a:gd name="connsiteY1" fmla="*/ 1 h 5155075"/>
              <a:gd name="connsiteX2" fmla="*/ 3951155 w 3951155"/>
              <a:gd name="connsiteY2" fmla="*/ 0 h 5155075"/>
              <a:gd name="connsiteX3" fmla="*/ 3469376 w 3951155"/>
              <a:gd name="connsiteY3" fmla="*/ 5155075 h 5155075"/>
              <a:gd name="connsiteX4" fmla="*/ 0 w 3951155"/>
              <a:gd name="connsiteY4" fmla="*/ 5143500 h 5155075"/>
              <a:gd name="connsiteX0" fmla="*/ 0 w 3953956"/>
              <a:gd name="connsiteY0" fmla="*/ 5143500 h 5143500"/>
              <a:gd name="connsiteX1" fmla="*/ 1183466 w 3953956"/>
              <a:gd name="connsiteY1" fmla="*/ 1 h 5143500"/>
              <a:gd name="connsiteX2" fmla="*/ 3951155 w 3953956"/>
              <a:gd name="connsiteY2" fmla="*/ 0 h 5143500"/>
              <a:gd name="connsiteX3" fmla="*/ 3953826 w 3953956"/>
              <a:gd name="connsiteY3" fmla="*/ 5136908 h 5143500"/>
              <a:gd name="connsiteX4" fmla="*/ 0 w 3953956"/>
              <a:gd name="connsiteY4" fmla="*/ 5143500 h 5143500"/>
              <a:gd name="connsiteX0" fmla="*/ 0 w 4071705"/>
              <a:gd name="connsiteY0" fmla="*/ 5143500 h 5143500"/>
              <a:gd name="connsiteX1" fmla="*/ 1183466 w 4071705"/>
              <a:gd name="connsiteY1" fmla="*/ 1 h 5143500"/>
              <a:gd name="connsiteX2" fmla="*/ 4071705 w 4071705"/>
              <a:gd name="connsiteY2" fmla="*/ 0 h 5143500"/>
              <a:gd name="connsiteX3" fmla="*/ 3953826 w 4071705"/>
              <a:gd name="connsiteY3" fmla="*/ 5136908 h 5143500"/>
              <a:gd name="connsiteX4" fmla="*/ 0 w 4071705"/>
              <a:gd name="connsiteY4" fmla="*/ 5143500 h 5143500"/>
              <a:gd name="connsiteX0" fmla="*/ 0 w 4071705"/>
              <a:gd name="connsiteY0" fmla="*/ 5143500 h 5143500"/>
              <a:gd name="connsiteX1" fmla="*/ 1183466 w 4071705"/>
              <a:gd name="connsiteY1" fmla="*/ 1 h 5143500"/>
              <a:gd name="connsiteX2" fmla="*/ 4071705 w 4071705"/>
              <a:gd name="connsiteY2" fmla="*/ 0 h 5143500"/>
              <a:gd name="connsiteX3" fmla="*/ 4068636 w 4071705"/>
              <a:gd name="connsiteY3" fmla="*/ 5142649 h 5143500"/>
              <a:gd name="connsiteX4" fmla="*/ 0 w 407170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705" h="5143500">
                <a:moveTo>
                  <a:pt x="0" y="5143500"/>
                </a:moveTo>
                <a:lnTo>
                  <a:pt x="1183466" y="1"/>
                </a:lnTo>
                <a:lnTo>
                  <a:pt x="4071705" y="0"/>
                </a:lnTo>
                <a:cubicBezTo>
                  <a:pt x="4070756" y="1716429"/>
                  <a:pt x="4069585" y="3426220"/>
                  <a:pt x="4068636" y="5142649"/>
                </a:cubicBezTo>
                <a:lnTo>
                  <a:pt x="0" y="5143500"/>
                </a:lnTo>
                <a:close/>
              </a:path>
            </a:pathLst>
          </a:custGeom>
          <a:solidFill>
            <a:schemeClr val="bg2"/>
          </a:solidFill>
          <a:ln w="168275">
            <a:solidFill>
              <a:srgbClr val="19BDD9"/>
            </a:solidFill>
          </a:ln>
        </p:spPr>
        <p:txBody>
          <a:bodyPr/>
          <a:lstStyle>
            <a:lvl1pPr>
              <a:defRPr>
                <a:solidFill>
                  <a:schemeClr val="tx1"/>
                </a:solidFill>
              </a:defRPr>
            </a:lvl1p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whit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E21FE0-9120-7644-A8C9-4A38DD74D2D7}" type="slidenum">
              <a:rPr lang="en-US" smtClean="0"/>
              <a:pPr/>
              <a:t>‹#›</a:t>
            </a:fld>
            <a:endParaRPr lang="en-US"/>
          </a:p>
        </p:txBody>
      </p:sp>
      <p:sp>
        <p:nvSpPr>
          <p:cNvPr id="4" name="Text Placeholder 4"/>
          <p:cNvSpPr>
            <a:spLocks noGrp="1"/>
          </p:cNvSpPr>
          <p:nvPr>
            <p:ph type="body" sz="quarter" idx="11" hasCustomPrompt="1"/>
          </p:nvPr>
        </p:nvSpPr>
        <p:spPr>
          <a:xfrm>
            <a:off x="428625" y="341313"/>
            <a:ext cx="6989521" cy="905160"/>
          </a:xfrm>
          <a:prstGeom prst="rect">
            <a:avLst/>
          </a:prstGeom>
        </p:spPr>
        <p:txBody>
          <a:bodyPr/>
          <a:lstStyle>
            <a:lvl1pPr marL="0" indent="0">
              <a:buNone/>
              <a:defRPr b="1">
                <a:latin typeface="Sanchez" charset="0"/>
                <a:ea typeface="Sanchez" charset="0"/>
                <a:cs typeface="Sanchez" charset="0"/>
              </a:defRPr>
            </a:lvl1pPr>
            <a:lvl2pPr>
              <a:defRPr b="1">
                <a:latin typeface="Sanchez" charset="0"/>
                <a:ea typeface="Sanchez" charset="0"/>
                <a:cs typeface="Sanchez" charset="0"/>
              </a:defRPr>
            </a:lvl2pPr>
            <a:lvl3pPr>
              <a:defRPr b="1">
                <a:latin typeface="Sanchez" charset="0"/>
                <a:ea typeface="Sanchez" charset="0"/>
                <a:cs typeface="Sanchez" charset="0"/>
              </a:defRPr>
            </a:lvl3pPr>
            <a:lvl4pPr>
              <a:defRPr b="1">
                <a:latin typeface="Sanchez" charset="0"/>
                <a:ea typeface="Sanchez" charset="0"/>
                <a:cs typeface="Sanchez" charset="0"/>
              </a:defRPr>
            </a:lvl4pPr>
            <a:lvl5pPr>
              <a:defRPr b="1">
                <a:latin typeface="Sanchez" charset="0"/>
                <a:ea typeface="Sanchez" charset="0"/>
                <a:cs typeface="Sanchez" charset="0"/>
              </a:defRPr>
            </a:lvl5pPr>
          </a:lstStyle>
          <a:p>
            <a:pPr lvl="0"/>
            <a:r>
              <a:rPr lang="en-US"/>
              <a:t>Click to add title</a:t>
            </a:r>
          </a:p>
        </p:txBody>
      </p:sp>
      <p:sp>
        <p:nvSpPr>
          <p:cNvPr id="5" name="Text Placeholder 6"/>
          <p:cNvSpPr>
            <a:spLocks noGrp="1"/>
          </p:cNvSpPr>
          <p:nvPr>
            <p:ph type="body" sz="quarter" idx="12"/>
          </p:nvPr>
        </p:nvSpPr>
        <p:spPr>
          <a:xfrm>
            <a:off x="428625" y="1342724"/>
            <a:ext cx="3940715" cy="2926063"/>
          </a:xfrm>
          <a:prstGeom prst="rect">
            <a:avLst/>
          </a:prstGeom>
        </p:spPr>
        <p:txBody>
          <a:bodyPr>
            <a:normAutofit/>
          </a:bodyPr>
          <a:lstStyle>
            <a:lvl1pPr marL="342900" indent="-342900">
              <a:buFont typeface="Arial" charset="0"/>
              <a:buChar char="•"/>
              <a:defRPr sz="2000">
                <a:latin typeface="Arial" charset="0"/>
                <a:ea typeface="Arial" charset="0"/>
                <a:cs typeface="Arial" charset="0"/>
              </a:defRPr>
            </a:lvl1pPr>
            <a:lvl2pPr marL="742950" indent="-285750">
              <a:buFont typeface="Arial" charset="0"/>
              <a:buChar char="•"/>
              <a:defRPr sz="1600">
                <a:latin typeface="Arial" charset="0"/>
                <a:ea typeface="Arial" charset="0"/>
                <a:cs typeface="Arial" charset="0"/>
              </a:defRPr>
            </a:lvl2pPr>
            <a:lvl3pPr marL="1200150" indent="-285750">
              <a:buFont typeface="Arial" charset="0"/>
              <a:buChar char="•"/>
              <a:defRPr sz="1600">
                <a:latin typeface="Arial" charset="0"/>
                <a:ea typeface="Arial" charset="0"/>
                <a:cs typeface="Arial" charset="0"/>
              </a:defRPr>
            </a:lvl3pPr>
            <a:lvl4pPr marL="1657350" indent="-285750">
              <a:buFont typeface="Arial" charset="0"/>
              <a:buChar char="•"/>
              <a:defRPr sz="1600">
                <a:latin typeface="Arial" charset="0"/>
                <a:ea typeface="Arial" charset="0"/>
                <a:cs typeface="Arial" charset="0"/>
              </a:defRPr>
            </a:lvl4pPr>
            <a:lvl5pPr marL="2114550" indent="-285750">
              <a:buFont typeface="Arial" charset="0"/>
              <a:buChar char="•"/>
              <a:defRPr sz="16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p:nvPr>
        </p:nvSpPr>
        <p:spPr>
          <a:xfrm>
            <a:off x="4687557" y="1343025"/>
            <a:ext cx="2730590" cy="2925763"/>
          </a:xfrm>
          <a:prstGeom prst="rect">
            <a:avLst/>
          </a:prstGeom>
        </p:spPr>
        <p:txBody>
          <a:bodyPr/>
          <a:lstStyle/>
          <a:p>
            <a:r>
              <a:rPr lang="en-US"/>
              <a:t>Click icon to add picture</a:t>
            </a:r>
          </a:p>
        </p:txBody>
      </p:sp>
      <p:sp>
        <p:nvSpPr>
          <p:cNvPr id="6" name="Text Placeholder 3"/>
          <p:cNvSpPr>
            <a:spLocks noGrp="1"/>
          </p:cNvSpPr>
          <p:nvPr>
            <p:ph type="body" sz="quarter" idx="14" hasCustomPrompt="1"/>
          </p:nvPr>
        </p:nvSpPr>
        <p:spPr>
          <a:xfrm>
            <a:off x="383936" y="4659313"/>
            <a:ext cx="2987675" cy="271462"/>
          </a:xfrm>
          <a:prstGeom prst="rect">
            <a:avLst/>
          </a:prstGeom>
        </p:spPr>
        <p:txBody>
          <a:bodyPr/>
          <a:lstStyle>
            <a:lvl1pPr marL="0" indent="0">
              <a:buNone/>
              <a:defRPr sz="1800" b="1">
                <a:solidFill>
                  <a:schemeClr val="tx1"/>
                </a:solidFill>
                <a:latin typeface="Sanchez" charset="0"/>
                <a:ea typeface="Sanchez" charset="0"/>
                <a:cs typeface="Sanchez" charset="0"/>
              </a:defRPr>
            </a:lvl1pPr>
            <a:lvl2pPr marL="457200" indent="0">
              <a:buNone/>
              <a:defRPr sz="1400">
                <a:latin typeface="Sanchez" charset="0"/>
                <a:ea typeface="Sanchez" charset="0"/>
                <a:cs typeface="Sanchez" charset="0"/>
              </a:defRPr>
            </a:lvl2pPr>
            <a:lvl3pPr marL="914400" indent="0">
              <a:buNone/>
              <a:defRPr sz="1400">
                <a:latin typeface="Sanchez" charset="0"/>
                <a:ea typeface="Sanchez" charset="0"/>
                <a:cs typeface="Sanchez" charset="0"/>
              </a:defRPr>
            </a:lvl3pPr>
            <a:lvl4pPr marL="1371600" indent="0">
              <a:buNone/>
              <a:defRPr sz="1400">
                <a:latin typeface="Sanchez" charset="0"/>
                <a:ea typeface="Sanchez" charset="0"/>
                <a:cs typeface="Sanchez" charset="0"/>
              </a:defRPr>
            </a:lvl4pPr>
            <a:lvl5pPr marL="1828800" indent="0">
              <a:buNone/>
              <a:defRPr sz="1400">
                <a:latin typeface="Sanchez" charset="0"/>
                <a:ea typeface="Sanchez" charset="0"/>
                <a:cs typeface="Sanchez" charset="0"/>
              </a:defRPr>
            </a:lvl5pPr>
          </a:lstStyle>
          <a:p>
            <a:pPr lvl="0"/>
            <a:r>
              <a:rPr lang="en-US" err="1"/>
              <a:t>bristol.ac.uk</a:t>
            </a:r>
            <a:r>
              <a:rPr lang="en-US"/>
              <a:t>/enter URL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E21FE0-9120-7644-A8C9-4A38DD74D2D7}" type="slidenum">
              <a:rPr lang="en-US" smtClean="0"/>
              <a:pPr/>
              <a:t>‹#›</a:t>
            </a:fld>
            <a:endParaRPr lang="en-US"/>
          </a:p>
        </p:txBody>
      </p:sp>
      <p:sp>
        <p:nvSpPr>
          <p:cNvPr id="5" name="Picture Placeholder 4"/>
          <p:cNvSpPr>
            <a:spLocks noGrp="1"/>
          </p:cNvSpPr>
          <p:nvPr>
            <p:ph type="pic" sz="quarter" idx="11" hasCustomPrompt="1"/>
          </p:nvPr>
        </p:nvSpPr>
        <p:spPr>
          <a:xfrm>
            <a:off x="0" y="0"/>
            <a:ext cx="9144000" cy="4267200"/>
          </a:xfrm>
          <a:prstGeom prst="rect">
            <a:avLst/>
          </a:prstGeom>
        </p:spPr>
        <p:txBody>
          <a:bodyPr/>
          <a:lstStyle/>
          <a:p>
            <a:r>
              <a:rPr lang="en-US"/>
              <a:t>Insert full bleed picture</a:t>
            </a:r>
          </a:p>
        </p:txBody>
      </p:sp>
      <p:sp>
        <p:nvSpPr>
          <p:cNvPr id="7" name="Text Placeholder 6"/>
          <p:cNvSpPr>
            <a:spLocks noGrp="1"/>
          </p:cNvSpPr>
          <p:nvPr>
            <p:ph type="body" sz="quarter" idx="12" hasCustomPrompt="1"/>
          </p:nvPr>
        </p:nvSpPr>
        <p:spPr>
          <a:xfrm>
            <a:off x="5689177" y="4578878"/>
            <a:ext cx="3143250" cy="400050"/>
          </a:xfrm>
          <a:prstGeom prst="rect">
            <a:avLst/>
          </a:prstGeom>
        </p:spPr>
        <p:txBody>
          <a:bodyPr>
            <a:noAutofit/>
          </a:bodyPr>
          <a:lstStyle>
            <a:lvl1pPr marL="0" indent="0" algn="r">
              <a:buNone/>
              <a:defRPr sz="2400" b="1">
                <a:latin typeface="Sanchez" charset="0"/>
                <a:ea typeface="Sanchez" charset="0"/>
                <a:cs typeface="Sanchez" charset="0"/>
              </a:defRPr>
            </a:lvl1pPr>
            <a:lvl2pPr marL="457200" indent="0">
              <a:buNone/>
              <a:defRPr sz="2400" b="1">
                <a:latin typeface="Sanchez" charset="0"/>
                <a:ea typeface="Sanchez" charset="0"/>
                <a:cs typeface="Sanchez" charset="0"/>
              </a:defRPr>
            </a:lvl2pPr>
            <a:lvl3pPr marL="914400" indent="0">
              <a:buNone/>
              <a:defRPr sz="2400" b="1">
                <a:latin typeface="Sanchez" charset="0"/>
                <a:ea typeface="Sanchez" charset="0"/>
                <a:cs typeface="Sanchez" charset="0"/>
              </a:defRPr>
            </a:lvl3pPr>
            <a:lvl4pPr marL="1371600" indent="0">
              <a:buNone/>
              <a:defRPr sz="2400" b="1">
                <a:latin typeface="Sanchez" charset="0"/>
                <a:ea typeface="Sanchez" charset="0"/>
                <a:cs typeface="Sanchez" charset="0"/>
              </a:defRPr>
            </a:lvl4pPr>
            <a:lvl5pPr marL="1828800" indent="0">
              <a:buNone/>
              <a:defRPr sz="2400" b="1">
                <a:latin typeface="Sanchez" charset="0"/>
                <a:ea typeface="Sanchez" charset="0"/>
                <a:cs typeface="Sanchez" charset="0"/>
              </a:defRPr>
            </a:lvl5pPr>
          </a:lstStyle>
          <a:p>
            <a:pPr lvl="0"/>
            <a:r>
              <a:rPr lang="en-US"/>
              <a:t>Click to add title</a:t>
            </a:r>
          </a:p>
        </p:txBody>
      </p:sp>
      <p:sp>
        <p:nvSpPr>
          <p:cNvPr id="6" name="Text Placeholder 3"/>
          <p:cNvSpPr>
            <a:spLocks noGrp="1"/>
          </p:cNvSpPr>
          <p:nvPr>
            <p:ph type="body" sz="quarter" idx="13" hasCustomPrompt="1"/>
          </p:nvPr>
        </p:nvSpPr>
        <p:spPr>
          <a:xfrm>
            <a:off x="383936" y="4659313"/>
            <a:ext cx="2987675" cy="271462"/>
          </a:xfrm>
          <a:prstGeom prst="rect">
            <a:avLst/>
          </a:prstGeom>
        </p:spPr>
        <p:txBody>
          <a:bodyPr/>
          <a:lstStyle>
            <a:lvl1pPr marL="0" indent="0">
              <a:buNone/>
              <a:defRPr sz="1800" b="1">
                <a:solidFill>
                  <a:schemeClr val="tx1"/>
                </a:solidFill>
                <a:latin typeface="Sanchez" charset="0"/>
                <a:ea typeface="Sanchez" charset="0"/>
                <a:cs typeface="Sanchez" charset="0"/>
              </a:defRPr>
            </a:lvl1pPr>
            <a:lvl2pPr marL="457200" indent="0">
              <a:buNone/>
              <a:defRPr sz="1400">
                <a:latin typeface="Sanchez" charset="0"/>
                <a:ea typeface="Sanchez" charset="0"/>
                <a:cs typeface="Sanchez" charset="0"/>
              </a:defRPr>
            </a:lvl2pPr>
            <a:lvl3pPr marL="914400" indent="0">
              <a:buNone/>
              <a:defRPr sz="1400">
                <a:latin typeface="Sanchez" charset="0"/>
                <a:ea typeface="Sanchez" charset="0"/>
                <a:cs typeface="Sanchez" charset="0"/>
              </a:defRPr>
            </a:lvl3pPr>
            <a:lvl4pPr marL="1371600" indent="0">
              <a:buNone/>
              <a:defRPr sz="1400">
                <a:latin typeface="Sanchez" charset="0"/>
                <a:ea typeface="Sanchez" charset="0"/>
                <a:cs typeface="Sanchez" charset="0"/>
              </a:defRPr>
            </a:lvl4pPr>
            <a:lvl5pPr marL="1828800" indent="0">
              <a:buNone/>
              <a:defRPr sz="1400">
                <a:latin typeface="Sanchez" charset="0"/>
                <a:ea typeface="Sanchez" charset="0"/>
                <a:cs typeface="Sanchez" charset="0"/>
              </a:defRPr>
            </a:lvl5pPr>
          </a:lstStyle>
          <a:p>
            <a:pPr lvl="0"/>
            <a:r>
              <a:rPr lang="en-US" err="1"/>
              <a:t>bristol.ac.uk</a:t>
            </a:r>
            <a:r>
              <a:rPr lang="en-US"/>
              <a:t>/enter URL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ust image">
    <p:bg>
      <p:bgPr>
        <a:solidFill>
          <a:schemeClr val="bg1"/>
        </a:solidFill>
        <a:effectLst/>
      </p:bgPr>
    </p:bg>
    <p:spTree>
      <p:nvGrpSpPr>
        <p:cNvPr id="1" name=""/>
        <p:cNvGrpSpPr/>
        <p:nvPr/>
      </p:nvGrpSpPr>
      <p:grpSpPr>
        <a:xfrm>
          <a:off x="0" y="0"/>
          <a:ext cx="0" cy="0"/>
          <a:chOff x="0" y="0"/>
          <a:chExt cx="0" cy="0"/>
        </a:xfrm>
      </p:grpSpPr>
      <p:sp>
        <p:nvSpPr>
          <p:cNvPr id="7" name="Rectangle 6"/>
          <p:cNvSpPr>
            <a:spLocks/>
          </p:cNvSpPr>
          <p:nvPr userDrawn="1"/>
        </p:nvSpPr>
        <p:spPr>
          <a:xfrm>
            <a:off x="0" y="0"/>
            <a:ext cx="9144000" cy="4267200"/>
          </a:xfrm>
          <a:prstGeom prst="rect">
            <a:avLst/>
          </a:prstGeom>
          <a:blipFill>
            <a:blip r:embed="rId2"/>
            <a:srcRect/>
            <a:stretch>
              <a:fillRect t="-10268" b="-10268"/>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29E21FE0-9120-7644-A8C9-4A38DD74D2D7}" type="slidenum">
              <a:rPr lang="en-US" smtClean="0"/>
              <a:pPr/>
              <a:t>‹#›</a:t>
            </a:fld>
            <a:endParaRPr lang="en-US"/>
          </a:p>
        </p:txBody>
      </p:sp>
      <p:sp>
        <p:nvSpPr>
          <p:cNvPr id="4" name="Picture Placeholder 4"/>
          <p:cNvSpPr>
            <a:spLocks noGrp="1"/>
          </p:cNvSpPr>
          <p:nvPr>
            <p:ph type="pic" sz="quarter" idx="11" hasCustomPrompt="1"/>
          </p:nvPr>
        </p:nvSpPr>
        <p:spPr>
          <a:xfrm>
            <a:off x="453814" y="392853"/>
            <a:ext cx="8236370" cy="3434080"/>
          </a:xfrm>
          <a:prstGeom prst="rect">
            <a:avLst/>
          </a:prstGeom>
        </p:spPr>
        <p:txBody>
          <a:bodyPr/>
          <a:lstStyle/>
          <a:p>
            <a:r>
              <a:rPr lang="en-US"/>
              <a:t>Insert picture</a:t>
            </a:r>
          </a:p>
        </p:txBody>
      </p:sp>
      <p:sp>
        <p:nvSpPr>
          <p:cNvPr id="5" name="Text Placeholder 6"/>
          <p:cNvSpPr>
            <a:spLocks noGrp="1"/>
          </p:cNvSpPr>
          <p:nvPr>
            <p:ph type="body" sz="quarter" idx="12" hasCustomPrompt="1"/>
          </p:nvPr>
        </p:nvSpPr>
        <p:spPr>
          <a:xfrm>
            <a:off x="5689177" y="4578878"/>
            <a:ext cx="3143250" cy="400050"/>
          </a:xfrm>
          <a:prstGeom prst="rect">
            <a:avLst/>
          </a:prstGeom>
        </p:spPr>
        <p:txBody>
          <a:bodyPr>
            <a:noAutofit/>
          </a:bodyPr>
          <a:lstStyle>
            <a:lvl1pPr marL="0" indent="0" algn="r">
              <a:buNone/>
              <a:defRPr sz="2400" b="1">
                <a:latin typeface="Sanchez" charset="0"/>
                <a:ea typeface="Sanchez" charset="0"/>
                <a:cs typeface="Sanchez" charset="0"/>
              </a:defRPr>
            </a:lvl1pPr>
            <a:lvl2pPr marL="457200" indent="0">
              <a:buNone/>
              <a:defRPr sz="2400" b="1">
                <a:latin typeface="Sanchez" charset="0"/>
                <a:ea typeface="Sanchez" charset="0"/>
                <a:cs typeface="Sanchez" charset="0"/>
              </a:defRPr>
            </a:lvl2pPr>
            <a:lvl3pPr marL="914400" indent="0">
              <a:buNone/>
              <a:defRPr sz="2400" b="1">
                <a:latin typeface="Sanchez" charset="0"/>
                <a:ea typeface="Sanchez" charset="0"/>
                <a:cs typeface="Sanchez" charset="0"/>
              </a:defRPr>
            </a:lvl3pPr>
            <a:lvl4pPr marL="1371600" indent="0">
              <a:buNone/>
              <a:defRPr sz="2400" b="1">
                <a:latin typeface="Sanchez" charset="0"/>
                <a:ea typeface="Sanchez" charset="0"/>
                <a:cs typeface="Sanchez" charset="0"/>
              </a:defRPr>
            </a:lvl4pPr>
            <a:lvl5pPr marL="1828800" indent="0">
              <a:buNone/>
              <a:defRPr sz="2400" b="1">
                <a:latin typeface="Sanchez" charset="0"/>
                <a:ea typeface="Sanchez" charset="0"/>
                <a:cs typeface="Sanchez" charset="0"/>
              </a:defRPr>
            </a:lvl5pPr>
          </a:lstStyle>
          <a:p>
            <a:pPr lvl="0"/>
            <a:r>
              <a:rPr lang="en-US"/>
              <a:t>Click to add title</a:t>
            </a:r>
          </a:p>
        </p:txBody>
      </p:sp>
      <p:sp>
        <p:nvSpPr>
          <p:cNvPr id="6" name="Text Placeholder 3"/>
          <p:cNvSpPr>
            <a:spLocks noGrp="1"/>
          </p:cNvSpPr>
          <p:nvPr>
            <p:ph type="body" sz="quarter" idx="13" hasCustomPrompt="1"/>
          </p:nvPr>
        </p:nvSpPr>
        <p:spPr>
          <a:xfrm>
            <a:off x="383936" y="4659313"/>
            <a:ext cx="2987675" cy="271462"/>
          </a:xfrm>
          <a:prstGeom prst="rect">
            <a:avLst/>
          </a:prstGeom>
        </p:spPr>
        <p:txBody>
          <a:bodyPr/>
          <a:lstStyle>
            <a:lvl1pPr marL="0" indent="0">
              <a:buNone/>
              <a:defRPr sz="1800" b="1">
                <a:solidFill>
                  <a:schemeClr val="tx1"/>
                </a:solidFill>
                <a:latin typeface="Sanchez" charset="0"/>
                <a:ea typeface="Sanchez" charset="0"/>
                <a:cs typeface="Sanchez" charset="0"/>
              </a:defRPr>
            </a:lvl1pPr>
            <a:lvl2pPr marL="457200" indent="0">
              <a:buNone/>
              <a:defRPr sz="1400">
                <a:latin typeface="Sanchez" charset="0"/>
                <a:ea typeface="Sanchez" charset="0"/>
                <a:cs typeface="Sanchez" charset="0"/>
              </a:defRPr>
            </a:lvl2pPr>
            <a:lvl3pPr marL="914400" indent="0">
              <a:buNone/>
              <a:defRPr sz="1400">
                <a:latin typeface="Sanchez" charset="0"/>
                <a:ea typeface="Sanchez" charset="0"/>
                <a:cs typeface="Sanchez" charset="0"/>
              </a:defRPr>
            </a:lvl3pPr>
            <a:lvl4pPr marL="1371600" indent="0">
              <a:buNone/>
              <a:defRPr sz="1400">
                <a:latin typeface="Sanchez" charset="0"/>
                <a:ea typeface="Sanchez" charset="0"/>
                <a:cs typeface="Sanchez" charset="0"/>
              </a:defRPr>
            </a:lvl4pPr>
            <a:lvl5pPr marL="1828800" indent="0">
              <a:buNone/>
              <a:defRPr sz="1400">
                <a:latin typeface="Sanchez" charset="0"/>
                <a:ea typeface="Sanchez" charset="0"/>
                <a:cs typeface="Sanchez" charset="0"/>
              </a:defRPr>
            </a:lvl5pPr>
          </a:lstStyle>
          <a:p>
            <a:pPr lvl="0"/>
            <a:r>
              <a:rPr lang="en-US" err="1"/>
              <a:t>bristol.ac.uk</a:t>
            </a:r>
            <a:r>
              <a:rPr lang="en-US"/>
              <a:t>/enter URL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69340" y="4731545"/>
            <a:ext cx="405319" cy="273844"/>
          </a:xfrm>
          <a:prstGeom prst="rect">
            <a:avLst/>
          </a:prstGeom>
        </p:spPr>
        <p:txBody>
          <a:bodyPr vert="horz" lIns="91440" tIns="45720" rIns="91440" bIns="45720" rtlCol="0" anchor="ctr"/>
          <a:lstStyle>
            <a:lvl1pPr algn="r">
              <a:defRPr sz="1200" b="1" i="0">
                <a:solidFill>
                  <a:schemeClr val="tx1"/>
                </a:solidFill>
                <a:latin typeface="Arial" charset="0"/>
                <a:ea typeface="Arial" charset="0"/>
                <a:cs typeface="Arial" charset="0"/>
              </a:defRPr>
            </a:lvl1pPr>
          </a:lstStyle>
          <a:p>
            <a:fld id="{29E21FE0-9120-7644-A8C9-4A38DD74D2D7}" type="slidenum">
              <a:rPr lang="en-US" smtClean="0"/>
              <a:pPr/>
              <a:t>‹#›</a:t>
            </a:fld>
            <a:endParaRPr lang="en-US"/>
          </a:p>
        </p:txBody>
      </p:sp>
    </p:spTree>
    <p:extLst>
      <p:ext uri="{BB962C8B-B14F-4D97-AF65-F5344CB8AC3E}">
        <p14:creationId xmlns:p14="http://schemas.microsoft.com/office/powerpoint/2010/main" val="121710738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mailto:Neil.Tibbetts@bristol.ac.uk" TargetMode="External"/><Relationship Id="rId2" Type="http://schemas.openxmlformats.org/officeDocument/2006/relationships/hyperlink" Target="mailto:Debra.jones@bristol.ac.uk"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0E1E-23A3-1D45-B3FD-A0BB8EC4B1B7}"/>
              </a:ext>
            </a:extLst>
          </p:cNvPr>
          <p:cNvSpPr>
            <a:spLocks noGrp="1"/>
          </p:cNvSpPr>
          <p:nvPr>
            <p:ph type="ctrTitle"/>
          </p:nvPr>
        </p:nvSpPr>
        <p:spPr>
          <a:xfrm>
            <a:off x="232544" y="1275556"/>
            <a:ext cx="5314013" cy="1296194"/>
          </a:xfrm>
        </p:spPr>
        <p:txBody>
          <a:bodyPr lIns="91440" tIns="45720" rIns="91440" bIns="45720" anchor="t"/>
          <a:lstStyle/>
          <a:p>
            <a:r>
              <a:rPr lang="en-GB" sz="2800" b="0">
                <a:latin typeface="Arial"/>
              </a:rPr>
              <a:t>The Use of Artificial Intelligence  (AI) in Academic Writing: Implications for EAP </a:t>
            </a:r>
            <a:endParaRPr lang="en-US" sz="2800" b="0">
              <a:latin typeface="Arial"/>
            </a:endParaRPr>
          </a:p>
        </p:txBody>
      </p:sp>
      <p:sp>
        <p:nvSpPr>
          <p:cNvPr id="3" name="Subtitle 2">
            <a:extLst>
              <a:ext uri="{FF2B5EF4-FFF2-40B4-BE49-F238E27FC236}">
                <a16:creationId xmlns:a16="http://schemas.microsoft.com/office/drawing/2014/main" id="{09A52F9E-3D1A-0146-A921-A6B7C6FC50E6}"/>
              </a:ext>
            </a:extLst>
          </p:cNvPr>
          <p:cNvSpPr>
            <a:spLocks noGrp="1"/>
          </p:cNvSpPr>
          <p:nvPr>
            <p:ph type="subTitle" idx="1"/>
          </p:nvPr>
        </p:nvSpPr>
        <p:spPr>
          <a:xfrm>
            <a:off x="277077" y="2826513"/>
            <a:ext cx="5454795" cy="1752634"/>
          </a:xfrm>
        </p:spPr>
        <p:txBody>
          <a:bodyPr lIns="91440" tIns="45720" rIns="91440" bIns="45720" anchor="t">
            <a:normAutofit/>
          </a:bodyPr>
          <a:lstStyle/>
          <a:p>
            <a:r>
              <a:rPr lang="en-US" b="0">
                <a:latin typeface="Arial"/>
                <a:cs typeface="Arial"/>
              </a:rPr>
              <a:t>Debra Jones and Neil Adam Tibbetts</a:t>
            </a:r>
          </a:p>
          <a:p>
            <a:endParaRPr lang="en-US" sz="1800" b="0" i="1">
              <a:latin typeface="Arial"/>
              <a:cs typeface="Arial"/>
            </a:endParaRPr>
          </a:p>
          <a:p>
            <a:r>
              <a:rPr lang="en-US" sz="1800" b="0" i="1">
                <a:latin typeface="Arial"/>
                <a:cs typeface="Arial"/>
              </a:rPr>
              <a:t>Centre for Academic Language and Development</a:t>
            </a:r>
            <a:endParaRPr lang="en-US"/>
          </a:p>
          <a:p>
            <a:r>
              <a:rPr lang="en-US" sz="1800" b="0" i="1">
                <a:latin typeface="Arial"/>
                <a:cs typeface="Arial"/>
              </a:rPr>
              <a:t>University of Bristol</a:t>
            </a:r>
          </a:p>
        </p:txBody>
      </p:sp>
    </p:spTree>
    <p:extLst>
      <p:ext uri="{BB962C8B-B14F-4D97-AF65-F5344CB8AC3E}">
        <p14:creationId xmlns:p14="http://schemas.microsoft.com/office/powerpoint/2010/main" val="1150441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E6B39-F283-50DC-6AEB-49C1C20016C8}"/>
              </a:ext>
            </a:extLst>
          </p:cNvPr>
          <p:cNvSpPr>
            <a:spLocks noGrp="1"/>
          </p:cNvSpPr>
          <p:nvPr>
            <p:ph type="body" sz="quarter" idx="11"/>
          </p:nvPr>
        </p:nvSpPr>
        <p:spPr/>
        <p:txBody>
          <a:bodyPr lIns="91440" tIns="45720" rIns="91440" bIns="45720" anchor="t"/>
          <a:lstStyle/>
          <a:p>
            <a:r>
              <a:rPr lang="en-GB" dirty="0">
                <a:latin typeface="Sanchez"/>
              </a:rPr>
              <a:t>To help with writing</a:t>
            </a:r>
            <a:endParaRPr lang="en-GB" dirty="0"/>
          </a:p>
        </p:txBody>
      </p:sp>
      <p:sp>
        <p:nvSpPr>
          <p:cNvPr id="3" name="Text Placeholder 2">
            <a:extLst>
              <a:ext uri="{FF2B5EF4-FFF2-40B4-BE49-F238E27FC236}">
                <a16:creationId xmlns:a16="http://schemas.microsoft.com/office/drawing/2014/main" id="{E1192FEF-A4C3-57F4-4E5A-293F7C33B47B}"/>
              </a:ext>
            </a:extLst>
          </p:cNvPr>
          <p:cNvSpPr>
            <a:spLocks noGrp="1"/>
          </p:cNvSpPr>
          <p:nvPr>
            <p:ph type="body" sz="quarter" idx="12"/>
          </p:nvPr>
        </p:nvSpPr>
        <p:spPr/>
        <p:txBody>
          <a:bodyPr/>
          <a:lstStyle/>
          <a:p>
            <a:pPr marL="0" indent="0">
              <a:buNone/>
            </a:pPr>
            <a:endParaRPr lang="en-GB"/>
          </a:p>
        </p:txBody>
      </p:sp>
      <p:pic>
        <p:nvPicPr>
          <p:cNvPr id="10" name="Picture 9">
            <a:extLst>
              <a:ext uri="{FF2B5EF4-FFF2-40B4-BE49-F238E27FC236}">
                <a16:creationId xmlns:a16="http://schemas.microsoft.com/office/drawing/2014/main" id="{66199A2F-3769-88C5-0921-157512A90AD8}"/>
              </a:ext>
            </a:extLst>
          </p:cNvPr>
          <p:cNvPicPr>
            <a:picLocks noChangeAspect="1"/>
          </p:cNvPicPr>
          <p:nvPr/>
        </p:nvPicPr>
        <p:blipFill>
          <a:blip r:embed="rId3"/>
          <a:stretch>
            <a:fillRect/>
          </a:stretch>
        </p:blipFill>
        <p:spPr>
          <a:xfrm>
            <a:off x="307696" y="1382183"/>
            <a:ext cx="8409371" cy="2927802"/>
          </a:xfrm>
          <a:prstGeom prst="rect">
            <a:avLst/>
          </a:prstGeom>
        </p:spPr>
      </p:pic>
    </p:spTree>
    <p:extLst>
      <p:ext uri="{BB962C8B-B14F-4D97-AF65-F5344CB8AC3E}">
        <p14:creationId xmlns:p14="http://schemas.microsoft.com/office/powerpoint/2010/main" val="3283903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E6B39-F283-50DC-6AEB-49C1C20016C8}"/>
              </a:ext>
            </a:extLst>
          </p:cNvPr>
          <p:cNvSpPr>
            <a:spLocks noGrp="1"/>
          </p:cNvSpPr>
          <p:nvPr>
            <p:ph type="body" sz="quarter" idx="11"/>
          </p:nvPr>
        </p:nvSpPr>
        <p:spPr/>
        <p:txBody>
          <a:bodyPr lIns="91440" tIns="45720" rIns="91440" bIns="45720" anchor="t"/>
          <a:lstStyle/>
          <a:p>
            <a:r>
              <a:rPr lang="en-GB" dirty="0">
                <a:latin typeface="Sanchez"/>
              </a:rPr>
              <a:t>To develop subject knowledge</a:t>
            </a:r>
            <a:endParaRPr lang="en-GB" dirty="0"/>
          </a:p>
        </p:txBody>
      </p:sp>
      <p:sp>
        <p:nvSpPr>
          <p:cNvPr id="3" name="Text Placeholder 2">
            <a:extLst>
              <a:ext uri="{FF2B5EF4-FFF2-40B4-BE49-F238E27FC236}">
                <a16:creationId xmlns:a16="http://schemas.microsoft.com/office/drawing/2014/main" id="{E1192FEF-A4C3-57F4-4E5A-293F7C33B47B}"/>
              </a:ext>
            </a:extLst>
          </p:cNvPr>
          <p:cNvSpPr>
            <a:spLocks noGrp="1"/>
          </p:cNvSpPr>
          <p:nvPr>
            <p:ph type="body" sz="quarter" idx="12"/>
          </p:nvPr>
        </p:nvSpPr>
        <p:spPr/>
        <p:txBody>
          <a:bodyPr/>
          <a:lstStyle/>
          <a:p>
            <a:pPr marL="0" indent="0">
              <a:buNone/>
            </a:pPr>
            <a:endParaRPr lang="en-GB"/>
          </a:p>
        </p:txBody>
      </p:sp>
      <p:sp>
        <p:nvSpPr>
          <p:cNvPr id="4" name="Text Placeholder 3">
            <a:extLst>
              <a:ext uri="{FF2B5EF4-FFF2-40B4-BE49-F238E27FC236}">
                <a16:creationId xmlns:a16="http://schemas.microsoft.com/office/drawing/2014/main" id="{680C35B4-F9C6-662A-462C-8F89B057D54A}"/>
              </a:ext>
            </a:extLst>
          </p:cNvPr>
          <p:cNvSpPr>
            <a:spLocks noGrp="1"/>
          </p:cNvSpPr>
          <p:nvPr>
            <p:ph type="body" sz="quarter" idx="13"/>
          </p:nvPr>
        </p:nvSpPr>
        <p:spPr/>
        <p:txBody>
          <a:bodyPr/>
          <a:lstStyle/>
          <a:p>
            <a:endParaRPr lang="en-GB"/>
          </a:p>
        </p:txBody>
      </p:sp>
      <p:pic>
        <p:nvPicPr>
          <p:cNvPr id="12" name="Picture 11">
            <a:extLst>
              <a:ext uri="{FF2B5EF4-FFF2-40B4-BE49-F238E27FC236}">
                <a16:creationId xmlns:a16="http://schemas.microsoft.com/office/drawing/2014/main" id="{400112E4-D612-B01D-09E0-2751B1F25723}"/>
              </a:ext>
            </a:extLst>
          </p:cNvPr>
          <p:cNvPicPr>
            <a:picLocks noChangeAspect="1"/>
          </p:cNvPicPr>
          <p:nvPr/>
        </p:nvPicPr>
        <p:blipFill>
          <a:blip r:embed="rId3"/>
          <a:stretch>
            <a:fillRect/>
          </a:stretch>
        </p:blipFill>
        <p:spPr>
          <a:xfrm>
            <a:off x="473996" y="1428355"/>
            <a:ext cx="8348939" cy="3068277"/>
          </a:xfrm>
          <a:prstGeom prst="rect">
            <a:avLst/>
          </a:prstGeom>
        </p:spPr>
      </p:pic>
    </p:spTree>
    <p:extLst>
      <p:ext uri="{BB962C8B-B14F-4D97-AF65-F5344CB8AC3E}">
        <p14:creationId xmlns:p14="http://schemas.microsoft.com/office/powerpoint/2010/main" val="32925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E2D610-CA27-B18C-8127-A3643F7EB59B}"/>
              </a:ext>
            </a:extLst>
          </p:cNvPr>
          <p:cNvSpPr>
            <a:spLocks noGrp="1"/>
          </p:cNvSpPr>
          <p:nvPr>
            <p:ph type="body" sz="quarter" idx="11"/>
          </p:nvPr>
        </p:nvSpPr>
        <p:spPr/>
        <p:txBody>
          <a:bodyPr lIns="91440" tIns="45720" rIns="91440" bIns="45720" anchor="t"/>
          <a:lstStyle/>
          <a:p>
            <a:r>
              <a:rPr lang="en-US" dirty="0">
                <a:latin typeface="Sanchez"/>
              </a:rPr>
              <a:t>Our findings: Survey</a:t>
            </a:r>
            <a:endParaRPr lang="en-US" dirty="0"/>
          </a:p>
        </p:txBody>
      </p:sp>
      <p:sp>
        <p:nvSpPr>
          <p:cNvPr id="3" name="Text Placeholder 2">
            <a:extLst>
              <a:ext uri="{FF2B5EF4-FFF2-40B4-BE49-F238E27FC236}">
                <a16:creationId xmlns:a16="http://schemas.microsoft.com/office/drawing/2014/main" id="{4CF5AA32-F34B-4BA5-96AB-C41C2ABDBD65}"/>
              </a:ext>
            </a:extLst>
          </p:cNvPr>
          <p:cNvSpPr>
            <a:spLocks noGrp="1"/>
          </p:cNvSpPr>
          <p:nvPr>
            <p:ph type="body" sz="quarter" idx="12"/>
          </p:nvPr>
        </p:nvSpPr>
        <p:spPr>
          <a:xfrm>
            <a:off x="428625" y="1342724"/>
            <a:ext cx="7274568" cy="3026915"/>
          </a:xfrm>
        </p:spPr>
        <p:txBody>
          <a:bodyPr lIns="91440" tIns="45720" rIns="91440" bIns="45720" anchor="t"/>
          <a:lstStyle/>
          <a:p>
            <a:r>
              <a:rPr lang="en-US" sz="2400" dirty="0">
                <a:latin typeface="Arial"/>
                <a:cs typeface="Arial"/>
              </a:rPr>
              <a:t>No differences between EAP &amp; Subject teachers</a:t>
            </a:r>
            <a:endParaRPr lang="en-US" sz="2400" dirty="0"/>
          </a:p>
          <a:p>
            <a:r>
              <a:rPr lang="en-US" sz="2400" dirty="0">
                <a:latin typeface="Arial"/>
                <a:cs typeface="Arial"/>
              </a:rPr>
              <a:t>Majority (20 out of 23) think teacher should help students use these tools more effectively</a:t>
            </a:r>
          </a:p>
          <a:p>
            <a:r>
              <a:rPr lang="en-US" sz="2400" dirty="0">
                <a:latin typeface="Arial"/>
                <a:cs typeface="Arial"/>
              </a:rPr>
              <a:t>Acceptable use – Is it cheating? </a:t>
            </a:r>
            <a:endParaRPr lang="en-US" sz="2400" dirty="0"/>
          </a:p>
        </p:txBody>
      </p:sp>
      <p:sp>
        <p:nvSpPr>
          <p:cNvPr id="4" name="Text Placeholder 3">
            <a:extLst>
              <a:ext uri="{FF2B5EF4-FFF2-40B4-BE49-F238E27FC236}">
                <a16:creationId xmlns:a16="http://schemas.microsoft.com/office/drawing/2014/main" id="{529E46B3-D6B0-F892-E384-81A7DCE751B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1542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E6B39-F283-50DC-6AEB-49C1C20016C8}"/>
              </a:ext>
            </a:extLst>
          </p:cNvPr>
          <p:cNvSpPr>
            <a:spLocks noGrp="1"/>
          </p:cNvSpPr>
          <p:nvPr>
            <p:ph type="body" sz="quarter" idx="11"/>
          </p:nvPr>
        </p:nvSpPr>
        <p:spPr/>
        <p:txBody>
          <a:bodyPr lIns="91440" tIns="45720" rIns="91440" bIns="45720" anchor="t"/>
          <a:lstStyle/>
          <a:p>
            <a:r>
              <a:rPr lang="en-GB" dirty="0">
                <a:latin typeface="Sanchez"/>
              </a:rPr>
              <a:t>Is it cheating?</a:t>
            </a:r>
            <a:endParaRPr lang="en-GB" dirty="0"/>
          </a:p>
        </p:txBody>
      </p:sp>
      <p:sp>
        <p:nvSpPr>
          <p:cNvPr id="4" name="Text Placeholder 3">
            <a:extLst>
              <a:ext uri="{FF2B5EF4-FFF2-40B4-BE49-F238E27FC236}">
                <a16:creationId xmlns:a16="http://schemas.microsoft.com/office/drawing/2014/main" id="{680C35B4-F9C6-662A-462C-8F89B057D54A}"/>
              </a:ext>
            </a:extLst>
          </p:cNvPr>
          <p:cNvSpPr>
            <a:spLocks noGrp="1"/>
          </p:cNvSpPr>
          <p:nvPr>
            <p:ph type="body" sz="quarter" idx="13"/>
          </p:nvPr>
        </p:nvSpPr>
        <p:spPr/>
        <p:txBody>
          <a:bodyPr/>
          <a:lstStyle/>
          <a:p>
            <a:endParaRPr lang="en-GB"/>
          </a:p>
        </p:txBody>
      </p:sp>
      <p:pic>
        <p:nvPicPr>
          <p:cNvPr id="5" name="Picture 5" descr="Chart&#10;&#10;Description automatically generated">
            <a:extLst>
              <a:ext uri="{FF2B5EF4-FFF2-40B4-BE49-F238E27FC236}">
                <a16:creationId xmlns:a16="http://schemas.microsoft.com/office/drawing/2014/main" id="{65F77889-C7E3-7DAA-EA7F-8440F6D4D9A4}"/>
              </a:ext>
            </a:extLst>
          </p:cNvPr>
          <p:cNvPicPr>
            <a:picLocks noChangeAspect="1"/>
          </p:cNvPicPr>
          <p:nvPr/>
        </p:nvPicPr>
        <p:blipFill>
          <a:blip r:embed="rId3"/>
          <a:stretch>
            <a:fillRect/>
          </a:stretch>
        </p:blipFill>
        <p:spPr>
          <a:xfrm>
            <a:off x="316924" y="1405074"/>
            <a:ext cx="8215744" cy="2471898"/>
          </a:xfrm>
          <a:prstGeom prst="rect">
            <a:avLst/>
          </a:prstGeom>
        </p:spPr>
      </p:pic>
    </p:spTree>
    <p:extLst>
      <p:ext uri="{BB962C8B-B14F-4D97-AF65-F5344CB8AC3E}">
        <p14:creationId xmlns:p14="http://schemas.microsoft.com/office/powerpoint/2010/main" val="1746663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875EE-E10A-AD2C-7BFE-61D323AEE48A}"/>
              </a:ext>
            </a:extLst>
          </p:cNvPr>
          <p:cNvSpPr>
            <a:spLocks noGrp="1"/>
          </p:cNvSpPr>
          <p:nvPr>
            <p:ph type="body" sz="quarter" idx="11"/>
          </p:nvPr>
        </p:nvSpPr>
        <p:spPr/>
        <p:txBody>
          <a:bodyPr lIns="91440" tIns="45720" rIns="91440" bIns="45720" anchor="t"/>
          <a:lstStyle/>
          <a:p>
            <a:r>
              <a:rPr lang="en-US">
                <a:latin typeface="Sanchez"/>
              </a:rPr>
              <a:t>Focus groups</a:t>
            </a:r>
            <a:endParaRPr lang="en-US"/>
          </a:p>
        </p:txBody>
      </p:sp>
      <p:sp>
        <p:nvSpPr>
          <p:cNvPr id="3" name="Text Placeholder 2">
            <a:extLst>
              <a:ext uri="{FF2B5EF4-FFF2-40B4-BE49-F238E27FC236}">
                <a16:creationId xmlns:a16="http://schemas.microsoft.com/office/drawing/2014/main" id="{EB8FE64C-DB6F-3571-E0E8-AD0B028738C1}"/>
              </a:ext>
            </a:extLst>
          </p:cNvPr>
          <p:cNvSpPr>
            <a:spLocks noGrp="1"/>
          </p:cNvSpPr>
          <p:nvPr>
            <p:ph type="body" sz="quarter" idx="12"/>
          </p:nvPr>
        </p:nvSpPr>
        <p:spPr>
          <a:xfrm>
            <a:off x="428625" y="1109844"/>
            <a:ext cx="7325865" cy="3482433"/>
          </a:xfrm>
        </p:spPr>
        <p:txBody>
          <a:bodyPr lIns="91440" tIns="45720" rIns="91440" bIns="45720" anchor="t"/>
          <a:lstStyle/>
          <a:p>
            <a:pPr marL="0" indent="0" algn="ctr">
              <a:buNone/>
            </a:pPr>
            <a:endParaRPr lang="en-US" sz="2400" dirty="0">
              <a:latin typeface="Arial"/>
              <a:cs typeface="Arial"/>
            </a:endParaRPr>
          </a:p>
          <a:p>
            <a:pPr marL="0" lvl="0" indent="0" algn="ctr">
              <a:buNone/>
            </a:pPr>
            <a:r>
              <a:rPr lang="en-US" sz="2400" dirty="0">
                <a:latin typeface="Arial"/>
                <a:cs typeface="Arial"/>
              </a:rPr>
              <a:t>If you answered ‘it depends on the context’ to any of the questions in the survey, can you explain what it depends on; in what context would the use of translation tools be acceptable or unacceptable?</a:t>
            </a:r>
            <a:endParaRPr lang="en-GB" sz="2400">
              <a:cs typeface="Arial"/>
            </a:endParaRPr>
          </a:p>
          <a:p>
            <a:pPr marL="0" indent="0">
              <a:buNone/>
            </a:pPr>
            <a:endParaRPr lang="en-US" sz="2000">
              <a:cs typeface="Arial"/>
            </a:endParaRPr>
          </a:p>
          <a:p>
            <a:endParaRPr lang="en-US" sz="2000" dirty="0">
              <a:latin typeface="Arial"/>
              <a:cs typeface="Arial"/>
            </a:endParaRPr>
          </a:p>
          <a:p>
            <a:pPr marL="0" lvl="0" indent="0">
              <a:buNone/>
            </a:pPr>
            <a:endParaRPr lang="en-US" sz="2000" dirty="0">
              <a:cs typeface="Arial"/>
            </a:endParaRPr>
          </a:p>
          <a:p>
            <a:pPr marL="0" indent="0">
              <a:buNone/>
            </a:pPr>
            <a:endParaRPr lang="en-US" sz="2000">
              <a:latin typeface="Arial"/>
              <a:cs typeface="Arial"/>
            </a:endParaRPr>
          </a:p>
        </p:txBody>
      </p:sp>
    </p:spTree>
    <p:extLst>
      <p:ext uri="{BB962C8B-B14F-4D97-AF65-F5344CB8AC3E}">
        <p14:creationId xmlns:p14="http://schemas.microsoft.com/office/powerpoint/2010/main" val="3474056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875EE-E10A-AD2C-7BFE-61D323AEE48A}"/>
              </a:ext>
            </a:extLst>
          </p:cNvPr>
          <p:cNvSpPr>
            <a:spLocks noGrp="1"/>
          </p:cNvSpPr>
          <p:nvPr>
            <p:ph type="body" sz="quarter" idx="11"/>
          </p:nvPr>
        </p:nvSpPr>
        <p:spPr>
          <a:xfrm>
            <a:off x="411829" y="341313"/>
            <a:ext cx="6976039" cy="754571"/>
          </a:xfrm>
        </p:spPr>
        <p:txBody>
          <a:bodyPr lIns="91440" tIns="45720" rIns="91440" bIns="45720" anchor="t"/>
          <a:lstStyle/>
          <a:p>
            <a:r>
              <a:rPr lang="en-US" dirty="0">
                <a:latin typeface="Sanchez"/>
              </a:rPr>
              <a:t>What does it depend on?</a:t>
            </a:r>
            <a:endParaRPr lang="en-US" dirty="0"/>
          </a:p>
        </p:txBody>
      </p:sp>
      <p:sp>
        <p:nvSpPr>
          <p:cNvPr id="3" name="Text Placeholder 2">
            <a:extLst>
              <a:ext uri="{FF2B5EF4-FFF2-40B4-BE49-F238E27FC236}">
                <a16:creationId xmlns:a16="http://schemas.microsoft.com/office/drawing/2014/main" id="{EB8FE64C-DB6F-3571-E0E8-AD0B028738C1}"/>
              </a:ext>
            </a:extLst>
          </p:cNvPr>
          <p:cNvSpPr>
            <a:spLocks noGrp="1"/>
          </p:cNvSpPr>
          <p:nvPr>
            <p:ph type="body" sz="quarter" idx="12"/>
          </p:nvPr>
        </p:nvSpPr>
        <p:spPr>
          <a:xfrm>
            <a:off x="374985" y="974657"/>
            <a:ext cx="7411200" cy="3967383"/>
          </a:xfrm>
        </p:spPr>
        <p:txBody>
          <a:bodyPr lIns="91440" tIns="45720" rIns="91440" bIns="45720" anchor="t"/>
          <a:lstStyle/>
          <a:p>
            <a:pPr marL="0" indent="0">
              <a:buNone/>
            </a:pPr>
            <a:r>
              <a:rPr lang="en-US" sz="2000" b="1" dirty="0">
                <a:latin typeface="Arial"/>
                <a:cs typeface="Arial"/>
              </a:rPr>
              <a:t>Depends on </a:t>
            </a:r>
            <a:r>
              <a:rPr lang="en-US" sz="2000" b="1" u="sng" dirty="0">
                <a:latin typeface="Arial"/>
                <a:cs typeface="Arial"/>
              </a:rPr>
              <a:t>what</a:t>
            </a:r>
            <a:r>
              <a:rPr lang="en-US" sz="2000" b="1" dirty="0">
                <a:latin typeface="Arial"/>
                <a:cs typeface="Arial"/>
              </a:rPr>
              <a:t> they’re doing and </a:t>
            </a:r>
            <a:r>
              <a:rPr lang="en-US" sz="2000" b="1" u="sng" dirty="0">
                <a:latin typeface="Arial"/>
                <a:cs typeface="Arial"/>
              </a:rPr>
              <a:t>why</a:t>
            </a:r>
            <a:r>
              <a:rPr lang="en-US" sz="2000" dirty="0">
                <a:latin typeface="Arial"/>
                <a:cs typeface="Arial"/>
              </a:rPr>
              <a:t>:</a:t>
            </a:r>
          </a:p>
          <a:p>
            <a:pPr marL="0" indent="0">
              <a:buNone/>
            </a:pPr>
            <a:endParaRPr lang="en-US" sz="2000" dirty="0">
              <a:latin typeface="Arial"/>
              <a:cs typeface="Arial"/>
            </a:endParaRPr>
          </a:p>
          <a:p>
            <a:r>
              <a:rPr lang="en-GB" sz="1600" i="1" dirty="0">
                <a:latin typeface="Arial"/>
                <a:cs typeface="Arial"/>
              </a:rPr>
              <a:t>“Perhaps looking up a word to check that they understand its meaning would be fine, but directly translating a whole paragraph of work in their native tongue to English would be considered cheating”</a:t>
            </a:r>
          </a:p>
          <a:p>
            <a:pPr marL="0" indent="0">
              <a:buNone/>
            </a:pPr>
            <a:endParaRPr lang="en-GB" sz="1600" dirty="0"/>
          </a:p>
          <a:p>
            <a:r>
              <a:rPr lang="en-GB" sz="1600" i="1" dirty="0">
                <a:latin typeface="Arial"/>
                <a:cs typeface="Arial"/>
              </a:rPr>
              <a:t>“If words in L1 pop into their head and they do not know the English for it , they might use a tool and this could be appropriate. If they translate an entire essay from L1 to L2 , this would be inappropriate”</a:t>
            </a:r>
            <a:endParaRPr lang="en-GB" sz="1600" dirty="0">
              <a:latin typeface="Arial"/>
              <a:cs typeface="Arial"/>
            </a:endParaRPr>
          </a:p>
          <a:p>
            <a:endParaRPr lang="en-GB" sz="1600" i="1" dirty="0">
              <a:latin typeface="Arial"/>
              <a:cs typeface="Arial"/>
            </a:endParaRPr>
          </a:p>
          <a:p>
            <a:r>
              <a:rPr lang="en-GB" sz="1600" i="1" dirty="0">
                <a:latin typeface="Arial"/>
                <a:cs typeface="Arial"/>
              </a:rPr>
              <a:t>“if students use translation tools in a way that enhances their learning then there may be a place for them. So ….. if they are translating, but then recording what they translate and doing this in the target language, then it can be useful”</a:t>
            </a:r>
            <a:endParaRPr lang="en-US" sz="1600" dirty="0">
              <a:latin typeface="Arial"/>
            </a:endParaRPr>
          </a:p>
          <a:p>
            <a:pPr marL="0" indent="0">
              <a:buNone/>
            </a:pPr>
            <a:endParaRPr lang="en-US" sz="2000" dirty="0">
              <a:cs typeface="Arial"/>
            </a:endParaRPr>
          </a:p>
        </p:txBody>
      </p:sp>
    </p:spTree>
    <p:extLst>
      <p:ext uri="{BB962C8B-B14F-4D97-AF65-F5344CB8AC3E}">
        <p14:creationId xmlns:p14="http://schemas.microsoft.com/office/powerpoint/2010/main" val="227989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875EE-E10A-AD2C-7BFE-61D323AEE48A}"/>
              </a:ext>
            </a:extLst>
          </p:cNvPr>
          <p:cNvSpPr>
            <a:spLocks noGrp="1"/>
          </p:cNvSpPr>
          <p:nvPr>
            <p:ph type="body" sz="quarter" idx="11"/>
          </p:nvPr>
        </p:nvSpPr>
        <p:spPr>
          <a:xfrm>
            <a:off x="411829" y="341313"/>
            <a:ext cx="6976039" cy="754571"/>
          </a:xfrm>
        </p:spPr>
        <p:txBody>
          <a:bodyPr lIns="91440" tIns="45720" rIns="91440" bIns="45720" anchor="t"/>
          <a:lstStyle/>
          <a:p>
            <a:r>
              <a:rPr lang="en-US" dirty="0">
                <a:latin typeface="Sanchez"/>
              </a:rPr>
              <a:t>What does it depend on?</a:t>
            </a:r>
          </a:p>
          <a:p>
            <a:endParaRPr lang="en-US" sz="2400" dirty="0">
              <a:latin typeface="Arial"/>
              <a:cs typeface="Arial"/>
            </a:endParaRPr>
          </a:p>
          <a:p>
            <a:r>
              <a:rPr lang="en-US" sz="2000" dirty="0">
                <a:latin typeface="Arial"/>
                <a:cs typeface="Arial"/>
              </a:rPr>
              <a:t>The purpose of the task</a:t>
            </a:r>
            <a:r>
              <a:rPr lang="en-US" sz="2400" dirty="0">
                <a:latin typeface="Arial"/>
                <a:cs typeface="Arial"/>
              </a:rPr>
              <a:t>:</a:t>
            </a:r>
          </a:p>
          <a:p>
            <a:endParaRPr lang="en-US" dirty="0"/>
          </a:p>
        </p:txBody>
      </p:sp>
      <p:sp>
        <p:nvSpPr>
          <p:cNvPr id="3" name="Text Placeholder 2">
            <a:extLst>
              <a:ext uri="{FF2B5EF4-FFF2-40B4-BE49-F238E27FC236}">
                <a16:creationId xmlns:a16="http://schemas.microsoft.com/office/drawing/2014/main" id="{EB8FE64C-DB6F-3571-E0E8-AD0B028738C1}"/>
              </a:ext>
            </a:extLst>
          </p:cNvPr>
          <p:cNvSpPr>
            <a:spLocks noGrp="1"/>
          </p:cNvSpPr>
          <p:nvPr>
            <p:ph type="body" sz="quarter" idx="12"/>
          </p:nvPr>
        </p:nvSpPr>
        <p:spPr>
          <a:xfrm>
            <a:off x="411829" y="1558977"/>
            <a:ext cx="6976039" cy="3481208"/>
          </a:xfrm>
        </p:spPr>
        <p:txBody>
          <a:bodyPr lIns="91440" tIns="45720" rIns="91440" bIns="45720" anchor="t"/>
          <a:lstStyle/>
          <a:p>
            <a:pPr marL="0" indent="0">
              <a:buNone/>
            </a:pPr>
            <a:endParaRPr lang="en-GB" sz="1800" dirty="0"/>
          </a:p>
          <a:p>
            <a:pPr marL="0" indent="0">
              <a:buNone/>
            </a:pPr>
            <a:r>
              <a:rPr lang="en-GB" sz="1600" i="1" dirty="0">
                <a:latin typeface="Arial"/>
                <a:cs typeface="Arial"/>
              </a:rPr>
              <a:t>“to access the content, I think initially students might need to have texts translated into their own language to get the ideas. However, if the purpose is for them to develop language, I think then we need to consider or to have the discussion with students about, you know, the reason why it's important to read in the target language”</a:t>
            </a:r>
          </a:p>
          <a:p>
            <a:pPr marL="0" indent="0">
              <a:buNone/>
            </a:pPr>
            <a:endParaRPr lang="en-GB" sz="1600" i="1" dirty="0"/>
          </a:p>
          <a:p>
            <a:pPr marL="0" indent="0">
              <a:buNone/>
            </a:pPr>
            <a:r>
              <a:rPr lang="en-GB" sz="1600" i="1" dirty="0">
                <a:latin typeface="Arial"/>
                <a:cs typeface="Arial"/>
              </a:rPr>
              <a:t>“if the learner's aim is to learn to write an essay really well in English and they're really relying on translation tools, they're not going to achieve that aim. But if their aim is to just get the get the subject knowledge out of it, then you know, they don't really care about writing in English”</a:t>
            </a:r>
            <a:endParaRPr lang="en-GB" sz="1800" i="1" dirty="0">
              <a:latin typeface="Arial"/>
              <a:cs typeface="Arial"/>
            </a:endParaRPr>
          </a:p>
          <a:p>
            <a:pPr marL="0" indent="0">
              <a:buNone/>
            </a:pPr>
            <a:endParaRPr lang="en-US" sz="2000" dirty="0">
              <a:latin typeface="Arial"/>
              <a:cs typeface="Arial"/>
            </a:endParaRPr>
          </a:p>
        </p:txBody>
      </p:sp>
    </p:spTree>
    <p:extLst>
      <p:ext uri="{BB962C8B-B14F-4D97-AF65-F5344CB8AC3E}">
        <p14:creationId xmlns:p14="http://schemas.microsoft.com/office/powerpoint/2010/main" val="3101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875EE-E10A-AD2C-7BFE-61D323AEE48A}"/>
              </a:ext>
            </a:extLst>
          </p:cNvPr>
          <p:cNvSpPr>
            <a:spLocks noGrp="1"/>
          </p:cNvSpPr>
          <p:nvPr>
            <p:ph type="body" sz="quarter" idx="11"/>
          </p:nvPr>
        </p:nvSpPr>
        <p:spPr/>
        <p:txBody>
          <a:bodyPr lIns="91440" tIns="45720" rIns="91440" bIns="45720" anchor="t"/>
          <a:lstStyle/>
          <a:p>
            <a:r>
              <a:rPr lang="en-US">
                <a:latin typeface="Sanchez"/>
              </a:rPr>
              <a:t>What does it depend on?</a:t>
            </a:r>
            <a:endParaRPr lang="en-US"/>
          </a:p>
        </p:txBody>
      </p:sp>
      <p:sp>
        <p:nvSpPr>
          <p:cNvPr id="3" name="Text Placeholder 2">
            <a:extLst>
              <a:ext uri="{FF2B5EF4-FFF2-40B4-BE49-F238E27FC236}">
                <a16:creationId xmlns:a16="http://schemas.microsoft.com/office/drawing/2014/main" id="{EB8FE64C-DB6F-3571-E0E8-AD0B028738C1}"/>
              </a:ext>
            </a:extLst>
          </p:cNvPr>
          <p:cNvSpPr>
            <a:spLocks noGrp="1"/>
          </p:cNvSpPr>
          <p:nvPr>
            <p:ph type="body" sz="quarter" idx="12"/>
          </p:nvPr>
        </p:nvSpPr>
        <p:spPr>
          <a:xfrm>
            <a:off x="309963" y="1049556"/>
            <a:ext cx="6959243" cy="3452641"/>
          </a:xfrm>
        </p:spPr>
        <p:txBody>
          <a:bodyPr lIns="91440" tIns="45720" rIns="91440" bIns="45720" anchor="t"/>
          <a:lstStyle/>
          <a:p>
            <a:pPr marL="0" indent="0">
              <a:buNone/>
            </a:pPr>
            <a:r>
              <a:rPr lang="en-US" sz="2000" b="1" dirty="0">
                <a:latin typeface="Arial"/>
                <a:cs typeface="Arial"/>
              </a:rPr>
              <a:t>The purpose of the assessment:</a:t>
            </a:r>
          </a:p>
          <a:p>
            <a:pPr marL="0" indent="0">
              <a:buNone/>
            </a:pPr>
            <a:endParaRPr lang="en-US" sz="2000" dirty="0">
              <a:latin typeface="Arial"/>
              <a:cs typeface="Arial"/>
            </a:endParaRPr>
          </a:p>
          <a:p>
            <a:r>
              <a:rPr lang="en-GB" sz="1800" i="1" dirty="0">
                <a:latin typeface="Arial"/>
                <a:cs typeface="Arial"/>
              </a:rPr>
              <a:t>“if the purpose of the assignment is to demonstrate knowledge in the target language, writing the assignment in L1 and then translating would be cheating as it would not in effect be reflective of the student's own language”</a:t>
            </a:r>
          </a:p>
          <a:p>
            <a:endParaRPr lang="en-GB" sz="1800" dirty="0"/>
          </a:p>
          <a:p>
            <a:r>
              <a:rPr lang="en-GB" sz="1800" i="1" dirty="0">
                <a:latin typeface="Arial"/>
                <a:cs typeface="Arial"/>
              </a:rPr>
              <a:t>“If the thing to be assessed is their ability to write, then they should not rely on a translation tool. If the thing to be assessed is something else, why not use whatever tools available to make the best piece of work possible?”</a:t>
            </a:r>
            <a:endParaRPr lang="en-GB" sz="1800" dirty="0">
              <a:latin typeface="Arial"/>
              <a:cs typeface="Arial"/>
            </a:endParaRPr>
          </a:p>
          <a:p>
            <a:pPr marL="0" indent="0">
              <a:buNone/>
            </a:pPr>
            <a:endParaRPr lang="en-US" sz="2000" dirty="0">
              <a:latin typeface="Arial"/>
              <a:cs typeface="Arial"/>
            </a:endParaRPr>
          </a:p>
          <a:p>
            <a:endParaRPr lang="en-US" sz="2000" dirty="0">
              <a:latin typeface="Arial"/>
              <a:cs typeface="Arial"/>
            </a:endParaRPr>
          </a:p>
        </p:txBody>
      </p:sp>
    </p:spTree>
    <p:extLst>
      <p:ext uri="{BB962C8B-B14F-4D97-AF65-F5344CB8AC3E}">
        <p14:creationId xmlns:p14="http://schemas.microsoft.com/office/powerpoint/2010/main" val="61624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875EE-E10A-AD2C-7BFE-61D323AEE48A}"/>
              </a:ext>
            </a:extLst>
          </p:cNvPr>
          <p:cNvSpPr>
            <a:spLocks noGrp="1"/>
          </p:cNvSpPr>
          <p:nvPr>
            <p:ph type="body" sz="quarter" idx="11"/>
          </p:nvPr>
        </p:nvSpPr>
        <p:spPr/>
        <p:txBody>
          <a:bodyPr lIns="91440" tIns="45720" rIns="91440" bIns="45720" anchor="t"/>
          <a:lstStyle/>
          <a:p>
            <a:r>
              <a:rPr lang="en-US" dirty="0"/>
              <a:t>What does it depend on?</a:t>
            </a:r>
          </a:p>
          <a:p>
            <a:endParaRPr lang="en-US" sz="2000" dirty="0">
              <a:latin typeface="Arial"/>
              <a:cs typeface="Arial"/>
            </a:endParaRPr>
          </a:p>
          <a:p>
            <a:r>
              <a:rPr lang="en-US" sz="2000" dirty="0">
                <a:latin typeface="Arial"/>
                <a:cs typeface="Arial"/>
              </a:rPr>
              <a:t>Motivation:</a:t>
            </a:r>
          </a:p>
          <a:p>
            <a:endParaRPr lang="en-US" dirty="0"/>
          </a:p>
        </p:txBody>
      </p:sp>
      <p:sp>
        <p:nvSpPr>
          <p:cNvPr id="3" name="Text Placeholder 2">
            <a:extLst>
              <a:ext uri="{FF2B5EF4-FFF2-40B4-BE49-F238E27FC236}">
                <a16:creationId xmlns:a16="http://schemas.microsoft.com/office/drawing/2014/main" id="{EB8FE64C-DB6F-3571-E0E8-AD0B028738C1}"/>
              </a:ext>
            </a:extLst>
          </p:cNvPr>
          <p:cNvSpPr>
            <a:spLocks noGrp="1"/>
          </p:cNvSpPr>
          <p:nvPr>
            <p:ph type="body" sz="quarter" idx="12"/>
          </p:nvPr>
        </p:nvSpPr>
        <p:spPr>
          <a:xfrm>
            <a:off x="428625" y="1633927"/>
            <a:ext cx="6959243" cy="2982459"/>
          </a:xfrm>
        </p:spPr>
        <p:txBody>
          <a:bodyPr lIns="91440" tIns="45720" rIns="91440" bIns="45720" anchor="t"/>
          <a:lstStyle/>
          <a:p>
            <a:pPr marL="0" indent="0">
              <a:buNone/>
            </a:pPr>
            <a:endParaRPr lang="en-US" sz="2000" dirty="0">
              <a:latin typeface="Arial"/>
              <a:cs typeface="Arial"/>
            </a:endParaRPr>
          </a:p>
          <a:p>
            <a:pPr marL="0" indent="0">
              <a:buNone/>
            </a:pPr>
            <a:r>
              <a:rPr lang="en-GB" sz="2000" b="0" i="0" dirty="0">
                <a:effectLst/>
                <a:latin typeface="Arial"/>
                <a:cs typeface="Arial"/>
              </a:rPr>
              <a:t>“</a:t>
            </a:r>
            <a:r>
              <a:rPr lang="en-GB" sz="2000" b="0" i="1" dirty="0">
                <a:effectLst/>
                <a:latin typeface="Arial"/>
                <a:cs typeface="Arial"/>
              </a:rPr>
              <a:t>Those who view the existence of different languages as a communication problem to be solved, rather than as an example of the richness and diversity of human culture and cognition, would argue that rapidly improving MT technologies, plus the dominance of English internationally, obviate the need for the study of other language” (Case, 2015)</a:t>
            </a:r>
          </a:p>
        </p:txBody>
      </p:sp>
    </p:spTree>
    <p:extLst>
      <p:ext uri="{BB962C8B-B14F-4D97-AF65-F5344CB8AC3E}">
        <p14:creationId xmlns:p14="http://schemas.microsoft.com/office/powerpoint/2010/main" val="266058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875EE-E10A-AD2C-7BFE-61D323AEE48A}"/>
              </a:ext>
            </a:extLst>
          </p:cNvPr>
          <p:cNvSpPr>
            <a:spLocks noGrp="1"/>
          </p:cNvSpPr>
          <p:nvPr>
            <p:ph type="body" sz="quarter" idx="11"/>
          </p:nvPr>
        </p:nvSpPr>
        <p:spPr/>
        <p:txBody>
          <a:bodyPr lIns="91440" tIns="45720" rIns="91440" bIns="45720" anchor="t"/>
          <a:lstStyle/>
          <a:p>
            <a:r>
              <a:rPr lang="en-US"/>
              <a:t>What does it depend on?</a:t>
            </a:r>
          </a:p>
        </p:txBody>
      </p:sp>
      <p:sp>
        <p:nvSpPr>
          <p:cNvPr id="3" name="Text Placeholder 2">
            <a:extLst>
              <a:ext uri="{FF2B5EF4-FFF2-40B4-BE49-F238E27FC236}">
                <a16:creationId xmlns:a16="http://schemas.microsoft.com/office/drawing/2014/main" id="{EB8FE64C-DB6F-3571-E0E8-AD0B028738C1}"/>
              </a:ext>
            </a:extLst>
          </p:cNvPr>
          <p:cNvSpPr>
            <a:spLocks noGrp="1"/>
          </p:cNvSpPr>
          <p:nvPr>
            <p:ph type="body" sz="quarter" idx="12"/>
          </p:nvPr>
        </p:nvSpPr>
        <p:spPr>
          <a:xfrm>
            <a:off x="356871" y="1109844"/>
            <a:ext cx="7523722" cy="3517726"/>
          </a:xfrm>
        </p:spPr>
        <p:txBody>
          <a:bodyPr lIns="91440" tIns="45720" rIns="91440" bIns="45720" anchor="t"/>
          <a:lstStyle/>
          <a:p>
            <a:pPr marL="0" indent="0">
              <a:buNone/>
            </a:pPr>
            <a:r>
              <a:rPr lang="en-US" sz="2000" b="1" dirty="0">
                <a:latin typeface="Arial"/>
                <a:cs typeface="Arial"/>
              </a:rPr>
              <a:t>Motivation</a:t>
            </a:r>
          </a:p>
          <a:p>
            <a:pPr marL="0" indent="0">
              <a:buNone/>
            </a:pPr>
            <a:endParaRPr lang="en-US" sz="2000" dirty="0">
              <a:latin typeface="Arial"/>
              <a:cs typeface="Arial"/>
            </a:endParaRPr>
          </a:p>
          <a:p>
            <a:pPr marL="0" indent="0">
              <a:buNone/>
            </a:pPr>
            <a:r>
              <a:rPr lang="en-US" sz="1600" i="1" dirty="0">
                <a:latin typeface="Arial"/>
                <a:cs typeface="Arial"/>
              </a:rPr>
              <a:t>“</a:t>
            </a:r>
            <a:r>
              <a:rPr lang="en-GB" sz="1600" i="1" dirty="0">
                <a:latin typeface="Arial"/>
                <a:cs typeface="Arial"/>
              </a:rPr>
              <a:t>the problem might be that students are very result oriented  and so they're thinking OK, I need to use these tools in order to write this particular essay or assignment so I can get the grade that I need in order to progress.” </a:t>
            </a:r>
          </a:p>
          <a:p>
            <a:pPr marL="0" indent="0">
              <a:buNone/>
            </a:pPr>
            <a:endParaRPr lang="en-GB" sz="1600" i="1" dirty="0"/>
          </a:p>
          <a:p>
            <a:pPr marL="0" indent="0">
              <a:buNone/>
            </a:pPr>
            <a:r>
              <a:rPr lang="en-GB" sz="1600" dirty="0">
                <a:latin typeface="Arial"/>
                <a:cs typeface="Arial"/>
              </a:rPr>
              <a:t>“</a:t>
            </a:r>
            <a:r>
              <a:rPr lang="en-GB" sz="1600" i="1" dirty="0">
                <a:latin typeface="Arial"/>
                <a:cs typeface="Arial"/>
              </a:rPr>
              <a:t>if the student isn't really interested in improving their English very much because they're going to go back to their home country and they're not really going to use much while they're there, you know, maybe there isn't much for point in them learning these things. So maybe it just comes down to what the individual student wants to get out of their degree. I don't know.”</a:t>
            </a:r>
          </a:p>
          <a:p>
            <a:pPr marL="0" indent="0">
              <a:buNone/>
            </a:pPr>
            <a:endParaRPr lang="en-GB" sz="1200" b="0" i="1" dirty="0">
              <a:effectLst/>
              <a:latin typeface="Arial"/>
              <a:cs typeface="Arial"/>
            </a:endParaRPr>
          </a:p>
        </p:txBody>
      </p:sp>
    </p:spTree>
    <p:extLst>
      <p:ext uri="{BB962C8B-B14F-4D97-AF65-F5344CB8AC3E}">
        <p14:creationId xmlns:p14="http://schemas.microsoft.com/office/powerpoint/2010/main" val="4130162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1CEBB3-16F2-E6A3-4F86-3D06814FD0B0}"/>
              </a:ext>
            </a:extLst>
          </p:cNvPr>
          <p:cNvSpPr>
            <a:spLocks noGrp="1"/>
          </p:cNvSpPr>
          <p:nvPr>
            <p:ph type="body" sz="quarter" idx="11"/>
          </p:nvPr>
        </p:nvSpPr>
        <p:spPr/>
        <p:txBody>
          <a:bodyPr/>
          <a:lstStyle/>
          <a:p>
            <a:r>
              <a:rPr lang="en-GB" dirty="0"/>
              <a:t>Our research context</a:t>
            </a:r>
          </a:p>
        </p:txBody>
      </p:sp>
      <p:sp>
        <p:nvSpPr>
          <p:cNvPr id="7" name="Text Placeholder 6">
            <a:extLst>
              <a:ext uri="{FF2B5EF4-FFF2-40B4-BE49-F238E27FC236}">
                <a16:creationId xmlns:a16="http://schemas.microsoft.com/office/drawing/2014/main" id="{98C6DC3B-6A8F-4D0E-5EA2-10B68AC9DF8C}"/>
              </a:ext>
            </a:extLst>
          </p:cNvPr>
          <p:cNvSpPr>
            <a:spLocks noGrp="1"/>
          </p:cNvSpPr>
          <p:nvPr>
            <p:ph type="body" sz="quarter" idx="12"/>
          </p:nvPr>
        </p:nvSpPr>
        <p:spPr/>
        <p:txBody>
          <a:bodyPr lIns="91440" tIns="45720" rIns="91440" bIns="45720" anchor="t"/>
          <a:lstStyle/>
          <a:p>
            <a:r>
              <a:rPr lang="en-GB" sz="3000" dirty="0">
                <a:latin typeface="Arial"/>
                <a:cs typeface="Arial"/>
              </a:rPr>
              <a:t>In-sessional Coordinators PGT</a:t>
            </a:r>
          </a:p>
          <a:p>
            <a:r>
              <a:rPr lang="en-GB" sz="3000" dirty="0">
                <a:latin typeface="Arial"/>
                <a:cs typeface="Arial"/>
              </a:rPr>
              <a:t>Special Interest Group (SIG) Online translation tools</a:t>
            </a:r>
          </a:p>
          <a:p>
            <a:r>
              <a:rPr lang="en-GB" sz="3000" dirty="0">
                <a:latin typeface="Arial"/>
                <a:cs typeface="Arial"/>
              </a:rPr>
              <a:t>Has become AI SIG – emergence of </a:t>
            </a:r>
            <a:r>
              <a:rPr lang="en-GB" sz="3000" dirty="0" err="1">
                <a:latin typeface="Arial"/>
                <a:cs typeface="Arial"/>
              </a:rPr>
              <a:t>ChatGPT</a:t>
            </a:r>
            <a:endParaRPr lang="en-GB" sz="3000" dirty="0">
              <a:latin typeface="Arial"/>
              <a:cs typeface="Arial"/>
            </a:endParaRPr>
          </a:p>
          <a:p>
            <a:endParaRPr lang="en-GB"/>
          </a:p>
        </p:txBody>
      </p:sp>
    </p:spTree>
    <p:extLst>
      <p:ext uri="{BB962C8B-B14F-4D97-AF65-F5344CB8AC3E}">
        <p14:creationId xmlns:p14="http://schemas.microsoft.com/office/powerpoint/2010/main" val="3014727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35A39-28B8-5CA5-C94B-895D4377B343}"/>
              </a:ext>
            </a:extLst>
          </p:cNvPr>
          <p:cNvSpPr>
            <a:spLocks noGrp="1"/>
          </p:cNvSpPr>
          <p:nvPr>
            <p:ph type="body" sz="quarter" idx="11"/>
          </p:nvPr>
        </p:nvSpPr>
        <p:spPr/>
        <p:txBody>
          <a:bodyPr lIns="91440" tIns="45720" rIns="91440" bIns="45720" anchor="t"/>
          <a:lstStyle/>
          <a:p>
            <a:r>
              <a:rPr lang="en-GB">
                <a:latin typeface="Sanchez"/>
              </a:rPr>
              <a:t>Negative perceptions</a:t>
            </a:r>
            <a:endParaRPr lang="en-GB"/>
          </a:p>
        </p:txBody>
      </p:sp>
      <p:sp>
        <p:nvSpPr>
          <p:cNvPr id="3" name="Text Placeholder 2">
            <a:extLst>
              <a:ext uri="{FF2B5EF4-FFF2-40B4-BE49-F238E27FC236}">
                <a16:creationId xmlns:a16="http://schemas.microsoft.com/office/drawing/2014/main" id="{5CFC6884-EC6A-D44C-E808-15D8913550DD}"/>
              </a:ext>
            </a:extLst>
          </p:cNvPr>
          <p:cNvSpPr>
            <a:spLocks noGrp="1"/>
          </p:cNvSpPr>
          <p:nvPr>
            <p:ph type="body" sz="quarter" idx="12"/>
          </p:nvPr>
        </p:nvSpPr>
        <p:spPr>
          <a:xfrm>
            <a:off x="428291" y="1075619"/>
            <a:ext cx="7270817" cy="3852369"/>
          </a:xfrm>
        </p:spPr>
        <p:txBody>
          <a:bodyPr lIns="91440" tIns="45720" rIns="91440" bIns="45720" anchor="t"/>
          <a:lstStyle/>
          <a:p>
            <a:pPr marL="0" indent="0">
              <a:buNone/>
            </a:pPr>
            <a:r>
              <a:rPr lang="en-GB" sz="1800" dirty="0">
                <a:effectLst/>
                <a:latin typeface="Arial"/>
                <a:ea typeface="DengXian"/>
                <a:cs typeface="Times New Roman"/>
              </a:rPr>
              <a:t>“</a:t>
            </a:r>
            <a:r>
              <a:rPr lang="en-GB" sz="1800" i="1" dirty="0">
                <a:effectLst/>
                <a:latin typeface="Arial"/>
                <a:ea typeface="DengXian"/>
                <a:cs typeface="Times New Roman"/>
              </a:rPr>
              <a:t>students [use] these tools with good intentions, but then they rely on them as a crutch, and then that they default to technology for their answers.</a:t>
            </a:r>
            <a:r>
              <a:rPr lang="en-GB" sz="1800" i="1" dirty="0">
                <a:solidFill>
                  <a:srgbClr val="FFFFFF"/>
                </a:solidFill>
                <a:effectLst/>
                <a:latin typeface="Arial"/>
                <a:ea typeface="DengXian"/>
                <a:cs typeface="Times New Roman"/>
              </a:rPr>
              <a:t>”</a:t>
            </a:r>
          </a:p>
          <a:p>
            <a:pPr marL="0" indent="0">
              <a:buNone/>
            </a:pPr>
            <a:endParaRPr lang="en-GB" sz="1800" i="1" dirty="0">
              <a:solidFill>
                <a:srgbClr val="FFFFFF"/>
              </a:solidFill>
              <a:latin typeface="Arial"/>
              <a:ea typeface="DengXian" panose="02010600030101010101" pitchFamily="2" charset="-122"/>
              <a:cs typeface="Times New Roman" panose="02020603050405020304" pitchFamily="18" charset="0"/>
            </a:endParaRPr>
          </a:p>
          <a:p>
            <a:pPr marL="0" indent="0">
              <a:buNone/>
            </a:pPr>
            <a:r>
              <a:rPr lang="en-GB" sz="1800" i="1" dirty="0">
                <a:effectLst/>
                <a:latin typeface="Arial"/>
                <a:ea typeface="DengXian"/>
                <a:cs typeface="Times New Roman"/>
              </a:rPr>
              <a:t>“when we introduce certain digital tools to kind of help out our students, we’re making their lives easier, but we're denying them that struggle that's necessary to develop.”</a:t>
            </a:r>
          </a:p>
          <a:p>
            <a:pPr marL="0" indent="0">
              <a:buNone/>
            </a:pPr>
            <a:endParaRPr lang="en-GB" sz="1800" i="1" dirty="0">
              <a:effectLst/>
              <a:latin typeface="Arial"/>
              <a:ea typeface="DengXian" panose="02010600030101010101" pitchFamily="2" charset="-122"/>
              <a:cs typeface="Times New Roman" panose="02020603050405020304" pitchFamily="18" charset="0"/>
            </a:endParaRPr>
          </a:p>
          <a:p>
            <a:pPr marL="0" indent="0">
              <a:buNone/>
            </a:pPr>
            <a:r>
              <a:rPr lang="en-GB" sz="1800" i="1" dirty="0">
                <a:effectLst/>
                <a:latin typeface="Arial"/>
                <a:ea typeface="DengXian"/>
                <a:cs typeface="Times New Roman"/>
              </a:rPr>
              <a:t>“They want the results there and then, they're not prepared to work… they've got access to all these and devices or tools that they can use to get to that path very easily and the joy of the hard work and falling down and learning from your mistakes seems to have almost disappeared or been forgotten.”</a:t>
            </a:r>
            <a:endParaRPr lang="en-GB" i="1" dirty="0">
              <a:latin typeface="Arial"/>
              <a:ea typeface="DengXian"/>
              <a:cs typeface="Times New Roman"/>
            </a:endParaRPr>
          </a:p>
        </p:txBody>
      </p:sp>
    </p:spTree>
    <p:extLst>
      <p:ext uri="{BB962C8B-B14F-4D97-AF65-F5344CB8AC3E}">
        <p14:creationId xmlns:p14="http://schemas.microsoft.com/office/powerpoint/2010/main" val="509196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5AE9B1-732E-6E66-269B-60A9812B04E5}"/>
              </a:ext>
            </a:extLst>
          </p:cNvPr>
          <p:cNvSpPr>
            <a:spLocks noGrp="1"/>
          </p:cNvSpPr>
          <p:nvPr>
            <p:ph type="body" sz="quarter" idx="11"/>
          </p:nvPr>
        </p:nvSpPr>
        <p:spPr/>
        <p:txBody>
          <a:bodyPr lIns="91440" tIns="45720" rIns="91440" bIns="45720" anchor="t"/>
          <a:lstStyle/>
          <a:p>
            <a:r>
              <a:rPr lang="en-US" dirty="0">
                <a:latin typeface="Sanchez"/>
              </a:rPr>
              <a:t>In summary </a:t>
            </a:r>
            <a:endParaRPr lang="en-US" dirty="0"/>
          </a:p>
        </p:txBody>
      </p:sp>
      <p:sp>
        <p:nvSpPr>
          <p:cNvPr id="3" name="Text Placeholder 2">
            <a:extLst>
              <a:ext uri="{FF2B5EF4-FFF2-40B4-BE49-F238E27FC236}">
                <a16:creationId xmlns:a16="http://schemas.microsoft.com/office/drawing/2014/main" id="{4A3F585D-3EDE-131C-C6CC-C04BB9CBDCA0}"/>
              </a:ext>
            </a:extLst>
          </p:cNvPr>
          <p:cNvSpPr>
            <a:spLocks noGrp="1"/>
          </p:cNvSpPr>
          <p:nvPr>
            <p:ph type="body" sz="quarter" idx="12"/>
          </p:nvPr>
        </p:nvSpPr>
        <p:spPr>
          <a:xfrm>
            <a:off x="428625" y="1111035"/>
            <a:ext cx="6959243" cy="2926063"/>
          </a:xfrm>
        </p:spPr>
        <p:txBody>
          <a:bodyPr lIns="91440" tIns="45720" rIns="91440" bIns="45720" anchor="t"/>
          <a:lstStyle/>
          <a:p>
            <a:pPr marL="342900" indent="-342900"/>
            <a:r>
              <a:rPr lang="en-US" sz="2400" dirty="0">
                <a:latin typeface="Arial"/>
                <a:cs typeface="Arial"/>
              </a:rPr>
              <a:t>willingness to engage with these tools in the classroom</a:t>
            </a:r>
            <a:endParaRPr lang="en-US" sz="2400" dirty="0"/>
          </a:p>
          <a:p>
            <a:pPr marL="342900" indent="-342900"/>
            <a:r>
              <a:rPr lang="en-US" sz="2400" dirty="0">
                <a:latin typeface="Arial"/>
                <a:cs typeface="Arial"/>
              </a:rPr>
              <a:t>nuanced views about when it's appropriate</a:t>
            </a:r>
          </a:p>
          <a:p>
            <a:pPr marL="342900" indent="-342900"/>
            <a:r>
              <a:rPr lang="en-US" sz="2400" dirty="0">
                <a:latin typeface="Arial"/>
                <a:cs typeface="Arial"/>
              </a:rPr>
              <a:t>acceptable if used for learning but not as a 'quick fix'</a:t>
            </a:r>
          </a:p>
          <a:p>
            <a:pPr marL="342900" indent="-342900"/>
            <a:r>
              <a:rPr lang="en-US" sz="2400" dirty="0">
                <a:latin typeface="Arial"/>
                <a:cs typeface="Arial"/>
              </a:rPr>
              <a:t>instrumental v intrinsic motivation</a:t>
            </a:r>
            <a:endParaRPr lang="en-US" sz="2400" dirty="0"/>
          </a:p>
        </p:txBody>
      </p:sp>
      <p:sp>
        <p:nvSpPr>
          <p:cNvPr id="4" name="Text Placeholder 3">
            <a:extLst>
              <a:ext uri="{FF2B5EF4-FFF2-40B4-BE49-F238E27FC236}">
                <a16:creationId xmlns:a16="http://schemas.microsoft.com/office/drawing/2014/main" id="{82F4E47C-904D-9A40-8767-8F1406CACF9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2477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5AE9B1-732E-6E66-269B-60A9812B04E5}"/>
              </a:ext>
            </a:extLst>
          </p:cNvPr>
          <p:cNvSpPr>
            <a:spLocks noGrp="1"/>
          </p:cNvSpPr>
          <p:nvPr>
            <p:ph type="body" sz="quarter" idx="11"/>
          </p:nvPr>
        </p:nvSpPr>
        <p:spPr/>
        <p:txBody>
          <a:bodyPr lIns="91440" tIns="45720" rIns="91440" bIns="45720" anchor="t"/>
          <a:lstStyle/>
          <a:p>
            <a:r>
              <a:rPr lang="en-GB" dirty="0">
                <a:solidFill>
                  <a:schemeClr val="bg1"/>
                </a:solidFill>
                <a:latin typeface="Sanchez"/>
              </a:rPr>
              <a:t>Current research project </a:t>
            </a:r>
          </a:p>
        </p:txBody>
      </p:sp>
      <p:sp>
        <p:nvSpPr>
          <p:cNvPr id="3" name="Text Placeholder 2">
            <a:extLst>
              <a:ext uri="{FF2B5EF4-FFF2-40B4-BE49-F238E27FC236}">
                <a16:creationId xmlns:a16="http://schemas.microsoft.com/office/drawing/2014/main" id="{4A3F585D-3EDE-131C-C6CC-C04BB9CBDCA0}"/>
              </a:ext>
            </a:extLst>
          </p:cNvPr>
          <p:cNvSpPr>
            <a:spLocks noGrp="1"/>
          </p:cNvSpPr>
          <p:nvPr>
            <p:ph type="body" sz="quarter" idx="12"/>
          </p:nvPr>
        </p:nvSpPr>
        <p:spPr/>
        <p:txBody>
          <a:bodyPr lIns="91440" tIns="45720" rIns="91440" bIns="45720" anchor="t"/>
          <a:lstStyle/>
          <a:p>
            <a:pPr marL="0" indent="0">
              <a:buNone/>
            </a:pPr>
            <a:r>
              <a:rPr lang="en-GB" sz="3200" dirty="0">
                <a:solidFill>
                  <a:srgbClr val="FFFF00"/>
                </a:solidFill>
                <a:latin typeface="Arial"/>
                <a:cs typeface="Arial"/>
              </a:rPr>
              <a:t>"An ethnographic investigation into student use of online translation tools and student and lecturer perceptions of the acceptability of using these tools in the academic writing process."</a:t>
            </a:r>
            <a:endParaRPr lang="en-GB" sz="3200" dirty="0">
              <a:solidFill>
                <a:srgbClr val="FFFF00"/>
              </a:solidFill>
            </a:endParaRPr>
          </a:p>
          <a:p>
            <a:pPr marL="0" indent="0">
              <a:buNone/>
            </a:pPr>
            <a:endParaRPr lang="en-US" dirty="0"/>
          </a:p>
        </p:txBody>
      </p:sp>
    </p:spTree>
    <p:extLst>
      <p:ext uri="{BB962C8B-B14F-4D97-AF65-F5344CB8AC3E}">
        <p14:creationId xmlns:p14="http://schemas.microsoft.com/office/powerpoint/2010/main" val="3414090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p:txBody>
          <a:bodyPr lIns="91440" tIns="45720" rIns="91440" bIns="45720" anchor="t"/>
          <a:lstStyle/>
          <a:p>
            <a:r>
              <a:rPr lang="en-GB" b="0">
                <a:latin typeface="Arial"/>
                <a:cs typeface="Arial"/>
              </a:rPr>
              <a:t>Research details</a:t>
            </a:r>
            <a:endParaRPr lang="en-US"/>
          </a:p>
        </p:txBody>
      </p:sp>
      <p:sp>
        <p:nvSpPr>
          <p:cNvPr id="3" name="Text Placeholder 2">
            <a:extLst>
              <a:ext uri="{FF2B5EF4-FFF2-40B4-BE49-F238E27FC236}">
                <a16:creationId xmlns:a16="http://schemas.microsoft.com/office/drawing/2014/main" id="{26FEA788-435A-B550-BAB4-75FED14A1DC9}"/>
              </a:ext>
            </a:extLst>
          </p:cNvPr>
          <p:cNvSpPr>
            <a:spLocks noGrp="1"/>
          </p:cNvSpPr>
          <p:nvPr>
            <p:ph type="body" sz="quarter" idx="12"/>
          </p:nvPr>
        </p:nvSpPr>
        <p:spPr>
          <a:xfrm>
            <a:off x="428625" y="1284851"/>
            <a:ext cx="7135957" cy="2983936"/>
          </a:xfrm>
        </p:spPr>
        <p:txBody>
          <a:bodyPr lIns="91440" tIns="45720" rIns="91440" bIns="45720" anchor="t"/>
          <a:lstStyle/>
          <a:p>
            <a:pPr marL="342900" indent="-342900"/>
            <a:r>
              <a:rPr lang="en-GB" sz="2000" dirty="0">
                <a:solidFill>
                  <a:srgbClr val="FFFF00"/>
                </a:solidFill>
                <a:latin typeface="Arial"/>
                <a:cs typeface="Arial"/>
              </a:rPr>
              <a:t>Students AND Lecturers – in-sessional contexts (not Foundation level)</a:t>
            </a:r>
          </a:p>
          <a:p>
            <a:pPr marL="342900" indent="-342900"/>
            <a:r>
              <a:rPr lang="en-GB" sz="2000" dirty="0">
                <a:solidFill>
                  <a:srgbClr val="FFFF00"/>
                </a:solidFill>
                <a:latin typeface="Arial"/>
                <a:cs typeface="Arial"/>
              </a:rPr>
              <a:t>Semi-structured interviews with students we work with</a:t>
            </a:r>
          </a:p>
          <a:p>
            <a:pPr marL="342900" indent="-342900"/>
            <a:r>
              <a:rPr lang="en-GB" sz="2000" dirty="0">
                <a:solidFill>
                  <a:srgbClr val="FFFF00"/>
                </a:solidFill>
                <a:latin typeface="Arial"/>
                <a:cs typeface="Arial"/>
              </a:rPr>
              <a:t>And lecturers we work with</a:t>
            </a:r>
          </a:p>
          <a:p>
            <a:pPr marL="342900" indent="-342900"/>
            <a:r>
              <a:rPr lang="en-GB" sz="2000" dirty="0">
                <a:solidFill>
                  <a:srgbClr val="FFFF00"/>
                </a:solidFill>
                <a:latin typeface="Arial"/>
                <a:cs typeface="Arial"/>
              </a:rPr>
              <a:t>Not comparing lecturer with specific cohort- we want a snapshot of PGT practice</a:t>
            </a:r>
          </a:p>
          <a:p>
            <a:pPr marL="342900" indent="-342900"/>
            <a:r>
              <a:rPr lang="en-GB" sz="2000" dirty="0">
                <a:solidFill>
                  <a:srgbClr val="FFFF00"/>
                </a:solidFill>
                <a:latin typeface="Arial"/>
                <a:cs typeface="Arial"/>
              </a:rPr>
              <a:t>Started with PGT students in Science (School of Physics) – have taught them in TB1 – positioning of researcher </a:t>
            </a:r>
          </a:p>
          <a:p>
            <a:pPr marL="0" indent="0">
              <a:buNone/>
            </a:pPr>
            <a:endParaRPr lang="en-GB" sz="2000" dirty="0"/>
          </a:p>
        </p:txBody>
      </p:sp>
    </p:spTree>
    <p:extLst>
      <p:ext uri="{BB962C8B-B14F-4D97-AF65-F5344CB8AC3E}">
        <p14:creationId xmlns:p14="http://schemas.microsoft.com/office/powerpoint/2010/main" val="2974575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1CEBB3-16F2-E6A3-4F86-3D06814FD0B0}"/>
              </a:ext>
            </a:extLst>
          </p:cNvPr>
          <p:cNvSpPr>
            <a:spLocks noGrp="1"/>
          </p:cNvSpPr>
          <p:nvPr>
            <p:ph type="body" sz="quarter" idx="11"/>
          </p:nvPr>
        </p:nvSpPr>
        <p:spPr>
          <a:xfrm>
            <a:off x="428625" y="355316"/>
            <a:ext cx="6959243" cy="905160"/>
          </a:xfrm>
        </p:spPr>
        <p:txBody>
          <a:bodyPr lIns="91440" tIns="45720" rIns="91440" bIns="45720" anchor="t"/>
          <a:lstStyle/>
          <a:p>
            <a:r>
              <a:rPr lang="en-GB" dirty="0">
                <a:latin typeface="Sanchez"/>
              </a:rPr>
              <a:t>Questions for students </a:t>
            </a:r>
            <a:r>
              <a:rPr lang="en-GB" sz="1600" dirty="0">
                <a:latin typeface="Sanchez"/>
              </a:rPr>
              <a:t>(in </a:t>
            </a:r>
            <a:r>
              <a:rPr lang="en-GB" sz="1600" dirty="0">
                <a:solidFill>
                  <a:srgbClr val="FFFF00"/>
                </a:solidFill>
                <a:latin typeface="Sanchez"/>
              </a:rPr>
              <a:t>yellow </a:t>
            </a:r>
            <a:r>
              <a:rPr lang="en-GB" sz="1600" dirty="0">
                <a:solidFill>
                  <a:schemeClr val="bg1"/>
                </a:solidFill>
                <a:latin typeface="Sanchez"/>
              </a:rPr>
              <a:t>will </a:t>
            </a:r>
            <a:r>
              <a:rPr lang="en-GB" sz="1600" dirty="0">
                <a:latin typeface="Sanchez"/>
              </a:rPr>
              <a:t>be different for lecturers)</a:t>
            </a:r>
            <a:endParaRPr lang="en-GB" dirty="0">
              <a:latin typeface="Sanchez"/>
            </a:endParaRPr>
          </a:p>
        </p:txBody>
      </p:sp>
      <p:sp>
        <p:nvSpPr>
          <p:cNvPr id="7" name="Text Placeholder 6">
            <a:extLst>
              <a:ext uri="{FF2B5EF4-FFF2-40B4-BE49-F238E27FC236}">
                <a16:creationId xmlns:a16="http://schemas.microsoft.com/office/drawing/2014/main" id="{98C6DC3B-6A8F-4D0E-5EA2-10B68AC9DF8C}"/>
              </a:ext>
            </a:extLst>
          </p:cNvPr>
          <p:cNvSpPr>
            <a:spLocks noGrp="1"/>
          </p:cNvSpPr>
          <p:nvPr>
            <p:ph type="body" sz="quarter" idx="12"/>
          </p:nvPr>
        </p:nvSpPr>
        <p:spPr>
          <a:xfrm>
            <a:off x="428625" y="956961"/>
            <a:ext cx="6959243" cy="2926063"/>
          </a:xfrm>
        </p:spPr>
        <p:txBody>
          <a:bodyPr lIns="91440" tIns="45720" rIns="91440" bIns="45720" anchor="t"/>
          <a:lstStyle/>
          <a:p>
            <a:pPr marL="0" indent="0">
              <a:lnSpc>
                <a:spcPct val="107000"/>
              </a:lnSpc>
              <a:spcAft>
                <a:spcPts val="800"/>
              </a:spcAft>
              <a:buNone/>
            </a:pP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lvl="0" indent="-342900">
              <a:lnSpc>
                <a:spcPct val="107000"/>
              </a:lnSpc>
              <a:buFont typeface="+mj-lt"/>
              <a:buAutoNum type="arabicPeriod"/>
            </a:pPr>
            <a:r>
              <a:rPr lang="en-GB" sz="1800" dirty="0">
                <a:effectLst/>
                <a:latin typeface="Calibri" panose="020F0502020204030204" pitchFamily="34" charset="0"/>
                <a:ea typeface="DengXian" panose="02010600030101010101" pitchFamily="2" charset="-122"/>
                <a:cs typeface="Times New Roman" panose="02020603050405020304" pitchFamily="18" charset="0"/>
              </a:rPr>
              <a:t>Which online translation tools / software can you name?</a:t>
            </a:r>
          </a:p>
          <a:p>
            <a:pPr marL="342900" lvl="0" indent="-342900">
              <a:lnSpc>
                <a:spcPct val="107000"/>
              </a:lnSpc>
              <a:buFont typeface="+mj-lt"/>
              <a:buAutoNum type="arabicPeriod"/>
            </a:pPr>
            <a:r>
              <a:rPr lang="en-GB" sz="1800" dirty="0">
                <a:effectLst/>
                <a:latin typeface="Calibri" panose="020F0502020204030204" pitchFamily="34" charset="0"/>
                <a:ea typeface="DengXian" panose="02010600030101010101" pitchFamily="2" charset="-122"/>
                <a:cs typeface="Times New Roman" panose="02020603050405020304" pitchFamily="18" charset="0"/>
              </a:rPr>
              <a:t>Which ones do you use?</a:t>
            </a:r>
          </a:p>
          <a:p>
            <a:pPr marL="342900" lvl="0" indent="-342900">
              <a:lnSpc>
                <a:spcPct val="107000"/>
              </a:lnSpc>
              <a:buFont typeface="+mj-lt"/>
              <a:buAutoNum type="arabicPeriod"/>
            </a:pPr>
            <a:r>
              <a:rPr lang="en-GB" sz="1800" dirty="0">
                <a:solidFill>
                  <a:srgbClr val="FFFF00"/>
                </a:solidFill>
                <a:effectLst/>
                <a:latin typeface="Calibri" panose="020F0502020204030204" pitchFamily="34" charset="0"/>
                <a:ea typeface="DengXian" panose="02010600030101010101" pitchFamily="2" charset="-122"/>
                <a:cs typeface="Times New Roman" panose="02020603050405020304" pitchFamily="18" charset="0"/>
              </a:rPr>
              <a:t>What is your process of using these tools? Can you explain exactly how you use them?</a:t>
            </a:r>
          </a:p>
          <a:p>
            <a:pPr marL="342900" lvl="0" indent="-342900">
              <a:lnSpc>
                <a:spcPct val="107000"/>
              </a:lnSpc>
              <a:buFont typeface="+mj-lt"/>
              <a:buAutoNum type="arabicPeriod"/>
            </a:pPr>
            <a:r>
              <a:rPr lang="en-GB" sz="1800" dirty="0">
                <a:effectLst/>
                <a:latin typeface="Calibri" panose="020F0502020204030204" pitchFamily="34" charset="0"/>
                <a:ea typeface="DengXian" panose="02010600030101010101" pitchFamily="2" charset="-122"/>
                <a:cs typeface="Times New Roman" panose="02020603050405020304" pitchFamily="18" charset="0"/>
              </a:rPr>
              <a:t>Do you think it is acceptable to use online tools/software in academic writing? What would be unacceptable use?</a:t>
            </a:r>
          </a:p>
          <a:p>
            <a:pPr marL="342900" lvl="0" indent="-342900">
              <a:lnSpc>
                <a:spcPct val="107000"/>
              </a:lnSpc>
              <a:buFont typeface="+mj-lt"/>
              <a:buAutoNum type="arabicPeriod"/>
            </a:pPr>
            <a:r>
              <a:rPr lang="en-GB" sz="1800" dirty="0">
                <a:effectLst/>
                <a:latin typeface="Calibri" panose="020F0502020204030204" pitchFamily="34" charset="0"/>
                <a:ea typeface="DengXian" panose="02010600030101010101" pitchFamily="2" charset="-122"/>
                <a:cs typeface="Times New Roman" panose="02020603050405020304" pitchFamily="18" charset="0"/>
              </a:rPr>
              <a:t>Are there any potential benefits of using online tools/software for academic writing?</a:t>
            </a:r>
          </a:p>
          <a:p>
            <a:pPr marL="342900" lvl="0" indent="-342900">
              <a:lnSpc>
                <a:spcPct val="107000"/>
              </a:lnSpc>
              <a:spcAft>
                <a:spcPts val="800"/>
              </a:spcAft>
              <a:buFont typeface="+mj-lt"/>
              <a:buAutoNum type="arabicPeriod"/>
            </a:pPr>
            <a:r>
              <a:rPr lang="en-GB" sz="1800" dirty="0">
                <a:solidFill>
                  <a:srgbClr val="FFFF00"/>
                </a:solidFill>
                <a:effectLst/>
                <a:latin typeface="Calibri" panose="020F0502020204030204" pitchFamily="34" charset="0"/>
                <a:ea typeface="DengXian" panose="02010600030101010101" pitchFamily="2" charset="-122"/>
                <a:cs typeface="Times New Roman" panose="02020603050405020304" pitchFamily="18" charset="0"/>
              </a:rPr>
              <a:t>What are the rules on your course about using online tools / software? Has this been communicated to you?</a:t>
            </a:r>
          </a:p>
          <a:p>
            <a:pPr marL="0" indent="0">
              <a:buNone/>
            </a:pPr>
            <a:endParaRPr lang="en-GB" sz="1600" dirty="0">
              <a:latin typeface="Arial"/>
              <a:cs typeface="Arial"/>
            </a:endParaRPr>
          </a:p>
          <a:p>
            <a:pPr marL="342900" indent="-342900">
              <a:buAutoNum type="arabicPeriod" startAt="5"/>
            </a:pPr>
            <a:endParaRPr lang="en-GB" sz="1600" dirty="0">
              <a:latin typeface="Arial"/>
              <a:cs typeface="Arial"/>
            </a:endParaRPr>
          </a:p>
          <a:p>
            <a:pPr marL="0" indent="0">
              <a:buNone/>
            </a:pPr>
            <a:endParaRPr lang="en-GB" sz="1600" dirty="0"/>
          </a:p>
          <a:p>
            <a:pPr marL="0" indent="0">
              <a:buNone/>
            </a:pPr>
            <a:endParaRPr lang="en-GB" sz="1600" dirty="0"/>
          </a:p>
          <a:p>
            <a:endParaRPr lang="en-GB" dirty="0"/>
          </a:p>
        </p:txBody>
      </p:sp>
    </p:spTree>
    <p:extLst>
      <p:ext uri="{BB962C8B-B14F-4D97-AF65-F5344CB8AC3E}">
        <p14:creationId xmlns:p14="http://schemas.microsoft.com/office/powerpoint/2010/main" val="3075734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539956" y="326469"/>
            <a:ext cx="6907289" cy="830940"/>
          </a:xfrm>
        </p:spPr>
        <p:txBody>
          <a:bodyPr lIns="91440" tIns="45720" rIns="91440" bIns="45720" anchor="t"/>
          <a:lstStyle/>
          <a:p>
            <a:r>
              <a:rPr lang="en-GB" b="0" dirty="0">
                <a:latin typeface="Arial"/>
                <a:cs typeface="Arial"/>
              </a:rPr>
              <a:t>Initial findings- Practical points</a:t>
            </a:r>
          </a:p>
          <a:p>
            <a:endParaRPr lang="en-GB" sz="2800" b="0" dirty="0">
              <a:latin typeface="Arial"/>
              <a:cs typeface="Arial"/>
            </a:endParaRPr>
          </a:p>
          <a:p>
            <a:pPr marL="457200" indent="-457200">
              <a:buChar char="•"/>
            </a:pPr>
            <a:r>
              <a:rPr lang="en-GB" sz="2000" b="0" dirty="0">
                <a:solidFill>
                  <a:srgbClr val="FFFF00"/>
                </a:solidFill>
                <a:latin typeface="Arial"/>
                <a:cs typeface="Arial"/>
              </a:rPr>
              <a:t>GT – limitations, e.g. not formal enough</a:t>
            </a:r>
          </a:p>
          <a:p>
            <a:pPr marL="457200" indent="-457200">
              <a:buChar char="•"/>
            </a:pPr>
            <a:r>
              <a:rPr lang="en-GB" sz="2000" b="0" dirty="0">
                <a:solidFill>
                  <a:srgbClr val="FFFF00"/>
                </a:solidFill>
                <a:latin typeface="Arial"/>
                <a:cs typeface="Arial"/>
              </a:rPr>
              <a:t>Convenience (efficiency/speed/quality) is important- more likely to use if built into app = Word/Grammarly</a:t>
            </a:r>
          </a:p>
          <a:p>
            <a:pPr marL="457200" indent="-457200">
              <a:buChar char="•"/>
            </a:pPr>
            <a:r>
              <a:rPr lang="en-GB" sz="2000" b="0" dirty="0">
                <a:solidFill>
                  <a:srgbClr val="FFFF00"/>
                </a:solidFill>
                <a:latin typeface="Arial"/>
                <a:cs typeface="Arial"/>
              </a:rPr>
              <a:t>Tendency to use tools more for reading/vocab than writing</a:t>
            </a:r>
          </a:p>
          <a:p>
            <a:pPr marL="457200" indent="-457200">
              <a:buChar char="•"/>
            </a:pPr>
            <a:r>
              <a:rPr lang="en-GB" sz="2000" b="0" dirty="0">
                <a:solidFill>
                  <a:srgbClr val="FFFF00"/>
                </a:solidFill>
                <a:latin typeface="Arial"/>
                <a:cs typeface="Arial"/>
              </a:rPr>
              <a:t>Can't use translated content without checking it</a:t>
            </a:r>
            <a:endParaRPr lang="en-GB" sz="2000" dirty="0">
              <a:solidFill>
                <a:srgbClr val="FFFF00"/>
              </a:solidFill>
            </a:endParaRPr>
          </a:p>
          <a:p>
            <a:pPr marL="457200" indent="-457200">
              <a:buChar char="•"/>
            </a:pPr>
            <a:r>
              <a:rPr lang="en-GB" sz="2000" b="0" dirty="0">
                <a:solidFill>
                  <a:srgbClr val="FFFF00"/>
                </a:solidFill>
                <a:latin typeface="Arial"/>
                <a:cs typeface="Arial"/>
              </a:rPr>
              <a:t>Want to be able to write 'proper' academic writing</a:t>
            </a:r>
          </a:p>
          <a:p>
            <a:pPr marL="457200" indent="-457200">
              <a:buChar char="•"/>
            </a:pPr>
            <a:r>
              <a:rPr lang="en-GB" sz="2000" b="0" dirty="0">
                <a:solidFill>
                  <a:srgbClr val="FFFF00"/>
                </a:solidFill>
                <a:latin typeface="Arial"/>
                <a:cs typeface="Arial"/>
              </a:rPr>
              <a:t>Know the potential problems but no guidelines, only rules about plagiarism</a:t>
            </a:r>
          </a:p>
          <a:p>
            <a:pPr marL="457200" indent="-457200">
              <a:buChar char="•"/>
            </a:pPr>
            <a:r>
              <a:rPr lang="en-GB" sz="2000" b="0" dirty="0" err="1">
                <a:solidFill>
                  <a:srgbClr val="FFFF00"/>
                </a:solidFill>
                <a:latin typeface="Arial"/>
                <a:cs typeface="Arial"/>
              </a:rPr>
              <a:t>ChatGPT</a:t>
            </a:r>
            <a:r>
              <a:rPr lang="en-GB" sz="2000" b="0" dirty="0">
                <a:solidFill>
                  <a:srgbClr val="FFFF00"/>
                </a:solidFill>
                <a:latin typeface="Arial"/>
                <a:cs typeface="Arial"/>
              </a:rPr>
              <a:t> - not yet landed?</a:t>
            </a:r>
          </a:p>
        </p:txBody>
      </p:sp>
    </p:spTree>
    <p:extLst>
      <p:ext uri="{BB962C8B-B14F-4D97-AF65-F5344CB8AC3E}">
        <p14:creationId xmlns:p14="http://schemas.microsoft.com/office/powerpoint/2010/main" val="606385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298416" y="164330"/>
            <a:ext cx="6907289" cy="830940"/>
          </a:xfrm>
        </p:spPr>
        <p:txBody>
          <a:bodyPr lIns="91440" tIns="45720" rIns="91440" bIns="45720" anchor="t"/>
          <a:lstStyle/>
          <a:p>
            <a:r>
              <a:rPr lang="en-GB" b="0" dirty="0">
                <a:latin typeface="Arial"/>
                <a:cs typeface="Arial"/>
              </a:rPr>
              <a:t>Use</a:t>
            </a:r>
          </a:p>
        </p:txBody>
      </p:sp>
      <p:sp>
        <p:nvSpPr>
          <p:cNvPr id="3" name="Text Placeholder 2">
            <a:extLst>
              <a:ext uri="{FF2B5EF4-FFF2-40B4-BE49-F238E27FC236}">
                <a16:creationId xmlns:a16="http://schemas.microsoft.com/office/drawing/2014/main" id="{26FEA788-435A-B550-BAB4-75FED14A1DC9}"/>
              </a:ext>
            </a:extLst>
          </p:cNvPr>
          <p:cNvSpPr>
            <a:spLocks noGrp="1"/>
          </p:cNvSpPr>
          <p:nvPr>
            <p:ph type="body" sz="quarter" idx="12"/>
          </p:nvPr>
        </p:nvSpPr>
        <p:spPr>
          <a:xfrm>
            <a:off x="428625" y="1128988"/>
            <a:ext cx="7135957" cy="3139799"/>
          </a:xfrm>
        </p:spPr>
        <p:txBody>
          <a:bodyPr lIns="91440" tIns="45720" rIns="91440" bIns="45720" anchor="t"/>
          <a:lstStyle/>
          <a:p>
            <a:pPr marL="342900" indent="-342900"/>
            <a:endParaRPr lang="en-GB" sz="2400"/>
          </a:p>
          <a:p>
            <a:pPr marL="342900" indent="-342900"/>
            <a:endParaRPr lang="en-GB" sz="2000"/>
          </a:p>
        </p:txBody>
      </p:sp>
      <p:sp>
        <p:nvSpPr>
          <p:cNvPr id="4" name="TextBox 3">
            <a:extLst>
              <a:ext uri="{FF2B5EF4-FFF2-40B4-BE49-F238E27FC236}">
                <a16:creationId xmlns:a16="http://schemas.microsoft.com/office/drawing/2014/main" id="{AC641DCF-1D5B-FECD-C54C-93FA59FBD28C}"/>
              </a:ext>
            </a:extLst>
          </p:cNvPr>
          <p:cNvSpPr txBox="1"/>
          <p:nvPr/>
        </p:nvSpPr>
        <p:spPr>
          <a:xfrm>
            <a:off x="367921" y="867806"/>
            <a:ext cx="7432917" cy="4247317"/>
          </a:xfrm>
          <a:prstGeom prst="rect">
            <a:avLst/>
          </a:prstGeom>
          <a:noFill/>
        </p:spPr>
        <p:txBody>
          <a:bodyPr wrap="square" lIns="91440" tIns="45720" rIns="91440" bIns="45720" rtlCol="0" anchor="t">
            <a:spAutoFit/>
          </a:bodyPr>
          <a:lstStyle/>
          <a:p>
            <a:r>
              <a:rPr lang="en-GB" sz="1600" i="1" dirty="0">
                <a:solidFill>
                  <a:srgbClr val="FFFF00"/>
                </a:solidFill>
                <a:effectLst/>
                <a:latin typeface="Calibri"/>
                <a:ea typeface="DengXian"/>
                <a:cs typeface="Times New Roman"/>
              </a:rPr>
              <a:t>(GT)” [I use it] for translation, it's generally when I'm reading papers, when I'm researching, it's generally helpful just to like because sometimes the technical language is a bit difficult to use Google Translate in that case a lot. It's less when I'm writing because generally, like the words are coming to my mind.”</a:t>
            </a:r>
          </a:p>
          <a:p>
            <a:endParaRPr lang="en-GB" sz="1600" i="1"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r>
              <a:rPr lang="en-GB" sz="1600" i="1" dirty="0">
                <a:solidFill>
                  <a:srgbClr val="FFFF00"/>
                </a:solidFill>
                <a:latin typeface="Calibri"/>
                <a:ea typeface="DengXian"/>
                <a:cs typeface="Times New Roman"/>
              </a:rPr>
              <a:t>“F</a:t>
            </a:r>
            <a:r>
              <a:rPr lang="en-GB" sz="1600" i="1" dirty="0">
                <a:solidFill>
                  <a:srgbClr val="FFFF00"/>
                </a:solidFill>
                <a:effectLst/>
                <a:latin typeface="Calibri"/>
                <a:ea typeface="DengXian"/>
                <a:cs typeface="Times New Roman"/>
              </a:rPr>
              <a:t>or example, I just suppose</a:t>
            </a:r>
            <a:r>
              <a:rPr lang="en-GB" sz="1600" i="1" dirty="0">
                <a:solidFill>
                  <a:srgbClr val="FFFF00"/>
                </a:solidFill>
                <a:latin typeface="Calibri"/>
                <a:ea typeface="DengXian"/>
                <a:cs typeface="Times New Roman"/>
              </a:rPr>
              <a:t> </a:t>
            </a:r>
            <a:r>
              <a:rPr lang="en-GB" sz="1600" i="1" dirty="0">
                <a:solidFill>
                  <a:srgbClr val="FFFF00"/>
                </a:solidFill>
                <a:effectLst/>
                <a:latin typeface="Calibri"/>
                <a:ea typeface="DengXian"/>
                <a:cs typeface="Times New Roman"/>
              </a:rPr>
              <a:t> I want to write a line which I have no clue how to how to write it. I am very much clear in my own language. What I want to write, but I </a:t>
            </a:r>
            <a:r>
              <a:rPr lang="en-GB" sz="1600" i="1" dirty="0" err="1">
                <a:solidFill>
                  <a:srgbClr val="FFFF00"/>
                </a:solidFill>
                <a:effectLst/>
                <a:latin typeface="Calibri"/>
                <a:ea typeface="DengXian"/>
                <a:cs typeface="Times New Roman"/>
              </a:rPr>
              <a:t>I</a:t>
            </a:r>
            <a:r>
              <a:rPr lang="en-GB" sz="1600" i="1" dirty="0">
                <a:solidFill>
                  <a:srgbClr val="FFFF00"/>
                </a:solidFill>
                <a:effectLst/>
                <a:latin typeface="Calibri"/>
                <a:ea typeface="DengXian"/>
                <a:cs typeface="Times New Roman"/>
              </a:rPr>
              <a:t> can't type it in English for some reason like I</a:t>
            </a:r>
            <a:r>
              <a:rPr lang="en-GB" sz="1600" i="1" dirty="0">
                <a:solidFill>
                  <a:srgbClr val="FFFF00"/>
                </a:solidFill>
                <a:latin typeface="Calibri"/>
                <a:ea typeface="DengXian"/>
                <a:cs typeface="Times New Roman"/>
              </a:rPr>
              <a:t> </a:t>
            </a:r>
            <a:r>
              <a:rPr lang="en-GB" sz="1600" i="1" dirty="0">
                <a:solidFill>
                  <a:srgbClr val="FFFF00"/>
                </a:solidFill>
                <a:effectLst/>
                <a:latin typeface="Calibri"/>
                <a:ea typeface="DengXian"/>
                <a:cs typeface="Times New Roman"/>
              </a:rPr>
              <a:t> can't catch good words just for that line. I use Google translate.”</a:t>
            </a:r>
          </a:p>
          <a:p>
            <a:endParaRPr lang="en-GB" sz="1600" i="1" dirty="0">
              <a:solidFill>
                <a:srgbClr val="FFFF00"/>
              </a:solidFill>
              <a:effectLst/>
              <a:latin typeface="Calibri" panose="020F0502020204030204" pitchFamily="34" charset="0"/>
              <a:ea typeface="DengXian" panose="02010600030101010101" pitchFamily="2" charset="-122"/>
              <a:cs typeface="Times New Roman" panose="02020603050405020304" pitchFamily="18" charset="0"/>
            </a:endParaRPr>
          </a:p>
          <a:p>
            <a:r>
              <a:rPr lang="en-GB" sz="1600" i="1" dirty="0">
                <a:solidFill>
                  <a:srgbClr val="FFFF00"/>
                </a:solidFill>
                <a:latin typeface="Calibri"/>
                <a:ea typeface="DengXian"/>
                <a:cs typeface="Times New Roman"/>
              </a:rPr>
              <a:t>“Sometimes  for example the connection words I just run out of connection words, so it just literally type in Chat GPT. I need a new.. I need a connection word for this case or I can put my whole sentence and say I want a connection word here or something and it can help me in that and I can use it sometimes I have, I have a sentence, it's written and everything, but it's not very professional.”</a:t>
            </a:r>
          </a:p>
          <a:p>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endParaRPr lang="en-GB" sz="14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25655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298416" y="164330"/>
            <a:ext cx="6907289" cy="830940"/>
          </a:xfrm>
        </p:spPr>
        <p:txBody>
          <a:bodyPr lIns="91440" tIns="45720" rIns="91440" bIns="45720" anchor="t"/>
          <a:lstStyle/>
          <a:p>
            <a:r>
              <a:rPr lang="en-GB" b="0" dirty="0">
                <a:latin typeface="Arial"/>
                <a:cs typeface="Arial"/>
              </a:rPr>
              <a:t>Use and limitations</a:t>
            </a:r>
          </a:p>
        </p:txBody>
      </p:sp>
      <p:sp>
        <p:nvSpPr>
          <p:cNvPr id="3" name="Text Placeholder 2">
            <a:extLst>
              <a:ext uri="{FF2B5EF4-FFF2-40B4-BE49-F238E27FC236}">
                <a16:creationId xmlns:a16="http://schemas.microsoft.com/office/drawing/2014/main" id="{26FEA788-435A-B550-BAB4-75FED14A1DC9}"/>
              </a:ext>
            </a:extLst>
          </p:cNvPr>
          <p:cNvSpPr>
            <a:spLocks noGrp="1"/>
          </p:cNvSpPr>
          <p:nvPr>
            <p:ph type="body" sz="quarter" idx="12"/>
          </p:nvPr>
        </p:nvSpPr>
        <p:spPr>
          <a:xfrm>
            <a:off x="428625" y="1128988"/>
            <a:ext cx="7135957" cy="3139799"/>
          </a:xfrm>
        </p:spPr>
        <p:txBody>
          <a:bodyPr lIns="91440" tIns="45720" rIns="91440" bIns="45720" anchor="t"/>
          <a:lstStyle/>
          <a:p>
            <a:pPr marL="342900" indent="-342900"/>
            <a:endParaRPr lang="en-GB" sz="2400"/>
          </a:p>
          <a:p>
            <a:pPr marL="342900" indent="-342900"/>
            <a:endParaRPr lang="en-GB" sz="2000"/>
          </a:p>
        </p:txBody>
      </p:sp>
      <p:sp>
        <p:nvSpPr>
          <p:cNvPr id="4" name="TextBox 3">
            <a:extLst>
              <a:ext uri="{FF2B5EF4-FFF2-40B4-BE49-F238E27FC236}">
                <a16:creationId xmlns:a16="http://schemas.microsoft.com/office/drawing/2014/main" id="{AC641DCF-1D5B-FECD-C54C-93FA59FBD28C}"/>
              </a:ext>
            </a:extLst>
          </p:cNvPr>
          <p:cNvSpPr txBox="1"/>
          <p:nvPr/>
        </p:nvSpPr>
        <p:spPr>
          <a:xfrm>
            <a:off x="245392" y="1128988"/>
            <a:ext cx="7502422" cy="4493538"/>
          </a:xfrm>
          <a:prstGeom prst="rect">
            <a:avLst/>
          </a:prstGeom>
          <a:noFill/>
        </p:spPr>
        <p:txBody>
          <a:bodyPr wrap="square" rtlCol="0">
            <a:spAutoFit/>
          </a:bodyPr>
          <a:lstStyle/>
          <a:p>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r>
              <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rPr>
              <a:t>(GT) “I think is the only one which has Hindi. So among these I use Google translator and as I mentioned that I use Grammarly more than these translation tools. So how do I use it? Well, I would say I try to write it as a rough draft using the Google translator and then I use QUILBOT to paraphrase it. So you just need to open the site and then just copy and paste your rough draft on the site and then you can just paraphrase it. So it's very easy and then you can copy from it and then paste in your document. Of course you need to reverify and review it before you actually like put it into your document, but yeah.”</a:t>
            </a:r>
          </a:p>
          <a:p>
            <a:endPar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endParaRPr>
          </a:p>
          <a:p>
            <a:r>
              <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rPr>
              <a:t>“I</a:t>
            </a:r>
            <a:r>
              <a:rPr lang="en-GB" sz="1600" i="1" dirty="0">
                <a:solidFill>
                  <a:srgbClr val="FFFF00"/>
                </a:solidFill>
                <a:effectLst/>
                <a:latin typeface="Arial" panose="020B0604020202020204" pitchFamily="34" charset="0"/>
                <a:ea typeface="DengXian" panose="02010600030101010101" pitchFamily="2" charset="-122"/>
                <a:cs typeface="Arial" panose="020B0604020202020204" pitchFamily="34" charset="0"/>
              </a:rPr>
              <a:t>t's going to take a lot of time when I need to check it from Grammarly or maybe I check the vocabulary from the thesaurus or Google Translate it's a lot of time if I just write it in my own language, probably it's just going to take like one day. But doing the translation I need like one week.”</a:t>
            </a:r>
            <a:endPar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endParaRPr>
          </a:p>
          <a:p>
            <a:endParaRPr lang="en-GB" sz="1600" dirty="0">
              <a:solidFill>
                <a:srgbClr val="FFFF00"/>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endParaRPr lang="en-GB" sz="1600" dirty="0">
              <a:solidFill>
                <a:srgbClr val="FFFF00"/>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en-GB" sz="14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10853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298416" y="164330"/>
            <a:ext cx="6907289" cy="830940"/>
          </a:xfrm>
        </p:spPr>
        <p:txBody>
          <a:bodyPr lIns="91440" tIns="45720" rIns="91440" bIns="45720" anchor="t"/>
          <a:lstStyle/>
          <a:p>
            <a:r>
              <a:rPr lang="en-GB" b="0" dirty="0">
                <a:latin typeface="Arial"/>
                <a:cs typeface="Arial"/>
              </a:rPr>
              <a:t>Problems with use</a:t>
            </a:r>
          </a:p>
          <a:p>
            <a:endParaRPr lang="en-GB" b="0" dirty="0">
              <a:latin typeface="Arial"/>
              <a:cs typeface="Arial"/>
            </a:endParaRPr>
          </a:p>
        </p:txBody>
      </p:sp>
      <p:sp>
        <p:nvSpPr>
          <p:cNvPr id="3" name="Text Placeholder 2">
            <a:extLst>
              <a:ext uri="{FF2B5EF4-FFF2-40B4-BE49-F238E27FC236}">
                <a16:creationId xmlns:a16="http://schemas.microsoft.com/office/drawing/2014/main" id="{26FEA788-435A-B550-BAB4-75FED14A1DC9}"/>
              </a:ext>
            </a:extLst>
          </p:cNvPr>
          <p:cNvSpPr>
            <a:spLocks noGrp="1"/>
          </p:cNvSpPr>
          <p:nvPr>
            <p:ph type="body" sz="quarter" idx="12"/>
          </p:nvPr>
        </p:nvSpPr>
        <p:spPr>
          <a:xfrm>
            <a:off x="428625" y="1128988"/>
            <a:ext cx="7135957" cy="3139799"/>
          </a:xfrm>
        </p:spPr>
        <p:txBody>
          <a:bodyPr lIns="91440" tIns="45720" rIns="91440" bIns="45720" anchor="t"/>
          <a:lstStyle/>
          <a:p>
            <a:pPr marL="0" indent="0">
              <a:buNone/>
            </a:pPr>
            <a:r>
              <a:rPr lang="en-GB" sz="1600" i="1" dirty="0">
                <a:solidFill>
                  <a:srgbClr val="FFFF00"/>
                </a:solidFill>
                <a:effectLst/>
                <a:latin typeface="Arial" panose="020B0604020202020204" pitchFamily="34" charset="0"/>
                <a:ea typeface="DengXian" panose="02010600030101010101" pitchFamily="2" charset="-122"/>
                <a:cs typeface="Arial" panose="020B0604020202020204" pitchFamily="34" charset="0"/>
              </a:rPr>
              <a:t>“I actually also prefer when I don't prefer too much using Google Translate in translating words because I want them in English because it's better to understand</a:t>
            </a:r>
            <a:r>
              <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rPr>
              <a:t>, b</a:t>
            </a:r>
            <a:r>
              <a:rPr lang="en-GB" sz="1600" i="1" dirty="0">
                <a:solidFill>
                  <a:srgbClr val="FFFF00"/>
                </a:solidFill>
                <a:effectLst/>
                <a:latin typeface="Arial" panose="020B0604020202020204" pitchFamily="34" charset="0"/>
                <a:ea typeface="DengXian" panose="02010600030101010101" pitchFamily="2" charset="-122"/>
                <a:cs typeface="Arial" panose="020B0604020202020204" pitchFamily="34" charset="0"/>
              </a:rPr>
              <a:t>ecause like I think of it like the whole English language system and the whole Arabic language system, … It is different. “</a:t>
            </a:r>
          </a:p>
          <a:p>
            <a:pPr marL="0" indent="0">
              <a:buNone/>
            </a:pPr>
            <a:endPar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endParaRPr>
          </a:p>
          <a:p>
            <a:pPr marL="0" indent="0">
              <a:buNone/>
            </a:pPr>
            <a:r>
              <a:rPr lang="en-GB" sz="1600" i="1" dirty="0">
                <a:solidFill>
                  <a:srgbClr val="FFFF00"/>
                </a:solidFill>
                <a:effectLst/>
                <a:latin typeface="Arial" panose="020B0604020202020204" pitchFamily="34" charset="0"/>
                <a:ea typeface="DengXian" panose="02010600030101010101" pitchFamily="2" charset="-122"/>
                <a:cs typeface="Arial" panose="020B0604020202020204" pitchFamily="34" charset="0"/>
              </a:rPr>
              <a:t>“I know that some of my classmates they translate from Chinese to English use Google Translate in Chinese. But there's for me it's more like I could write English directly rather than writing Chinese first in my first draft. […] how you write and how you thinking in Chinese and English in different languages it's different. So you if you start with another language just directly translate this now it will not work […] when you come to England to, you know, improve your English level so if you still using the Chinese directly, you know, just directly translate you will not improve your English level English and study.”</a:t>
            </a:r>
          </a:p>
          <a:p>
            <a:pPr marL="0" indent="0">
              <a:buNone/>
            </a:pPr>
            <a:endParaRPr lang="en-GB" sz="1600" dirty="0">
              <a:solidFill>
                <a:srgbClr val="FFFF00"/>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GB" sz="2400" dirty="0"/>
          </a:p>
        </p:txBody>
      </p:sp>
    </p:spTree>
    <p:extLst>
      <p:ext uri="{BB962C8B-B14F-4D97-AF65-F5344CB8AC3E}">
        <p14:creationId xmlns:p14="http://schemas.microsoft.com/office/powerpoint/2010/main" val="2119773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298416" y="164330"/>
            <a:ext cx="6907289" cy="830940"/>
          </a:xfrm>
        </p:spPr>
        <p:txBody>
          <a:bodyPr lIns="91440" tIns="45720" rIns="91440" bIns="45720" anchor="t"/>
          <a:lstStyle/>
          <a:p>
            <a:r>
              <a:rPr lang="en-GB" b="0" dirty="0">
                <a:latin typeface="Arial"/>
                <a:cs typeface="Arial"/>
              </a:rPr>
              <a:t>Benefits</a:t>
            </a:r>
          </a:p>
        </p:txBody>
      </p:sp>
      <p:sp>
        <p:nvSpPr>
          <p:cNvPr id="3" name="Text Placeholder 2">
            <a:extLst>
              <a:ext uri="{FF2B5EF4-FFF2-40B4-BE49-F238E27FC236}">
                <a16:creationId xmlns:a16="http://schemas.microsoft.com/office/drawing/2014/main" id="{26FEA788-435A-B550-BAB4-75FED14A1DC9}"/>
              </a:ext>
            </a:extLst>
          </p:cNvPr>
          <p:cNvSpPr>
            <a:spLocks noGrp="1"/>
          </p:cNvSpPr>
          <p:nvPr>
            <p:ph type="body" sz="quarter" idx="12"/>
          </p:nvPr>
        </p:nvSpPr>
        <p:spPr>
          <a:xfrm>
            <a:off x="428625" y="1128988"/>
            <a:ext cx="7135957" cy="3139799"/>
          </a:xfrm>
        </p:spPr>
        <p:txBody>
          <a:bodyPr lIns="91440" tIns="45720" rIns="91440" bIns="45720" anchor="t"/>
          <a:lstStyle/>
          <a:p>
            <a:pPr marL="0" indent="0">
              <a:buNone/>
            </a:pPr>
            <a:r>
              <a:rPr lang="en-GB" sz="1600" dirty="0">
                <a:solidFill>
                  <a:srgbClr val="FFFF00"/>
                </a:solidFill>
                <a:latin typeface="Arial" panose="020B0604020202020204" pitchFamily="34" charset="0"/>
                <a:cs typeface="Arial" panose="020B0604020202020204" pitchFamily="34" charset="0"/>
              </a:rPr>
              <a:t>[</a:t>
            </a:r>
            <a:r>
              <a:rPr lang="en-GB" sz="1800" i="1" dirty="0">
                <a:solidFill>
                  <a:srgbClr val="FFFF00"/>
                </a:solidFill>
                <a:latin typeface="Arial" panose="020B0604020202020204" pitchFamily="34" charset="0"/>
                <a:cs typeface="Arial" panose="020B0604020202020204" pitchFamily="34" charset="0"/>
              </a:rPr>
              <a:t>translation tools] “They give me new vocabulary, so I gained another vocabulary from them.”</a:t>
            </a:r>
          </a:p>
          <a:p>
            <a:pPr marL="0" indent="0">
              <a:buNone/>
            </a:pPr>
            <a:r>
              <a:rPr lang="en-GB" sz="1800" i="1" dirty="0">
                <a:solidFill>
                  <a:srgbClr val="FFFF00"/>
                </a:solidFill>
                <a:latin typeface="Arial" panose="020B0604020202020204" pitchFamily="34" charset="0"/>
                <a:cs typeface="Arial" panose="020B0604020202020204" pitchFamily="34" charset="0"/>
              </a:rPr>
              <a:t>“</a:t>
            </a:r>
            <a:r>
              <a:rPr lang="en-GB" sz="1800" i="1" dirty="0">
                <a:solidFill>
                  <a:srgbClr val="FFFF00"/>
                </a:solidFill>
                <a:effectLst/>
                <a:latin typeface="Arial" panose="020B0604020202020204" pitchFamily="34" charset="0"/>
                <a:ea typeface="DengXian" panose="02010600030101010101" pitchFamily="2" charset="-122"/>
                <a:cs typeface="Arial" panose="020B0604020202020204" pitchFamily="34" charset="0"/>
              </a:rPr>
              <a:t>It's helped me a lot because I'm not, I said, not fluent in English”</a:t>
            </a:r>
            <a:endParaRPr lang="en-GB" sz="1800" i="1" dirty="0">
              <a:solidFill>
                <a:srgbClr val="FFFF00"/>
              </a:solidFill>
              <a:latin typeface="Arial" panose="020B0604020202020204" pitchFamily="34" charset="0"/>
              <a:cs typeface="Arial" panose="020B0604020202020204" pitchFamily="34" charset="0"/>
            </a:endParaRPr>
          </a:p>
          <a:p>
            <a:pPr marL="0" indent="0">
              <a:buNone/>
            </a:pPr>
            <a:endParaRPr lang="en-GB" sz="1800" i="1" dirty="0">
              <a:solidFill>
                <a:srgbClr val="FFFF00"/>
              </a:solidFill>
            </a:endParaRPr>
          </a:p>
          <a:p>
            <a:pPr marL="0" indent="0">
              <a:buNone/>
            </a:pPr>
            <a:endParaRPr lang="en-GB" sz="1800" i="1" dirty="0">
              <a:solidFill>
                <a:srgbClr val="FFFF00"/>
              </a:solidFill>
            </a:endParaRPr>
          </a:p>
          <a:p>
            <a:pPr marL="0" indent="0">
              <a:buNone/>
            </a:pPr>
            <a:r>
              <a:rPr lang="en-GB" sz="1800" i="1" dirty="0">
                <a:solidFill>
                  <a:srgbClr val="FFFF00"/>
                </a:solidFill>
              </a:rPr>
              <a:t>“Sometimes the one problem that I always go through is that I don't know how to start, where to start. I think I just try to make this draft in my mind as simple as possible, like as simple as possible for me, and then I just write it in the Grammarly and then it translate it paraphrases to really to really a nice piece of lines. So it's definitely beneficial. Because it saves a lot of time.!</a:t>
            </a:r>
          </a:p>
          <a:p>
            <a:pPr marL="0" indent="0">
              <a:buNone/>
            </a:pPr>
            <a:endParaRPr lang="en-GB" sz="1600" dirty="0">
              <a:solidFill>
                <a:srgbClr val="FFFF00"/>
              </a:solidFill>
            </a:endParaRPr>
          </a:p>
          <a:p>
            <a:pPr marL="0" indent="0">
              <a:buNone/>
            </a:pPr>
            <a:endParaRPr lang="en-GB" sz="1600" dirty="0">
              <a:solidFill>
                <a:srgbClr val="FFFF00"/>
              </a:solidFill>
            </a:endParaRPr>
          </a:p>
          <a:p>
            <a:pPr marL="0" indent="0">
              <a:buNone/>
            </a:pPr>
            <a:endParaRPr lang="en-GB" sz="1600" dirty="0">
              <a:solidFill>
                <a:srgbClr val="FFFF00"/>
              </a:solidFill>
            </a:endParaRPr>
          </a:p>
        </p:txBody>
      </p:sp>
    </p:spTree>
    <p:extLst>
      <p:ext uri="{BB962C8B-B14F-4D97-AF65-F5344CB8AC3E}">
        <p14:creationId xmlns:p14="http://schemas.microsoft.com/office/powerpoint/2010/main" val="4058603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1CEBB3-16F2-E6A3-4F86-3D06814FD0B0}"/>
              </a:ext>
            </a:extLst>
          </p:cNvPr>
          <p:cNvSpPr>
            <a:spLocks noGrp="1"/>
          </p:cNvSpPr>
          <p:nvPr>
            <p:ph type="body" sz="quarter" idx="11"/>
          </p:nvPr>
        </p:nvSpPr>
        <p:spPr/>
        <p:txBody>
          <a:bodyPr/>
          <a:lstStyle/>
          <a:p>
            <a:r>
              <a:rPr lang="en-GB"/>
              <a:t>Our research approach</a:t>
            </a:r>
          </a:p>
        </p:txBody>
      </p:sp>
      <p:sp>
        <p:nvSpPr>
          <p:cNvPr id="7" name="Text Placeholder 6">
            <a:extLst>
              <a:ext uri="{FF2B5EF4-FFF2-40B4-BE49-F238E27FC236}">
                <a16:creationId xmlns:a16="http://schemas.microsoft.com/office/drawing/2014/main" id="{98C6DC3B-6A8F-4D0E-5EA2-10B68AC9DF8C}"/>
              </a:ext>
            </a:extLst>
          </p:cNvPr>
          <p:cNvSpPr>
            <a:spLocks noGrp="1"/>
          </p:cNvSpPr>
          <p:nvPr>
            <p:ph type="body" sz="quarter" idx="12"/>
          </p:nvPr>
        </p:nvSpPr>
        <p:spPr>
          <a:xfrm>
            <a:off x="547379" y="1194282"/>
            <a:ext cx="7696509" cy="3393653"/>
          </a:xfrm>
        </p:spPr>
        <p:txBody>
          <a:bodyPr lIns="91440" tIns="45720" rIns="91440" bIns="45720" anchor="t"/>
          <a:lstStyle/>
          <a:p>
            <a:r>
              <a:rPr lang="en-GB" sz="2400">
                <a:latin typeface="Arial"/>
                <a:cs typeface="Arial"/>
              </a:rPr>
              <a:t>Situated practice of academic writing </a:t>
            </a:r>
            <a:endParaRPr lang="en-GB" sz="2400"/>
          </a:p>
          <a:p>
            <a:r>
              <a:rPr lang="en-GB" sz="2400">
                <a:latin typeface="Arial"/>
                <a:cs typeface="Arial"/>
              </a:rPr>
              <a:t>Positioning - intermediaries in PGT learning </a:t>
            </a:r>
          </a:p>
          <a:p>
            <a:r>
              <a:rPr lang="en-GB" sz="2400">
                <a:latin typeface="Arial"/>
                <a:cs typeface="Arial"/>
              </a:rPr>
              <a:t>Exploratory research</a:t>
            </a:r>
          </a:p>
          <a:p>
            <a:r>
              <a:rPr lang="en-GB" sz="2400">
                <a:latin typeface="Arial"/>
                <a:cs typeface="Arial"/>
              </a:rPr>
              <a:t>Non-judgmental, open-minded approach</a:t>
            </a:r>
          </a:p>
          <a:p>
            <a:r>
              <a:rPr lang="en-GB" sz="2400">
                <a:latin typeface="Arial"/>
                <a:cs typeface="Arial"/>
              </a:rPr>
              <a:t>Ethnographic account</a:t>
            </a:r>
          </a:p>
          <a:p>
            <a:pPr marL="0" indent="0">
              <a:buNone/>
            </a:pPr>
            <a:endParaRPr lang="en-GB" sz="2400"/>
          </a:p>
          <a:p>
            <a:pPr marL="0" indent="0">
              <a:buNone/>
            </a:pPr>
            <a:r>
              <a:rPr lang="en-GB" sz="2400">
                <a:latin typeface="Arial"/>
                <a:cs typeface="Arial"/>
              </a:rPr>
              <a:t>Aim: Be better informed as a centre and teachers, and to share findings with lecturers</a:t>
            </a:r>
          </a:p>
        </p:txBody>
      </p:sp>
    </p:spTree>
    <p:extLst>
      <p:ext uri="{BB962C8B-B14F-4D97-AF65-F5344CB8AC3E}">
        <p14:creationId xmlns:p14="http://schemas.microsoft.com/office/powerpoint/2010/main" val="4102100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298416" y="164330"/>
            <a:ext cx="6907289" cy="830940"/>
          </a:xfrm>
        </p:spPr>
        <p:txBody>
          <a:bodyPr lIns="91440" tIns="45720" rIns="91440" bIns="45720" anchor="t"/>
          <a:lstStyle/>
          <a:p>
            <a:r>
              <a:rPr lang="en-GB" b="0" dirty="0">
                <a:latin typeface="Arial"/>
                <a:cs typeface="Arial"/>
              </a:rPr>
              <a:t>‘Self-scaffolding’</a:t>
            </a:r>
          </a:p>
          <a:p>
            <a:endParaRPr lang="en-GB" b="0" dirty="0">
              <a:latin typeface="Arial"/>
              <a:cs typeface="Arial"/>
            </a:endParaRPr>
          </a:p>
        </p:txBody>
      </p:sp>
      <p:sp>
        <p:nvSpPr>
          <p:cNvPr id="3" name="Text Placeholder 2">
            <a:extLst>
              <a:ext uri="{FF2B5EF4-FFF2-40B4-BE49-F238E27FC236}">
                <a16:creationId xmlns:a16="http://schemas.microsoft.com/office/drawing/2014/main" id="{26FEA788-435A-B550-BAB4-75FED14A1DC9}"/>
              </a:ext>
            </a:extLst>
          </p:cNvPr>
          <p:cNvSpPr>
            <a:spLocks noGrp="1"/>
          </p:cNvSpPr>
          <p:nvPr>
            <p:ph type="body" sz="quarter" idx="12"/>
          </p:nvPr>
        </p:nvSpPr>
        <p:spPr>
          <a:xfrm>
            <a:off x="174849" y="894985"/>
            <a:ext cx="8062564" cy="4251907"/>
          </a:xfrm>
        </p:spPr>
        <p:txBody>
          <a:bodyPr lIns="91440" tIns="45720" rIns="91440" bIns="45720" anchor="t"/>
          <a:lstStyle/>
          <a:p>
            <a:pPr marL="0" indent="0">
              <a:buNone/>
            </a:pPr>
            <a:r>
              <a:rPr lang="en-GB" sz="1600" dirty="0">
                <a:solidFill>
                  <a:srgbClr val="FFFF00"/>
                </a:solidFill>
                <a:latin typeface="Arial"/>
                <a:ea typeface="DengXian"/>
                <a:cs typeface="Arial"/>
              </a:rPr>
              <a:t>“</a:t>
            </a:r>
            <a:r>
              <a:rPr lang="en-GB" sz="1600" i="1" dirty="0">
                <a:solidFill>
                  <a:srgbClr val="FFFF00"/>
                </a:solidFill>
                <a:latin typeface="Arial"/>
                <a:ea typeface="DengXian"/>
                <a:cs typeface="Arial"/>
              </a:rPr>
              <a:t>Now at this level I think I have good command over English so I never I </a:t>
            </a:r>
            <a:r>
              <a:rPr lang="en-GB" sz="1600" i="1" dirty="0" err="1">
                <a:solidFill>
                  <a:srgbClr val="FFFF00"/>
                </a:solidFill>
                <a:latin typeface="Arial"/>
                <a:ea typeface="DengXian"/>
                <a:cs typeface="Arial"/>
              </a:rPr>
              <a:t>can,I</a:t>
            </a:r>
            <a:r>
              <a:rPr lang="en-GB" sz="1600" i="1" dirty="0">
                <a:solidFill>
                  <a:srgbClr val="FFFF00"/>
                </a:solidFill>
                <a:latin typeface="Arial"/>
                <a:ea typeface="DengXian"/>
                <a:cs typeface="Arial"/>
              </a:rPr>
              <a:t> can never like if I go from Hindi to English. I think it's a very bad idea and I believe that I think it's only useful like Google translators and all these are only useful for the people who have really less knowledge about English. So they but people like that generally on that. But as I said I have OK command on English, I just use a bit of it. And for some phrases or some lines actually which I have no clue how to write. So I would say that to create a rough draft for some lines or some paragraphs.”</a:t>
            </a:r>
          </a:p>
          <a:p>
            <a:pPr marL="0" indent="0">
              <a:buNone/>
            </a:pPr>
            <a:endParaRPr lang="en-GB" sz="1600" i="1" dirty="0">
              <a:solidFill>
                <a:srgbClr val="FFFF00"/>
              </a:solidFill>
              <a:effectLst/>
              <a:latin typeface="Arial" panose="020B0604020202020204" pitchFamily="34" charset="0"/>
              <a:ea typeface="DengXian" panose="02010600030101010101" pitchFamily="2" charset="-122"/>
              <a:cs typeface="Arial" panose="020B0604020202020204" pitchFamily="34" charset="0"/>
            </a:endParaRPr>
          </a:p>
          <a:p>
            <a:pPr marL="0" indent="0">
              <a:buNone/>
            </a:pPr>
            <a:r>
              <a:rPr lang="en-GB" sz="1600" i="1" dirty="0">
                <a:solidFill>
                  <a:srgbClr val="FFFF00"/>
                </a:solidFill>
                <a:latin typeface="Arial"/>
                <a:ea typeface="DengXian"/>
                <a:cs typeface="Arial"/>
              </a:rPr>
              <a:t>“So, I think when put all of the one paragraph to Google Translate, the translation is not good. I don't know why […] especially for more scientific terms, yeah. But if it's like a daily… like when I reading newspaper it's good to use Google Translate for this whole page. But I'm trying not to do it again now because I try to learning.”</a:t>
            </a:r>
          </a:p>
          <a:p>
            <a:pPr marL="0" indent="0">
              <a:buNone/>
            </a:pPr>
            <a:endPar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endParaRPr>
          </a:p>
          <a:p>
            <a:pPr marL="0" indent="0">
              <a:buNone/>
            </a:pPr>
            <a:r>
              <a:rPr lang="en-GB" sz="1600" i="1" dirty="0">
                <a:solidFill>
                  <a:srgbClr val="FFFF00"/>
                </a:solidFill>
                <a:effectLst/>
                <a:latin typeface="Arial"/>
                <a:ea typeface="DengXian"/>
                <a:cs typeface="Arial"/>
              </a:rPr>
              <a:t>“I'm big fan of Grammarly, but I'm not really like the using it. […]</a:t>
            </a:r>
            <a:r>
              <a:rPr lang="en-GB" sz="1600" i="1" dirty="0">
                <a:solidFill>
                  <a:srgbClr val="FFFF00"/>
                </a:solidFill>
                <a:latin typeface="Arial"/>
                <a:ea typeface="DengXian"/>
                <a:cs typeface="Arial"/>
              </a:rPr>
              <a:t> </a:t>
            </a:r>
            <a:r>
              <a:rPr lang="en-GB" sz="1600" i="1" dirty="0">
                <a:solidFill>
                  <a:srgbClr val="FFFF00"/>
                </a:solidFill>
                <a:effectLst/>
                <a:latin typeface="Arial"/>
                <a:ea typeface="DengXian"/>
                <a:cs typeface="Arial"/>
              </a:rPr>
              <a:t> this is not the real sentence that I wrote, so this is not really me […] </a:t>
            </a:r>
            <a:r>
              <a:rPr lang="en-GB" sz="1600" i="1" dirty="0">
                <a:effectLst/>
                <a:latin typeface="Arial"/>
                <a:ea typeface="DengXian"/>
                <a:cs typeface="Arial"/>
              </a:rPr>
              <a:t>I</a:t>
            </a:r>
            <a:r>
              <a:rPr lang="en-GB" sz="1600" i="1" dirty="0">
                <a:solidFill>
                  <a:srgbClr val="FFFF00"/>
                </a:solidFill>
                <a:effectLst/>
                <a:latin typeface="Arial"/>
                <a:ea typeface="DengXian"/>
                <a:cs typeface="Arial"/>
              </a:rPr>
              <a:t>'m not really happy, but I'm using it […] I wish that I can write without any software help and my English will be fluent</a:t>
            </a:r>
            <a:r>
              <a:rPr lang="en-GB" sz="1600" dirty="0">
                <a:solidFill>
                  <a:srgbClr val="FFFF00"/>
                </a:solidFill>
                <a:effectLst/>
                <a:latin typeface="Arial"/>
                <a:ea typeface="DengXian"/>
                <a:cs typeface="Arial"/>
              </a:rPr>
              <a:t>.”</a:t>
            </a:r>
            <a:r>
              <a:rPr lang="en-GB" sz="1600" dirty="0">
                <a:solidFill>
                  <a:srgbClr val="FFFF00"/>
                </a:solidFill>
                <a:latin typeface="Arial"/>
                <a:ea typeface="DengXian"/>
                <a:cs typeface="Arial"/>
              </a:rPr>
              <a:t> </a:t>
            </a:r>
            <a:endParaRPr lang="en-US" sz="1600" dirty="0">
              <a:solidFill>
                <a:srgbClr val="FFFF00"/>
              </a:solidFill>
              <a:latin typeface="Arial" panose="020B0604020202020204" pitchFamily="34" charset="0"/>
              <a:cs typeface="Arial" panose="020B0604020202020204" pitchFamily="34" charset="0"/>
            </a:endParaRPr>
          </a:p>
          <a:p>
            <a:pPr marL="0" indent="0">
              <a:buNone/>
            </a:pPr>
            <a:endParaRPr lang="en-GB" sz="1600" dirty="0">
              <a:solidFill>
                <a:srgbClr val="FFFF00"/>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GB" sz="1600" dirty="0">
              <a:solidFill>
                <a:srgbClr val="FFFF00"/>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GB" sz="1600" dirty="0">
              <a:solidFill>
                <a:srgbClr val="FFFF00"/>
              </a:solidFill>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n-GB" sz="2400" dirty="0"/>
          </a:p>
        </p:txBody>
      </p:sp>
    </p:spTree>
    <p:extLst>
      <p:ext uri="{BB962C8B-B14F-4D97-AF65-F5344CB8AC3E}">
        <p14:creationId xmlns:p14="http://schemas.microsoft.com/office/powerpoint/2010/main" val="3947213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185007" y="109990"/>
            <a:ext cx="6907289" cy="830940"/>
          </a:xfrm>
        </p:spPr>
        <p:txBody>
          <a:bodyPr lIns="91440" tIns="45720" rIns="91440" bIns="45720" anchor="t"/>
          <a:lstStyle/>
          <a:p>
            <a:r>
              <a:rPr lang="en-GB" b="0" dirty="0">
                <a:latin typeface="Arial"/>
                <a:cs typeface="Arial"/>
              </a:rPr>
              <a:t>Acceptable? </a:t>
            </a:r>
          </a:p>
        </p:txBody>
      </p:sp>
      <p:sp>
        <p:nvSpPr>
          <p:cNvPr id="3" name="Text Placeholder 2">
            <a:extLst>
              <a:ext uri="{FF2B5EF4-FFF2-40B4-BE49-F238E27FC236}">
                <a16:creationId xmlns:a16="http://schemas.microsoft.com/office/drawing/2014/main" id="{26FEA788-435A-B550-BAB4-75FED14A1DC9}"/>
              </a:ext>
            </a:extLst>
          </p:cNvPr>
          <p:cNvSpPr>
            <a:spLocks noGrp="1"/>
          </p:cNvSpPr>
          <p:nvPr>
            <p:ph type="body" sz="quarter" idx="12"/>
          </p:nvPr>
        </p:nvSpPr>
        <p:spPr>
          <a:xfrm>
            <a:off x="428625" y="1128988"/>
            <a:ext cx="7135957" cy="3139799"/>
          </a:xfrm>
        </p:spPr>
        <p:txBody>
          <a:bodyPr lIns="91440" tIns="45720" rIns="91440" bIns="45720" anchor="t"/>
          <a:lstStyle/>
          <a:p>
            <a:pPr marL="342900" indent="-342900"/>
            <a:endParaRPr lang="en-GB" sz="2400"/>
          </a:p>
          <a:p>
            <a:pPr marL="342900" indent="-342900"/>
            <a:endParaRPr lang="en-GB" sz="2000"/>
          </a:p>
        </p:txBody>
      </p:sp>
      <p:sp>
        <p:nvSpPr>
          <p:cNvPr id="4" name="TextBox 3">
            <a:extLst>
              <a:ext uri="{FF2B5EF4-FFF2-40B4-BE49-F238E27FC236}">
                <a16:creationId xmlns:a16="http://schemas.microsoft.com/office/drawing/2014/main" id="{AC641DCF-1D5B-FECD-C54C-93FA59FBD28C}"/>
              </a:ext>
            </a:extLst>
          </p:cNvPr>
          <p:cNvSpPr txBox="1"/>
          <p:nvPr/>
        </p:nvSpPr>
        <p:spPr>
          <a:xfrm>
            <a:off x="86450" y="1417105"/>
            <a:ext cx="8479580" cy="3453766"/>
          </a:xfrm>
          <a:prstGeom prst="rect">
            <a:avLst/>
          </a:prstGeom>
          <a:noFill/>
        </p:spPr>
        <p:txBody>
          <a:bodyPr wrap="square" rtlCol="0">
            <a:spAutoFit/>
          </a:bodyPr>
          <a:lstStyle/>
          <a:p>
            <a:pPr>
              <a:lnSpc>
                <a:spcPct val="107000"/>
              </a:lnSpc>
              <a:spcAft>
                <a:spcPts val="800"/>
              </a:spcAft>
            </a:pPr>
            <a:r>
              <a:rPr lang="en-GB" sz="1600" dirty="0">
                <a:solidFill>
                  <a:srgbClr val="FFFF00"/>
                </a:solidFill>
                <a:effectLst/>
                <a:latin typeface="Arial" panose="020B0604020202020204" pitchFamily="34" charset="0"/>
                <a:ea typeface="DengXian" panose="02010600030101010101" pitchFamily="2" charset="-122"/>
                <a:cs typeface="Arial" panose="020B0604020202020204" pitchFamily="34" charset="0"/>
              </a:rPr>
              <a:t>“</a:t>
            </a:r>
            <a:r>
              <a:rPr lang="en-GB" sz="1600" i="1" dirty="0">
                <a:solidFill>
                  <a:srgbClr val="FFFF00"/>
                </a:solidFill>
                <a:effectLst/>
                <a:latin typeface="Arial" panose="020B0604020202020204" pitchFamily="34" charset="0"/>
                <a:ea typeface="DengXian" panose="02010600030101010101" pitchFamily="2" charset="-122"/>
                <a:cs typeface="Arial" panose="020B0604020202020204" pitchFamily="34" charset="0"/>
              </a:rPr>
              <a:t>If you have a sentence and you don't think it's very appropriate, you want to rephrase it. You can ask it to rephrase it to you. I don't think there's a problem with it because you already have the thing in your mind.”</a:t>
            </a:r>
          </a:p>
          <a:p>
            <a:pPr>
              <a:lnSpc>
                <a:spcPct val="107000"/>
              </a:lnSpc>
              <a:spcAft>
                <a:spcPts val="800"/>
              </a:spcAft>
            </a:pPr>
            <a:endPar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rPr>
              <a:t>“Based on my point of view, using Google Translate it's not good because you can detect it as plagiarism for the similarity and also from </a:t>
            </a:r>
            <a:r>
              <a:rPr lang="en-GB" sz="1600" i="1" dirty="0" err="1">
                <a:solidFill>
                  <a:srgbClr val="FFFF00"/>
                </a:solidFill>
                <a:latin typeface="Arial" panose="020B0604020202020204" pitchFamily="34" charset="0"/>
                <a:ea typeface="DengXian" panose="02010600030101010101" pitchFamily="2" charset="-122"/>
                <a:cs typeface="Arial" panose="020B0604020202020204" pitchFamily="34" charset="0"/>
              </a:rPr>
              <a:t>ChatGPT</a:t>
            </a:r>
            <a:r>
              <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rPr>
              <a:t>. That's definitely taking from another people, right?” </a:t>
            </a:r>
          </a:p>
          <a:p>
            <a:pPr>
              <a:lnSpc>
                <a:spcPct val="107000"/>
              </a:lnSpc>
              <a:spcAft>
                <a:spcPts val="800"/>
              </a:spcAft>
            </a:pPr>
            <a:endPar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en-GB" sz="1600" i="1" dirty="0">
                <a:solidFill>
                  <a:srgbClr val="FFFF00"/>
                </a:solidFill>
                <a:effectLst/>
                <a:latin typeface="Arial" panose="020B0604020202020204" pitchFamily="34" charset="0"/>
                <a:ea typeface="DengXian" panose="02010600030101010101" pitchFamily="2" charset="-122"/>
                <a:cs typeface="Arial" panose="020B0604020202020204" pitchFamily="34" charset="0"/>
              </a:rPr>
              <a:t>“I wouldn't like the </a:t>
            </a:r>
            <a:r>
              <a:rPr lang="en-GB" sz="1600" i="1" dirty="0" err="1">
                <a:solidFill>
                  <a:srgbClr val="FFFF00"/>
                </a:solidFill>
                <a:effectLst/>
                <a:latin typeface="Arial" panose="020B0604020202020204" pitchFamily="34" charset="0"/>
                <a:ea typeface="DengXian" panose="02010600030101010101" pitchFamily="2" charset="-122"/>
                <a:cs typeface="Arial" panose="020B0604020202020204" pitchFamily="34" charset="0"/>
              </a:rPr>
              <a:t>ChatGPT</a:t>
            </a:r>
            <a:r>
              <a:rPr lang="en-GB" sz="1600" i="1" dirty="0">
                <a:solidFill>
                  <a:srgbClr val="FFFF00"/>
                </a:solidFill>
                <a:effectLst/>
                <a:latin typeface="Arial" panose="020B0604020202020204" pitchFamily="34" charset="0"/>
                <a:ea typeface="DengXian" panose="02010600030101010101" pitchFamily="2" charset="-122"/>
                <a:cs typeface="Arial" panose="020B0604020202020204" pitchFamily="34" charset="0"/>
              </a:rPr>
              <a:t> to write everything for me like I want to write my own work. I just need sometimes help with it. Yes, but I want to write what I'm writing.”</a:t>
            </a:r>
            <a:endParaRPr lang="en-GB" sz="1600" i="1" dirty="0">
              <a:solidFill>
                <a:srgbClr val="FFFF00"/>
              </a:solidFill>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endParaRPr lang="en-GB" sz="1400" dirty="0">
              <a:solidFill>
                <a:srgbClr val="FFFF00"/>
              </a:solidFill>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518441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298416" y="164330"/>
            <a:ext cx="6907289" cy="830940"/>
          </a:xfrm>
        </p:spPr>
        <p:txBody>
          <a:bodyPr lIns="91440" tIns="45720" rIns="91440" bIns="45720" anchor="t"/>
          <a:lstStyle/>
          <a:p>
            <a:r>
              <a:rPr lang="en-GB" b="0" dirty="0">
                <a:latin typeface="Arial"/>
                <a:cs typeface="Arial"/>
              </a:rPr>
              <a:t>Rules?</a:t>
            </a:r>
          </a:p>
        </p:txBody>
      </p:sp>
      <p:sp>
        <p:nvSpPr>
          <p:cNvPr id="3" name="Text Placeholder 2">
            <a:extLst>
              <a:ext uri="{FF2B5EF4-FFF2-40B4-BE49-F238E27FC236}">
                <a16:creationId xmlns:a16="http://schemas.microsoft.com/office/drawing/2014/main" id="{26FEA788-435A-B550-BAB4-75FED14A1DC9}"/>
              </a:ext>
            </a:extLst>
          </p:cNvPr>
          <p:cNvSpPr>
            <a:spLocks noGrp="1"/>
          </p:cNvSpPr>
          <p:nvPr>
            <p:ph type="body" sz="quarter" idx="12"/>
          </p:nvPr>
        </p:nvSpPr>
        <p:spPr>
          <a:xfrm>
            <a:off x="428625" y="1128988"/>
            <a:ext cx="7135957" cy="3139799"/>
          </a:xfrm>
        </p:spPr>
        <p:txBody>
          <a:bodyPr lIns="91440" tIns="45720" rIns="91440" bIns="45720" anchor="t"/>
          <a:lstStyle/>
          <a:p>
            <a:pPr marL="342900" indent="-342900"/>
            <a:endParaRPr lang="en-GB" sz="2400"/>
          </a:p>
          <a:p>
            <a:pPr marL="342900" indent="-342900"/>
            <a:endParaRPr lang="en-GB" sz="2000"/>
          </a:p>
        </p:txBody>
      </p:sp>
      <p:sp>
        <p:nvSpPr>
          <p:cNvPr id="4" name="TextBox 3">
            <a:extLst>
              <a:ext uri="{FF2B5EF4-FFF2-40B4-BE49-F238E27FC236}">
                <a16:creationId xmlns:a16="http://schemas.microsoft.com/office/drawing/2014/main" id="{AC641DCF-1D5B-FECD-C54C-93FA59FBD28C}"/>
              </a:ext>
            </a:extLst>
          </p:cNvPr>
          <p:cNvSpPr txBox="1"/>
          <p:nvPr/>
        </p:nvSpPr>
        <p:spPr>
          <a:xfrm>
            <a:off x="245392" y="882267"/>
            <a:ext cx="8225748" cy="5609164"/>
          </a:xfrm>
          <a:prstGeom prst="rect">
            <a:avLst/>
          </a:prstGeom>
          <a:noFill/>
        </p:spPr>
        <p:txBody>
          <a:bodyPr wrap="square" lIns="91440" tIns="45720" rIns="91440" bIns="45720" rtlCol="0" anchor="t">
            <a:spAutoFit/>
          </a:bodyPr>
          <a:lstStyle/>
          <a:p>
            <a:pPr>
              <a:lnSpc>
                <a:spcPct val="107000"/>
              </a:lnSpc>
              <a:spcAft>
                <a:spcPts val="800"/>
              </a:spcAft>
            </a:pPr>
            <a:r>
              <a:rPr lang="en-GB" sz="1400" dirty="0">
                <a:solidFill>
                  <a:srgbClr val="FFFF00"/>
                </a:solidFill>
                <a:effectLst/>
                <a:latin typeface="Arial"/>
                <a:ea typeface="DengXian"/>
                <a:cs typeface="Arial"/>
              </a:rPr>
              <a:t>“</a:t>
            </a:r>
            <a:r>
              <a:rPr lang="en-GB" sz="1400" i="1" dirty="0">
                <a:solidFill>
                  <a:srgbClr val="FFFF00"/>
                </a:solidFill>
                <a:effectLst/>
                <a:latin typeface="Arial"/>
                <a:ea typeface="DengXian"/>
                <a:cs typeface="Arial"/>
              </a:rPr>
              <a:t>I have like 99 to 95% have switched to Grammarly, so initially to be honest I had no </a:t>
            </a:r>
            <a:r>
              <a:rPr lang="en-GB" sz="1400" i="1" dirty="0" err="1">
                <a:solidFill>
                  <a:srgbClr val="FFFF00"/>
                </a:solidFill>
                <a:effectLst/>
                <a:latin typeface="Arial"/>
                <a:ea typeface="DengXian"/>
                <a:cs typeface="Arial"/>
              </a:rPr>
              <a:t>i</a:t>
            </a:r>
            <a:r>
              <a:rPr lang="en-GB" sz="1400" i="1" dirty="0">
                <a:solidFill>
                  <a:srgbClr val="FFFF00"/>
                </a:solidFill>
                <a:effectLst/>
                <a:latin typeface="Arial"/>
                <a:ea typeface="DengXian"/>
                <a:cs typeface="Arial"/>
              </a:rPr>
              <a:t>… I was not very aware of this concept of plagiarism, how much serious it is. So I </a:t>
            </a:r>
            <a:r>
              <a:rPr lang="en-GB" sz="1400" i="1" dirty="0" err="1">
                <a:solidFill>
                  <a:srgbClr val="FFFF00"/>
                </a:solidFill>
                <a:effectLst/>
                <a:latin typeface="Arial"/>
                <a:ea typeface="DengXian"/>
                <a:cs typeface="Arial"/>
              </a:rPr>
              <a:t>I</a:t>
            </a:r>
            <a:r>
              <a:rPr lang="en-GB" sz="1400" i="1" dirty="0">
                <a:solidFill>
                  <a:srgbClr val="FFFF00"/>
                </a:solidFill>
                <a:effectLst/>
                <a:latin typeface="Arial"/>
                <a:ea typeface="DengXian"/>
                <a:cs typeface="Arial"/>
              </a:rPr>
              <a:t> remember where I'm just writing an example here. I remember my first </a:t>
            </a:r>
            <a:r>
              <a:rPr lang="en-GB" sz="1400" i="1" dirty="0" err="1">
                <a:solidFill>
                  <a:srgbClr val="FFFF00"/>
                </a:solidFill>
                <a:effectLst/>
                <a:latin typeface="Arial"/>
                <a:ea typeface="DengXian"/>
                <a:cs typeface="Arial"/>
              </a:rPr>
              <a:t>first</a:t>
            </a:r>
            <a:r>
              <a:rPr lang="en-GB" sz="1400" i="1" dirty="0">
                <a:solidFill>
                  <a:srgbClr val="FFFF00"/>
                </a:solidFill>
                <a:effectLst/>
                <a:latin typeface="Arial"/>
                <a:ea typeface="DengXian"/>
                <a:cs typeface="Arial"/>
              </a:rPr>
              <a:t> piece of writing for the </a:t>
            </a:r>
            <a:r>
              <a:rPr lang="en-GB" sz="1400" i="1" dirty="0" err="1">
                <a:solidFill>
                  <a:srgbClr val="FFFF00"/>
                </a:solidFill>
                <a:effectLst/>
                <a:latin typeface="Arial"/>
                <a:ea typeface="DengXian"/>
                <a:cs typeface="Arial"/>
              </a:rPr>
              <a:t>UoB</a:t>
            </a:r>
            <a:r>
              <a:rPr lang="en-GB" sz="1400" i="1" dirty="0">
                <a:solidFill>
                  <a:srgbClr val="FFFF00"/>
                </a:solidFill>
                <a:effectLst/>
                <a:latin typeface="Arial"/>
                <a:ea typeface="DengXian"/>
                <a:cs typeface="Arial"/>
              </a:rPr>
              <a:t> I just wrote something on the Grammarly section and then I just paraphrased it, and then I just copied it, but that is the worst way to do it, because even though it's a paraphrasing tool, but it will never be good enough, you will be caught of plagiarism in a click.”</a:t>
            </a:r>
            <a:endParaRPr lang="en-GB" sz="1400" i="1" dirty="0">
              <a:solidFill>
                <a:srgbClr val="FFFF00"/>
              </a:solidFill>
              <a:latin typeface="Arial"/>
              <a:ea typeface="DengXian"/>
              <a:cs typeface="Arial"/>
            </a:endParaRPr>
          </a:p>
          <a:p>
            <a:pPr>
              <a:lnSpc>
                <a:spcPct val="107000"/>
              </a:lnSpc>
              <a:spcAft>
                <a:spcPts val="800"/>
              </a:spcAft>
            </a:pPr>
            <a:endParaRPr lang="en-GB" sz="1400" i="1" dirty="0">
              <a:solidFill>
                <a:srgbClr val="FFFF00"/>
              </a:solidFill>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en-GB" sz="1400" i="1" dirty="0">
                <a:solidFill>
                  <a:srgbClr val="FFFF00"/>
                </a:solidFill>
                <a:latin typeface="Arial"/>
                <a:ea typeface="DengXian"/>
                <a:cs typeface="Arial"/>
              </a:rPr>
              <a:t>“X and the other lecturers, they just don't talk about any of any of these things, none of them, they don't mention. No, they just really care about the similarity and also the grammar I think.”</a:t>
            </a:r>
          </a:p>
          <a:p>
            <a:pPr>
              <a:lnSpc>
                <a:spcPct val="107000"/>
              </a:lnSpc>
              <a:spcAft>
                <a:spcPts val="800"/>
              </a:spcAft>
            </a:pPr>
            <a:endParaRPr lang="en-GB" sz="1400" i="1" dirty="0">
              <a:solidFill>
                <a:srgbClr val="FFFF00"/>
              </a:solidFill>
              <a:latin typeface="Arial"/>
              <a:ea typeface="DengXian"/>
              <a:cs typeface="Arial"/>
            </a:endParaRPr>
          </a:p>
          <a:p>
            <a:pPr>
              <a:lnSpc>
                <a:spcPct val="107000"/>
              </a:lnSpc>
              <a:spcAft>
                <a:spcPts val="800"/>
              </a:spcAft>
            </a:pPr>
            <a:r>
              <a:rPr lang="en-GB" sz="1400" i="1" dirty="0">
                <a:solidFill>
                  <a:srgbClr val="FFFF00"/>
                </a:solidFill>
                <a:latin typeface="Arial"/>
                <a:ea typeface="DengXian"/>
                <a:cs typeface="Arial"/>
              </a:rPr>
              <a:t>“</a:t>
            </a:r>
            <a:r>
              <a:rPr lang="en-GB" sz="1400" i="1" dirty="0">
                <a:solidFill>
                  <a:srgbClr val="FFFF00"/>
                </a:solidFill>
                <a:effectLst/>
                <a:latin typeface="Arial"/>
                <a:ea typeface="DengXian"/>
                <a:cs typeface="Arial"/>
              </a:rPr>
              <a:t>I don't know that there exists even a line that a beyond this is unacceptable. So even if I write everything in Arabic, then I translated to English, I think their only concern is that would it make sense or not?”</a:t>
            </a:r>
            <a:r>
              <a:rPr lang="en-GB" sz="1400" i="1" dirty="0">
                <a:solidFill>
                  <a:srgbClr val="FFFF00"/>
                </a:solidFill>
                <a:latin typeface="Arial"/>
                <a:ea typeface="DengXian"/>
                <a:cs typeface="Arial"/>
              </a:rPr>
              <a:t>  </a:t>
            </a:r>
          </a:p>
          <a:p>
            <a:pPr>
              <a:lnSpc>
                <a:spcPct val="107000"/>
              </a:lnSpc>
              <a:spcAft>
                <a:spcPts val="800"/>
              </a:spcAft>
            </a:pPr>
            <a:r>
              <a:rPr lang="en-GB" sz="1400" i="1" dirty="0">
                <a:solidFill>
                  <a:srgbClr val="FFFF00"/>
                </a:solidFill>
                <a:effectLst/>
                <a:latin typeface="Arial"/>
                <a:ea typeface="DengXian"/>
                <a:cs typeface="Arial"/>
              </a:rPr>
              <a:t>“I wouldn't say there is a clear communication about the lines not to go beyond […] They only talk about plagiarism. […] some may suggest like use Grammarly to check your grammar</a:t>
            </a:r>
            <a:r>
              <a:rPr lang="en-GB" sz="1400" i="1" dirty="0">
                <a:solidFill>
                  <a:srgbClr val="FFFF00"/>
                </a:solidFill>
                <a:latin typeface="Arial"/>
                <a:ea typeface="DengXian"/>
                <a:cs typeface="Arial"/>
              </a:rPr>
              <a:t> </a:t>
            </a:r>
            <a:r>
              <a:rPr lang="en-GB" sz="1400" i="1" dirty="0">
                <a:solidFill>
                  <a:srgbClr val="FFFF00"/>
                </a:solidFill>
                <a:effectLst/>
                <a:latin typeface="Arial"/>
                <a:ea typeface="DengXian"/>
                <a:cs typeface="Arial"/>
              </a:rPr>
              <a:t> […] No one talks about translation and what's accepted, what's not.”</a:t>
            </a:r>
            <a:endParaRPr lang="en-GB" sz="1400" i="1" dirty="0">
              <a:solidFill>
                <a:srgbClr val="FFFF00"/>
              </a:solidFill>
              <a:latin typeface="Arial"/>
              <a:ea typeface="DengXian"/>
              <a:cs typeface="Arial"/>
            </a:endParaRPr>
          </a:p>
          <a:p>
            <a:pPr>
              <a:lnSpc>
                <a:spcPct val="107000"/>
              </a:lnSpc>
              <a:spcAft>
                <a:spcPts val="800"/>
              </a:spcAft>
            </a:pPr>
            <a:endParaRPr lang="en-GB" sz="1400" dirty="0">
              <a:solidFill>
                <a:srgbClr val="FFFF00"/>
              </a:solidFill>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endParaRPr lang="en-GB" sz="1400" dirty="0">
              <a:solidFill>
                <a:srgbClr val="FFFF00"/>
              </a:solidFill>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endParaRPr lang="en-GB" sz="1400" dirty="0">
              <a:solidFill>
                <a:srgbClr val="FFFF00"/>
              </a:solidFill>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endParaRPr lang="en-GB" sz="1400" dirty="0">
              <a:solidFill>
                <a:srgbClr val="FFFF00"/>
              </a:solidFill>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439293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539956" y="326469"/>
            <a:ext cx="6907289" cy="830940"/>
          </a:xfrm>
        </p:spPr>
        <p:txBody>
          <a:bodyPr lIns="91440" tIns="45720" rIns="91440" bIns="45720" anchor="t"/>
          <a:lstStyle/>
          <a:p>
            <a:r>
              <a:rPr lang="en-GB" b="0" dirty="0">
                <a:latin typeface="Sanchez "/>
                <a:cs typeface="Arial"/>
              </a:rPr>
              <a:t>What comes next?</a:t>
            </a:r>
          </a:p>
          <a:p>
            <a:endParaRPr lang="en-GB" b="0" dirty="0">
              <a:latin typeface="Arial"/>
              <a:cs typeface="Arial"/>
            </a:endParaRPr>
          </a:p>
          <a:p>
            <a:pPr marL="457200" indent="-457200">
              <a:buFont typeface="Arial" panose="020B0604020202020204" pitchFamily="34" charset="0"/>
              <a:buChar char="•"/>
            </a:pPr>
            <a:r>
              <a:rPr lang="en-GB" sz="2400" b="0" dirty="0">
                <a:solidFill>
                  <a:srgbClr val="FFFF00"/>
                </a:solidFill>
                <a:latin typeface="Arial"/>
                <a:cs typeface="Arial"/>
              </a:rPr>
              <a:t>Different disciplines (different English proficiency levels?) + lecturers </a:t>
            </a:r>
          </a:p>
          <a:p>
            <a:pPr marL="457200" indent="-457200">
              <a:buFont typeface="Arial" panose="020B0604020202020204" pitchFamily="34" charset="0"/>
              <a:buChar char="•"/>
            </a:pPr>
            <a:r>
              <a:rPr lang="en-GB" sz="2400" b="0" dirty="0" err="1">
                <a:solidFill>
                  <a:srgbClr val="FFFF00"/>
                </a:solidFill>
                <a:latin typeface="Arial"/>
                <a:cs typeface="Arial"/>
              </a:rPr>
              <a:t>ChatGPT</a:t>
            </a:r>
            <a:r>
              <a:rPr lang="en-GB" sz="2400" b="0" dirty="0">
                <a:solidFill>
                  <a:srgbClr val="FFFF00"/>
                </a:solidFill>
                <a:latin typeface="Arial"/>
                <a:cs typeface="Arial"/>
              </a:rPr>
              <a:t> will have more impact in the future? </a:t>
            </a:r>
          </a:p>
          <a:p>
            <a:pPr marL="457200" indent="-457200">
              <a:buFont typeface="Arial" panose="020B0604020202020204" pitchFamily="34" charset="0"/>
              <a:buChar char="•"/>
            </a:pPr>
            <a:r>
              <a:rPr lang="en-GB" sz="2400" b="0" dirty="0">
                <a:solidFill>
                  <a:srgbClr val="FFFF00"/>
                </a:solidFill>
                <a:latin typeface="Arial"/>
                <a:cs typeface="Arial"/>
              </a:rPr>
              <a:t>Efficiency and efficacy – a focus for discussion?</a:t>
            </a:r>
          </a:p>
          <a:p>
            <a:pPr marL="457200" indent="-457200">
              <a:buFont typeface="Arial" panose="020B0604020202020204" pitchFamily="34" charset="0"/>
              <a:buChar char="•"/>
            </a:pPr>
            <a:r>
              <a:rPr lang="en-GB" sz="2400" b="0" dirty="0">
                <a:solidFill>
                  <a:srgbClr val="FFFF00"/>
                </a:solidFill>
                <a:latin typeface="Arial"/>
                <a:cs typeface="Arial"/>
              </a:rPr>
              <a:t>No-one talks about </a:t>
            </a:r>
          </a:p>
        </p:txBody>
      </p:sp>
    </p:spTree>
    <p:extLst>
      <p:ext uri="{BB962C8B-B14F-4D97-AF65-F5344CB8AC3E}">
        <p14:creationId xmlns:p14="http://schemas.microsoft.com/office/powerpoint/2010/main" val="85127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2F5A92-F9D1-A225-49DB-DD2596330191}"/>
              </a:ext>
            </a:extLst>
          </p:cNvPr>
          <p:cNvSpPr>
            <a:spLocks noGrp="1"/>
          </p:cNvSpPr>
          <p:nvPr>
            <p:ph type="body" sz="quarter" idx="11"/>
          </p:nvPr>
        </p:nvSpPr>
        <p:spPr/>
        <p:txBody>
          <a:bodyPr lIns="91440" tIns="45720" rIns="91440" bIns="45720" anchor="t"/>
          <a:lstStyle/>
          <a:p>
            <a:r>
              <a:rPr lang="en-US" dirty="0">
                <a:latin typeface="Sanchez"/>
              </a:rPr>
              <a:t>Tentative conclusions </a:t>
            </a:r>
            <a:endParaRPr lang="en-US" dirty="0"/>
          </a:p>
        </p:txBody>
      </p:sp>
      <p:sp>
        <p:nvSpPr>
          <p:cNvPr id="3" name="Text Placeholder 2">
            <a:extLst>
              <a:ext uri="{FF2B5EF4-FFF2-40B4-BE49-F238E27FC236}">
                <a16:creationId xmlns:a16="http://schemas.microsoft.com/office/drawing/2014/main" id="{EB7D1686-20F4-5F1C-741F-75C7F7774B7F}"/>
              </a:ext>
            </a:extLst>
          </p:cNvPr>
          <p:cNvSpPr>
            <a:spLocks noGrp="1"/>
          </p:cNvSpPr>
          <p:nvPr>
            <p:ph type="body" sz="quarter" idx="12"/>
          </p:nvPr>
        </p:nvSpPr>
        <p:spPr/>
        <p:txBody>
          <a:bodyPr lIns="91440" tIns="45720" rIns="91440" bIns="45720" anchor="t"/>
          <a:lstStyle/>
          <a:p>
            <a:r>
              <a:rPr lang="en-US" sz="2400" dirty="0">
                <a:latin typeface="Arial"/>
                <a:cs typeface="Arial"/>
              </a:rPr>
              <a:t>Need to be more open about this issue</a:t>
            </a:r>
          </a:p>
          <a:p>
            <a:r>
              <a:rPr lang="en-US" sz="2400" dirty="0">
                <a:latin typeface="Arial"/>
                <a:cs typeface="Arial"/>
              </a:rPr>
              <a:t>Students using the tools responsibly</a:t>
            </a:r>
          </a:p>
          <a:p>
            <a:r>
              <a:rPr lang="en-US" sz="2400" dirty="0">
                <a:latin typeface="Arial"/>
                <a:cs typeface="Arial"/>
              </a:rPr>
              <a:t>Students understand their limitations of the tools they’re part of a process of development (self-scaffolding)</a:t>
            </a:r>
          </a:p>
          <a:p>
            <a:r>
              <a:rPr lang="en-US" sz="2400" dirty="0">
                <a:latin typeface="Arial"/>
                <a:cs typeface="Arial"/>
              </a:rPr>
              <a:t>Writer identity is important to student writers </a:t>
            </a:r>
            <a:endParaRPr lang="en-US" sz="2400" dirty="0"/>
          </a:p>
          <a:p>
            <a:pPr marL="0" indent="0">
              <a:buNone/>
            </a:pPr>
            <a:endParaRPr lang="en-US" dirty="0"/>
          </a:p>
        </p:txBody>
      </p:sp>
    </p:spTree>
    <p:extLst>
      <p:ext uri="{BB962C8B-B14F-4D97-AF65-F5344CB8AC3E}">
        <p14:creationId xmlns:p14="http://schemas.microsoft.com/office/powerpoint/2010/main" val="4110148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11B41-9E16-4A6F-93D1-E86F1C4A8EFD}"/>
              </a:ext>
            </a:extLst>
          </p:cNvPr>
          <p:cNvSpPr>
            <a:spLocks noGrp="1"/>
          </p:cNvSpPr>
          <p:nvPr>
            <p:ph type="body" sz="quarter" idx="11"/>
          </p:nvPr>
        </p:nvSpPr>
        <p:spPr/>
        <p:txBody>
          <a:bodyPr lIns="91440" tIns="45720" rIns="91440" bIns="45720" anchor="t"/>
          <a:lstStyle/>
          <a:p>
            <a:r>
              <a:rPr lang="en-US">
                <a:latin typeface="Sanchez"/>
              </a:rPr>
              <a:t>References </a:t>
            </a:r>
            <a:endParaRPr lang="en-US"/>
          </a:p>
        </p:txBody>
      </p:sp>
      <p:sp>
        <p:nvSpPr>
          <p:cNvPr id="3" name="Text Placeholder 2">
            <a:extLst>
              <a:ext uri="{FF2B5EF4-FFF2-40B4-BE49-F238E27FC236}">
                <a16:creationId xmlns:a16="http://schemas.microsoft.com/office/drawing/2014/main" id="{54BAA194-E624-0232-A73D-20BBB9253244}"/>
              </a:ext>
            </a:extLst>
          </p:cNvPr>
          <p:cNvSpPr>
            <a:spLocks noGrp="1"/>
          </p:cNvSpPr>
          <p:nvPr>
            <p:ph type="body" sz="quarter" idx="12"/>
          </p:nvPr>
        </p:nvSpPr>
        <p:spPr>
          <a:xfrm>
            <a:off x="428625" y="979745"/>
            <a:ext cx="7129148" cy="3675190"/>
          </a:xfrm>
        </p:spPr>
        <p:txBody>
          <a:bodyPr lIns="91440" tIns="45720" rIns="91440" bIns="45720" anchor="t"/>
          <a:lstStyle/>
          <a:p>
            <a:pPr indent="0">
              <a:spcBef>
                <a:spcPts val="1400"/>
              </a:spcBef>
              <a:buNone/>
            </a:pPr>
            <a:endParaRPr lang="en-US" sz="1600" dirty="0">
              <a:latin typeface="Arial"/>
              <a:cs typeface="Arial"/>
            </a:endParaRPr>
          </a:p>
          <a:p>
            <a:pPr marL="0" indent="0">
              <a:spcBef>
                <a:spcPts val="1400"/>
              </a:spcBef>
              <a:buNone/>
            </a:pPr>
            <a:r>
              <a:rPr lang="en-US" sz="1600" dirty="0">
                <a:latin typeface="Arial"/>
                <a:cs typeface="Arial"/>
              </a:rPr>
              <a:t>Clifford, J., </a:t>
            </a:r>
            <a:r>
              <a:rPr lang="en-US" sz="1600" dirty="0" err="1">
                <a:latin typeface="Arial"/>
                <a:cs typeface="Arial"/>
              </a:rPr>
              <a:t>Merschel</a:t>
            </a:r>
            <a:r>
              <a:rPr lang="en-US" sz="1600" dirty="0">
                <a:latin typeface="Arial"/>
                <a:cs typeface="Arial"/>
              </a:rPr>
              <a:t>, L., &amp; Munne, J. (2013). Surveying the landscape: What is the role of machine translation in language learning? </a:t>
            </a:r>
            <a:r>
              <a:rPr lang="en-US" sz="1600" i="1" dirty="0">
                <a:latin typeface="Arial"/>
                <a:cs typeface="Arial"/>
              </a:rPr>
              <a:t>@ tic. </a:t>
            </a:r>
            <a:r>
              <a:rPr lang="en-US" sz="1600" i="1" dirty="0" err="1">
                <a:latin typeface="Arial"/>
                <a:cs typeface="Arial"/>
              </a:rPr>
              <a:t>Revista</a:t>
            </a:r>
            <a:r>
              <a:rPr lang="en-US" sz="1600" i="1" dirty="0">
                <a:latin typeface="Arial"/>
                <a:cs typeface="Arial"/>
              </a:rPr>
              <a:t> </a:t>
            </a:r>
            <a:r>
              <a:rPr lang="en-US" sz="1600" i="1" dirty="0" err="1">
                <a:latin typeface="Arial"/>
                <a:cs typeface="Arial"/>
              </a:rPr>
              <a:t>D’innovacio</a:t>
            </a:r>
            <a:r>
              <a:rPr lang="en-US" sz="1600" i="1" dirty="0">
                <a:latin typeface="Arial"/>
                <a:cs typeface="Arial"/>
              </a:rPr>
              <a:t> </a:t>
            </a:r>
            <a:r>
              <a:rPr lang="en-US" sz="1600" i="1" dirty="0" err="1">
                <a:latin typeface="Arial"/>
                <a:cs typeface="Arial"/>
              </a:rPr>
              <a:t>Educativa</a:t>
            </a:r>
            <a:r>
              <a:rPr lang="en-US" sz="1600" i="1" dirty="0">
                <a:latin typeface="Arial"/>
                <a:cs typeface="Arial"/>
              </a:rPr>
              <a:t>, 10</a:t>
            </a:r>
            <a:r>
              <a:rPr lang="en-US" sz="1600" dirty="0">
                <a:latin typeface="Arial"/>
                <a:cs typeface="Arial"/>
              </a:rPr>
              <a:t>, pp.108-121.</a:t>
            </a:r>
            <a:endParaRPr lang="en-US" dirty="0"/>
          </a:p>
          <a:p>
            <a:pPr marL="0" indent="0">
              <a:spcBef>
                <a:spcPts val="1400"/>
              </a:spcBef>
              <a:buNone/>
            </a:pPr>
            <a:r>
              <a:rPr lang="en-US" sz="1600" dirty="0">
                <a:latin typeface="Arial"/>
                <a:cs typeface="Arial"/>
              </a:rPr>
              <a:t>Groves, M. &amp; Mundt, K. (2021). A ghostwriter in the machine? Attitudes of academic staff towards machine translation use in </a:t>
            </a:r>
            <a:r>
              <a:rPr lang="en-US" sz="1600" dirty="0" err="1">
                <a:latin typeface="Arial"/>
                <a:cs typeface="Arial"/>
              </a:rPr>
              <a:t>internationalised</a:t>
            </a:r>
            <a:r>
              <a:rPr lang="en-US" sz="1600" dirty="0">
                <a:latin typeface="Arial"/>
                <a:cs typeface="Arial"/>
              </a:rPr>
              <a:t> higher education. </a:t>
            </a:r>
            <a:r>
              <a:rPr lang="en-US" sz="1600" i="1" dirty="0">
                <a:latin typeface="Arial"/>
                <a:cs typeface="Arial"/>
              </a:rPr>
              <a:t>Journal of English for Academic Purposes, 50</a:t>
            </a:r>
            <a:r>
              <a:rPr lang="en-US" sz="1600" dirty="0">
                <a:latin typeface="Arial"/>
                <a:cs typeface="Arial"/>
              </a:rPr>
              <a:t>, pp. 1-11.</a:t>
            </a:r>
            <a:endParaRPr lang="en-US">
              <a:latin typeface="Arial"/>
              <a:cs typeface="Arial"/>
            </a:endParaRPr>
          </a:p>
          <a:p>
            <a:pPr marL="0" indent="0">
              <a:spcBef>
                <a:spcPts val="1400"/>
              </a:spcBef>
              <a:buNone/>
            </a:pPr>
            <a:r>
              <a:rPr lang="en-US" sz="1600" dirty="0">
                <a:latin typeface="Arial"/>
                <a:cs typeface="Arial"/>
              </a:rPr>
              <a:t>Jolley, J. R., &amp; Maimone, L. (2015). Free online machine translation: Use and perceptions by Spanish students and instructors. </a:t>
            </a:r>
            <a:r>
              <a:rPr lang="en-US" sz="1600" i="1" dirty="0">
                <a:latin typeface="Arial"/>
                <a:cs typeface="Arial"/>
              </a:rPr>
              <a:t>Learn languages, explore cultures, transform lives,</a:t>
            </a:r>
            <a:r>
              <a:rPr lang="en-US" sz="1600" dirty="0">
                <a:latin typeface="Arial"/>
                <a:cs typeface="Arial"/>
              </a:rPr>
              <a:t> pp.181-200. Lincoln: University of Nebraska. </a:t>
            </a:r>
          </a:p>
        </p:txBody>
      </p:sp>
    </p:spTree>
    <p:extLst>
      <p:ext uri="{BB962C8B-B14F-4D97-AF65-F5344CB8AC3E}">
        <p14:creationId xmlns:p14="http://schemas.microsoft.com/office/powerpoint/2010/main" val="256653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8896A0-B602-E8D8-4F9A-76472841A52D}"/>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41C83595-9557-8395-B645-8514218D795F}"/>
              </a:ext>
            </a:extLst>
          </p:cNvPr>
          <p:cNvSpPr>
            <a:spLocks noGrp="1"/>
          </p:cNvSpPr>
          <p:nvPr>
            <p:ph type="body" sz="quarter" idx="12"/>
          </p:nvPr>
        </p:nvSpPr>
        <p:spPr/>
        <p:txBody>
          <a:bodyPr lIns="91440" tIns="45720" rIns="91440" bIns="45720" anchor="t"/>
          <a:lstStyle/>
          <a:p>
            <a:pPr marL="0" indent="0" algn="ctr">
              <a:buNone/>
            </a:pPr>
            <a:r>
              <a:rPr lang="en-US" dirty="0">
                <a:latin typeface="Arial"/>
                <a:cs typeface="Arial"/>
              </a:rPr>
              <a:t>Any questions?</a:t>
            </a:r>
            <a:endParaRPr lang="en-US" dirty="0"/>
          </a:p>
          <a:p>
            <a:pPr marL="0" indent="0">
              <a:buNone/>
            </a:pPr>
            <a:endParaRPr lang="en-US" sz="1800" dirty="0"/>
          </a:p>
          <a:p>
            <a:pPr marL="0" indent="0">
              <a:buNone/>
            </a:pPr>
            <a:endParaRPr lang="en-US" sz="1800" dirty="0">
              <a:latin typeface="Arial"/>
              <a:cs typeface="Arial"/>
            </a:endParaRPr>
          </a:p>
          <a:p>
            <a:pPr marL="0" indent="0">
              <a:buNone/>
            </a:pPr>
            <a:endParaRPr lang="en-US" sz="1800" dirty="0">
              <a:latin typeface="Arial"/>
              <a:cs typeface="Arial"/>
            </a:endParaRPr>
          </a:p>
          <a:p>
            <a:pPr marL="0" indent="0">
              <a:buNone/>
            </a:pPr>
            <a:endParaRPr lang="en-US" sz="1800" dirty="0">
              <a:latin typeface="Arial"/>
              <a:cs typeface="Arial"/>
            </a:endParaRPr>
          </a:p>
          <a:p>
            <a:pPr marL="0" indent="0">
              <a:buNone/>
            </a:pPr>
            <a:r>
              <a:rPr lang="en-US" sz="1800" dirty="0">
                <a:latin typeface="Arial"/>
                <a:cs typeface="Arial"/>
                <a:hlinkClick r:id="rId2"/>
              </a:rPr>
              <a:t>debra.jones@bristol.ac.uk</a:t>
            </a:r>
            <a:endParaRPr lang="en-US" sz="1800" dirty="0"/>
          </a:p>
          <a:p>
            <a:pPr marL="0" indent="0">
              <a:buNone/>
            </a:pPr>
            <a:r>
              <a:rPr lang="en-US" sz="1800" dirty="0">
                <a:latin typeface="Arial"/>
                <a:cs typeface="Arial"/>
                <a:hlinkClick r:id="rId3"/>
              </a:rPr>
              <a:t>neil.tibbetts@bristol.ac.uk</a:t>
            </a:r>
            <a:endParaRPr lang="en-US" sz="1800" dirty="0"/>
          </a:p>
          <a:p>
            <a:pPr marL="0" indent="0">
              <a:buNone/>
            </a:pPr>
            <a:endParaRPr lang="en-US" dirty="0"/>
          </a:p>
          <a:p>
            <a:endParaRPr lang="en-US" dirty="0"/>
          </a:p>
          <a:p>
            <a:endParaRPr lang="en-US" dirty="0"/>
          </a:p>
        </p:txBody>
      </p:sp>
      <p:sp>
        <p:nvSpPr>
          <p:cNvPr id="4" name="Text Placeholder 3">
            <a:extLst>
              <a:ext uri="{FF2B5EF4-FFF2-40B4-BE49-F238E27FC236}">
                <a16:creationId xmlns:a16="http://schemas.microsoft.com/office/drawing/2014/main" id="{CDE8186A-DFE3-B526-BC64-43D870E24FA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49659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1CEBB3-16F2-E6A3-4F86-3D06814FD0B0}"/>
              </a:ext>
            </a:extLst>
          </p:cNvPr>
          <p:cNvSpPr>
            <a:spLocks noGrp="1"/>
          </p:cNvSpPr>
          <p:nvPr>
            <p:ph type="body" sz="quarter" idx="11"/>
          </p:nvPr>
        </p:nvSpPr>
        <p:spPr/>
        <p:txBody>
          <a:bodyPr/>
          <a:lstStyle/>
          <a:p>
            <a:r>
              <a:rPr lang="en-GB" dirty="0"/>
              <a:t>Questions to think about</a:t>
            </a:r>
          </a:p>
        </p:txBody>
      </p:sp>
      <p:sp>
        <p:nvSpPr>
          <p:cNvPr id="7" name="Text Placeholder 6">
            <a:extLst>
              <a:ext uri="{FF2B5EF4-FFF2-40B4-BE49-F238E27FC236}">
                <a16:creationId xmlns:a16="http://schemas.microsoft.com/office/drawing/2014/main" id="{98C6DC3B-6A8F-4D0E-5EA2-10B68AC9DF8C}"/>
              </a:ext>
            </a:extLst>
          </p:cNvPr>
          <p:cNvSpPr>
            <a:spLocks noGrp="1"/>
          </p:cNvSpPr>
          <p:nvPr>
            <p:ph type="body" sz="quarter" idx="12"/>
          </p:nvPr>
        </p:nvSpPr>
        <p:spPr/>
        <p:txBody>
          <a:bodyPr lIns="91440" tIns="45720" rIns="91440" bIns="45720" anchor="t"/>
          <a:lstStyle/>
          <a:p>
            <a:pPr marL="0" indent="0">
              <a:buNone/>
            </a:pPr>
            <a:r>
              <a:rPr lang="en-GB" sz="1800" dirty="0">
                <a:latin typeface="Arial"/>
                <a:cs typeface="Arial"/>
              </a:rPr>
              <a:t>1.	Which online translation tools / software can you name and which ones do you use?</a:t>
            </a:r>
          </a:p>
          <a:p>
            <a:pPr marL="0" indent="0">
              <a:buNone/>
            </a:pPr>
            <a:r>
              <a:rPr lang="en-GB" sz="1800" dirty="0">
                <a:latin typeface="Arial"/>
                <a:cs typeface="Arial"/>
              </a:rPr>
              <a:t>2. How do you think students use online tools / software in their studies? </a:t>
            </a:r>
          </a:p>
          <a:p>
            <a:pPr marL="0" indent="0">
              <a:buNone/>
            </a:pPr>
            <a:r>
              <a:rPr lang="en-GB" sz="1800" dirty="0">
                <a:latin typeface="Arial"/>
                <a:cs typeface="Arial"/>
              </a:rPr>
              <a:t>3. What do you consider to be acceptable/unacceptable use of online tools / software in academic writing?</a:t>
            </a:r>
            <a:endParaRPr lang="en-GB" sz="1800" dirty="0"/>
          </a:p>
          <a:p>
            <a:pPr marL="0" indent="0">
              <a:buNone/>
            </a:pPr>
            <a:r>
              <a:rPr lang="en-GB" sz="1800" dirty="0">
                <a:latin typeface="Arial"/>
                <a:cs typeface="Arial"/>
              </a:rPr>
              <a:t>4.	Are there any potential benefits of using online tools / software for academic writing?</a:t>
            </a:r>
          </a:p>
          <a:p>
            <a:pPr marL="0" indent="0">
              <a:buNone/>
            </a:pPr>
            <a:endParaRPr lang="en-GB" sz="1600"/>
          </a:p>
          <a:p>
            <a:pPr marL="0" indent="0" algn="ctr">
              <a:buNone/>
            </a:pPr>
            <a:r>
              <a:rPr lang="en-GB" sz="2400" dirty="0">
                <a:latin typeface="Arial"/>
                <a:cs typeface="Arial"/>
              </a:rPr>
              <a:t>What are your initial thoughts?</a:t>
            </a:r>
            <a:endParaRPr lang="en-GB" sz="2400" dirty="0"/>
          </a:p>
          <a:p>
            <a:pPr marL="0" indent="0">
              <a:buNone/>
            </a:pPr>
            <a:endParaRPr lang="en-GB" sz="1600"/>
          </a:p>
          <a:p>
            <a:endParaRPr lang="en-GB"/>
          </a:p>
        </p:txBody>
      </p:sp>
    </p:spTree>
    <p:extLst>
      <p:ext uri="{BB962C8B-B14F-4D97-AF65-F5344CB8AC3E}">
        <p14:creationId xmlns:p14="http://schemas.microsoft.com/office/powerpoint/2010/main" val="53545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DB3A85-36A4-40EF-5A83-8630790576C8}"/>
              </a:ext>
            </a:extLst>
          </p:cNvPr>
          <p:cNvSpPr>
            <a:spLocks noGrp="1"/>
          </p:cNvSpPr>
          <p:nvPr>
            <p:ph type="body" sz="quarter" idx="11"/>
          </p:nvPr>
        </p:nvSpPr>
        <p:spPr>
          <a:xfrm>
            <a:off x="428625" y="341313"/>
            <a:ext cx="7584803" cy="905160"/>
          </a:xfrm>
        </p:spPr>
        <p:txBody>
          <a:bodyPr lIns="91440" tIns="45720" rIns="91440" bIns="45720" anchor="t"/>
          <a:lstStyle/>
          <a:p>
            <a:r>
              <a:rPr lang="en-GB" dirty="0">
                <a:latin typeface="Sanchez"/>
              </a:rPr>
              <a:t>Initial project (summer 2022)</a:t>
            </a:r>
          </a:p>
        </p:txBody>
      </p:sp>
      <p:sp>
        <p:nvSpPr>
          <p:cNvPr id="3" name="Text Placeholder 2">
            <a:extLst>
              <a:ext uri="{FF2B5EF4-FFF2-40B4-BE49-F238E27FC236}">
                <a16:creationId xmlns:a16="http://schemas.microsoft.com/office/drawing/2014/main" id="{83850DFA-ED1F-8251-1857-C7EAAFCDC83C}"/>
              </a:ext>
            </a:extLst>
          </p:cNvPr>
          <p:cNvSpPr>
            <a:spLocks noGrp="1"/>
          </p:cNvSpPr>
          <p:nvPr>
            <p:ph type="body" sz="quarter" idx="12"/>
          </p:nvPr>
        </p:nvSpPr>
        <p:spPr>
          <a:xfrm>
            <a:off x="385220" y="1342724"/>
            <a:ext cx="7880995" cy="3316589"/>
          </a:xfrm>
        </p:spPr>
        <p:txBody>
          <a:bodyPr lIns="91440" tIns="45720" rIns="91440" bIns="45720" anchor="t"/>
          <a:lstStyle/>
          <a:p>
            <a:pPr marL="0" indent="0">
              <a:buNone/>
            </a:pPr>
            <a:r>
              <a:rPr lang="en-GB" sz="2400" dirty="0">
                <a:latin typeface="Arial"/>
                <a:cs typeface="Arial"/>
              </a:rPr>
              <a:t>"To explore the views of EAP teachers and subject teachers on an International Foundation Programme regarding student use of online tools in their academic work"</a:t>
            </a:r>
            <a:endParaRPr lang="en-GB" sz="2400" dirty="0"/>
          </a:p>
          <a:p>
            <a:pPr marL="0" indent="0">
              <a:buNone/>
            </a:pPr>
            <a:endParaRPr lang="en-GB" sz="2800"/>
          </a:p>
          <a:p>
            <a:r>
              <a:rPr lang="en-GB" sz="2000" dirty="0">
                <a:latin typeface="Arial"/>
                <a:cs typeface="Arial"/>
              </a:rPr>
              <a:t>Focus mainly Google Translate/ Grammarly</a:t>
            </a:r>
          </a:p>
          <a:p>
            <a:pPr>
              <a:spcBef>
                <a:spcPts val="0"/>
              </a:spcBef>
            </a:pPr>
            <a:r>
              <a:rPr lang="en-GB" sz="2000" dirty="0">
                <a:latin typeface="Arial"/>
                <a:cs typeface="Arial"/>
              </a:rPr>
              <a:t>Survey: </a:t>
            </a:r>
            <a:r>
              <a:rPr lang="en-GB" sz="2000" dirty="0">
                <a:effectLst/>
                <a:latin typeface="Arial"/>
                <a:cs typeface="Arial"/>
              </a:rPr>
              <a:t>23 responses (out of 51) </a:t>
            </a:r>
            <a:r>
              <a:rPr lang="en-GB" sz="2000" dirty="0">
                <a:latin typeface="Arial"/>
                <a:cs typeface="Arial"/>
              </a:rPr>
              <a:t>- </a:t>
            </a:r>
            <a:r>
              <a:rPr lang="en-GB" sz="2000" dirty="0">
                <a:effectLst/>
                <a:latin typeface="Arial"/>
                <a:cs typeface="Arial"/>
              </a:rPr>
              <a:t>17 EAP tutors/6 subject tutors</a:t>
            </a:r>
          </a:p>
          <a:p>
            <a:pPr>
              <a:spcBef>
                <a:spcPts val="0"/>
              </a:spcBef>
            </a:pPr>
            <a:r>
              <a:rPr lang="en-GB" sz="2000" dirty="0">
                <a:latin typeface="Arial"/>
                <a:cs typeface="Arial"/>
              </a:rPr>
              <a:t>Focus Groups: 8 tutors – 6 EAP/2 subject tutors</a:t>
            </a:r>
            <a:endParaRPr lang="en-GB" sz="2000" dirty="0">
              <a:effectLst/>
              <a:latin typeface="Arial"/>
              <a:cs typeface="Arial"/>
            </a:endParaRPr>
          </a:p>
          <a:p>
            <a:pPr marL="0" indent="0">
              <a:buNone/>
            </a:pPr>
            <a:endParaRPr lang="en-GB" dirty="0"/>
          </a:p>
          <a:p>
            <a:pPr>
              <a:buNone/>
            </a:pPr>
            <a:endParaRPr lang="en-GB"/>
          </a:p>
          <a:p>
            <a:pPr marL="0" indent="0">
              <a:buNone/>
            </a:pPr>
            <a:endParaRPr lang="en-GB" sz="2800"/>
          </a:p>
        </p:txBody>
      </p:sp>
    </p:spTree>
    <p:extLst>
      <p:ext uri="{BB962C8B-B14F-4D97-AF65-F5344CB8AC3E}">
        <p14:creationId xmlns:p14="http://schemas.microsoft.com/office/powerpoint/2010/main" val="320282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77ECEC-98D8-252D-CFB6-E0DBB89770FC}"/>
              </a:ext>
            </a:extLst>
          </p:cNvPr>
          <p:cNvSpPr>
            <a:spLocks noGrp="1"/>
          </p:cNvSpPr>
          <p:nvPr>
            <p:ph type="body" sz="quarter" idx="11"/>
          </p:nvPr>
        </p:nvSpPr>
        <p:spPr>
          <a:xfrm>
            <a:off x="457200" y="341313"/>
            <a:ext cx="6930668" cy="842910"/>
          </a:xfrm>
        </p:spPr>
        <p:txBody>
          <a:bodyPr lIns="91440" tIns="45720" rIns="91440" bIns="45720" anchor="t"/>
          <a:lstStyle/>
          <a:p>
            <a:r>
              <a:rPr lang="en-GB" dirty="0">
                <a:latin typeface="Sanchez "/>
                <a:cs typeface="Arial"/>
              </a:rPr>
              <a:t>Previous findings</a:t>
            </a:r>
            <a:endParaRPr lang="en-US" dirty="0">
              <a:latin typeface="Sanchez "/>
            </a:endParaRPr>
          </a:p>
        </p:txBody>
      </p:sp>
      <p:sp>
        <p:nvSpPr>
          <p:cNvPr id="3" name="Text Placeholder 2">
            <a:extLst>
              <a:ext uri="{FF2B5EF4-FFF2-40B4-BE49-F238E27FC236}">
                <a16:creationId xmlns:a16="http://schemas.microsoft.com/office/drawing/2014/main" id="{26FEA788-435A-B550-BAB4-75FED14A1DC9}"/>
              </a:ext>
            </a:extLst>
          </p:cNvPr>
          <p:cNvSpPr>
            <a:spLocks noGrp="1"/>
          </p:cNvSpPr>
          <p:nvPr>
            <p:ph type="body" sz="quarter" idx="12"/>
          </p:nvPr>
        </p:nvSpPr>
        <p:spPr>
          <a:xfrm>
            <a:off x="389744" y="1184223"/>
            <a:ext cx="7174838" cy="3462728"/>
          </a:xfrm>
        </p:spPr>
        <p:txBody>
          <a:bodyPr lIns="91440" tIns="45720" rIns="91440" bIns="45720" anchor="t"/>
          <a:lstStyle/>
          <a:p>
            <a:pPr marL="342900" indent="-342900"/>
            <a:r>
              <a:rPr lang="en-GB" sz="2200" dirty="0">
                <a:latin typeface="Arial"/>
                <a:cs typeface="Arial"/>
              </a:rPr>
              <a:t>No consensus about the acceptability of online tools </a:t>
            </a:r>
            <a:endParaRPr lang="en-GB" sz="1600" i="1" dirty="0"/>
          </a:p>
          <a:p>
            <a:pPr marL="342900" indent="-342900"/>
            <a:r>
              <a:rPr lang="en-GB" sz="2200" dirty="0">
                <a:latin typeface="Arial"/>
                <a:cs typeface="Arial"/>
              </a:rPr>
              <a:t>More acceptable for reading/vocabulary than writing </a:t>
            </a:r>
            <a:r>
              <a:rPr lang="en-GB" sz="1600" i="1" dirty="0">
                <a:latin typeface="Arial"/>
                <a:cs typeface="Arial"/>
              </a:rPr>
              <a:t>(Jolley &amp; Maimone, 2015)</a:t>
            </a:r>
            <a:endParaRPr lang="en-GB" sz="1600" i="1" dirty="0"/>
          </a:p>
          <a:p>
            <a:pPr marL="342900" indent="-342900"/>
            <a:r>
              <a:rPr lang="en-GB" sz="2200" dirty="0">
                <a:latin typeface="Arial"/>
                <a:cs typeface="Arial"/>
              </a:rPr>
              <a:t>Gap between teacher perceptions and student practice (</a:t>
            </a:r>
            <a:r>
              <a:rPr lang="en-GB" sz="1600" i="1" dirty="0">
                <a:latin typeface="Arial"/>
                <a:cs typeface="Calibri"/>
              </a:rPr>
              <a:t>Clifford et al, 2035; Jolley &amp; Maimone, 2015)</a:t>
            </a:r>
            <a:endParaRPr lang="en-GB" sz="1600" i="1" dirty="0"/>
          </a:p>
          <a:p>
            <a:pPr marL="342900" indent="-342900"/>
            <a:r>
              <a:rPr lang="en-GB" sz="2200" dirty="0">
                <a:latin typeface="Arial"/>
                <a:cs typeface="Arial"/>
              </a:rPr>
              <a:t>Focused on foreign language/translation studies context not EAP/ non-language subjects</a:t>
            </a:r>
            <a:r>
              <a:rPr lang="en-GB" sz="2400" dirty="0">
                <a:latin typeface="Arial"/>
                <a:cs typeface="Arial"/>
              </a:rPr>
              <a:t> </a:t>
            </a:r>
            <a:r>
              <a:rPr lang="en-GB" sz="1600" i="1" dirty="0">
                <a:latin typeface="Arial"/>
                <a:cs typeface="Arial"/>
              </a:rPr>
              <a:t>(exception</a:t>
            </a:r>
            <a:r>
              <a:rPr lang="en-GB" sz="2400" dirty="0">
                <a:latin typeface="Arial"/>
                <a:cs typeface="Arial"/>
              </a:rPr>
              <a:t> </a:t>
            </a:r>
            <a:r>
              <a:rPr lang="en-GB" sz="1600" i="1" dirty="0">
                <a:latin typeface="Arial"/>
                <a:cs typeface="Arial"/>
              </a:rPr>
              <a:t>Groves &amp; Mundt, 2021)</a:t>
            </a:r>
            <a:endParaRPr lang="en-GB" sz="1600" i="1" dirty="0"/>
          </a:p>
          <a:p>
            <a:pPr marL="0" indent="0">
              <a:buNone/>
            </a:pPr>
            <a:endParaRPr lang="en-GB" sz="2000" dirty="0"/>
          </a:p>
        </p:txBody>
      </p:sp>
    </p:spTree>
    <p:extLst>
      <p:ext uri="{BB962C8B-B14F-4D97-AF65-F5344CB8AC3E}">
        <p14:creationId xmlns:p14="http://schemas.microsoft.com/office/powerpoint/2010/main" val="2478165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E2D610-CA27-B18C-8127-A3643F7EB59B}"/>
              </a:ext>
            </a:extLst>
          </p:cNvPr>
          <p:cNvSpPr>
            <a:spLocks noGrp="1"/>
          </p:cNvSpPr>
          <p:nvPr>
            <p:ph type="body" sz="quarter" idx="11"/>
          </p:nvPr>
        </p:nvSpPr>
        <p:spPr/>
        <p:txBody>
          <a:bodyPr lIns="91440" tIns="45720" rIns="91440" bIns="45720" anchor="t"/>
          <a:lstStyle/>
          <a:p>
            <a:r>
              <a:rPr lang="en-US" dirty="0">
                <a:latin typeface="Sanchez"/>
              </a:rPr>
              <a:t>Our findings: Survey</a:t>
            </a:r>
            <a:endParaRPr lang="en-US" dirty="0"/>
          </a:p>
        </p:txBody>
      </p:sp>
      <p:sp>
        <p:nvSpPr>
          <p:cNvPr id="3" name="Text Placeholder 2">
            <a:extLst>
              <a:ext uri="{FF2B5EF4-FFF2-40B4-BE49-F238E27FC236}">
                <a16:creationId xmlns:a16="http://schemas.microsoft.com/office/drawing/2014/main" id="{4CF5AA32-F34B-4BA5-96AB-C41C2ABDBD65}"/>
              </a:ext>
            </a:extLst>
          </p:cNvPr>
          <p:cNvSpPr>
            <a:spLocks noGrp="1"/>
          </p:cNvSpPr>
          <p:nvPr>
            <p:ph type="body" sz="quarter" idx="12"/>
          </p:nvPr>
        </p:nvSpPr>
        <p:spPr>
          <a:xfrm>
            <a:off x="631049" y="1426486"/>
            <a:ext cx="7274568" cy="3026915"/>
          </a:xfrm>
        </p:spPr>
        <p:txBody>
          <a:bodyPr lIns="91440" tIns="45720" rIns="91440" bIns="45720" anchor="t"/>
          <a:lstStyle/>
          <a:p>
            <a:r>
              <a:rPr lang="en-US" sz="2400">
                <a:latin typeface="Arial"/>
                <a:cs typeface="Arial"/>
              </a:rPr>
              <a:t>Teachers more positive about online tools use in reading/vocabulary than writing</a:t>
            </a:r>
          </a:p>
          <a:p>
            <a:r>
              <a:rPr lang="en-US" sz="2400">
                <a:solidFill>
                  <a:schemeClr val="bg1">
                    <a:lumMod val="50000"/>
                  </a:schemeClr>
                </a:solidFill>
                <a:latin typeface="Arial"/>
                <a:cs typeface="Arial"/>
              </a:rPr>
              <a:t>No differences between EAP &amp; Subject teachers</a:t>
            </a:r>
            <a:endParaRPr lang="en-US" sz="2400">
              <a:solidFill>
                <a:schemeClr val="bg1">
                  <a:lumMod val="50000"/>
                </a:schemeClr>
              </a:solidFill>
            </a:endParaRPr>
          </a:p>
          <a:p>
            <a:r>
              <a:rPr lang="en-US" sz="2400">
                <a:solidFill>
                  <a:schemeClr val="bg1">
                    <a:lumMod val="50000"/>
                  </a:schemeClr>
                </a:solidFill>
                <a:latin typeface="Arial"/>
                <a:cs typeface="Arial"/>
              </a:rPr>
              <a:t>Majority (20/23) think teacher should help students use these tools more effectively</a:t>
            </a:r>
          </a:p>
          <a:p>
            <a:r>
              <a:rPr lang="en-US" sz="2400">
                <a:solidFill>
                  <a:schemeClr val="bg1">
                    <a:lumMod val="50000"/>
                  </a:schemeClr>
                </a:solidFill>
                <a:latin typeface="Arial"/>
                <a:cs typeface="Arial"/>
              </a:rPr>
              <a:t>Is it cheating? - majority say depends on context</a:t>
            </a:r>
          </a:p>
          <a:p>
            <a:endParaRPr lang="en-US" sz="2400"/>
          </a:p>
        </p:txBody>
      </p:sp>
      <p:sp>
        <p:nvSpPr>
          <p:cNvPr id="4" name="Text Placeholder 3">
            <a:extLst>
              <a:ext uri="{FF2B5EF4-FFF2-40B4-BE49-F238E27FC236}">
                <a16:creationId xmlns:a16="http://schemas.microsoft.com/office/drawing/2014/main" id="{529E46B3-D6B0-F892-E384-81A7DCE751B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4830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E6B39-F283-50DC-6AEB-49C1C20016C8}"/>
              </a:ext>
            </a:extLst>
          </p:cNvPr>
          <p:cNvSpPr>
            <a:spLocks noGrp="1"/>
          </p:cNvSpPr>
          <p:nvPr>
            <p:ph type="body" sz="quarter" idx="11"/>
          </p:nvPr>
        </p:nvSpPr>
        <p:spPr/>
        <p:txBody>
          <a:bodyPr lIns="91440" tIns="45720" rIns="91440" bIns="45720" anchor="t"/>
          <a:lstStyle/>
          <a:p>
            <a:r>
              <a:rPr lang="en-GB" dirty="0">
                <a:latin typeface="Sanchez"/>
              </a:rPr>
              <a:t>Using online tools to help vocabulary</a:t>
            </a:r>
            <a:endParaRPr lang="en-GB" dirty="0"/>
          </a:p>
        </p:txBody>
      </p:sp>
      <p:sp>
        <p:nvSpPr>
          <p:cNvPr id="3" name="Text Placeholder 2">
            <a:extLst>
              <a:ext uri="{FF2B5EF4-FFF2-40B4-BE49-F238E27FC236}">
                <a16:creationId xmlns:a16="http://schemas.microsoft.com/office/drawing/2014/main" id="{E1192FEF-A4C3-57F4-4E5A-293F7C33B47B}"/>
              </a:ext>
            </a:extLst>
          </p:cNvPr>
          <p:cNvSpPr>
            <a:spLocks noGrp="1"/>
          </p:cNvSpPr>
          <p:nvPr>
            <p:ph type="body" sz="quarter" idx="12"/>
          </p:nvPr>
        </p:nvSpPr>
        <p:spPr/>
        <p:txBody>
          <a:bodyPr/>
          <a:lstStyle/>
          <a:p>
            <a:pPr marL="0" indent="0">
              <a:buNone/>
            </a:pPr>
            <a:endParaRPr lang="en-GB"/>
          </a:p>
        </p:txBody>
      </p:sp>
      <p:pic>
        <p:nvPicPr>
          <p:cNvPr id="8" name="Picture 7">
            <a:extLst>
              <a:ext uri="{FF2B5EF4-FFF2-40B4-BE49-F238E27FC236}">
                <a16:creationId xmlns:a16="http://schemas.microsoft.com/office/drawing/2014/main" id="{C96D1C2A-A798-E744-09CC-D071F271077A}"/>
              </a:ext>
            </a:extLst>
          </p:cNvPr>
          <p:cNvPicPr>
            <a:picLocks noChangeAspect="1"/>
          </p:cNvPicPr>
          <p:nvPr/>
        </p:nvPicPr>
        <p:blipFill>
          <a:blip r:embed="rId3"/>
          <a:stretch>
            <a:fillRect/>
          </a:stretch>
        </p:blipFill>
        <p:spPr>
          <a:xfrm>
            <a:off x="385812" y="1462776"/>
            <a:ext cx="7972655" cy="3085223"/>
          </a:xfrm>
          <a:prstGeom prst="rect">
            <a:avLst/>
          </a:prstGeom>
        </p:spPr>
      </p:pic>
    </p:spTree>
    <p:extLst>
      <p:ext uri="{BB962C8B-B14F-4D97-AF65-F5344CB8AC3E}">
        <p14:creationId xmlns:p14="http://schemas.microsoft.com/office/powerpoint/2010/main" val="376828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E6B39-F283-50DC-6AEB-49C1C20016C8}"/>
              </a:ext>
            </a:extLst>
          </p:cNvPr>
          <p:cNvSpPr>
            <a:spLocks noGrp="1"/>
          </p:cNvSpPr>
          <p:nvPr>
            <p:ph type="body" sz="quarter" idx="11"/>
          </p:nvPr>
        </p:nvSpPr>
        <p:spPr/>
        <p:txBody>
          <a:bodyPr lIns="91440" tIns="45720" rIns="91440" bIns="45720" anchor="t"/>
          <a:lstStyle/>
          <a:p>
            <a:r>
              <a:rPr lang="en-GB" dirty="0">
                <a:latin typeface="Sanchez"/>
              </a:rPr>
              <a:t>To help with reading</a:t>
            </a:r>
            <a:endParaRPr lang="en-GB" dirty="0"/>
          </a:p>
        </p:txBody>
      </p:sp>
      <p:sp>
        <p:nvSpPr>
          <p:cNvPr id="3" name="Text Placeholder 2">
            <a:extLst>
              <a:ext uri="{FF2B5EF4-FFF2-40B4-BE49-F238E27FC236}">
                <a16:creationId xmlns:a16="http://schemas.microsoft.com/office/drawing/2014/main" id="{E1192FEF-A4C3-57F4-4E5A-293F7C33B47B}"/>
              </a:ext>
            </a:extLst>
          </p:cNvPr>
          <p:cNvSpPr>
            <a:spLocks noGrp="1"/>
          </p:cNvSpPr>
          <p:nvPr>
            <p:ph type="body" sz="quarter" idx="12"/>
          </p:nvPr>
        </p:nvSpPr>
        <p:spPr/>
        <p:txBody>
          <a:bodyPr/>
          <a:lstStyle/>
          <a:p>
            <a:pPr marL="0" indent="0">
              <a:buNone/>
            </a:pPr>
            <a:endParaRPr lang="en-GB"/>
          </a:p>
        </p:txBody>
      </p:sp>
      <p:pic>
        <p:nvPicPr>
          <p:cNvPr id="6" name="Picture 5">
            <a:extLst>
              <a:ext uri="{FF2B5EF4-FFF2-40B4-BE49-F238E27FC236}">
                <a16:creationId xmlns:a16="http://schemas.microsoft.com/office/drawing/2014/main" id="{BA5C78C4-DC2E-693F-F7C2-D1EA37ECBDBB}"/>
              </a:ext>
            </a:extLst>
          </p:cNvPr>
          <p:cNvPicPr>
            <a:picLocks noChangeAspect="1"/>
          </p:cNvPicPr>
          <p:nvPr/>
        </p:nvPicPr>
        <p:blipFill>
          <a:blip r:embed="rId3"/>
          <a:stretch>
            <a:fillRect/>
          </a:stretch>
        </p:blipFill>
        <p:spPr>
          <a:xfrm>
            <a:off x="432021" y="1434971"/>
            <a:ext cx="8063798" cy="3119314"/>
          </a:xfrm>
          <a:prstGeom prst="rect">
            <a:avLst/>
          </a:prstGeom>
        </p:spPr>
      </p:pic>
    </p:spTree>
    <p:extLst>
      <p:ext uri="{BB962C8B-B14F-4D97-AF65-F5344CB8AC3E}">
        <p14:creationId xmlns:p14="http://schemas.microsoft.com/office/powerpoint/2010/main" val="1996326511"/>
      </p:ext>
    </p:extLst>
  </p:cSld>
  <p:clrMapOvr>
    <a:masterClrMapping/>
  </p:clrMapOvr>
</p:sld>
</file>

<file path=ppt/theme/theme1.xml><?xml version="1.0" encoding="utf-8"?>
<a:theme xmlns:a="http://schemas.openxmlformats.org/drawingml/2006/main" name="University of Bristol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BA1234E-D910-4E75-AE4F-718600AE32BD}" vid="{877FD835-AB6A-4DD1-B87E-071485D91D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Centre_for_Academic_Language_and_Development_Powerpoint_Template</Template>
  <TotalTime>14</TotalTime>
  <Words>4053</Words>
  <Application>Microsoft Office PowerPoint</Application>
  <PresentationFormat>On-screen Show (16:9)</PresentationFormat>
  <Paragraphs>256</Paragraphs>
  <Slides>36</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Sanchez</vt:lpstr>
      <vt:lpstr>Sanchez </vt:lpstr>
      <vt:lpstr>Arial</vt:lpstr>
      <vt:lpstr>Calibri</vt:lpstr>
      <vt:lpstr>Times New Roman</vt:lpstr>
      <vt:lpstr>University of Bristol Presentation</vt:lpstr>
      <vt:lpstr>The Use of Artificial Intelligence  (AI) in Academic Writing: Implications for EAP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Jones</dc:creator>
  <cp:lastModifiedBy>Debra Jones</cp:lastModifiedBy>
  <cp:revision>139</cp:revision>
  <dcterms:created xsi:type="dcterms:W3CDTF">2022-07-22T15:13:42Z</dcterms:created>
  <dcterms:modified xsi:type="dcterms:W3CDTF">2023-04-16T15:51:05Z</dcterms:modified>
</cp:coreProperties>
</file>