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3"/>
  </p:notesMasterIdLst>
  <p:sldIdLst>
    <p:sldId id="263" r:id="rId6"/>
    <p:sldId id="289" r:id="rId7"/>
    <p:sldId id="290" r:id="rId8"/>
    <p:sldId id="291" r:id="rId9"/>
    <p:sldId id="292" r:id="rId10"/>
    <p:sldId id="293" r:id="rId11"/>
    <p:sldId id="294" r:id="rId12"/>
    <p:sldId id="295" r:id="rId13"/>
    <p:sldId id="304" r:id="rId14"/>
    <p:sldId id="296" r:id="rId15"/>
    <p:sldId id="297" r:id="rId16"/>
    <p:sldId id="305" r:id="rId17"/>
    <p:sldId id="299" r:id="rId18"/>
    <p:sldId id="300" r:id="rId19"/>
    <p:sldId id="301" r:id="rId20"/>
    <p:sldId id="302" r:id="rId21"/>
    <p:sldId id="30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4B233"/>
    <a:srgbClr val="52D044"/>
    <a:srgbClr val="52D08A"/>
    <a:srgbClr val="A9B2B1"/>
    <a:srgbClr val="FF5800"/>
    <a:srgbClr val="D6D6D2"/>
    <a:srgbClr val="37424A"/>
    <a:srgbClr val="FED100"/>
    <a:srgbClr val="EC4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9"/>
    <p:restoredTop sz="86331"/>
  </p:normalViewPr>
  <p:slideViewPr>
    <p:cSldViewPr snapToGrid="0" snapToObjects="1">
      <p:cViewPr varScale="1">
        <p:scale>
          <a:sx n="99" d="100"/>
          <a:sy n="99" d="100"/>
        </p:scale>
        <p:origin x="1104"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27" Type="http://schemas.openxmlformats.org/officeDocument/2006/relationships/tableStyles" Target="tableStyle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46119-6E6C-1449-AAA3-4B19C5BB5639}" type="datetimeFigureOut">
              <a:rPr lang="en-US" smtClean="0"/>
              <a:t>4/5/2023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57C6B-DA6C-8A4A-A524-D45707504CC4}" type="slidenum">
              <a:rPr lang="en-US" smtClean="0"/>
              <a:t>‹#›</a:t>
            </a:fld>
            <a:endParaRPr lang="en-US"/>
          </a:p>
        </p:txBody>
      </p:sp>
    </p:spTree>
    <p:extLst>
      <p:ext uri="{BB962C8B-B14F-4D97-AF65-F5344CB8AC3E}">
        <p14:creationId xmlns:p14="http://schemas.microsoft.com/office/powerpoint/2010/main" val="884539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157C6B-DA6C-8A4A-A524-D45707504CC4}" type="slidenum">
              <a:rPr lang="en-US" smtClean="0"/>
              <a:t>1</a:t>
            </a:fld>
            <a:endParaRPr lang="en-US"/>
          </a:p>
        </p:txBody>
      </p:sp>
    </p:spTree>
    <p:extLst>
      <p:ext uri="{BB962C8B-B14F-4D97-AF65-F5344CB8AC3E}">
        <p14:creationId xmlns:p14="http://schemas.microsoft.com/office/powerpoint/2010/main" val="3010511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157C6B-DA6C-8A4A-A524-D45707504CC4}" type="slidenum">
              <a:rPr lang="en-US" smtClean="0"/>
              <a:t>11</a:t>
            </a:fld>
            <a:endParaRPr lang="en-US"/>
          </a:p>
        </p:txBody>
      </p:sp>
    </p:spTree>
    <p:extLst>
      <p:ext uri="{BB962C8B-B14F-4D97-AF65-F5344CB8AC3E}">
        <p14:creationId xmlns:p14="http://schemas.microsoft.com/office/powerpoint/2010/main" val="40150815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199" y="1743595"/>
            <a:ext cx="10524893" cy="2387600"/>
          </a:xfrm>
        </p:spPr>
        <p:txBody>
          <a:bodyPr anchor="b">
            <a:normAutofit/>
          </a:bodyPr>
          <a:lstStyle>
            <a:lvl1pPr algn="ctr">
              <a:defRPr sz="80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838199" y="4131195"/>
            <a:ext cx="10524893" cy="2113488"/>
          </a:xfrm>
        </p:spPr>
        <p:txBody>
          <a:bodyPr/>
          <a:lstStyle>
            <a:lvl1pPr marL="0" indent="0" algn="ctr">
              <a:buNone/>
              <a:defRPr sz="2400" b="1" i="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838200" y="6356350"/>
            <a:ext cx="997580" cy="365125"/>
          </a:xfrm>
        </p:spPr>
        <p:txBody>
          <a:bodyPr/>
          <a:lstStyle/>
          <a:p>
            <a:fld id="{D8706407-4137-3C44-A1C6-CD0DDB9576C5}" type="datetimeFigureOut">
              <a:rPr lang="en-US" smtClean="0"/>
              <a:t>4/5/2023</a:t>
            </a:fld>
            <a:endParaRPr lang="en-US" dirty="0"/>
          </a:p>
        </p:txBody>
      </p:sp>
      <p:sp>
        <p:nvSpPr>
          <p:cNvPr id="5" name="Footer Placeholder 4"/>
          <p:cNvSpPr>
            <a:spLocks noGrp="1"/>
          </p:cNvSpPr>
          <p:nvPr>
            <p:ph type="ftr" sz="quarter" idx="11"/>
          </p:nvPr>
        </p:nvSpPr>
        <p:spPr>
          <a:xfrm>
            <a:off x="1835780" y="6356350"/>
            <a:ext cx="9527313" cy="365125"/>
          </a:xfrm>
        </p:spPr>
        <p:txBody>
          <a:bodyPr/>
          <a:lstStyle/>
          <a:p>
            <a:endParaRPr lang="en-US" dirty="0"/>
          </a:p>
        </p:txBody>
      </p:sp>
      <p:sp>
        <p:nvSpPr>
          <p:cNvPr id="6" name="Slide Number Placeholder 5"/>
          <p:cNvSpPr>
            <a:spLocks noGrp="1"/>
          </p:cNvSpPr>
          <p:nvPr>
            <p:ph type="sldNum" sz="quarter" idx="12"/>
          </p:nvPr>
        </p:nvSpPr>
        <p:spPr>
          <a:xfrm>
            <a:off x="108192" y="6356350"/>
            <a:ext cx="730008" cy="365125"/>
          </a:xfrm>
        </p:spPr>
        <p:txBody>
          <a:bodyPr/>
          <a:lstStyle/>
          <a:p>
            <a:fld id="{D94D5D73-DE4A-4140-ACE2-2BDDD1ADBA5A}" type="slidenum">
              <a:rPr lang="en-US" smtClean="0"/>
              <a:t>‹#›</a:t>
            </a:fld>
            <a:endParaRPr lang="en-US" dirty="0"/>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29205" y="378946"/>
            <a:ext cx="2078908" cy="478067"/>
          </a:xfrm>
          <a:prstGeom prst="rect">
            <a:avLst/>
          </a:prstGeom>
        </p:spPr>
      </p:pic>
    </p:spTree>
    <p:extLst>
      <p:ext uri="{BB962C8B-B14F-4D97-AF65-F5344CB8AC3E}">
        <p14:creationId xmlns:p14="http://schemas.microsoft.com/office/powerpoint/2010/main" val="144930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8706407-4137-3C44-A1C6-CD0DDB9576C5}"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D5D73-DE4A-4140-ACE2-2BDDD1ADBA5A}" type="slidenum">
              <a:rPr lang="en-US" smtClean="0"/>
              <a:t>‹#›</a:t>
            </a:fld>
            <a:endParaRPr lang="en-US"/>
          </a:p>
        </p:txBody>
      </p:sp>
      <p:cxnSp>
        <p:nvCxnSpPr>
          <p:cNvPr id="7" name="Straight Connector 6"/>
          <p:cNvCxnSpPr/>
          <p:nvPr userDrawn="1"/>
        </p:nvCxnSpPr>
        <p:spPr>
          <a:xfrm>
            <a:off x="838200" y="1690688"/>
            <a:ext cx="1051560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706407-4137-3C44-A1C6-CD0DDB9576C5}"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D5D73-DE4A-4140-ACE2-2BDDD1ADBA5A}" type="slidenum">
              <a:rPr lang="en-US" smtClean="0"/>
              <a:t>‹#›</a:t>
            </a:fld>
            <a:endParaRPr lang="en-US"/>
          </a:p>
        </p:txBody>
      </p:sp>
    </p:spTree>
    <p:extLst>
      <p:ext uri="{BB962C8B-B14F-4D97-AF65-F5344CB8AC3E}">
        <p14:creationId xmlns:p14="http://schemas.microsoft.com/office/powerpoint/2010/main" val="1591244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tIns="46800">
            <a:noAutofit/>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solidFill>
                  <a:schemeClr val="bg1"/>
                </a:solidFill>
              </a:defRPr>
            </a:lvl1pPr>
          </a:lstStyle>
          <a:p>
            <a:fld id="{D8706407-4137-3C44-A1C6-CD0DDB9576C5}"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D94D5D73-DE4A-4140-ACE2-2BDDD1ADBA5A}" type="slidenum">
              <a:rPr lang="en-US" smtClean="0"/>
              <a:pPr/>
              <a:t>‹#›</a:t>
            </a:fld>
            <a:endParaRPr lang="en-US"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cxnSp>
        <p:nvCxnSpPr>
          <p:cNvPr id="14" name="Straight Connector 13"/>
          <p:cNvCxnSpPr/>
          <p:nvPr userDrawn="1"/>
        </p:nvCxnSpPr>
        <p:spPr>
          <a:xfrm>
            <a:off x="838200" y="1690688"/>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8888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8706407-4137-3C44-A1C6-CD0DDB9576C5}" type="datetimeFigureOut">
              <a:rPr lang="en-US" smtClean="0"/>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D5D73-DE4A-4140-ACE2-2BDDD1ADBA5A}" type="slidenum">
              <a:rPr lang="en-US" smtClean="0"/>
              <a:t>‹#›</a:t>
            </a:fld>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spTree>
    <p:extLst>
      <p:ext uri="{BB962C8B-B14F-4D97-AF65-F5344CB8AC3E}">
        <p14:creationId xmlns:p14="http://schemas.microsoft.com/office/powerpoint/2010/main" val="191637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D8706407-4137-3C44-A1C6-CD0DDB9576C5}"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D5D73-DE4A-4140-ACE2-2BDDD1ADBA5A}" type="slidenum">
              <a:rPr lang="en-US" smtClean="0"/>
              <a:t>‹#›</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cxnSp>
        <p:nvCxnSpPr>
          <p:cNvPr id="11" name="Straight Connector 10"/>
          <p:cNvCxnSpPr/>
          <p:nvPr userDrawn="1"/>
        </p:nvCxnSpPr>
        <p:spPr>
          <a:xfrm>
            <a:off x="838200" y="1690688"/>
            <a:ext cx="1051560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1981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3600"/>
            <a:ext cx="10515600" cy="1325563"/>
          </a:xfrm>
        </p:spPr>
        <p:txBody>
          <a:bodyPr anchor="b" anchorCtr="0"/>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825200"/>
            <a:ext cx="5157787" cy="679874"/>
          </a:xfrm>
        </p:spPr>
        <p:txBody>
          <a:bodyPr anchor="t" anchorCtr="0"/>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marL="342900" indent="-342900">
              <a:buFont typeface="Arial" charset="0"/>
              <a:buChar char="•"/>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825200"/>
            <a:ext cx="5183188" cy="679874"/>
          </a:xfrm>
        </p:spPr>
        <p:txBody>
          <a:bodyPr anchor="t" anchorCtr="0"/>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marL="342900" indent="-342900">
              <a:buFont typeface="Arial" charset="0"/>
              <a:buChar char="•"/>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D8706407-4137-3C44-A1C6-CD0DDB9576C5}" type="datetimeFigureOut">
              <a:rPr lang="en-US" smtClean="0"/>
              <a:t>4/5/2023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4D5D73-DE4A-4140-ACE2-2BDDD1ADBA5A}" type="slidenum">
              <a:rPr lang="en-US" smtClean="0"/>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cxnSp>
        <p:nvCxnSpPr>
          <p:cNvPr id="11" name="Straight Connector 10"/>
          <p:cNvCxnSpPr/>
          <p:nvPr userDrawn="1"/>
        </p:nvCxnSpPr>
        <p:spPr>
          <a:xfrm>
            <a:off x="838200" y="1690688"/>
            <a:ext cx="1051560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99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lvl1pPr>
              <a:defRPr>
                <a:solidFill>
                  <a:schemeClr val="bg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D8706407-4137-3C44-A1C6-CD0DDB9576C5}" type="datetimeFigureOut">
              <a:rPr lang="en-US" smtClean="0"/>
              <a:t>4/5/2023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4D5D73-DE4A-4140-ACE2-2BDDD1ADBA5A}" type="slidenum">
              <a:rPr lang="en-US" smtClean="0"/>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cxnSp>
        <p:nvCxnSpPr>
          <p:cNvPr id="7" name="Straight Connector 6"/>
          <p:cNvCxnSpPr/>
          <p:nvPr userDrawn="1"/>
        </p:nvCxnSpPr>
        <p:spPr>
          <a:xfrm>
            <a:off x="838200" y="1690688"/>
            <a:ext cx="1051560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7994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706407-4137-3C44-A1C6-CD0DDB9576C5}" type="datetimeFigureOut">
              <a:rPr lang="en-US" smtClean="0"/>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4D5D73-DE4A-4140-ACE2-2BDDD1ADBA5A}" type="slidenum">
              <a:rPr lang="en-US" smtClean="0"/>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spTree>
    <p:extLst>
      <p:ext uri="{BB962C8B-B14F-4D97-AF65-F5344CB8AC3E}">
        <p14:creationId xmlns:p14="http://schemas.microsoft.com/office/powerpoint/2010/main" val="843864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3600"/>
            <a:ext cx="10513916" cy="1233488"/>
          </a:xfrm>
        </p:spPr>
        <p:txBody>
          <a:bodyPr anchor="b"/>
          <a:lstStyle>
            <a:lvl1pPr>
              <a:defRPr sz="32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040350" y="1825200"/>
            <a:ext cx="6254029" cy="4365874"/>
          </a:xfrm>
        </p:spPr>
        <p:txBody>
          <a:bodyPr/>
          <a:lstStyle>
            <a:lvl1pPr>
              <a:defRPr sz="24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1825199"/>
            <a:ext cx="3932237" cy="4365875"/>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8706407-4137-3C44-A1C6-CD0DDB9576C5}" type="datetimeFigureOut">
              <a:rPr lang="en-US" smtClean="0"/>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D5D73-DE4A-4140-ACE2-2BDDD1ADBA5A}" type="slidenum">
              <a:rPr lang="en-US" smtClean="0"/>
              <a:t>‹#›</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cxnSp>
        <p:nvCxnSpPr>
          <p:cNvPr id="9" name="Straight Connector 8"/>
          <p:cNvCxnSpPr/>
          <p:nvPr userDrawn="1"/>
        </p:nvCxnSpPr>
        <p:spPr>
          <a:xfrm>
            <a:off x="838200" y="1690688"/>
            <a:ext cx="1051560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98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233488"/>
          </a:xfrm>
        </p:spPr>
        <p:txBody>
          <a:bodyPr lIns="0" anchor="b"/>
          <a:lstStyle>
            <a:lvl1pPr algn="l">
              <a:defRPr sz="3200">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4860000" y="457201"/>
            <a:ext cx="6462301"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839788" y="1800000"/>
            <a:ext cx="3932237" cy="4061051"/>
          </a:xfrm>
        </p:spPr>
        <p:txBody>
          <a:bodyPr>
            <a:normAutofit/>
          </a:bodyPr>
          <a:lstStyle>
            <a:lvl1pPr marL="0" indent="0">
              <a:buNone/>
              <a:defRPr sz="2000" b="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8706407-4137-3C44-A1C6-CD0DDB9576C5}" type="datetimeFigureOut">
              <a:rPr lang="en-US" smtClean="0"/>
              <a:t>4/5/2023</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D5D73-DE4A-4140-ACE2-2BDDD1ADBA5A}" type="slidenum">
              <a:rPr lang="en-US" smtClean="0"/>
              <a:t>‹#›</a:t>
            </a:fld>
            <a:endParaRPr lang="en-US"/>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98098" y="6420831"/>
            <a:ext cx="1155606" cy="265744"/>
          </a:xfrm>
          <a:prstGeom prst="rect">
            <a:avLst/>
          </a:prstGeom>
        </p:spPr>
      </p:pic>
      <p:cxnSp>
        <p:nvCxnSpPr>
          <p:cNvPr id="9" name="Straight Connector 8"/>
          <p:cNvCxnSpPr/>
          <p:nvPr userDrawn="1"/>
        </p:nvCxnSpPr>
        <p:spPr>
          <a:xfrm>
            <a:off x="838200" y="1690688"/>
            <a:ext cx="3933825"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191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0" tIns="45720" rIns="0" bIns="45720" rtlCol="0" anchor="b" anchorCtr="0">
            <a:no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21450"/>
            <a:ext cx="962679" cy="365125"/>
          </a:xfrm>
          <a:prstGeom prst="rect">
            <a:avLst/>
          </a:prstGeom>
        </p:spPr>
        <p:txBody>
          <a:bodyPr vert="horz" lIns="0" tIns="45720" rIns="91440" bIns="45720" rtlCol="0" anchor="ctr"/>
          <a:lstStyle>
            <a:lvl1pPr algn="l">
              <a:defRPr sz="1200" baseline="0">
                <a:solidFill>
                  <a:schemeClr val="bg1"/>
                </a:solidFill>
                <a:latin typeface="Arial" charset="0"/>
                <a:ea typeface="Arial" charset="0"/>
                <a:cs typeface="Arial" charset="0"/>
              </a:defRPr>
            </a:lvl1pPr>
          </a:lstStyle>
          <a:p>
            <a:fld id="{D8706407-4137-3C44-A1C6-CD0DDB9576C5}" type="datetimeFigureOut">
              <a:rPr lang="en-US" smtClean="0"/>
              <a:pPr/>
              <a:t>4/5/2023</a:t>
            </a:fld>
            <a:endParaRPr lang="en-US" dirty="0"/>
          </a:p>
        </p:txBody>
      </p:sp>
      <p:sp>
        <p:nvSpPr>
          <p:cNvPr id="5" name="Footer Placeholder 4"/>
          <p:cNvSpPr>
            <a:spLocks noGrp="1"/>
          </p:cNvSpPr>
          <p:nvPr>
            <p:ph type="ftr" sz="quarter" idx="3"/>
          </p:nvPr>
        </p:nvSpPr>
        <p:spPr>
          <a:xfrm>
            <a:off x="1800879" y="6321450"/>
            <a:ext cx="9552921" cy="365125"/>
          </a:xfrm>
          <a:prstGeom prst="rect">
            <a:avLst/>
          </a:prstGeom>
        </p:spPr>
        <p:txBody>
          <a:bodyPr vert="horz" lIns="91440" tIns="45720" rIns="91440" bIns="45720" rtlCol="0" anchor="ctr"/>
          <a:lstStyle>
            <a:lvl1pPr algn="l">
              <a:defRPr sz="1200" baseline="0">
                <a:solidFill>
                  <a:schemeClr val="bg1"/>
                </a:solidFill>
                <a:latin typeface="Arial" charset="0"/>
                <a:ea typeface="Arial" charset="0"/>
                <a:cs typeface="Arial" charset="0"/>
              </a:defRPr>
            </a:lvl1pPr>
          </a:lstStyle>
          <a:p>
            <a:endParaRPr lang="en-US" dirty="0"/>
          </a:p>
        </p:txBody>
      </p:sp>
      <p:sp>
        <p:nvSpPr>
          <p:cNvPr id="6" name="Slide Number Placeholder 5"/>
          <p:cNvSpPr>
            <a:spLocks noGrp="1"/>
          </p:cNvSpPr>
          <p:nvPr>
            <p:ph type="sldNum" sz="quarter" idx="4"/>
          </p:nvPr>
        </p:nvSpPr>
        <p:spPr>
          <a:xfrm>
            <a:off x="108192" y="6321450"/>
            <a:ext cx="730008" cy="365125"/>
          </a:xfrm>
          <a:prstGeom prst="rect">
            <a:avLst/>
          </a:prstGeom>
        </p:spPr>
        <p:txBody>
          <a:bodyPr vert="horz" lIns="91440" tIns="45720" rIns="91440" bIns="45720" rtlCol="0" anchor="ctr"/>
          <a:lstStyle>
            <a:lvl1pPr algn="r">
              <a:defRPr sz="1200">
                <a:solidFill>
                  <a:schemeClr val="bg1"/>
                </a:solidFill>
                <a:latin typeface="Arial" charset="0"/>
                <a:ea typeface="Arial" charset="0"/>
                <a:cs typeface="Arial" charset="0"/>
              </a:defRPr>
            </a:lvl1pPr>
          </a:lstStyle>
          <a:p>
            <a:fld id="{D94D5D73-DE4A-4140-ACE2-2BDDD1ADBA5A}" type="slidenum">
              <a:rPr lang="en-US" smtClean="0"/>
              <a:pPr/>
              <a:t>‹#›</a:t>
            </a:fld>
            <a:endParaRPr lang="en-US" dirty="0"/>
          </a:p>
        </p:txBody>
      </p:sp>
      <p:cxnSp>
        <p:nvCxnSpPr>
          <p:cNvPr id="7" name="Straight Connector 6"/>
          <p:cNvCxnSpPr/>
          <p:nvPr userDrawn="1"/>
        </p:nvCxnSpPr>
        <p:spPr>
          <a:xfrm>
            <a:off x="838200" y="6258628"/>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874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cap="all" baseline="0">
          <a:solidFill>
            <a:schemeClr val="bg1"/>
          </a:solidFill>
          <a:latin typeface="Impact" charset="0"/>
          <a:ea typeface="Impact" charset="0"/>
          <a:cs typeface="Impact" charset="0"/>
        </a:defRPr>
      </a:lvl1pPr>
    </p:titleStyle>
    <p:bodyStyle>
      <a:lvl1pPr marL="0" indent="0" algn="l" defTabSz="914400" rtl="0" eaLnBrk="1" latinLnBrk="0" hangingPunct="1">
        <a:lnSpc>
          <a:spcPct val="90000"/>
        </a:lnSpc>
        <a:spcBef>
          <a:spcPts val="1000"/>
        </a:spcBef>
        <a:buFont typeface="Arial"/>
        <a:buNone/>
        <a:defRPr sz="2400" b="1" i="0" kern="1200" baseline="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baseline="0">
          <a:solidFill>
            <a:schemeClr val="bg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baseline="0">
          <a:solidFill>
            <a:schemeClr val="bg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baseline="0">
          <a:solidFill>
            <a:schemeClr val="bg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baseline="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ssuu.com/tonyhartman/docs/tesol_presentation_summary_eli_hink" TargetMode="External"/><Relationship Id="rId2" Type="http://schemas.openxmlformats.org/officeDocument/2006/relationships/hyperlink" Target="https://test-english.com/grammar-points/b1/contents-b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vocabkitchen.com/home" TargetMode="External"/><Relationship Id="rId2" Type="http://schemas.openxmlformats.org/officeDocument/2006/relationships/hyperlink" Target="https://www.lextutor.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tile tx="0" ty="0" sx="100000" sy="100000" flip="none" algn="tr"/>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effectLst>
                  <a:glow rad="1905000">
                    <a:schemeClr val="accent1">
                      <a:alpha val="35000"/>
                    </a:schemeClr>
                  </a:glow>
                </a:effectLst>
              </a:rPr>
              <a:t>THE Grammar is incidental</a:t>
            </a:r>
            <a:endParaRPr lang="en-US" dirty="0">
              <a:effectLst>
                <a:glow rad="1905000">
                  <a:schemeClr val="accent1">
                    <a:alpha val="35000"/>
                  </a:schemeClr>
                </a:glow>
              </a:effectLst>
            </a:endParaRPr>
          </a:p>
        </p:txBody>
      </p:sp>
      <p:sp>
        <p:nvSpPr>
          <p:cNvPr id="5" name="Text Placeholder 4"/>
          <p:cNvSpPr>
            <a:spLocks noGrp="1"/>
          </p:cNvSpPr>
          <p:nvPr>
            <p:ph type="subTitle" idx="1"/>
          </p:nvPr>
        </p:nvSpPr>
        <p:spPr/>
        <p:txBody>
          <a:bodyPr/>
          <a:lstStyle/>
          <a:p>
            <a:pPr algn="ctr"/>
            <a:r>
              <a:rPr lang="en-US" dirty="0" smtClean="0">
                <a:effectLst>
                  <a:glow rad="1905000">
                    <a:schemeClr val="accent1">
                      <a:alpha val="28000"/>
                    </a:schemeClr>
                  </a:glow>
                </a:effectLst>
              </a:rPr>
              <a:t>Helen Hickey</a:t>
            </a:r>
          </a:p>
          <a:p>
            <a:pPr algn="ctr"/>
            <a:r>
              <a:rPr lang="en-US" dirty="0" smtClean="0">
                <a:effectLst>
                  <a:glow rad="1905000">
                    <a:schemeClr val="accent1">
                      <a:alpha val="28000"/>
                    </a:schemeClr>
                  </a:glow>
                </a:effectLst>
              </a:rPr>
              <a:t>h.hickey@gold.ac.uk</a:t>
            </a:r>
            <a:endParaRPr lang="en-US" dirty="0">
              <a:effectLst>
                <a:glow rad="1905000">
                  <a:schemeClr val="accent1">
                    <a:alpha val="28000"/>
                  </a:schemeClr>
                </a:glow>
              </a:effectLst>
            </a:endParaRPr>
          </a:p>
        </p:txBody>
      </p:sp>
      <p:sp>
        <p:nvSpPr>
          <p:cNvPr id="6" name="TextBox 5"/>
          <p:cNvSpPr txBox="1"/>
          <p:nvPr/>
        </p:nvSpPr>
        <p:spPr>
          <a:xfrm>
            <a:off x="7170234" y="6278136"/>
            <a:ext cx="4221374" cy="276999"/>
          </a:xfrm>
          <a:prstGeom prst="rect">
            <a:avLst/>
          </a:prstGeom>
          <a:noFill/>
        </p:spPr>
        <p:txBody>
          <a:bodyPr wrap="square" rIns="0" rtlCol="0">
            <a:spAutoFit/>
          </a:bodyPr>
          <a:lstStyle/>
          <a:p>
            <a:pPr algn="r"/>
            <a:r>
              <a:rPr lang="en-GB" sz="1200" dirty="0">
                <a:solidFill>
                  <a:schemeClr val="bg1"/>
                </a:solidFill>
                <a:latin typeface="Arial" charset="0"/>
                <a:ea typeface="Arial" charset="0"/>
                <a:cs typeface="Arial" charset="0"/>
              </a:rPr>
              <a:t>Ben </a:t>
            </a:r>
            <a:r>
              <a:rPr lang="en-GB" sz="1200" dirty="0" err="1">
                <a:solidFill>
                  <a:schemeClr val="bg1"/>
                </a:solidFill>
                <a:latin typeface="Arial" charset="0"/>
                <a:ea typeface="Arial" charset="0"/>
                <a:cs typeface="Arial" charset="0"/>
              </a:rPr>
              <a:t>Pimlott</a:t>
            </a:r>
            <a:r>
              <a:rPr lang="en-GB" sz="1200" dirty="0">
                <a:solidFill>
                  <a:schemeClr val="bg1"/>
                </a:solidFill>
                <a:latin typeface="Arial" charset="0"/>
                <a:ea typeface="Arial" charset="0"/>
                <a:cs typeface="Arial" charset="0"/>
              </a:rPr>
              <a:t> Building, Goldsmiths, University of London</a:t>
            </a:r>
            <a:endParaRPr lang="en-US" sz="1200"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338314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Should I focus on?</a:t>
            </a:r>
            <a:endParaRPr lang="en-GB" dirty="0"/>
          </a:p>
        </p:txBody>
      </p:sp>
      <p:sp>
        <p:nvSpPr>
          <p:cNvPr id="3" name="Content Placeholder 2"/>
          <p:cNvSpPr>
            <a:spLocks noGrp="1"/>
          </p:cNvSpPr>
          <p:nvPr>
            <p:ph idx="1"/>
          </p:nvPr>
        </p:nvSpPr>
        <p:spPr/>
        <p:txBody>
          <a:bodyPr/>
          <a:lstStyle/>
          <a:p>
            <a:r>
              <a:rPr lang="en-GB" dirty="0" smtClean="0"/>
              <a:t>What grammar a B1 student is expected to know</a:t>
            </a:r>
            <a:endParaRPr lang="en-GB" dirty="0"/>
          </a:p>
          <a:p>
            <a:r>
              <a:rPr lang="en-GB" dirty="0">
                <a:hlinkClick r:id="rId2"/>
              </a:rPr>
              <a:t>https://test-english.com/grammar-points/b1/contents-b1</a:t>
            </a:r>
            <a:r>
              <a:rPr lang="en-GB" dirty="0" smtClean="0">
                <a:hlinkClick r:id="rId2"/>
              </a:rPr>
              <a:t>/</a:t>
            </a:r>
            <a:endParaRPr lang="en-GB" dirty="0" smtClean="0"/>
          </a:p>
          <a:p>
            <a:endParaRPr lang="en-GB" dirty="0" smtClean="0"/>
          </a:p>
          <a:p>
            <a:r>
              <a:rPr lang="en-GB" dirty="0"/>
              <a:t>W</a:t>
            </a:r>
            <a:r>
              <a:rPr lang="en-GB" dirty="0" smtClean="0"/>
              <a:t>hat </a:t>
            </a:r>
            <a:r>
              <a:rPr lang="en-GB" dirty="0"/>
              <a:t>grammar are we most likely to see in academic </a:t>
            </a:r>
            <a:r>
              <a:rPr lang="en-GB" dirty="0" smtClean="0"/>
              <a:t>work (</a:t>
            </a:r>
            <a:r>
              <a:rPr lang="en-GB" dirty="0" err="1" smtClean="0"/>
              <a:t>Hinkel</a:t>
            </a:r>
            <a:r>
              <a:rPr lang="en-GB" dirty="0" smtClean="0"/>
              <a:t> 2013)</a:t>
            </a:r>
            <a:endParaRPr lang="en-GB" dirty="0"/>
          </a:p>
          <a:p>
            <a:endParaRPr lang="en-GB" dirty="0" smtClean="0"/>
          </a:p>
          <a:p>
            <a:r>
              <a:rPr lang="en-GB" dirty="0">
                <a:hlinkClick r:id="rId3"/>
              </a:rPr>
              <a:t>https://</a:t>
            </a:r>
            <a:r>
              <a:rPr lang="en-GB" dirty="0" smtClean="0">
                <a:hlinkClick r:id="rId3"/>
              </a:rPr>
              <a:t>issuu.com/tonyhartman/docs/tesol_presentation_summary_eli_hink</a:t>
            </a:r>
            <a:endParaRPr lang="en-GB" dirty="0" smtClean="0"/>
          </a:p>
          <a:p>
            <a:endParaRPr lang="en-GB" dirty="0"/>
          </a:p>
        </p:txBody>
      </p:sp>
    </p:spTree>
    <p:extLst>
      <p:ext uri="{BB962C8B-B14F-4D97-AF65-F5344CB8AC3E}">
        <p14:creationId xmlns:p14="http://schemas.microsoft.com/office/powerpoint/2010/main" val="1004058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Lexis!</a:t>
            </a:r>
            <a:endParaRPr lang="en-GB" dirty="0"/>
          </a:p>
        </p:txBody>
      </p:sp>
      <p:sp>
        <p:nvSpPr>
          <p:cNvPr id="3" name="Content Placeholder 2"/>
          <p:cNvSpPr>
            <a:spLocks noGrp="1"/>
          </p:cNvSpPr>
          <p:nvPr>
            <p:ph idx="1"/>
          </p:nvPr>
        </p:nvSpPr>
        <p:spPr/>
        <p:txBody>
          <a:bodyPr/>
          <a:lstStyle/>
          <a:p>
            <a:r>
              <a:rPr lang="en-GB" dirty="0"/>
              <a:t>Teaching grammar for writing cannot take place in isolation from the lexical and discourse features of text: e.g., the verb tenses in academic prose are determined by the type of context in which they are used (Conrad, 2010</a:t>
            </a:r>
            <a:r>
              <a:rPr lang="en-GB" dirty="0" smtClean="0"/>
              <a:t>; O’Keefe</a:t>
            </a:r>
            <a:r>
              <a:rPr lang="en-GB" dirty="0"/>
              <a:t>, McCarthy, &amp; Carter, 2007; Zhou, 2009</a:t>
            </a:r>
            <a:r>
              <a:rPr lang="en-GB" dirty="0" smtClean="0"/>
              <a:t>).</a:t>
            </a:r>
          </a:p>
          <a:p>
            <a:endParaRPr lang="en-GB" dirty="0"/>
          </a:p>
          <a:p>
            <a:r>
              <a:rPr lang="en-GB" dirty="0" smtClean="0"/>
              <a:t>Schmitt, N. </a:t>
            </a:r>
            <a:r>
              <a:rPr lang="en-GB" dirty="0"/>
              <a:t>and </a:t>
            </a:r>
            <a:r>
              <a:rPr lang="en-GB" dirty="0" smtClean="0"/>
              <a:t>D. Schmitt (2014) mid-frequency (K8-9)vocabulary knowledge</a:t>
            </a:r>
          </a:p>
          <a:p>
            <a:endParaRPr lang="en-GB" dirty="0" smtClean="0"/>
          </a:p>
          <a:p>
            <a:r>
              <a:rPr lang="en-GB" dirty="0" smtClean="0"/>
              <a:t>Vocabulary profiling</a:t>
            </a:r>
          </a:p>
        </p:txBody>
      </p:sp>
    </p:spTree>
    <p:extLst>
      <p:ext uri="{BB962C8B-B14F-4D97-AF65-F5344CB8AC3E}">
        <p14:creationId xmlns:p14="http://schemas.microsoft.com/office/powerpoint/2010/main" val="186685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Goldsmiths IFC changes</a:t>
            </a:r>
            <a:endParaRPr lang="en-GB" dirty="0"/>
          </a:p>
        </p:txBody>
      </p:sp>
      <p:sp>
        <p:nvSpPr>
          <p:cNvPr id="3" name="Content Placeholder 2"/>
          <p:cNvSpPr>
            <a:spLocks noGrp="1"/>
          </p:cNvSpPr>
          <p:nvPr>
            <p:ph idx="1"/>
          </p:nvPr>
        </p:nvSpPr>
        <p:spPr/>
        <p:txBody>
          <a:bodyPr/>
          <a:lstStyle/>
          <a:p>
            <a:r>
              <a:rPr lang="en-GB" dirty="0"/>
              <a:t>Considering a change to how we implement the ‘Language Development’ class on Goldsmith’s </a:t>
            </a:r>
            <a:r>
              <a:rPr lang="en-GB" dirty="0" smtClean="0"/>
              <a:t>IFC</a:t>
            </a:r>
          </a:p>
          <a:p>
            <a:endParaRPr lang="en-GB" dirty="0" smtClean="0"/>
          </a:p>
          <a:p>
            <a:r>
              <a:rPr lang="en-GB" dirty="0" smtClean="0"/>
              <a:t>ALL students take the Language Development class but it is rebranded as a writing class and takes a workshop format</a:t>
            </a:r>
          </a:p>
          <a:p>
            <a:endParaRPr lang="en-GB" dirty="0"/>
          </a:p>
          <a:p>
            <a:r>
              <a:rPr lang="en-GB" dirty="0" smtClean="0"/>
              <a:t>Content is driven more by the student needs and what they are producing in response to the writing classes</a:t>
            </a:r>
            <a:endParaRPr lang="en-GB" dirty="0"/>
          </a:p>
          <a:p>
            <a:endParaRPr lang="en-GB" dirty="0"/>
          </a:p>
        </p:txBody>
      </p:sp>
    </p:spTree>
    <p:extLst>
      <p:ext uri="{BB962C8B-B14F-4D97-AF65-F5344CB8AC3E}">
        <p14:creationId xmlns:p14="http://schemas.microsoft.com/office/powerpoint/2010/main" val="3255943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Criteria</a:t>
            </a:r>
            <a:endParaRPr lang="en-GB" dirty="0"/>
          </a:p>
        </p:txBody>
      </p:sp>
      <p:sp>
        <p:nvSpPr>
          <p:cNvPr id="3" name="Content Placeholder 2"/>
          <p:cNvSpPr>
            <a:spLocks noGrp="1"/>
          </p:cNvSpPr>
          <p:nvPr>
            <p:ph idx="1"/>
          </p:nvPr>
        </p:nvSpPr>
        <p:spPr/>
        <p:txBody>
          <a:bodyPr/>
          <a:lstStyle/>
          <a:p>
            <a:r>
              <a:rPr lang="en-GB" dirty="0" smtClean="0"/>
              <a:t>Grammar is still there – we haven’t dropped it completely</a:t>
            </a:r>
          </a:p>
          <a:p>
            <a:endParaRPr lang="en-GB" dirty="0"/>
          </a:p>
          <a:p>
            <a:r>
              <a:rPr lang="en-GB" dirty="0" smtClean="0"/>
              <a:t>But what are we looking for when we assess the use of grammar?</a:t>
            </a:r>
          </a:p>
          <a:p>
            <a:endParaRPr lang="en-GB" dirty="0"/>
          </a:p>
          <a:p>
            <a:r>
              <a:rPr lang="en-GB" dirty="0" smtClean="0"/>
              <a:t>‘A range of grammar’ – what range? Do we know? Do we tell the students?</a:t>
            </a:r>
            <a:endParaRPr lang="en-GB" dirty="0"/>
          </a:p>
        </p:txBody>
      </p:sp>
    </p:spTree>
    <p:extLst>
      <p:ext uri="{BB962C8B-B14F-4D97-AF65-F5344CB8AC3E}">
        <p14:creationId xmlns:p14="http://schemas.microsoft.com/office/powerpoint/2010/main" val="444171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grammar is incidental</a:t>
            </a:r>
            <a:endParaRPr lang="en-GB" dirty="0"/>
          </a:p>
        </p:txBody>
      </p:sp>
      <p:sp>
        <p:nvSpPr>
          <p:cNvPr id="3" name="Content Placeholder 2"/>
          <p:cNvSpPr>
            <a:spLocks noGrp="1"/>
          </p:cNvSpPr>
          <p:nvPr>
            <p:ph idx="1"/>
          </p:nvPr>
        </p:nvSpPr>
        <p:spPr/>
        <p:txBody>
          <a:bodyPr/>
          <a:lstStyle/>
          <a:p>
            <a:r>
              <a:rPr lang="en-GB" dirty="0" smtClean="0"/>
              <a:t>I haven’t yet said if I think this is a good thing…..or not!</a:t>
            </a:r>
          </a:p>
          <a:p>
            <a:endParaRPr lang="en-GB" dirty="0"/>
          </a:p>
          <a:p>
            <a:r>
              <a:rPr lang="en-GB" dirty="0" smtClean="0"/>
              <a:t>In a university/English for Academic Purposes context, I think this can be a good thing</a:t>
            </a:r>
          </a:p>
          <a:p>
            <a:endParaRPr lang="en-GB" dirty="0"/>
          </a:p>
          <a:p>
            <a:endParaRPr lang="en-GB" dirty="0"/>
          </a:p>
          <a:p>
            <a:r>
              <a:rPr lang="en-GB" dirty="0"/>
              <a:t>In other contexts, for example teaching absolute beginners in a language school context, for me it’s a definite NO </a:t>
            </a:r>
          </a:p>
        </p:txBody>
      </p:sp>
    </p:spTree>
    <p:extLst>
      <p:ext uri="{BB962C8B-B14F-4D97-AF65-F5344CB8AC3E}">
        <p14:creationId xmlns:p14="http://schemas.microsoft.com/office/powerpoint/2010/main" val="11610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and Contact details</a:t>
            </a:r>
            <a:endParaRPr lang="en-GB" dirty="0"/>
          </a:p>
        </p:txBody>
      </p:sp>
      <p:sp>
        <p:nvSpPr>
          <p:cNvPr id="3" name="Content Placeholder 2"/>
          <p:cNvSpPr>
            <a:spLocks noGrp="1"/>
          </p:cNvSpPr>
          <p:nvPr>
            <p:ph idx="1"/>
          </p:nvPr>
        </p:nvSpPr>
        <p:spPr/>
        <p:txBody>
          <a:bodyPr/>
          <a:lstStyle/>
          <a:p>
            <a:r>
              <a:rPr lang="en-GB" dirty="0" smtClean="0"/>
              <a:t>Thank you for listening and does anyone have any questions?</a:t>
            </a:r>
          </a:p>
          <a:p>
            <a:endParaRPr lang="en-GB" dirty="0"/>
          </a:p>
          <a:p>
            <a:endParaRPr lang="en-GB" dirty="0" smtClean="0"/>
          </a:p>
          <a:p>
            <a:r>
              <a:rPr lang="en-GB" dirty="0" smtClean="0"/>
              <a:t>Contact details:  h.hickey@gold.ac.uk</a:t>
            </a:r>
            <a:endParaRPr lang="en-GB" dirty="0"/>
          </a:p>
        </p:txBody>
      </p:sp>
    </p:spTree>
    <p:extLst>
      <p:ext uri="{BB962C8B-B14F-4D97-AF65-F5344CB8AC3E}">
        <p14:creationId xmlns:p14="http://schemas.microsoft.com/office/powerpoint/2010/main" val="2599395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r>
              <a:rPr lang="en-GB" sz="2000" dirty="0"/>
              <a:t>Conrad, S. (2010). What can a corpus tell us about grammar? In M. McCarthy &amp; A. O’Keeffe (Eds.), Routledge handbook of corpus linguistics (pp. 227-240). London: Routledge. </a:t>
            </a:r>
          </a:p>
          <a:p>
            <a:r>
              <a:rPr lang="en-GB" sz="2000" dirty="0" err="1" smtClean="0"/>
              <a:t>Hinkel</a:t>
            </a:r>
            <a:r>
              <a:rPr lang="en-GB" sz="2000" dirty="0"/>
              <a:t>, E. (2013). Research findings on teaching grammar for academic writing. English Teaching, 68(4), 3-21</a:t>
            </a:r>
            <a:r>
              <a:rPr lang="en-GB" sz="2000" dirty="0" smtClean="0"/>
              <a:t>.</a:t>
            </a:r>
          </a:p>
          <a:p>
            <a:r>
              <a:rPr lang="en-GB" sz="2000" dirty="0" smtClean="0"/>
              <a:t>King, D.C. &amp; Hickey, H. </a:t>
            </a:r>
            <a:r>
              <a:rPr lang="en-GB" sz="2000" dirty="0"/>
              <a:t>(2017) Creating and using corpora: A principled approach to identifying key language within art &amp; </a:t>
            </a:r>
            <a:r>
              <a:rPr lang="en-GB" sz="2000" dirty="0" smtClean="0"/>
              <a:t>design </a:t>
            </a:r>
            <a:r>
              <a:rPr lang="en-GB" sz="2000" i="1" dirty="0" smtClean="0"/>
              <a:t>Spark:  UAL Creative Teaching and Learning Journal, </a:t>
            </a:r>
            <a:r>
              <a:rPr lang="en-GB" sz="2000" dirty="0" smtClean="0"/>
              <a:t>2(3</a:t>
            </a:r>
            <a:r>
              <a:rPr lang="en-GB" sz="2000" dirty="0"/>
              <a:t>), pp.207-216 Available at: https://</a:t>
            </a:r>
            <a:r>
              <a:rPr lang="en-GB" sz="2000" dirty="0" smtClean="0"/>
              <a:t>sparkjournal.arts.ac.uk/index.php/spark/article/view/71</a:t>
            </a:r>
          </a:p>
          <a:p>
            <a:r>
              <a:rPr lang="en-GB" sz="2000" dirty="0" smtClean="0"/>
              <a:t>O’Keefe</a:t>
            </a:r>
            <a:r>
              <a:rPr lang="en-GB" sz="2000" dirty="0"/>
              <a:t>, A., McCarthy, M., &amp; Carter, R. (2007). From corpus to classroom: Language use and language teaching. Cambridge: Cambridge University Press. </a:t>
            </a:r>
          </a:p>
          <a:p>
            <a:r>
              <a:rPr lang="en-GB" sz="2000" dirty="0"/>
              <a:t>Schmitt, N. and Schmitt, D. (2014) A reassessment of frequency and vocabulary size in L2 vocabulary teaching, </a:t>
            </a:r>
            <a:r>
              <a:rPr lang="en-GB" sz="2000" i="1" dirty="0"/>
              <a:t>Language Teaching</a:t>
            </a:r>
            <a:r>
              <a:rPr lang="en-GB" sz="2000" dirty="0"/>
              <a:t> Cambridge University Press, 47(4), pp. 484-503.  </a:t>
            </a:r>
            <a:r>
              <a:rPr lang="en-GB" sz="2000" dirty="0" err="1"/>
              <a:t>Doi</a:t>
            </a:r>
            <a:r>
              <a:rPr lang="en-GB" sz="2000" dirty="0"/>
              <a:t>:  10.1017/S0261444812000018.</a:t>
            </a:r>
          </a:p>
          <a:p>
            <a:endParaRPr lang="en-GB" dirty="0"/>
          </a:p>
        </p:txBody>
      </p:sp>
    </p:spTree>
    <p:extLst>
      <p:ext uri="{BB962C8B-B14F-4D97-AF65-F5344CB8AC3E}">
        <p14:creationId xmlns:p14="http://schemas.microsoft.com/office/powerpoint/2010/main" val="508555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WEbsites</a:t>
            </a:r>
            <a:endParaRPr lang="en-GB" dirty="0"/>
          </a:p>
        </p:txBody>
      </p:sp>
      <p:sp>
        <p:nvSpPr>
          <p:cNvPr id="3" name="Content Placeholder 2"/>
          <p:cNvSpPr>
            <a:spLocks noGrp="1"/>
          </p:cNvSpPr>
          <p:nvPr>
            <p:ph idx="1"/>
          </p:nvPr>
        </p:nvSpPr>
        <p:spPr/>
        <p:txBody>
          <a:bodyPr/>
          <a:lstStyle/>
          <a:p>
            <a:r>
              <a:rPr lang="en-GB" dirty="0">
                <a:hlinkClick r:id="rId2"/>
              </a:rPr>
              <a:t>https://www.lextutor.ca</a:t>
            </a:r>
            <a:r>
              <a:rPr lang="en-GB" dirty="0" smtClean="0">
                <a:hlinkClick r:id="rId2"/>
              </a:rPr>
              <a:t>/</a:t>
            </a:r>
            <a:endParaRPr lang="en-GB" dirty="0" smtClean="0"/>
          </a:p>
          <a:p>
            <a:endParaRPr lang="en-GB" dirty="0"/>
          </a:p>
          <a:p>
            <a:r>
              <a:rPr lang="en-GB" dirty="0">
                <a:hlinkClick r:id="rId3"/>
              </a:rPr>
              <a:t>https://</a:t>
            </a:r>
            <a:r>
              <a:rPr lang="en-GB" dirty="0" smtClean="0">
                <a:hlinkClick r:id="rId3"/>
              </a:rPr>
              <a:t>www.vocabkitchen.com/home</a:t>
            </a:r>
            <a:endParaRPr lang="en-GB" dirty="0" smtClean="0"/>
          </a:p>
          <a:p>
            <a:endParaRPr lang="en-GB" dirty="0"/>
          </a:p>
        </p:txBody>
      </p:sp>
    </p:spTree>
    <p:extLst>
      <p:ext uri="{BB962C8B-B14F-4D97-AF65-F5344CB8AC3E}">
        <p14:creationId xmlns:p14="http://schemas.microsoft.com/office/powerpoint/2010/main" val="3986039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am </a:t>
            </a:r>
            <a:r>
              <a:rPr lang="en-GB" dirty="0" err="1" smtClean="0"/>
              <a:t>i</a:t>
            </a:r>
            <a:r>
              <a:rPr lang="en-GB" dirty="0" smtClean="0"/>
              <a:t>?</a:t>
            </a:r>
            <a:endParaRPr lang="en-GB" dirty="0"/>
          </a:p>
        </p:txBody>
      </p:sp>
      <p:sp>
        <p:nvSpPr>
          <p:cNvPr id="3" name="Content Placeholder 2"/>
          <p:cNvSpPr>
            <a:spLocks noGrp="1"/>
          </p:cNvSpPr>
          <p:nvPr>
            <p:ph idx="1"/>
          </p:nvPr>
        </p:nvSpPr>
        <p:spPr/>
        <p:txBody>
          <a:bodyPr/>
          <a:lstStyle/>
          <a:p>
            <a:r>
              <a:rPr lang="en-GB" dirty="0" smtClean="0"/>
              <a:t>Now:</a:t>
            </a:r>
          </a:p>
          <a:p>
            <a:r>
              <a:rPr lang="en-GB" dirty="0" smtClean="0"/>
              <a:t>Lecturer in English for Academic Purposes</a:t>
            </a:r>
          </a:p>
          <a:p>
            <a:r>
              <a:rPr lang="en-GB" dirty="0" smtClean="0"/>
              <a:t>International Foundation Certificate Programme Co-ordinator</a:t>
            </a:r>
          </a:p>
          <a:p>
            <a:endParaRPr lang="en-GB" dirty="0"/>
          </a:p>
          <a:p>
            <a:r>
              <a:rPr lang="en-GB" dirty="0" smtClean="0"/>
              <a:t>Previously:</a:t>
            </a:r>
          </a:p>
          <a:p>
            <a:r>
              <a:rPr lang="en-GB" dirty="0" smtClean="0"/>
              <a:t>London Metropolitan University</a:t>
            </a:r>
          </a:p>
          <a:p>
            <a:r>
              <a:rPr lang="en-GB" dirty="0" smtClean="0"/>
              <a:t>University of the Arts London</a:t>
            </a:r>
          </a:p>
          <a:p>
            <a:r>
              <a:rPr lang="en-GB" dirty="0" smtClean="0"/>
              <a:t>Language schools in the UK and Italy</a:t>
            </a:r>
          </a:p>
          <a:p>
            <a:endParaRPr lang="en-GB" dirty="0"/>
          </a:p>
        </p:txBody>
      </p:sp>
    </p:spTree>
    <p:extLst>
      <p:ext uri="{BB962C8B-B14F-4D97-AF65-F5344CB8AC3E}">
        <p14:creationId xmlns:p14="http://schemas.microsoft.com/office/powerpoint/2010/main" val="267358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GB" dirty="0" smtClean="0"/>
              <a:t>Why have I chosen this topic?</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The focus in my teaching has changed</a:t>
            </a:r>
          </a:p>
          <a:p>
            <a:r>
              <a:rPr lang="en-GB" dirty="0" smtClean="0"/>
              <a:t>Grammar is no longer a core part of my teaching</a:t>
            </a:r>
          </a:p>
          <a:p>
            <a:r>
              <a:rPr lang="en-GB" dirty="0" smtClean="0"/>
              <a:t>The grammar is incidental</a:t>
            </a:r>
            <a:endParaRPr lang="en-GB" dirty="0"/>
          </a:p>
        </p:txBody>
      </p:sp>
    </p:spTree>
    <p:extLst>
      <p:ext uri="{BB962C8B-B14F-4D97-AF65-F5344CB8AC3E}">
        <p14:creationId xmlns:p14="http://schemas.microsoft.com/office/powerpoint/2010/main" val="2244839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history of teaching grammar</a:t>
            </a:r>
            <a:endParaRPr lang="en-GB" dirty="0"/>
          </a:p>
        </p:txBody>
      </p:sp>
      <p:sp>
        <p:nvSpPr>
          <p:cNvPr id="3" name="Content Placeholder 2"/>
          <p:cNvSpPr>
            <a:spLocks noGrp="1"/>
          </p:cNvSpPr>
          <p:nvPr>
            <p:ph idx="1"/>
          </p:nvPr>
        </p:nvSpPr>
        <p:spPr/>
        <p:txBody>
          <a:bodyPr/>
          <a:lstStyle/>
          <a:p>
            <a:r>
              <a:rPr lang="en-GB" dirty="0" smtClean="0"/>
              <a:t>Different time, different place, different focus</a:t>
            </a:r>
          </a:p>
          <a:p>
            <a:endParaRPr lang="en-GB" dirty="0"/>
          </a:p>
          <a:p>
            <a:r>
              <a:rPr lang="en-GB" dirty="0" smtClean="0"/>
              <a:t>English as a Foreign Language in private language schools</a:t>
            </a:r>
          </a:p>
          <a:p>
            <a:r>
              <a:rPr lang="en-GB" dirty="0" smtClean="0"/>
              <a:t>Course book driven</a:t>
            </a:r>
          </a:p>
          <a:p>
            <a:r>
              <a:rPr lang="en-GB" dirty="0" smtClean="0"/>
              <a:t>Grammar a core part of many, if not all, of my lessons</a:t>
            </a:r>
            <a:endParaRPr lang="en-GB" dirty="0"/>
          </a:p>
        </p:txBody>
      </p:sp>
    </p:spTree>
    <p:extLst>
      <p:ext uri="{BB962C8B-B14F-4D97-AF65-F5344CB8AC3E}">
        <p14:creationId xmlns:p14="http://schemas.microsoft.com/office/powerpoint/2010/main" val="2353132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London Metropolitan University</a:t>
            </a:r>
            <a:endParaRPr lang="en-GB" dirty="0"/>
          </a:p>
        </p:txBody>
      </p:sp>
      <p:sp>
        <p:nvSpPr>
          <p:cNvPr id="3" name="Content Placeholder 2"/>
          <p:cNvSpPr>
            <a:spLocks noGrp="1"/>
          </p:cNvSpPr>
          <p:nvPr>
            <p:ph idx="1"/>
          </p:nvPr>
        </p:nvSpPr>
        <p:spPr/>
        <p:txBody>
          <a:bodyPr/>
          <a:lstStyle/>
          <a:p>
            <a:r>
              <a:rPr lang="en-GB" dirty="0" smtClean="0"/>
              <a:t>Pre-sessional course:</a:t>
            </a:r>
          </a:p>
          <a:p>
            <a:r>
              <a:rPr lang="en-GB" dirty="0" smtClean="0"/>
              <a:t>Grammar periodically ‘dropped into’ the materials</a:t>
            </a:r>
          </a:p>
          <a:p>
            <a:r>
              <a:rPr lang="en-GB" dirty="0" err="1" smtClean="0"/>
              <a:t>Decontextualised</a:t>
            </a:r>
            <a:endParaRPr lang="en-GB" dirty="0" smtClean="0"/>
          </a:p>
          <a:p>
            <a:r>
              <a:rPr lang="en-GB" dirty="0" smtClean="0"/>
              <a:t>Use of metalanguage – to what end? No future linguistics students</a:t>
            </a:r>
          </a:p>
          <a:p>
            <a:r>
              <a:rPr lang="en-GB" dirty="0" smtClean="0"/>
              <a:t>Grammar test at the end of each unit</a:t>
            </a:r>
          </a:p>
          <a:p>
            <a:endParaRPr lang="en-GB" dirty="0" smtClean="0"/>
          </a:p>
          <a:p>
            <a:r>
              <a:rPr lang="en-GB" dirty="0" smtClean="0"/>
              <a:t>Foundation programme:</a:t>
            </a:r>
          </a:p>
          <a:p>
            <a:r>
              <a:rPr lang="en-GB" dirty="0" smtClean="0"/>
              <a:t>Grammar systematically programmed into the syllabus</a:t>
            </a:r>
          </a:p>
          <a:p>
            <a:r>
              <a:rPr lang="en-GB" dirty="0" smtClean="0"/>
              <a:t>Presentation – Practice - Production</a:t>
            </a:r>
            <a:endParaRPr lang="en-GB" dirty="0"/>
          </a:p>
        </p:txBody>
      </p:sp>
    </p:spTree>
    <p:extLst>
      <p:ext uri="{BB962C8B-B14F-4D97-AF65-F5344CB8AC3E}">
        <p14:creationId xmlns:p14="http://schemas.microsoft.com/office/powerpoint/2010/main" val="285014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1000"/>
                                        <p:tgtEl>
                                          <p:spTgt spid="3">
                                            <p:txEl>
                                              <p:pRg st="7" end="7"/>
                                            </p:txEl>
                                          </p:spTgt>
                                        </p:tgtEl>
                                      </p:cBhvr>
                                    </p:animEffect>
                                    <p:anim calcmode="lin" valueType="num">
                                      <p:cBhvr>
                                        <p:cTn id="1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1000"/>
                                        <p:tgtEl>
                                          <p:spTgt spid="3">
                                            <p:txEl>
                                              <p:pRg st="8" end="8"/>
                                            </p:txEl>
                                          </p:spTgt>
                                        </p:tgtEl>
                                      </p:cBhvr>
                                    </p:animEffect>
                                    <p:anim calcmode="lin" valueType="num">
                                      <p:cBhvr>
                                        <p:cTn id="1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University of the Arts London</a:t>
            </a:r>
            <a:endParaRPr lang="en-GB" dirty="0"/>
          </a:p>
        </p:txBody>
      </p:sp>
      <p:sp>
        <p:nvSpPr>
          <p:cNvPr id="3" name="Content Placeholder 2"/>
          <p:cNvSpPr>
            <a:spLocks noGrp="1"/>
          </p:cNvSpPr>
          <p:nvPr>
            <p:ph idx="1"/>
          </p:nvPr>
        </p:nvSpPr>
        <p:spPr/>
        <p:txBody>
          <a:bodyPr/>
          <a:lstStyle/>
          <a:p>
            <a:r>
              <a:rPr lang="en-GB" dirty="0" smtClean="0"/>
              <a:t>Commercial Programme/English Language and Arts</a:t>
            </a:r>
          </a:p>
          <a:p>
            <a:endParaRPr lang="en-GB" dirty="0" smtClean="0"/>
          </a:p>
          <a:p>
            <a:r>
              <a:rPr lang="en-GB" dirty="0" smtClean="0"/>
              <a:t>The return to the course book</a:t>
            </a:r>
          </a:p>
          <a:p>
            <a:r>
              <a:rPr lang="en-GB" dirty="0" smtClean="0"/>
              <a:t>More of the ‘PPP’ approach to grammar</a:t>
            </a:r>
          </a:p>
          <a:p>
            <a:r>
              <a:rPr lang="en-GB" dirty="0" smtClean="0"/>
              <a:t>A checklist to enable students to ‘pass’ the monthly tests and move up a level</a:t>
            </a:r>
          </a:p>
          <a:p>
            <a:r>
              <a:rPr lang="en-GB" dirty="0" smtClean="0"/>
              <a:t>The students can ‘work that grammar’ in isolation</a:t>
            </a:r>
            <a:endParaRPr lang="en-GB" dirty="0"/>
          </a:p>
        </p:txBody>
      </p:sp>
    </p:spTree>
    <p:extLst>
      <p:ext uri="{BB962C8B-B14F-4D97-AF65-F5344CB8AC3E}">
        <p14:creationId xmlns:p14="http://schemas.microsoft.com/office/powerpoint/2010/main" val="395177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University of the arts London </a:t>
            </a:r>
            <a:br>
              <a:rPr lang="en-GB" dirty="0" smtClean="0"/>
            </a:br>
            <a:r>
              <a:rPr lang="en-GB" dirty="0" smtClean="0"/>
              <a:t>In-sessional </a:t>
            </a:r>
            <a:endParaRPr lang="en-GB" dirty="0"/>
          </a:p>
        </p:txBody>
      </p:sp>
      <p:sp>
        <p:nvSpPr>
          <p:cNvPr id="3" name="Content Placeholder 2"/>
          <p:cNvSpPr>
            <a:spLocks noGrp="1"/>
          </p:cNvSpPr>
          <p:nvPr>
            <p:ph idx="1"/>
          </p:nvPr>
        </p:nvSpPr>
        <p:spPr/>
        <p:txBody>
          <a:bodyPr/>
          <a:lstStyle/>
          <a:p>
            <a:r>
              <a:rPr lang="en-GB" dirty="0"/>
              <a:t>“The essential elements of grammar instruction can be designed to be flexible within the curriculum structure, and the amount of effort and time devoted to each can be adjusted depending on learners’ needs.” (</a:t>
            </a:r>
            <a:r>
              <a:rPr lang="en-GB" dirty="0" err="1"/>
              <a:t>Hinkel</a:t>
            </a:r>
            <a:r>
              <a:rPr lang="en-GB" dirty="0"/>
              <a:t>, E. 2013 p4)</a:t>
            </a:r>
          </a:p>
          <a:p>
            <a:endParaRPr lang="en-GB" dirty="0" smtClean="0"/>
          </a:p>
          <a:p>
            <a:endParaRPr lang="en-GB" dirty="0" smtClean="0"/>
          </a:p>
          <a:p>
            <a:r>
              <a:rPr lang="en-GB" dirty="0" smtClean="0"/>
              <a:t>Schemes of work devised by tutors (no syllabus as such)</a:t>
            </a:r>
          </a:p>
          <a:p>
            <a:r>
              <a:rPr lang="en-GB" dirty="0" smtClean="0"/>
              <a:t>When, where and how grammar was needed in academic circumstances</a:t>
            </a:r>
          </a:p>
          <a:p>
            <a:r>
              <a:rPr lang="en-GB" dirty="0" smtClean="0"/>
              <a:t>Incidental starts to become more prevalent in my teaching</a:t>
            </a:r>
            <a:endParaRPr lang="en-GB" dirty="0"/>
          </a:p>
          <a:p>
            <a:endParaRPr lang="en-GB" dirty="0"/>
          </a:p>
        </p:txBody>
      </p:sp>
    </p:spTree>
    <p:extLst>
      <p:ext uri="{BB962C8B-B14F-4D97-AF65-F5344CB8AC3E}">
        <p14:creationId xmlns:p14="http://schemas.microsoft.com/office/powerpoint/2010/main" val="311901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University of the arts </a:t>
            </a:r>
            <a:br>
              <a:rPr lang="en-GB" dirty="0" smtClean="0"/>
            </a:br>
            <a:r>
              <a:rPr lang="en-GB" dirty="0" smtClean="0"/>
              <a:t>pre-sessional</a:t>
            </a:r>
            <a:endParaRPr lang="en-GB" dirty="0"/>
          </a:p>
        </p:txBody>
      </p:sp>
      <p:sp>
        <p:nvSpPr>
          <p:cNvPr id="3" name="Content Placeholder 2"/>
          <p:cNvSpPr>
            <a:spLocks noGrp="1"/>
          </p:cNvSpPr>
          <p:nvPr>
            <p:ph idx="1"/>
          </p:nvPr>
        </p:nvSpPr>
        <p:spPr/>
        <p:txBody>
          <a:bodyPr/>
          <a:lstStyle/>
          <a:p>
            <a:r>
              <a:rPr lang="en-GB" dirty="0" smtClean="0"/>
              <a:t>We want grammar and we want it now!</a:t>
            </a:r>
          </a:p>
          <a:p>
            <a:r>
              <a:rPr lang="en-GB" dirty="0" smtClean="0"/>
              <a:t>Materials were content focussed – grammar was incidental (read ‘randomly dropped in here and there as the course progressed’)</a:t>
            </a:r>
          </a:p>
          <a:p>
            <a:endParaRPr lang="en-GB" dirty="0"/>
          </a:p>
          <a:p>
            <a:r>
              <a:rPr lang="en-GB" dirty="0" smtClean="0"/>
              <a:t>Rewriting of the materials and a further rewrite – driven to a certain extent by research </a:t>
            </a:r>
            <a:r>
              <a:rPr lang="en-GB" dirty="0" smtClean="0"/>
              <a:t>by </a:t>
            </a:r>
            <a:r>
              <a:rPr lang="en-GB" dirty="0" smtClean="0"/>
              <a:t>myself and a </a:t>
            </a:r>
            <a:r>
              <a:rPr lang="en-GB" dirty="0" smtClean="0"/>
              <a:t>colleague on the type of language used in art and design</a:t>
            </a:r>
            <a:endParaRPr lang="en-GB" dirty="0" smtClean="0"/>
          </a:p>
          <a:p>
            <a:r>
              <a:rPr lang="en-GB" dirty="0" smtClean="0"/>
              <a:t>Introduction of Grammar Booklets</a:t>
            </a:r>
          </a:p>
          <a:p>
            <a:r>
              <a:rPr lang="en-GB" dirty="0" smtClean="0"/>
              <a:t>Revision of Grammar Booklets</a:t>
            </a:r>
          </a:p>
          <a:p>
            <a:endParaRPr lang="en-GB" dirty="0"/>
          </a:p>
          <a:p>
            <a:endParaRPr lang="en-GB" dirty="0" smtClean="0"/>
          </a:p>
          <a:p>
            <a:endParaRPr lang="en-GB" dirty="0"/>
          </a:p>
        </p:txBody>
      </p:sp>
    </p:spTree>
    <p:extLst>
      <p:ext uri="{BB962C8B-B14F-4D97-AF65-F5344CB8AC3E}">
        <p14:creationId xmlns:p14="http://schemas.microsoft.com/office/powerpoint/2010/main" val="47346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Goldsmiths IFC</a:t>
            </a:r>
            <a:endParaRPr lang="en-GB" dirty="0"/>
          </a:p>
        </p:txBody>
      </p:sp>
      <p:sp>
        <p:nvSpPr>
          <p:cNvPr id="3" name="Content Placeholder 2"/>
          <p:cNvSpPr>
            <a:spLocks noGrp="1"/>
          </p:cNvSpPr>
          <p:nvPr>
            <p:ph idx="1"/>
          </p:nvPr>
        </p:nvSpPr>
        <p:spPr/>
        <p:txBody>
          <a:bodyPr/>
          <a:lstStyle/>
          <a:p>
            <a:r>
              <a:rPr lang="en-GB" dirty="0" smtClean="0"/>
              <a:t>On the Academic Reading and Writing Module, I work with what the students produce – I don’t teach grammar (or I do, but incidentally)</a:t>
            </a:r>
          </a:p>
          <a:p>
            <a:endParaRPr lang="en-GB" dirty="0"/>
          </a:p>
          <a:p>
            <a:r>
              <a:rPr lang="en-GB" dirty="0" smtClean="0"/>
              <a:t>Currently students with IELTS 6.0 or below take a Language Development class which is non-credit bearing</a:t>
            </a:r>
          </a:p>
          <a:p>
            <a:endParaRPr lang="en-GB" dirty="0"/>
          </a:p>
          <a:p>
            <a:r>
              <a:rPr lang="en-GB" dirty="0" smtClean="0"/>
              <a:t>Those students with 6.5 and above do not have this class but in the assessment criteria we still apply the criteria relating to grammar</a:t>
            </a:r>
          </a:p>
          <a:p>
            <a:r>
              <a:rPr lang="en-GB" dirty="0" smtClean="0"/>
              <a:t>Are we saying they are grammar perfect?  Or at least </a:t>
            </a:r>
            <a:r>
              <a:rPr lang="en-GB" dirty="0" err="1" smtClean="0"/>
              <a:t>okayish</a:t>
            </a:r>
            <a:r>
              <a:rPr lang="en-GB" dirty="0" smtClean="0"/>
              <a:t>?</a:t>
            </a:r>
          </a:p>
          <a:p>
            <a:endParaRPr lang="en-GB" dirty="0"/>
          </a:p>
          <a:p>
            <a:endParaRPr lang="en-GB" dirty="0"/>
          </a:p>
        </p:txBody>
      </p:sp>
    </p:spTree>
    <p:extLst>
      <p:ext uri="{BB962C8B-B14F-4D97-AF65-F5344CB8AC3E}">
        <p14:creationId xmlns:p14="http://schemas.microsoft.com/office/powerpoint/2010/main" val="313535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0024_PowerPoint_template_negative" id="{4EE994E0-7126-3747-8699-D7009747F157}" vid="{C37FFA87-11C3-B84E-81D8-6B1B5F1F01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858552FAD47A43A817C855932B4E4D" ma:contentTypeVersion="16" ma:contentTypeDescription="Create a new document." ma:contentTypeScope="" ma:versionID="17e542395d8730ddaa547534d7aa8664">
  <xsd:schema xmlns:xsd="http://www.w3.org/2001/XMLSchema" xmlns:xs="http://www.w3.org/2001/XMLSchema" xmlns:p="http://schemas.microsoft.com/office/2006/metadata/properties" xmlns:ns2="b2e243ec-810e-4dca-ab1d-7db4618ccfca" xmlns:ns3="e75b0cfa-54d3-4d0a-8911-6a7167b8b1be" targetNamespace="http://schemas.microsoft.com/office/2006/metadata/properties" ma:root="true" ma:fieldsID="faa86ae4cfb7f07158750d4e614403e6" ns2:_="" ns3:_="">
    <xsd:import namespace="b2e243ec-810e-4dca-ab1d-7db4618ccfca"/>
    <xsd:import namespace="e75b0cfa-54d3-4d0a-8911-6a7167b8b1b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e243ec-810e-4dca-ab1d-7db4618ccf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55cd427-a42c-44c8-816a-2405638e27c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75b0cfa-54d3-4d0a-8911-6a7167b8b1b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ef2e5ae-e7b8-4f77-822e-dfda5c943398}" ma:internalName="TaxCatchAll" ma:showField="CatchAllData" ma:web="e75b0cfa-54d3-4d0a-8911-6a7167b8b1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75b0cfa-54d3-4d0a-8911-6a7167b8b1be" xsi:nil="true"/>
    <lcf76f155ced4ddcb4097134ff3c332f xmlns="b2e243ec-810e-4dca-ab1d-7db4618ccfc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50595df1-5a83-4c2f-96ca-2252bdaddf40" ContentTypeId="0x010100F5F8CC587B1E4AAEBC0BF7358D11E10B" PreviousValue="false"/>
</file>

<file path=customXml/itemProps1.xml><?xml version="1.0" encoding="utf-8"?>
<ds:datastoreItem xmlns:ds="http://schemas.openxmlformats.org/officeDocument/2006/customXml" ds:itemID="{2C35205A-0704-44EC-8CE0-42888A71D7A5}"/>
</file>

<file path=customXml/itemProps2.xml><?xml version="1.0" encoding="utf-8"?>
<ds:datastoreItem xmlns:ds="http://schemas.openxmlformats.org/officeDocument/2006/customXml" ds:itemID="{59739238-79D2-4051-A8C4-8A573C905C20}">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A941BB2-1E18-4072-9DF6-70C2BACC413A}">
  <ds:schemaRefs>
    <ds:schemaRef ds:uri="http://schemas.microsoft.com/sharepoint/v3/contenttype/forms"/>
  </ds:schemaRefs>
</ds:datastoreItem>
</file>

<file path=customXml/itemProps4.xml><?xml version="1.0" encoding="utf-8"?>
<ds:datastoreItem xmlns:ds="http://schemas.openxmlformats.org/officeDocument/2006/customXml" ds:itemID="{519F3430-839B-428E-8AB5-89DBC89EEB45}">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718</TotalTime>
  <Words>948</Words>
  <Application>Microsoft Office PowerPoint</Application>
  <PresentationFormat>Widescreen</PresentationFormat>
  <Paragraphs>111</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Impact</vt:lpstr>
      <vt:lpstr>Office Theme</vt:lpstr>
      <vt:lpstr>THE Grammar is incidental</vt:lpstr>
      <vt:lpstr>Who am i?</vt:lpstr>
      <vt:lpstr>Why have I chosen this topic? </vt:lpstr>
      <vt:lpstr>My history of teaching grammar</vt:lpstr>
      <vt:lpstr>London Metropolitan University</vt:lpstr>
      <vt:lpstr>University of the Arts London</vt:lpstr>
      <vt:lpstr>University of the arts London  In-sessional </vt:lpstr>
      <vt:lpstr>University of the arts  pre-sessional</vt:lpstr>
      <vt:lpstr>Goldsmiths IFC</vt:lpstr>
      <vt:lpstr>What Should I focus on?</vt:lpstr>
      <vt:lpstr>Lexis!</vt:lpstr>
      <vt:lpstr>Goldsmiths IFC changes</vt:lpstr>
      <vt:lpstr>Assessment Criteria</vt:lpstr>
      <vt:lpstr>The grammar is incidental</vt:lpstr>
      <vt:lpstr>Questions and Contact details</vt:lpstr>
      <vt:lpstr>references</vt:lpstr>
      <vt:lpstr>WEbsites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Goldsmiths_PowerPoint</dc:title>
  <dc:subject/>
  <dc:creator>Microsoft Office User</dc:creator>
  <cp:keywords/>
  <dc:description/>
  <cp:lastModifiedBy>Helen Hickey</cp:lastModifiedBy>
  <cp:revision>69</cp:revision>
  <dcterms:created xsi:type="dcterms:W3CDTF">2018-05-31T08:17:37Z</dcterms:created>
  <dcterms:modified xsi:type="dcterms:W3CDTF">2023-04-05T13:25:11Z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0x010100C2858552FAD47A43A817C855932B4E4D</vt:lpwstr>
  </property>
</Properties>
</file>