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730" r:id="rId4"/>
    <p:sldId id="742" r:id="rId5"/>
    <p:sldId id="731" r:id="rId6"/>
    <p:sldId id="732" r:id="rId7"/>
    <p:sldId id="733" r:id="rId8"/>
    <p:sldId id="737" r:id="rId9"/>
    <p:sldId id="735" r:id="rId10"/>
    <p:sldId id="739" r:id="rId11"/>
    <p:sldId id="740" r:id="rId12"/>
    <p:sldId id="741" r:id="rId13"/>
    <p:sldId id="736"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7"/>
    <a:srgbClr val="0053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4674"/>
  </p:normalViewPr>
  <p:slideViewPr>
    <p:cSldViewPr snapToGrid="0" snapToObjects="1">
      <p:cViewPr varScale="1">
        <p:scale>
          <a:sx n="54" d="100"/>
          <a:sy n="54" d="100"/>
        </p:scale>
        <p:origin x="10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CBCE-0F3C-43D9-9C58-F5139658E0F9}"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2C8BA-05FF-475B-86EC-79E4A013A88E}" type="slidenum">
              <a:rPr lang="en-GB" smtClean="0"/>
              <a:t>‹#›</a:t>
            </a:fld>
            <a:endParaRPr lang="en-GB"/>
          </a:p>
        </p:txBody>
      </p:sp>
    </p:spTree>
    <p:extLst>
      <p:ext uri="{BB962C8B-B14F-4D97-AF65-F5344CB8AC3E}">
        <p14:creationId xmlns:p14="http://schemas.microsoft.com/office/powerpoint/2010/main" val="400335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Target - </a:t>
            </a:r>
            <a:r>
              <a:rPr lang="fr-FR" b="0" i="0" dirty="0" err="1">
                <a:solidFill>
                  <a:srgbClr val="383838"/>
                </a:solidFill>
                <a:effectLst/>
                <a:latin typeface="Lato" panose="020F0502020204030203" pitchFamily="34" charset="0"/>
              </a:rPr>
              <a:t>Presentation</a:t>
            </a:r>
            <a:r>
              <a:rPr lang="fr-FR" b="0" i="0" dirty="0">
                <a:solidFill>
                  <a:srgbClr val="383838"/>
                </a:solidFill>
                <a:effectLst/>
                <a:latin typeface="Lato" panose="020F0502020204030203" pitchFamily="34" charset="0"/>
              </a:rPr>
              <a:t> (20 mins) + Q&amp;A (20 mins)</a:t>
            </a:r>
            <a:endParaRPr lang="en-GB" dirty="0"/>
          </a:p>
          <a:p>
            <a:r>
              <a:rPr lang="en-GB" dirty="0"/>
              <a:t>Thanks audience - Introduction – role </a:t>
            </a:r>
          </a:p>
        </p:txBody>
      </p:sp>
      <p:sp>
        <p:nvSpPr>
          <p:cNvPr id="4" name="Slide Number Placeholder 3"/>
          <p:cNvSpPr>
            <a:spLocks noGrp="1"/>
          </p:cNvSpPr>
          <p:nvPr>
            <p:ph type="sldNum" sz="quarter" idx="5"/>
          </p:nvPr>
        </p:nvSpPr>
        <p:spPr/>
        <p:txBody>
          <a:bodyPr/>
          <a:lstStyle/>
          <a:p>
            <a:fld id="{F1E2C8BA-05FF-475B-86EC-79E4A013A88E}" type="slidenum">
              <a:rPr lang="en-GB" smtClean="0"/>
              <a:t>1</a:t>
            </a:fld>
            <a:endParaRPr lang="en-GB"/>
          </a:p>
        </p:txBody>
      </p:sp>
    </p:spTree>
    <p:extLst>
      <p:ext uri="{BB962C8B-B14F-4D97-AF65-F5344CB8AC3E}">
        <p14:creationId xmlns:p14="http://schemas.microsoft.com/office/powerpoint/2010/main" val="156407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 start by telling you a little bit about how this project came to light. Then I’ll move on to explore FL so if that is not it, then what is it?  A brief overview of the Literature exploring FL. Then I will introduce the context in which this research took place followed by the understanding of FL that different stakeholders course designers, Team Leaders and Teachers revealed in the semi-structured interviews I conducted. I realise that Team Leader may be a centre-specific term, so I would just like to clarify that this role refers to…</a:t>
            </a:r>
          </a:p>
        </p:txBody>
      </p:sp>
      <p:sp>
        <p:nvSpPr>
          <p:cNvPr id="4" name="Slide Number Placeholder 3"/>
          <p:cNvSpPr>
            <a:spLocks noGrp="1"/>
          </p:cNvSpPr>
          <p:nvPr>
            <p:ph type="sldNum" sz="quarter" idx="5"/>
          </p:nvPr>
        </p:nvSpPr>
        <p:spPr/>
        <p:txBody>
          <a:bodyPr/>
          <a:lstStyle/>
          <a:p>
            <a:fld id="{F1E2C8BA-05FF-475B-86EC-79E4A013A88E}" type="slidenum">
              <a:rPr lang="en-GB" smtClean="0"/>
              <a:t>2</a:t>
            </a:fld>
            <a:endParaRPr lang="en-GB"/>
          </a:p>
        </p:txBody>
      </p:sp>
    </p:spTree>
    <p:extLst>
      <p:ext uri="{BB962C8B-B14F-4D97-AF65-F5344CB8AC3E}">
        <p14:creationId xmlns:p14="http://schemas.microsoft.com/office/powerpoint/2010/main" val="18993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I will focus on what is FL. I will used Qual data, extracts form interview.</a:t>
            </a:r>
          </a:p>
        </p:txBody>
      </p:sp>
      <p:sp>
        <p:nvSpPr>
          <p:cNvPr id="4" name="Slide Number Placeholder 3"/>
          <p:cNvSpPr>
            <a:spLocks noGrp="1"/>
          </p:cNvSpPr>
          <p:nvPr>
            <p:ph type="sldNum" sz="quarter" idx="5"/>
          </p:nvPr>
        </p:nvSpPr>
        <p:spPr/>
        <p:txBody>
          <a:bodyPr/>
          <a:lstStyle/>
          <a:p>
            <a:fld id="{F1E2C8BA-05FF-475B-86EC-79E4A013A88E}" type="slidenum">
              <a:rPr lang="en-GB" smtClean="0"/>
              <a:t>3</a:t>
            </a:fld>
            <a:endParaRPr lang="en-GB"/>
          </a:p>
        </p:txBody>
      </p:sp>
    </p:spTree>
    <p:extLst>
      <p:ext uri="{BB962C8B-B14F-4D97-AF65-F5344CB8AC3E}">
        <p14:creationId xmlns:p14="http://schemas.microsoft.com/office/powerpoint/2010/main" val="304517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flipped Learning network was founded by Bergmann and </a:t>
            </a:r>
            <a:r>
              <a:rPr lang="en-GB" dirty="0" err="1"/>
              <a:t>Sams</a:t>
            </a:r>
            <a:r>
              <a:rPr lang="en-GB" dirty="0"/>
              <a:t> (2012). They are credited as the founders of FL as it is currently understood, used pre-recorded lectures to present the content, thus actively engaging with TEL. This is quite interesting as some definitions of FL from the literature, for example, </a:t>
            </a:r>
            <a:r>
              <a:rPr lang="en-GB" dirty="0" err="1"/>
              <a:t>Abeysekera</a:t>
            </a:r>
            <a:r>
              <a:rPr lang="en-GB" dirty="0"/>
              <a:t> &amp; Dawson (2014)  explicitly include TEL/ use of videos as part of FL. The fact that there are different definitions within the literature can make implementing FL challenging. For me, FL is independent of the use of TEL and is intrinsically linked to social constructivism. It is an exciting approach that can level the playing field and create a more dynamic space in the classroom where students engage with tasks within their ZPD Ss engage with these tasks with the support of their peers and the guidance of the teacher.</a:t>
            </a:r>
          </a:p>
          <a:p>
            <a:endParaRPr lang="en-GB" dirty="0"/>
          </a:p>
          <a:p>
            <a:endParaRPr lang="en-GB" dirty="0"/>
          </a:p>
        </p:txBody>
      </p:sp>
      <p:sp>
        <p:nvSpPr>
          <p:cNvPr id="4" name="Slide Number Placeholder 3"/>
          <p:cNvSpPr>
            <a:spLocks noGrp="1"/>
          </p:cNvSpPr>
          <p:nvPr>
            <p:ph type="sldNum" sz="quarter" idx="5"/>
          </p:nvPr>
        </p:nvSpPr>
        <p:spPr/>
        <p:txBody>
          <a:bodyPr/>
          <a:lstStyle/>
          <a:p>
            <a:fld id="{F1E2C8BA-05FF-475B-86EC-79E4A013A88E}" type="slidenum">
              <a:rPr lang="en-GB" smtClean="0"/>
              <a:t>5</a:t>
            </a:fld>
            <a:endParaRPr lang="en-GB"/>
          </a:p>
        </p:txBody>
      </p:sp>
    </p:spTree>
    <p:extLst>
      <p:ext uri="{BB962C8B-B14F-4D97-AF65-F5344CB8AC3E}">
        <p14:creationId xmlns:p14="http://schemas.microsoft.com/office/powerpoint/2010/main" val="339674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Um, team leaders are team leaders are trained teachers who have demonstrated that they are very, they are good teachers, and that they're very reliable, and organized and good at supporting other teachers, particularly new teachers who are new to the context and new to the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centre</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p>
          <a:p>
            <a:r>
              <a:rPr lang="en-GB" dirty="0"/>
              <a:t>The British Council requirements for TEFL-Q qualifications are validated programmes with 100+ hours of input and 5+ hours of teaching practice (BC, 2016).</a:t>
            </a:r>
          </a:p>
        </p:txBody>
      </p:sp>
      <p:sp>
        <p:nvSpPr>
          <p:cNvPr id="4" name="Slide Number Placeholder 3"/>
          <p:cNvSpPr>
            <a:spLocks noGrp="1"/>
          </p:cNvSpPr>
          <p:nvPr>
            <p:ph type="sldNum" sz="quarter" idx="5"/>
          </p:nvPr>
        </p:nvSpPr>
        <p:spPr/>
        <p:txBody>
          <a:bodyPr/>
          <a:lstStyle/>
          <a:p>
            <a:fld id="{F1E2C8BA-05FF-475B-86EC-79E4A013A88E}" type="slidenum">
              <a:rPr lang="en-GB" smtClean="0"/>
              <a:t>7</a:t>
            </a:fld>
            <a:endParaRPr lang="en-GB"/>
          </a:p>
        </p:txBody>
      </p:sp>
    </p:spTree>
    <p:extLst>
      <p:ext uri="{BB962C8B-B14F-4D97-AF65-F5344CB8AC3E}">
        <p14:creationId xmlns:p14="http://schemas.microsoft.com/office/powerpoint/2010/main" val="195734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E2C8BA-05FF-475B-86EC-79E4A013A88E}" type="slidenum">
              <a:rPr lang="en-GB" smtClean="0"/>
              <a:t>8</a:t>
            </a:fld>
            <a:endParaRPr lang="en-GB"/>
          </a:p>
        </p:txBody>
      </p:sp>
    </p:spTree>
    <p:extLst>
      <p:ext uri="{BB962C8B-B14F-4D97-AF65-F5344CB8AC3E}">
        <p14:creationId xmlns:p14="http://schemas.microsoft.com/office/powerpoint/2010/main" val="886365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80270"/>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418819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9863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26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11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39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45964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036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11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211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896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532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532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632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152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2066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912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164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1266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177/234763111558412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8258" y="1567542"/>
            <a:ext cx="9379742" cy="2767067"/>
          </a:xfrm>
        </p:spPr>
        <p:txBody>
          <a:bodyPr>
            <a:normAutofit fontScale="90000"/>
          </a:bodyPr>
          <a:lstStyle/>
          <a:p>
            <a:br>
              <a:rPr lang="en-US" sz="4400" b="1" dirty="0">
                <a:solidFill>
                  <a:schemeClr val="accent1">
                    <a:lumMod val="60000"/>
                    <a:lumOff val="40000"/>
                  </a:schemeClr>
                </a:solidFill>
              </a:rPr>
            </a:br>
            <a:br>
              <a:rPr lang="en-US" sz="4400" b="1" dirty="0">
                <a:solidFill>
                  <a:schemeClr val="accent1">
                    <a:lumMod val="60000"/>
                    <a:lumOff val="40000"/>
                  </a:schemeClr>
                </a:solidFill>
              </a:rPr>
            </a:br>
            <a:br>
              <a:rPr lang="en-US" sz="4400" b="1" dirty="0">
                <a:solidFill>
                  <a:schemeClr val="accent1">
                    <a:lumMod val="60000"/>
                    <a:lumOff val="40000"/>
                  </a:schemeClr>
                </a:solidFill>
              </a:rPr>
            </a:br>
            <a:br>
              <a:rPr lang="en-US" sz="4400" b="1" dirty="0">
                <a:solidFill>
                  <a:schemeClr val="accent1">
                    <a:lumMod val="60000"/>
                    <a:lumOff val="40000"/>
                  </a:schemeClr>
                </a:solidFill>
              </a:rPr>
            </a:br>
            <a:r>
              <a:rPr lang="en-GB" sz="4400" b="1" dirty="0">
                <a:solidFill>
                  <a:schemeClr val="accent1">
                    <a:lumMod val="60000"/>
                    <a:lumOff val="40000"/>
                  </a:schemeClr>
                </a:solidFill>
              </a:rPr>
              <a:t>That’s not it! Exploring practitioners' understandings of Flipped Learning in an online </a:t>
            </a:r>
            <a:r>
              <a:rPr lang="en-GB" sz="4400" b="1" dirty="0" err="1">
                <a:solidFill>
                  <a:schemeClr val="accent1">
                    <a:lumMod val="60000"/>
                    <a:lumOff val="40000"/>
                  </a:schemeClr>
                </a:solidFill>
              </a:rPr>
              <a:t>presessional</a:t>
            </a:r>
            <a:r>
              <a:rPr lang="en-GB" sz="4400" b="1" dirty="0">
                <a:solidFill>
                  <a:schemeClr val="accent1">
                    <a:lumMod val="60000"/>
                    <a:lumOff val="40000"/>
                  </a:schemeClr>
                </a:solidFill>
              </a:rPr>
              <a:t> course.</a:t>
            </a:r>
            <a:br>
              <a:rPr lang="en-GB" sz="4400" b="1" dirty="0">
                <a:solidFill>
                  <a:schemeClr val="accent1">
                    <a:lumMod val="60000"/>
                    <a:lumOff val="40000"/>
                  </a:schemeClr>
                </a:solidFill>
              </a:rPr>
            </a:br>
            <a:endParaRPr lang="en-US" sz="4400" b="1" dirty="0">
              <a:solidFill>
                <a:schemeClr val="accent1">
                  <a:lumMod val="60000"/>
                  <a:lumOff val="40000"/>
                </a:schemeClr>
              </a:solidFill>
            </a:endParaRPr>
          </a:p>
        </p:txBody>
      </p:sp>
      <p:sp>
        <p:nvSpPr>
          <p:cNvPr id="3" name="Subtitle 2"/>
          <p:cNvSpPr>
            <a:spLocks noGrp="1"/>
          </p:cNvSpPr>
          <p:nvPr>
            <p:ph type="subTitle" idx="1"/>
          </p:nvPr>
        </p:nvSpPr>
        <p:spPr>
          <a:xfrm>
            <a:off x="1785257" y="4462577"/>
            <a:ext cx="9144000" cy="1655762"/>
          </a:xfrm>
        </p:spPr>
        <p:txBody>
          <a:bodyPr/>
          <a:lstStyle/>
          <a:p>
            <a:r>
              <a:rPr lang="en-US" dirty="0"/>
              <a:t>Dr Paula Villegas, EdD, SFHEA</a:t>
            </a:r>
          </a:p>
          <a:p>
            <a:r>
              <a:rPr lang="en-US" dirty="0"/>
              <a:t>International Education Institute, University of St Andrews</a:t>
            </a:r>
          </a:p>
          <a:p>
            <a:r>
              <a:rPr lang="en-US" dirty="0"/>
              <a:t>pvv1@st-Andrews.ac.uk</a:t>
            </a:r>
          </a:p>
        </p:txBody>
      </p:sp>
    </p:spTree>
    <p:extLst>
      <p:ext uri="{BB962C8B-B14F-4D97-AF65-F5344CB8AC3E}">
        <p14:creationId xmlns:p14="http://schemas.microsoft.com/office/powerpoint/2010/main" val="45745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FAF66E-85EE-C4A1-F279-4DB14C630758}"/>
              </a:ext>
            </a:extLst>
          </p:cNvPr>
          <p:cNvSpPr>
            <a:spLocks noGrp="1"/>
          </p:cNvSpPr>
          <p:nvPr>
            <p:ph type="title"/>
          </p:nvPr>
        </p:nvSpPr>
        <p:spPr>
          <a:xfrm>
            <a:off x="743197" y="-25256"/>
            <a:ext cx="10515600" cy="1325563"/>
          </a:xfrm>
        </p:spPr>
        <p:txBody>
          <a:bodyPr>
            <a:normAutofit/>
          </a:bodyPr>
          <a:lstStyle/>
          <a:p>
            <a:pPr algn="ctr"/>
            <a:r>
              <a:rPr lang="en-GB" sz="3600" b="1" dirty="0">
                <a:solidFill>
                  <a:srgbClr val="00539B"/>
                </a:solidFill>
              </a:rPr>
              <a:t>What is Flipped Learning? – EAP tutors</a:t>
            </a:r>
            <a:endParaRPr lang="en-GB" sz="3600" dirty="0">
              <a:solidFill>
                <a:srgbClr val="00539B"/>
              </a:solidFill>
            </a:endParaRPr>
          </a:p>
        </p:txBody>
      </p:sp>
      <p:sp>
        <p:nvSpPr>
          <p:cNvPr id="2" name="Thought Bubble: Cloud 1">
            <a:extLst>
              <a:ext uri="{FF2B5EF4-FFF2-40B4-BE49-F238E27FC236}">
                <a16:creationId xmlns:a16="http://schemas.microsoft.com/office/drawing/2014/main" id="{30773809-8F63-DAA0-860A-B562A1D2E745}"/>
              </a:ext>
            </a:extLst>
          </p:cNvPr>
          <p:cNvSpPr/>
          <p:nvPr/>
        </p:nvSpPr>
        <p:spPr>
          <a:xfrm>
            <a:off x="83127" y="972292"/>
            <a:ext cx="5332022" cy="3547867"/>
          </a:xfrm>
          <a:prstGeom prst="cloudCallout">
            <a:avLst>
              <a:gd name="adj1" fmla="val -23421"/>
              <a:gd name="adj2" fmla="val 77662"/>
            </a:avLst>
          </a:prstGeom>
          <a:solidFill>
            <a:srgbClr val="FFFD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r>
              <a:rPr lang="en-GB" dirty="0">
                <a:solidFill>
                  <a:schemeClr val="tx1"/>
                </a:solidFill>
              </a:rPr>
              <a:t>They're almost coming into the live sessions and they're almost recycling, what they've done at home, but it's certainly at the beginning at the initial stages. So yes, I think </a:t>
            </a:r>
            <a:r>
              <a:rPr lang="en-GB" b="1" dirty="0">
                <a:solidFill>
                  <a:schemeClr val="tx1"/>
                </a:solidFill>
              </a:rPr>
              <a:t>that the link is very clear to them</a:t>
            </a:r>
            <a:r>
              <a:rPr lang="en-GB" dirty="0">
                <a:solidFill>
                  <a:schemeClr val="tx1"/>
                </a:solidFill>
              </a:rPr>
              <a:t>, then (Cedric, first time teaching in the course).</a:t>
            </a:r>
          </a:p>
        </p:txBody>
      </p:sp>
      <p:sp>
        <p:nvSpPr>
          <p:cNvPr id="3" name="Thought Bubble: Cloud 2">
            <a:extLst>
              <a:ext uri="{FF2B5EF4-FFF2-40B4-BE49-F238E27FC236}">
                <a16:creationId xmlns:a16="http://schemas.microsoft.com/office/drawing/2014/main" id="{395F9236-3666-EBF2-F7BE-BDBF836AB761}"/>
              </a:ext>
            </a:extLst>
          </p:cNvPr>
          <p:cNvSpPr/>
          <p:nvPr/>
        </p:nvSpPr>
        <p:spPr>
          <a:xfrm>
            <a:off x="5636820" y="972292"/>
            <a:ext cx="6555180" cy="4864430"/>
          </a:xfrm>
          <a:prstGeom prst="cloudCallout">
            <a:avLst>
              <a:gd name="adj1" fmla="val -62157"/>
              <a:gd name="adj2" fmla="val 48910"/>
            </a:avLst>
          </a:prstGeom>
          <a:solidFill>
            <a:srgbClr val="FFFD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Oh, I think the best thing is definitely the students’ preparation the, you know, a lot of their questions are already answered (…) once in a while, you might get a tricky grammar question. And then they need to be clarified (…) those types of questions crop up, then less frequently, which is helpful when you teach an </a:t>
            </a:r>
            <a:r>
              <a:rPr lang="en-GB" b="1" dirty="0">
                <a:solidFill>
                  <a:schemeClr val="tx1"/>
                </a:solidFill>
              </a:rPr>
              <a:t>online course </a:t>
            </a:r>
            <a:r>
              <a:rPr lang="en-GB" dirty="0">
                <a:solidFill>
                  <a:schemeClr val="tx1"/>
                </a:solidFill>
              </a:rPr>
              <a:t>(Naomi, </a:t>
            </a:r>
            <a:r>
              <a:rPr lang="en-GB" i="1" dirty="0">
                <a:solidFill>
                  <a:schemeClr val="tx1"/>
                </a:solidFill>
              </a:rPr>
              <a:t>returner</a:t>
            </a:r>
            <a:r>
              <a:rPr lang="en-GB" dirty="0">
                <a:solidFill>
                  <a:schemeClr val="tx1"/>
                </a:solidFill>
              </a:rPr>
              <a:t>).</a:t>
            </a:r>
          </a:p>
        </p:txBody>
      </p:sp>
    </p:spTree>
    <p:extLst>
      <p:ext uri="{BB962C8B-B14F-4D97-AF65-F5344CB8AC3E}">
        <p14:creationId xmlns:p14="http://schemas.microsoft.com/office/powerpoint/2010/main" val="260361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FAF66E-85EE-C4A1-F279-4DB14C630758}"/>
              </a:ext>
            </a:extLst>
          </p:cNvPr>
          <p:cNvSpPr>
            <a:spLocks noGrp="1"/>
          </p:cNvSpPr>
          <p:nvPr>
            <p:ph type="title"/>
          </p:nvPr>
        </p:nvSpPr>
        <p:spPr>
          <a:xfrm>
            <a:off x="743197" y="-25256"/>
            <a:ext cx="10515600" cy="1325563"/>
          </a:xfrm>
        </p:spPr>
        <p:txBody>
          <a:bodyPr>
            <a:normAutofit/>
          </a:bodyPr>
          <a:lstStyle/>
          <a:p>
            <a:pPr algn="ctr"/>
            <a:r>
              <a:rPr lang="en-GB" sz="3600" b="1" dirty="0">
                <a:solidFill>
                  <a:srgbClr val="00539B"/>
                </a:solidFill>
              </a:rPr>
              <a:t>What is Flipped Learning? – EAP tutors</a:t>
            </a:r>
            <a:endParaRPr lang="en-GB" sz="3600" dirty="0">
              <a:solidFill>
                <a:srgbClr val="00539B"/>
              </a:solidFill>
            </a:endParaRPr>
          </a:p>
        </p:txBody>
      </p:sp>
      <p:sp>
        <p:nvSpPr>
          <p:cNvPr id="2" name="Thought Bubble: Cloud 1">
            <a:extLst>
              <a:ext uri="{FF2B5EF4-FFF2-40B4-BE49-F238E27FC236}">
                <a16:creationId xmlns:a16="http://schemas.microsoft.com/office/drawing/2014/main" id="{30773809-8F63-DAA0-860A-B562A1D2E745}"/>
              </a:ext>
            </a:extLst>
          </p:cNvPr>
          <p:cNvSpPr/>
          <p:nvPr/>
        </p:nvSpPr>
        <p:spPr>
          <a:xfrm>
            <a:off x="391885" y="1088057"/>
            <a:ext cx="5047013" cy="2976315"/>
          </a:xfrm>
          <a:prstGeom prst="cloudCallout">
            <a:avLst>
              <a:gd name="adj1" fmla="val 23873"/>
              <a:gd name="adj2" fmla="val 90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Ah, well flipped now flipped learning was what we did last year. So flipped learning to me is entirely separate to this </a:t>
            </a:r>
            <a:r>
              <a:rPr lang="en-GB" b="1" dirty="0"/>
              <a:t>online experience </a:t>
            </a:r>
            <a:r>
              <a:rPr lang="en-GB" dirty="0"/>
              <a:t>(Clarence, </a:t>
            </a:r>
            <a:r>
              <a:rPr lang="en-GB" i="1" dirty="0"/>
              <a:t>returner</a:t>
            </a:r>
            <a:r>
              <a:rPr lang="en-GB" dirty="0"/>
              <a:t>).</a:t>
            </a:r>
          </a:p>
        </p:txBody>
      </p:sp>
      <p:sp>
        <p:nvSpPr>
          <p:cNvPr id="3" name="Thought Bubble: Cloud 2">
            <a:extLst>
              <a:ext uri="{FF2B5EF4-FFF2-40B4-BE49-F238E27FC236}">
                <a16:creationId xmlns:a16="http://schemas.microsoft.com/office/drawing/2014/main" id="{395F9236-3666-EBF2-F7BE-BDBF836AB761}"/>
              </a:ext>
            </a:extLst>
          </p:cNvPr>
          <p:cNvSpPr/>
          <p:nvPr/>
        </p:nvSpPr>
        <p:spPr>
          <a:xfrm>
            <a:off x="5997039" y="1004929"/>
            <a:ext cx="5613070" cy="3059443"/>
          </a:xfrm>
          <a:prstGeom prst="cloudCallout">
            <a:avLst>
              <a:gd name="adj1" fmla="val -11105"/>
              <a:gd name="adj2" fmla="val 100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And, and I remember a colleague telling me about it (…) her idea of flipped learning was where the student comes to the front, you give the students a task, and they come to the front, and they teach the rest of the class (Jen, first time teaching in the course).</a:t>
            </a:r>
          </a:p>
        </p:txBody>
      </p:sp>
    </p:spTree>
    <p:extLst>
      <p:ext uri="{BB962C8B-B14F-4D97-AF65-F5344CB8AC3E}">
        <p14:creationId xmlns:p14="http://schemas.microsoft.com/office/powerpoint/2010/main" val="30898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FAF66E-85EE-C4A1-F279-4DB14C630758}"/>
              </a:ext>
            </a:extLst>
          </p:cNvPr>
          <p:cNvSpPr>
            <a:spLocks noGrp="1"/>
          </p:cNvSpPr>
          <p:nvPr>
            <p:ph type="title"/>
          </p:nvPr>
        </p:nvSpPr>
        <p:spPr>
          <a:xfrm>
            <a:off x="743197" y="-25256"/>
            <a:ext cx="10515600" cy="1325563"/>
          </a:xfrm>
        </p:spPr>
        <p:txBody>
          <a:bodyPr>
            <a:normAutofit/>
          </a:bodyPr>
          <a:lstStyle/>
          <a:p>
            <a:pPr algn="ctr"/>
            <a:r>
              <a:rPr lang="en-GB" sz="3600" b="1" dirty="0">
                <a:solidFill>
                  <a:srgbClr val="00539B"/>
                </a:solidFill>
              </a:rPr>
              <a:t>What is Flipped Learning? – EAP tutors</a:t>
            </a:r>
            <a:endParaRPr lang="en-GB" sz="3600" dirty="0">
              <a:solidFill>
                <a:srgbClr val="00539B"/>
              </a:solidFill>
            </a:endParaRPr>
          </a:p>
        </p:txBody>
      </p:sp>
      <p:sp>
        <p:nvSpPr>
          <p:cNvPr id="10" name="Content Placeholder 4">
            <a:extLst>
              <a:ext uri="{FF2B5EF4-FFF2-40B4-BE49-F238E27FC236}">
                <a16:creationId xmlns:a16="http://schemas.microsoft.com/office/drawing/2014/main" id="{3C14399D-3281-1656-E27D-A22465D651B3}"/>
              </a:ext>
            </a:extLst>
          </p:cNvPr>
          <p:cNvSpPr>
            <a:spLocks noGrp="1"/>
          </p:cNvSpPr>
          <p:nvPr>
            <p:ph idx="1"/>
          </p:nvPr>
        </p:nvSpPr>
        <p:spPr>
          <a:xfrm>
            <a:off x="446314" y="1243733"/>
            <a:ext cx="11132128" cy="4575175"/>
          </a:xfrm>
        </p:spPr>
        <p:txBody>
          <a:bodyPr>
            <a:normAutofit/>
          </a:bodyPr>
          <a:lstStyle/>
          <a:p>
            <a:pPr marL="228600" lvl="1">
              <a:spcBef>
                <a:spcPts val="1000"/>
              </a:spcBef>
            </a:pPr>
            <a:r>
              <a:rPr lang="en-GB" sz="3200" dirty="0"/>
              <a:t>Practitioners systematically demonstrated different conceptualisations of  FL</a:t>
            </a:r>
          </a:p>
          <a:p>
            <a:pPr marL="685800" lvl="2">
              <a:spcBef>
                <a:spcPts val="1000"/>
              </a:spcBef>
            </a:pPr>
            <a:r>
              <a:rPr lang="en-GB" sz="3200" dirty="0"/>
              <a:t>This is true for practitioners that taught a FL </a:t>
            </a:r>
            <a:r>
              <a:rPr lang="en-GB" sz="3200" dirty="0" err="1"/>
              <a:t>presessional</a:t>
            </a:r>
            <a:r>
              <a:rPr lang="en-GB" sz="3200" dirty="0"/>
              <a:t> in 2018 and 2019 when FL was specifically addressed at a theoretical level during induction.</a:t>
            </a:r>
          </a:p>
          <a:p>
            <a:pPr marL="228600" lvl="1">
              <a:spcBef>
                <a:spcPts val="1000"/>
              </a:spcBef>
            </a:pPr>
            <a:r>
              <a:rPr lang="en-GB" sz="3200" dirty="0"/>
              <a:t>Different understandings of FL can co-exist under the premise that FL is turning Bloom’s Taxonomy upside-down.</a:t>
            </a:r>
          </a:p>
          <a:p>
            <a:pPr marL="228600" lvl="1">
              <a:spcBef>
                <a:spcPts val="1000"/>
              </a:spcBef>
            </a:pPr>
            <a:r>
              <a:rPr lang="en-GB" sz="3200" dirty="0"/>
              <a:t>Lester’s vision of flipped content informing sessions and assignments was not homogenously filtered down.  </a:t>
            </a:r>
          </a:p>
        </p:txBody>
      </p:sp>
    </p:spTree>
    <p:extLst>
      <p:ext uri="{BB962C8B-B14F-4D97-AF65-F5344CB8AC3E}">
        <p14:creationId xmlns:p14="http://schemas.microsoft.com/office/powerpoint/2010/main" val="2256645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DC832-A116-09C1-C7D5-9B60E929E7BC}"/>
              </a:ext>
            </a:extLst>
          </p:cNvPr>
          <p:cNvSpPr>
            <a:spLocks noGrp="1"/>
          </p:cNvSpPr>
          <p:nvPr>
            <p:ph idx="1"/>
          </p:nvPr>
        </p:nvSpPr>
        <p:spPr/>
        <p:txBody>
          <a:bodyPr/>
          <a:lstStyle/>
          <a:p>
            <a:r>
              <a:rPr lang="en-GB" dirty="0"/>
              <a:t>FL definitions vary in the literature…and in practice! </a:t>
            </a:r>
          </a:p>
          <a:p>
            <a:pPr lvl="1"/>
            <a:r>
              <a:rPr lang="en-GB" dirty="0"/>
              <a:t>Talking about the FL in specific terms may foster better understanding among practitioners</a:t>
            </a:r>
          </a:p>
          <a:p>
            <a:r>
              <a:rPr lang="en-GB" dirty="0"/>
              <a:t>A top-down approach has the advantages of </a:t>
            </a:r>
          </a:p>
          <a:p>
            <a:pPr lvl="1"/>
            <a:r>
              <a:rPr lang="en-GB" dirty="0"/>
              <a:t>Consistency</a:t>
            </a:r>
          </a:p>
          <a:p>
            <a:pPr lvl="1"/>
            <a:r>
              <a:rPr lang="en-GB" dirty="0"/>
              <a:t> Quality of materials</a:t>
            </a:r>
          </a:p>
          <a:p>
            <a:r>
              <a:rPr lang="en-GB" dirty="0"/>
              <a:t>And the dangers of…</a:t>
            </a:r>
          </a:p>
          <a:p>
            <a:pPr lvl="1"/>
            <a:r>
              <a:rPr lang="en-GB" dirty="0"/>
              <a:t>Pedagogical underpinnings becoming invisible</a:t>
            </a:r>
          </a:p>
        </p:txBody>
      </p:sp>
      <p:sp>
        <p:nvSpPr>
          <p:cNvPr id="4" name="Title 1">
            <a:extLst>
              <a:ext uri="{FF2B5EF4-FFF2-40B4-BE49-F238E27FC236}">
                <a16:creationId xmlns:a16="http://schemas.microsoft.com/office/drawing/2014/main" id="{CAFAF66E-85EE-C4A1-F279-4DB14C630758}"/>
              </a:ext>
            </a:extLst>
          </p:cNvPr>
          <p:cNvSpPr>
            <a:spLocks noGrp="1"/>
          </p:cNvSpPr>
          <p:nvPr>
            <p:ph type="title"/>
          </p:nvPr>
        </p:nvSpPr>
        <p:spPr>
          <a:xfrm>
            <a:off x="838200" y="44491"/>
            <a:ext cx="10515600" cy="1325563"/>
          </a:xfrm>
        </p:spPr>
        <p:txBody>
          <a:bodyPr>
            <a:normAutofit/>
          </a:bodyPr>
          <a:lstStyle/>
          <a:p>
            <a:pPr algn="ctr"/>
            <a:r>
              <a:rPr lang="en-GB" sz="3600" b="1" dirty="0">
                <a:solidFill>
                  <a:srgbClr val="00539B"/>
                </a:solidFill>
              </a:rPr>
              <a:t>What is Flipped Learning? – Implications for Practice</a:t>
            </a:r>
            <a:endParaRPr lang="en-GB" sz="3600" dirty="0">
              <a:solidFill>
                <a:srgbClr val="00539B"/>
              </a:solidFill>
            </a:endParaRPr>
          </a:p>
        </p:txBody>
      </p:sp>
    </p:spTree>
    <p:extLst>
      <p:ext uri="{BB962C8B-B14F-4D97-AF65-F5344CB8AC3E}">
        <p14:creationId xmlns:p14="http://schemas.microsoft.com/office/powerpoint/2010/main" val="260913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F423-29B3-841A-C79F-69DCC530A344}"/>
              </a:ext>
            </a:extLst>
          </p:cNvPr>
          <p:cNvSpPr>
            <a:spLocks noGrp="1"/>
          </p:cNvSpPr>
          <p:nvPr>
            <p:ph type="title"/>
          </p:nvPr>
        </p:nvSpPr>
        <p:spPr/>
        <p:txBody>
          <a:bodyPr/>
          <a:lstStyle/>
          <a:p>
            <a:pPr algn="ctr"/>
            <a:r>
              <a:rPr lang="en-GB" b="1" dirty="0">
                <a:solidFill>
                  <a:srgbClr val="00539B"/>
                </a:solidFill>
              </a:rPr>
              <a:t>Reference List</a:t>
            </a:r>
            <a:r>
              <a:rPr lang="en-GB" b="1" dirty="0">
                <a:solidFill>
                  <a:schemeClr val="accent1">
                    <a:lumMod val="60000"/>
                    <a:lumOff val="40000"/>
                  </a:schemeClr>
                </a:solidFill>
              </a:rPr>
              <a:t> </a:t>
            </a:r>
            <a:endParaRPr lang="en-GB" dirty="0"/>
          </a:p>
        </p:txBody>
      </p:sp>
      <p:sp>
        <p:nvSpPr>
          <p:cNvPr id="3" name="Content Placeholder 2">
            <a:extLst>
              <a:ext uri="{FF2B5EF4-FFF2-40B4-BE49-F238E27FC236}">
                <a16:creationId xmlns:a16="http://schemas.microsoft.com/office/drawing/2014/main" id="{0643A42B-B1E2-79A5-7DA6-A2A8EC1708A3}"/>
              </a:ext>
            </a:extLst>
          </p:cNvPr>
          <p:cNvSpPr>
            <a:spLocks noGrp="1"/>
          </p:cNvSpPr>
          <p:nvPr>
            <p:ph idx="1"/>
          </p:nvPr>
        </p:nvSpPr>
        <p:spPr>
          <a:xfrm>
            <a:off x="506776" y="1339716"/>
            <a:ext cx="11009064" cy="4532274"/>
          </a:xfrm>
        </p:spPr>
        <p:txBody>
          <a:bodyPr>
            <a:normAutofit fontScale="77500" lnSpcReduction="20000"/>
          </a:bodyPr>
          <a:lstStyle/>
          <a:p>
            <a:pPr marL="0" indent="0">
              <a:buNone/>
            </a:pPr>
            <a:endParaRPr lang="en-GB" b="0" i="0" dirty="0">
              <a:effectLst/>
              <a:latin typeface="freight-text-pro"/>
            </a:endParaRPr>
          </a:p>
          <a:p>
            <a:pPr marL="0" indent="0">
              <a:buNone/>
            </a:pPr>
            <a:r>
              <a:rPr lang="en-GB" sz="1800" dirty="0" err="1">
                <a:effectLst/>
                <a:latin typeface="Times New Roman" panose="02020603050405020304" pitchFamily="18" charset="0"/>
                <a:ea typeface="Times New Roman" panose="02020603050405020304" pitchFamily="18" charset="0"/>
              </a:rPr>
              <a:t>Abeysekera</a:t>
            </a:r>
            <a:r>
              <a:rPr lang="en-GB" sz="1800" dirty="0">
                <a:effectLst/>
                <a:latin typeface="Times New Roman" panose="02020603050405020304" pitchFamily="18" charset="0"/>
                <a:ea typeface="Times New Roman" panose="02020603050405020304" pitchFamily="18" charset="0"/>
              </a:rPr>
              <a:t>, L., &amp; Dawson, P. (2014). Motivation and cognitive load in the flipped classroom: definition, rationale and a call for research. </a:t>
            </a:r>
            <a:r>
              <a:rPr lang="en-GB" sz="1800" i="1" dirty="0">
                <a:effectLst/>
                <a:latin typeface="Times New Roman" panose="02020603050405020304" pitchFamily="18" charset="0"/>
                <a:ea typeface="Times New Roman" panose="02020603050405020304" pitchFamily="18" charset="0"/>
              </a:rPr>
              <a:t>Higher Education Research &amp; Development</a:t>
            </a:r>
            <a:r>
              <a:rPr lang="en-GB" sz="1800" dirty="0">
                <a:effectLst/>
                <a:latin typeface="Times New Roman" panose="02020603050405020304" pitchFamily="18" charset="0"/>
                <a:ea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rPr>
              <a:t>34</a:t>
            </a:r>
            <a:r>
              <a:rPr lang="en-GB" sz="1800" dirty="0">
                <a:effectLst/>
                <a:latin typeface="Times New Roman" panose="02020603050405020304" pitchFamily="18" charset="0"/>
                <a:ea typeface="Times New Roman" panose="02020603050405020304" pitchFamily="18" charset="0"/>
              </a:rPr>
              <a:t>(1), 1–14. https://doi.org/10.1080/07294360.2014.934336</a:t>
            </a:r>
            <a:endParaRPr lang="en-GB" b="0" i="0" dirty="0">
              <a:effectLst/>
              <a:latin typeface="Angsana New" panose="02020603050405020304" pitchFamily="18" charset="-34"/>
              <a:cs typeface="Angsana New" panose="02020603050405020304" pitchFamily="18" charset="-34"/>
            </a:endParaRPr>
          </a:p>
          <a:p>
            <a:pPr marL="0" indent="0">
              <a:buNone/>
            </a:pPr>
            <a:r>
              <a:rPr lang="en-GB" b="0" i="0" dirty="0">
                <a:effectLst/>
                <a:latin typeface="Angsana New" panose="02020603050405020304" pitchFamily="18" charset="-34"/>
                <a:cs typeface="Angsana New" panose="02020603050405020304" pitchFamily="18" charset="-34"/>
              </a:rPr>
              <a:t>Bergmann, J., and </a:t>
            </a:r>
            <a:r>
              <a:rPr lang="en-GB" b="0" i="0" dirty="0" err="1">
                <a:effectLst/>
                <a:latin typeface="Angsana New" panose="02020603050405020304" pitchFamily="18" charset="-34"/>
                <a:cs typeface="Angsana New" panose="02020603050405020304" pitchFamily="18" charset="-34"/>
              </a:rPr>
              <a:t>Sams</a:t>
            </a:r>
            <a:r>
              <a:rPr lang="en-GB" b="0" i="0" dirty="0">
                <a:effectLst/>
                <a:latin typeface="Angsana New" panose="02020603050405020304" pitchFamily="18" charset="-34"/>
                <a:cs typeface="Angsana New" panose="02020603050405020304" pitchFamily="18" charset="-34"/>
              </a:rPr>
              <a:t>, A. 2012. </a:t>
            </a:r>
            <a:r>
              <a:rPr lang="en-GB" b="0" i="1" dirty="0">
                <a:effectLst/>
                <a:latin typeface="Angsana New" panose="02020603050405020304" pitchFamily="18" charset="-34"/>
                <a:cs typeface="Angsana New" panose="02020603050405020304" pitchFamily="18" charset="-34"/>
              </a:rPr>
              <a:t>Flip your classroom: reach every student in every class every day. </a:t>
            </a:r>
            <a:r>
              <a:rPr lang="en-GB" b="0" i="0" dirty="0">
                <a:effectLst/>
                <a:latin typeface="Angsana New" panose="02020603050405020304" pitchFamily="18" charset="-34"/>
                <a:cs typeface="Angsana New" panose="02020603050405020304" pitchFamily="18" charset="-34"/>
              </a:rPr>
              <a:t>Eugene, Alexandria, Washington DC: International Society for Technology in Education.</a:t>
            </a:r>
          </a:p>
          <a:p>
            <a:pPr marL="0" indent="0" algn="l">
              <a:buNone/>
            </a:pPr>
            <a:r>
              <a:rPr lang="en-GB" b="0" i="0" dirty="0">
                <a:effectLst/>
                <a:latin typeface="Angsana New" panose="02020603050405020304" pitchFamily="18" charset="-34"/>
                <a:cs typeface="Angsana New" panose="02020603050405020304" pitchFamily="18" charset="-34"/>
              </a:rPr>
              <a:t>Bloom, B.S. 1956.</a:t>
            </a:r>
            <a:r>
              <a:rPr lang="en-GB" b="0" i="1" dirty="0">
                <a:effectLst/>
                <a:latin typeface="Angsana New" panose="02020603050405020304" pitchFamily="18" charset="-34"/>
                <a:cs typeface="Angsana New" panose="02020603050405020304" pitchFamily="18" charset="-34"/>
              </a:rPr>
              <a:t> Taxonomy of educational objectives, Handbook I: The cognitive domain</a:t>
            </a:r>
            <a:r>
              <a:rPr lang="en-GB" b="0" i="0" dirty="0">
                <a:effectLst/>
                <a:latin typeface="Angsana New" panose="02020603050405020304" pitchFamily="18" charset="-34"/>
                <a:cs typeface="Angsana New" panose="02020603050405020304" pitchFamily="18" charset="-34"/>
              </a:rPr>
              <a:t>. New York: David McKay Co Inc.</a:t>
            </a:r>
          </a:p>
          <a:p>
            <a:pPr marL="0" indent="0">
              <a:buNone/>
            </a:pPr>
            <a:r>
              <a:rPr lang="en-GB" sz="1800" dirty="0">
                <a:effectLst/>
                <a:latin typeface="Times New Roman" panose="02020603050405020304" pitchFamily="18" charset="0"/>
                <a:ea typeface="Times New Roman" panose="02020603050405020304" pitchFamily="18" charset="0"/>
              </a:rPr>
              <a:t>Brinks-Lockwood</a:t>
            </a:r>
            <a:r>
              <a:rPr lang="en-GB" sz="1800" dirty="0">
                <a:latin typeface="Times New Roman" panose="02020603050405020304" pitchFamily="18" charset="0"/>
                <a:ea typeface="Times New Roman" panose="02020603050405020304" pitchFamily="18" charset="0"/>
              </a:rPr>
              <a:t>, B.</a:t>
            </a:r>
            <a:r>
              <a:rPr lang="en-GB" sz="1800" dirty="0">
                <a:effectLst/>
                <a:latin typeface="Times New Roman" panose="02020603050405020304" pitchFamily="18" charset="0"/>
                <a:ea typeface="Times New Roman" panose="02020603050405020304" pitchFamily="18" charset="0"/>
              </a:rPr>
              <a:t> (2014). </a:t>
            </a:r>
            <a:r>
              <a:rPr lang="en-GB" sz="1800" i="1" dirty="0">
                <a:effectLst/>
                <a:latin typeface="Times New Roman" panose="02020603050405020304" pitchFamily="18" charset="0"/>
                <a:ea typeface="Times New Roman" panose="02020603050405020304" pitchFamily="18" charset="0"/>
              </a:rPr>
              <a:t>Flip it! : strategies for the ESL classroom</a:t>
            </a:r>
            <a:r>
              <a:rPr lang="en-GB" sz="1800" dirty="0">
                <a:effectLst/>
                <a:latin typeface="Times New Roman" panose="02020603050405020304" pitchFamily="18" charset="0"/>
                <a:ea typeface="Times New Roman" panose="02020603050405020304" pitchFamily="18" charset="0"/>
              </a:rPr>
              <a:t>. University Of Michigan Press.</a:t>
            </a:r>
            <a:endParaRPr lang="en-GB" b="0" i="0" dirty="0">
              <a:effectLst/>
              <a:latin typeface="Angsana New" panose="02020603050405020304" pitchFamily="18" charset="-34"/>
              <a:cs typeface="Angsana New" panose="02020603050405020304" pitchFamily="18" charset="-34"/>
            </a:endParaRPr>
          </a:p>
          <a:p>
            <a:pPr marL="0" indent="0" algn="l">
              <a:buNone/>
            </a:pPr>
            <a:r>
              <a:rPr lang="en-GB" b="0" i="0" dirty="0">
                <a:effectLst/>
                <a:latin typeface="Angsana New" panose="02020603050405020304" pitchFamily="18" charset="-34"/>
                <a:cs typeface="Angsana New" panose="02020603050405020304" pitchFamily="18" charset="-34"/>
              </a:rPr>
              <a:t>Correa, M. 2015. Flipping the foreign language classroom and critical pedagogies. </a:t>
            </a:r>
            <a:r>
              <a:rPr lang="en-GB" b="0" i="1" dirty="0">
                <a:effectLst/>
                <a:latin typeface="Angsana New" panose="02020603050405020304" pitchFamily="18" charset="-34"/>
                <a:cs typeface="Angsana New" panose="02020603050405020304" pitchFamily="18" charset="-34"/>
              </a:rPr>
              <a:t>Higher Education for the Future.</a:t>
            </a:r>
            <a:r>
              <a:rPr lang="en-GB" b="0" i="0" dirty="0">
                <a:effectLst/>
                <a:latin typeface="Angsana New" panose="02020603050405020304" pitchFamily="18" charset="-34"/>
                <a:cs typeface="Angsana New" panose="02020603050405020304" pitchFamily="18" charset="-34"/>
              </a:rPr>
              <a:t> </a:t>
            </a:r>
            <a:r>
              <a:rPr lang="en-GB" b="1" i="0" dirty="0">
                <a:effectLst/>
                <a:latin typeface="Angsana New" panose="02020603050405020304" pitchFamily="18" charset="-34"/>
                <a:cs typeface="Angsana New" panose="02020603050405020304" pitchFamily="18" charset="-34"/>
              </a:rPr>
              <a:t>2</a:t>
            </a:r>
            <a:r>
              <a:rPr lang="en-GB" b="0" i="0" dirty="0">
                <a:effectLst/>
                <a:latin typeface="Angsana New" panose="02020603050405020304" pitchFamily="18" charset="-34"/>
                <a:cs typeface="Angsana New" panose="02020603050405020304" pitchFamily="18" charset="-34"/>
              </a:rPr>
              <a:t>(2), pp.114-125. </a:t>
            </a:r>
            <a:r>
              <a:rPr lang="en-GB" b="0" i="0" u="none" strike="noStrike" dirty="0">
                <a:effectLst/>
                <a:latin typeface="Angsana New" panose="02020603050405020304" pitchFamily="18" charset="-34"/>
                <a:cs typeface="Angsana New" panose="02020603050405020304" pitchFamily="18" charset="-34"/>
                <a:hlinkClick r:id="rId2">
                  <a:extLst>
                    <a:ext uri="{A12FA001-AC4F-418D-AE19-62706E023703}">
                      <ahyp:hlinkClr xmlns:ahyp="http://schemas.microsoft.com/office/drawing/2018/hyperlinkcolor" val="tx"/>
                    </a:ext>
                  </a:extLst>
                </a:hlinkClick>
              </a:rPr>
              <a:t>https://doi.org/10.1177/2347631115584122</a:t>
            </a:r>
            <a:endParaRPr lang="en-GB" b="0" i="0" u="none" strike="noStrike" dirty="0">
              <a:effectLst/>
              <a:latin typeface="Angsana New" panose="02020603050405020304" pitchFamily="18" charset="-34"/>
              <a:cs typeface="Angsana New" panose="02020603050405020304" pitchFamily="18" charset="-34"/>
            </a:endParaRPr>
          </a:p>
          <a:p>
            <a:pPr marL="0" indent="0">
              <a:buNone/>
            </a:pPr>
            <a:r>
              <a:rPr lang="en-GB" sz="1800" dirty="0">
                <a:effectLst/>
                <a:latin typeface="Times New Roman" panose="02020603050405020304" pitchFamily="18" charset="0"/>
                <a:ea typeface="Times New Roman" panose="02020603050405020304" pitchFamily="18" charset="0"/>
              </a:rPr>
              <a:t>Flipped Learning Network. (2014, March 12). </a:t>
            </a:r>
            <a:r>
              <a:rPr lang="en-GB" sz="1800" i="1" dirty="0">
                <a:effectLst/>
                <a:latin typeface="Times New Roman" panose="02020603050405020304" pitchFamily="18" charset="0"/>
                <a:ea typeface="Times New Roman" panose="02020603050405020304" pitchFamily="18" charset="0"/>
              </a:rPr>
              <a:t>Definition of Flipped Learning</a:t>
            </a:r>
            <a:r>
              <a:rPr lang="en-GB" sz="1800" dirty="0">
                <a:effectLst/>
                <a:latin typeface="Times New Roman" panose="02020603050405020304" pitchFamily="18" charset="0"/>
                <a:ea typeface="Times New Roman" panose="02020603050405020304" pitchFamily="18" charset="0"/>
              </a:rPr>
              <a:t>. Flipped Learning Network Hub. https://flippedlearning.org/definition-of-flipped-learning/</a:t>
            </a:r>
            <a:endParaRPr lang="en-GB" b="0" i="0" u="none" strike="noStrike" dirty="0">
              <a:effectLst/>
              <a:latin typeface="Angsana New" panose="02020603050405020304" pitchFamily="18" charset="-34"/>
              <a:cs typeface="Angsana New" panose="02020603050405020304" pitchFamily="18" charset="-34"/>
            </a:endParaRPr>
          </a:p>
          <a:p>
            <a:pPr marL="0" indent="0">
              <a:buNone/>
            </a:pPr>
            <a:r>
              <a:rPr lang="en-GB" b="0" i="0" dirty="0">
                <a:effectLst/>
                <a:latin typeface="Angsana New" panose="02020603050405020304" pitchFamily="18" charset="-34"/>
                <a:cs typeface="Angsana New" panose="02020603050405020304" pitchFamily="18" charset="-34"/>
              </a:rPr>
              <a:t>Vygotsky, L.S. 1978. </a:t>
            </a:r>
            <a:r>
              <a:rPr lang="en-GB" b="0" i="1" dirty="0">
                <a:effectLst/>
                <a:latin typeface="Angsana New" panose="02020603050405020304" pitchFamily="18" charset="-34"/>
                <a:cs typeface="Angsana New" panose="02020603050405020304" pitchFamily="18" charset="-34"/>
              </a:rPr>
              <a:t>Mind and society: The development of higher mental processes</a:t>
            </a:r>
            <a:r>
              <a:rPr lang="en-GB" b="0" i="0" dirty="0">
                <a:effectLst/>
                <a:latin typeface="Angsana New" panose="02020603050405020304" pitchFamily="18" charset="-34"/>
                <a:cs typeface="Angsana New" panose="02020603050405020304" pitchFamily="18" charset="-34"/>
              </a:rPr>
              <a:t>. Cambridge, MA and London: Harvard University Press.</a:t>
            </a:r>
          </a:p>
          <a:p>
            <a:pPr marL="0" indent="0">
              <a:buNone/>
            </a:pPr>
            <a:r>
              <a:rPr lang="en-GB" b="0" i="0" dirty="0">
                <a:effectLst/>
                <a:latin typeface="Angsana New" panose="02020603050405020304" pitchFamily="18" charset="-34"/>
                <a:cs typeface="Angsana New" panose="02020603050405020304" pitchFamily="18" charset="-34"/>
              </a:rPr>
              <a:t>Villegas, P. (2022). </a:t>
            </a:r>
            <a:r>
              <a:rPr lang="en-GB" b="0" i="1" dirty="0">
                <a:effectLst/>
                <a:latin typeface="Angsana New" panose="02020603050405020304" pitchFamily="18" charset="-34"/>
                <a:cs typeface="Angsana New" panose="02020603050405020304" pitchFamily="18" charset="-34"/>
              </a:rPr>
              <a:t>Who wins when we flip? Exploring perceptions in an OL EAP course</a:t>
            </a:r>
            <a:r>
              <a:rPr lang="en-GB" b="0" i="0" dirty="0">
                <a:effectLst/>
                <a:latin typeface="Angsana New" panose="02020603050405020304" pitchFamily="18" charset="-34"/>
                <a:cs typeface="Angsana New" panose="02020603050405020304" pitchFamily="18" charset="-34"/>
              </a:rPr>
              <a:t>. </a:t>
            </a:r>
            <a:r>
              <a:rPr lang="en-GB" b="0" i="1" dirty="0">
                <a:effectLst/>
                <a:latin typeface="Angsana New" panose="02020603050405020304" pitchFamily="18" charset="-34"/>
                <a:cs typeface="Angsana New" panose="02020603050405020304" pitchFamily="18" charset="-34"/>
              </a:rPr>
              <a:t> </a:t>
            </a:r>
            <a:r>
              <a:rPr lang="en-GB" b="0" i="0" dirty="0">
                <a:effectLst/>
                <a:latin typeface="Angsana New" panose="02020603050405020304" pitchFamily="18" charset="-34"/>
                <a:cs typeface="Angsana New" panose="02020603050405020304" pitchFamily="18" charset="-34"/>
              </a:rPr>
              <a:t>[EdD thesis, University of Sheffield]</a:t>
            </a:r>
          </a:p>
          <a:p>
            <a:pPr marL="0" indent="0">
              <a:buNone/>
            </a:pPr>
            <a:r>
              <a:rPr lang="en-GB" b="0" i="0" dirty="0">
                <a:effectLst/>
                <a:latin typeface="Angsana New" panose="02020603050405020304" pitchFamily="18" charset="-34"/>
                <a:cs typeface="Angsana New" panose="02020603050405020304" pitchFamily="18" charset="-34"/>
              </a:rPr>
              <a:t>Villegas, P. (2022) Beyond the four pillars of FLIP. Exploring theoretical underpinnings of FL in EAP. </a:t>
            </a:r>
            <a:r>
              <a:rPr lang="en-GB" b="0" i="1" dirty="0">
                <a:effectLst/>
                <a:latin typeface="Angsana New" panose="02020603050405020304" pitchFamily="18" charset="-34"/>
                <a:cs typeface="Angsana New" panose="02020603050405020304" pitchFamily="18" charset="-34"/>
              </a:rPr>
              <a:t>The Language Scholar</a:t>
            </a:r>
            <a:r>
              <a:rPr lang="en-GB" b="0" i="0" dirty="0">
                <a:effectLst/>
                <a:latin typeface="Angsana New" panose="02020603050405020304" pitchFamily="18" charset="-34"/>
                <a:cs typeface="Angsana New" panose="02020603050405020304" pitchFamily="18" charset="-34"/>
              </a:rPr>
              <a:t>, </a:t>
            </a:r>
          </a:p>
          <a:p>
            <a:pPr marL="0" indent="0">
              <a:buNone/>
            </a:pPr>
            <a:endParaRPr lang="en-GB" dirty="0"/>
          </a:p>
        </p:txBody>
      </p:sp>
    </p:spTree>
    <p:extLst>
      <p:ext uri="{BB962C8B-B14F-4D97-AF65-F5344CB8AC3E}">
        <p14:creationId xmlns:p14="http://schemas.microsoft.com/office/powerpoint/2010/main" val="2292896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F423-29B3-841A-C79F-69DCC530A344}"/>
              </a:ext>
            </a:extLst>
          </p:cNvPr>
          <p:cNvSpPr>
            <a:spLocks noGrp="1"/>
          </p:cNvSpPr>
          <p:nvPr>
            <p:ph type="title"/>
          </p:nvPr>
        </p:nvSpPr>
        <p:spPr/>
        <p:txBody>
          <a:bodyPr/>
          <a:lstStyle/>
          <a:p>
            <a:pPr algn="ctr"/>
            <a:r>
              <a:rPr lang="en-GB" b="1" dirty="0">
                <a:solidFill>
                  <a:srgbClr val="00539B"/>
                </a:solidFill>
              </a:rPr>
              <a:t>Any Questions?</a:t>
            </a:r>
            <a:endParaRPr lang="en-GB" dirty="0">
              <a:solidFill>
                <a:srgbClr val="00539B"/>
              </a:solidFill>
            </a:endParaRPr>
          </a:p>
        </p:txBody>
      </p:sp>
      <p:sp>
        <p:nvSpPr>
          <p:cNvPr id="3" name="Content Placeholder 2">
            <a:extLst>
              <a:ext uri="{FF2B5EF4-FFF2-40B4-BE49-F238E27FC236}">
                <a16:creationId xmlns:a16="http://schemas.microsoft.com/office/drawing/2014/main" id="{0643A42B-B1E2-79A5-7DA6-A2A8EC1708A3}"/>
              </a:ext>
            </a:extLst>
          </p:cNvPr>
          <p:cNvSpPr>
            <a:spLocks noGrp="1"/>
          </p:cNvSpPr>
          <p:nvPr>
            <p:ph idx="1"/>
          </p:nvPr>
        </p:nvSpPr>
        <p:spPr>
          <a:xfrm>
            <a:off x="838201" y="1699388"/>
            <a:ext cx="4549048" cy="598086"/>
          </a:xfrm>
        </p:spPr>
        <p:txBody>
          <a:bodyPr/>
          <a:lstStyle/>
          <a:p>
            <a:pPr marL="0" indent="0">
              <a:buNone/>
            </a:pPr>
            <a:r>
              <a:rPr lang="en-GB" dirty="0"/>
              <a:t>Thank you so much!</a:t>
            </a:r>
          </a:p>
        </p:txBody>
      </p:sp>
      <p:pic>
        <p:nvPicPr>
          <p:cNvPr id="6" name="Picture 5" descr="Sticky notes with question marks">
            <a:extLst>
              <a:ext uri="{FF2B5EF4-FFF2-40B4-BE49-F238E27FC236}">
                <a16:creationId xmlns:a16="http://schemas.microsoft.com/office/drawing/2014/main" id="{C999A770-D25C-C098-EE7D-37A94BC4C9C8}"/>
              </a:ext>
            </a:extLst>
          </p:cNvPr>
          <p:cNvPicPr>
            <a:picLocks noChangeAspect="1"/>
          </p:cNvPicPr>
          <p:nvPr/>
        </p:nvPicPr>
        <p:blipFill>
          <a:blip r:embed="rId2"/>
          <a:stretch>
            <a:fillRect/>
          </a:stretch>
        </p:blipFill>
        <p:spPr>
          <a:xfrm>
            <a:off x="3112725" y="2614726"/>
            <a:ext cx="4549048" cy="3032699"/>
          </a:xfrm>
          <a:prstGeom prst="rect">
            <a:avLst/>
          </a:prstGeom>
        </p:spPr>
      </p:pic>
    </p:spTree>
    <p:extLst>
      <p:ext uri="{BB962C8B-B14F-4D97-AF65-F5344CB8AC3E}">
        <p14:creationId xmlns:p14="http://schemas.microsoft.com/office/powerpoint/2010/main" val="1010360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02093-9269-6210-FBCD-C7658C26B98C}"/>
              </a:ext>
            </a:extLst>
          </p:cNvPr>
          <p:cNvSpPr>
            <a:spLocks noGrp="1"/>
          </p:cNvSpPr>
          <p:nvPr>
            <p:ph type="title"/>
          </p:nvPr>
        </p:nvSpPr>
        <p:spPr>
          <a:xfrm>
            <a:off x="838200" y="8865"/>
            <a:ext cx="10515600" cy="1325563"/>
          </a:xfrm>
        </p:spPr>
        <p:txBody>
          <a:bodyPr/>
          <a:lstStyle/>
          <a:p>
            <a:pPr algn="ctr"/>
            <a:r>
              <a:rPr lang="en-GB" b="1" dirty="0">
                <a:solidFill>
                  <a:srgbClr val="00539B"/>
                </a:solidFill>
              </a:rPr>
              <a:t>Outline</a:t>
            </a:r>
            <a:endParaRPr lang="en-GB" dirty="0">
              <a:solidFill>
                <a:srgbClr val="00539B"/>
              </a:solidFill>
            </a:endParaRPr>
          </a:p>
        </p:txBody>
      </p:sp>
      <p:sp>
        <p:nvSpPr>
          <p:cNvPr id="3" name="Content Placeholder 2">
            <a:extLst>
              <a:ext uri="{FF2B5EF4-FFF2-40B4-BE49-F238E27FC236}">
                <a16:creationId xmlns:a16="http://schemas.microsoft.com/office/drawing/2014/main" id="{4D753DBB-E05A-5378-D274-A40FB47BC00F}"/>
              </a:ext>
            </a:extLst>
          </p:cNvPr>
          <p:cNvSpPr>
            <a:spLocks noGrp="1"/>
          </p:cNvSpPr>
          <p:nvPr>
            <p:ph idx="1"/>
          </p:nvPr>
        </p:nvSpPr>
        <p:spPr>
          <a:xfrm>
            <a:off x="518711" y="1318199"/>
            <a:ext cx="10835089" cy="4419798"/>
          </a:xfrm>
        </p:spPr>
        <p:txBody>
          <a:bodyPr>
            <a:normAutofit fontScale="70000" lnSpcReduction="20000"/>
          </a:bodyPr>
          <a:lstStyle/>
          <a:p>
            <a:pPr>
              <a:lnSpc>
                <a:spcPct val="150000"/>
              </a:lnSpc>
            </a:pPr>
            <a:r>
              <a:rPr lang="en-GB" dirty="0"/>
              <a:t> The Research Project</a:t>
            </a:r>
          </a:p>
          <a:p>
            <a:pPr>
              <a:lnSpc>
                <a:spcPct val="150000"/>
              </a:lnSpc>
            </a:pPr>
            <a:r>
              <a:rPr lang="en-GB" dirty="0"/>
              <a:t>What is Flipped Learning? </a:t>
            </a:r>
          </a:p>
          <a:p>
            <a:pPr lvl="1">
              <a:lnSpc>
                <a:spcPct val="150000"/>
              </a:lnSpc>
            </a:pPr>
            <a:r>
              <a:rPr lang="en-GB" dirty="0"/>
              <a:t>Insights from the literature</a:t>
            </a:r>
          </a:p>
          <a:p>
            <a:pPr>
              <a:lnSpc>
                <a:spcPct val="150000"/>
              </a:lnSpc>
            </a:pPr>
            <a:r>
              <a:rPr lang="en-GB" dirty="0"/>
              <a:t>Enacting Flipped Learning</a:t>
            </a:r>
          </a:p>
          <a:p>
            <a:pPr lvl="1">
              <a:lnSpc>
                <a:spcPct val="150000"/>
              </a:lnSpc>
            </a:pPr>
            <a:r>
              <a:rPr lang="en-GB" dirty="0"/>
              <a:t>The Context</a:t>
            </a:r>
          </a:p>
          <a:p>
            <a:pPr lvl="1">
              <a:lnSpc>
                <a:spcPct val="150000"/>
              </a:lnSpc>
            </a:pPr>
            <a:r>
              <a:rPr lang="en-GB" dirty="0"/>
              <a:t>What is Flipped Learning for…</a:t>
            </a:r>
          </a:p>
          <a:p>
            <a:pPr lvl="2">
              <a:lnSpc>
                <a:spcPct val="150000"/>
              </a:lnSpc>
            </a:pPr>
            <a:r>
              <a:rPr lang="en-GB" dirty="0"/>
              <a:t>…Course designers?</a:t>
            </a:r>
          </a:p>
          <a:p>
            <a:pPr lvl="2">
              <a:lnSpc>
                <a:spcPct val="150000"/>
              </a:lnSpc>
            </a:pPr>
            <a:r>
              <a:rPr lang="en-GB" dirty="0"/>
              <a:t>…Team Leaders?</a:t>
            </a:r>
          </a:p>
          <a:p>
            <a:pPr lvl="2">
              <a:lnSpc>
                <a:spcPct val="150000"/>
              </a:lnSpc>
            </a:pPr>
            <a:r>
              <a:rPr lang="en-GB" dirty="0"/>
              <a:t>…Teachers?</a:t>
            </a:r>
          </a:p>
          <a:p>
            <a:pPr>
              <a:lnSpc>
                <a:spcPct val="150000"/>
              </a:lnSpc>
            </a:pPr>
            <a:r>
              <a:rPr lang="en-GB" dirty="0"/>
              <a:t>So, what is Flipped Learning? Implications for Practice</a:t>
            </a:r>
          </a:p>
        </p:txBody>
      </p:sp>
      <p:pic>
        <p:nvPicPr>
          <p:cNvPr id="5" name="Picture 4" descr="Yellow arrow signed drawn on pavement">
            <a:extLst>
              <a:ext uri="{FF2B5EF4-FFF2-40B4-BE49-F238E27FC236}">
                <a16:creationId xmlns:a16="http://schemas.microsoft.com/office/drawing/2014/main" id="{32F0FF54-3048-569C-8496-453A67F3E5CA}"/>
              </a:ext>
            </a:extLst>
          </p:cNvPr>
          <p:cNvPicPr>
            <a:picLocks noChangeAspect="1"/>
          </p:cNvPicPr>
          <p:nvPr/>
        </p:nvPicPr>
        <p:blipFill>
          <a:blip r:embed="rId3"/>
          <a:stretch>
            <a:fillRect/>
          </a:stretch>
        </p:blipFill>
        <p:spPr>
          <a:xfrm rot="16200000">
            <a:off x="7851376" y="1954276"/>
            <a:ext cx="4000388" cy="3004458"/>
          </a:xfrm>
          <a:prstGeom prst="rect">
            <a:avLst/>
          </a:prstGeom>
        </p:spPr>
      </p:pic>
    </p:spTree>
    <p:extLst>
      <p:ext uri="{BB962C8B-B14F-4D97-AF65-F5344CB8AC3E}">
        <p14:creationId xmlns:p14="http://schemas.microsoft.com/office/powerpoint/2010/main" val="376703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FA07-F533-5DE2-10B4-8C4E46DD81AD}"/>
              </a:ext>
            </a:extLst>
          </p:cNvPr>
          <p:cNvSpPr>
            <a:spLocks noGrp="1"/>
          </p:cNvSpPr>
          <p:nvPr>
            <p:ph type="title"/>
          </p:nvPr>
        </p:nvSpPr>
        <p:spPr>
          <a:xfrm>
            <a:off x="838200" y="22407"/>
            <a:ext cx="10515600" cy="1325563"/>
          </a:xfrm>
        </p:spPr>
        <p:txBody>
          <a:bodyPr/>
          <a:lstStyle/>
          <a:p>
            <a:pPr algn="ctr"/>
            <a:r>
              <a:rPr lang="en-GB" b="1" dirty="0">
                <a:solidFill>
                  <a:srgbClr val="00539B"/>
                </a:solidFill>
              </a:rPr>
              <a:t>The Research Project</a:t>
            </a:r>
            <a:endParaRPr lang="en-GB" dirty="0">
              <a:solidFill>
                <a:srgbClr val="00539B"/>
              </a:solidFill>
            </a:endParaRPr>
          </a:p>
        </p:txBody>
      </p:sp>
      <p:pic>
        <p:nvPicPr>
          <p:cNvPr id="1026" name="Picture 2" descr="Sponsored image">
            <a:extLst>
              <a:ext uri="{FF2B5EF4-FFF2-40B4-BE49-F238E27FC236}">
                <a16:creationId xmlns:a16="http://schemas.microsoft.com/office/drawing/2014/main" id="{44725AF6-6075-2978-5546-FA779694E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074" y="1690688"/>
            <a:ext cx="3735031" cy="2487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DEAB31-86F5-3040-E10E-7448B3BAFF01}"/>
              </a:ext>
            </a:extLst>
          </p:cNvPr>
          <p:cNvSpPr txBox="1"/>
          <p:nvPr/>
        </p:nvSpPr>
        <p:spPr>
          <a:xfrm>
            <a:off x="8159828" y="4520981"/>
            <a:ext cx="339227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dirty="0"/>
              <a:t>Practitioner – Researcher</a:t>
            </a:r>
          </a:p>
          <a:p>
            <a:r>
              <a:rPr lang="en-GB" dirty="0"/>
              <a:t>Insider researcher</a:t>
            </a:r>
          </a:p>
        </p:txBody>
      </p:sp>
      <p:sp>
        <p:nvSpPr>
          <p:cNvPr id="5" name="TextBox 4">
            <a:extLst>
              <a:ext uri="{FF2B5EF4-FFF2-40B4-BE49-F238E27FC236}">
                <a16:creationId xmlns:a16="http://schemas.microsoft.com/office/drawing/2014/main" id="{1A38F275-54CD-8792-9274-67F164C06E45}"/>
              </a:ext>
            </a:extLst>
          </p:cNvPr>
          <p:cNvSpPr txBox="1"/>
          <p:nvPr/>
        </p:nvSpPr>
        <p:spPr>
          <a:xfrm>
            <a:off x="408542" y="1146090"/>
            <a:ext cx="6697338" cy="498598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lnSpc>
                <a:spcPct val="250000"/>
              </a:lnSpc>
              <a:buFont typeface="Arial" panose="020B0604020202020204" pitchFamily="34" charset="0"/>
              <a:buChar char="•"/>
            </a:pPr>
            <a:r>
              <a:rPr lang="en-GB" sz="2000" dirty="0"/>
              <a:t>Data collected in the Summer of 2020</a:t>
            </a:r>
          </a:p>
          <a:p>
            <a:pPr marL="742950" lvl="1" indent="-285750">
              <a:lnSpc>
                <a:spcPct val="250000"/>
              </a:lnSpc>
              <a:buFont typeface="Arial" panose="020B0604020202020204" pitchFamily="34" charset="0"/>
              <a:buChar char="•"/>
            </a:pPr>
            <a:r>
              <a:rPr lang="en-GB" sz="2000" dirty="0"/>
              <a:t>Mixed Methods Research (questionnaires &amp; </a:t>
            </a:r>
            <a:r>
              <a:rPr lang="en-GB" sz="2000" b="1" dirty="0">
                <a:solidFill>
                  <a:schemeClr val="accent1">
                    <a:lumMod val="75000"/>
                  </a:schemeClr>
                </a:solidFill>
              </a:rPr>
              <a:t>semi-structured interviews</a:t>
            </a:r>
            <a:r>
              <a:rPr lang="en-GB" sz="2000" dirty="0"/>
              <a:t>)</a:t>
            </a:r>
          </a:p>
          <a:p>
            <a:pPr marL="1200150" lvl="2" indent="-285750">
              <a:lnSpc>
                <a:spcPct val="250000"/>
              </a:lnSpc>
              <a:buFont typeface="Arial" panose="020B0604020202020204" pitchFamily="34" charset="0"/>
              <a:buChar char="•"/>
            </a:pPr>
            <a:r>
              <a:rPr lang="en-GB" sz="2000" dirty="0"/>
              <a:t> RQs exploring students’, </a:t>
            </a:r>
            <a:r>
              <a:rPr lang="en-GB" sz="2000" b="1" dirty="0">
                <a:solidFill>
                  <a:schemeClr val="accent1">
                    <a:lumMod val="75000"/>
                  </a:schemeClr>
                </a:solidFill>
              </a:rPr>
              <a:t>teachers’ </a:t>
            </a:r>
            <a:r>
              <a:rPr lang="en-GB" sz="2000" dirty="0"/>
              <a:t>and </a:t>
            </a:r>
            <a:r>
              <a:rPr lang="en-GB" sz="2000" b="1" dirty="0">
                <a:solidFill>
                  <a:schemeClr val="accent1">
                    <a:lumMod val="75000"/>
                  </a:schemeClr>
                </a:solidFill>
              </a:rPr>
              <a:t>managers</a:t>
            </a:r>
            <a:r>
              <a:rPr lang="en-GB" sz="2000" dirty="0"/>
              <a:t>’ perceptions of FL in the OL EAP pre-sessional course</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955832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4C2AD6-8D3C-A79D-72C1-37D30E7A72CC}"/>
              </a:ext>
            </a:extLst>
          </p:cNvPr>
          <p:cNvSpPr>
            <a:spLocks noGrp="1"/>
          </p:cNvSpPr>
          <p:nvPr>
            <p:ph idx="1"/>
          </p:nvPr>
        </p:nvSpPr>
        <p:spPr>
          <a:xfrm>
            <a:off x="978230" y="1750047"/>
            <a:ext cx="4710051" cy="3961984"/>
          </a:xfrm>
          <a:ln>
            <a:noFill/>
          </a:ln>
        </p:spPr>
        <p:style>
          <a:lnRef idx="2">
            <a:schemeClr val="accent1"/>
          </a:lnRef>
          <a:fillRef idx="1">
            <a:schemeClr val="lt1"/>
          </a:fillRef>
          <a:effectRef idx="0">
            <a:schemeClr val="accent1"/>
          </a:effectRef>
          <a:fontRef idx="minor">
            <a:schemeClr val="dk1"/>
          </a:fontRef>
        </p:style>
        <p:txBody>
          <a:bodyPr>
            <a:normAutofit/>
          </a:bodyPr>
          <a:lstStyle/>
          <a:p>
            <a:r>
              <a:rPr lang="en-GB" sz="3600" dirty="0"/>
              <a:t>What do you understand by FL?</a:t>
            </a:r>
          </a:p>
          <a:p>
            <a:pPr marL="0" indent="0">
              <a:buNone/>
            </a:pPr>
            <a:endParaRPr lang="en-GB" sz="3600" dirty="0"/>
          </a:p>
          <a:p>
            <a:r>
              <a:rPr lang="en-GB" sz="3600" dirty="0"/>
              <a:t>What informs your understanding of FL?</a:t>
            </a:r>
          </a:p>
        </p:txBody>
      </p:sp>
      <p:sp>
        <p:nvSpPr>
          <p:cNvPr id="4" name="Title 1">
            <a:extLst>
              <a:ext uri="{FF2B5EF4-FFF2-40B4-BE49-F238E27FC236}">
                <a16:creationId xmlns:a16="http://schemas.microsoft.com/office/drawing/2014/main" id="{1AD5DE62-8F5F-AC6C-2C0D-3A17F35A6F85}"/>
              </a:ext>
            </a:extLst>
          </p:cNvPr>
          <p:cNvSpPr>
            <a:spLocks noGrp="1"/>
          </p:cNvSpPr>
          <p:nvPr>
            <p:ph type="title"/>
          </p:nvPr>
        </p:nvSpPr>
        <p:spPr>
          <a:xfrm>
            <a:off x="838200" y="32616"/>
            <a:ext cx="10515600" cy="1325563"/>
          </a:xfrm>
        </p:spPr>
        <p:txBody>
          <a:bodyPr/>
          <a:lstStyle/>
          <a:p>
            <a:pPr algn="ctr"/>
            <a:r>
              <a:rPr lang="en-GB" b="1" dirty="0">
                <a:solidFill>
                  <a:srgbClr val="00539B"/>
                </a:solidFill>
              </a:rPr>
              <a:t>What is FL for you?</a:t>
            </a:r>
            <a:endParaRPr lang="en-GB" dirty="0">
              <a:solidFill>
                <a:srgbClr val="00539B"/>
              </a:solidFill>
            </a:endParaRPr>
          </a:p>
        </p:txBody>
      </p:sp>
      <p:pic>
        <p:nvPicPr>
          <p:cNvPr id="8" name="Picture 7" descr="Smiling business people in meeting">
            <a:extLst>
              <a:ext uri="{FF2B5EF4-FFF2-40B4-BE49-F238E27FC236}">
                <a16:creationId xmlns:a16="http://schemas.microsoft.com/office/drawing/2014/main" id="{C0E9C51D-00F1-998E-2399-5461B99E216D}"/>
              </a:ext>
            </a:extLst>
          </p:cNvPr>
          <p:cNvPicPr>
            <a:picLocks noChangeAspect="1"/>
          </p:cNvPicPr>
          <p:nvPr/>
        </p:nvPicPr>
        <p:blipFill>
          <a:blip r:embed="rId2"/>
          <a:stretch>
            <a:fillRect/>
          </a:stretch>
        </p:blipFill>
        <p:spPr>
          <a:xfrm>
            <a:off x="6503721" y="1774966"/>
            <a:ext cx="5098969" cy="3398483"/>
          </a:xfrm>
          <a:prstGeom prst="rect">
            <a:avLst/>
          </a:prstGeom>
        </p:spPr>
      </p:pic>
    </p:spTree>
    <p:extLst>
      <p:ext uri="{BB962C8B-B14F-4D97-AF65-F5344CB8AC3E}">
        <p14:creationId xmlns:p14="http://schemas.microsoft.com/office/powerpoint/2010/main" val="242682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FA07-F533-5DE2-10B4-8C4E46DD81AD}"/>
              </a:ext>
            </a:extLst>
          </p:cNvPr>
          <p:cNvSpPr>
            <a:spLocks noGrp="1"/>
          </p:cNvSpPr>
          <p:nvPr>
            <p:ph type="title"/>
          </p:nvPr>
        </p:nvSpPr>
        <p:spPr/>
        <p:txBody>
          <a:bodyPr/>
          <a:lstStyle/>
          <a:p>
            <a:pPr algn="ctr"/>
            <a:r>
              <a:rPr lang="en-GB" b="1" dirty="0">
                <a:solidFill>
                  <a:srgbClr val="00539B"/>
                </a:solidFill>
              </a:rPr>
              <a:t>Flipped Learning in the Literature</a:t>
            </a:r>
            <a:endParaRPr lang="en-GB" dirty="0">
              <a:solidFill>
                <a:srgbClr val="00539B"/>
              </a:solidFill>
            </a:endParaRPr>
          </a:p>
        </p:txBody>
      </p:sp>
      <p:sp>
        <p:nvSpPr>
          <p:cNvPr id="3" name="TextBox 2">
            <a:extLst>
              <a:ext uri="{FF2B5EF4-FFF2-40B4-BE49-F238E27FC236}">
                <a16:creationId xmlns:a16="http://schemas.microsoft.com/office/drawing/2014/main" id="{6907BBDE-F1AD-16FB-07D0-0DFD7333A82C}"/>
              </a:ext>
            </a:extLst>
          </p:cNvPr>
          <p:cNvSpPr txBox="1"/>
          <p:nvPr/>
        </p:nvSpPr>
        <p:spPr>
          <a:xfrm>
            <a:off x="675946" y="1690688"/>
            <a:ext cx="4600699" cy="3780522"/>
          </a:xfrm>
          <a:prstGeom prst="rect">
            <a:avLst/>
          </a:prstGeom>
          <a:noFill/>
        </p:spPr>
        <p:txBody>
          <a:bodyPr wrap="square" rtlCol="0">
            <a:spAutoFit/>
          </a:bodyPr>
          <a:lstStyle/>
          <a:p>
            <a:pPr>
              <a:lnSpc>
                <a:spcPct val="150000"/>
              </a:lnSpc>
            </a:pPr>
            <a:r>
              <a:rPr lang="en-GB" dirty="0"/>
              <a:t>A pedagogical approach in which direct instruction moves from the group learning space to the individual learning space, and the resulting group space is transformed into a dynamic, interactive learning environment where the educator guides students as they apply concepts and engage creatively in the subject matter (Flipped Learning Network, 2014, p. 1)</a:t>
            </a:r>
          </a:p>
        </p:txBody>
      </p:sp>
      <p:pic>
        <p:nvPicPr>
          <p:cNvPr id="7" name="Picture 6">
            <a:extLst>
              <a:ext uri="{FF2B5EF4-FFF2-40B4-BE49-F238E27FC236}">
                <a16:creationId xmlns:a16="http://schemas.microsoft.com/office/drawing/2014/main" id="{19C78477-66AA-2B3C-ECDD-64C48CA14B0A}"/>
              </a:ext>
            </a:extLst>
          </p:cNvPr>
          <p:cNvPicPr>
            <a:picLocks noChangeAspect="1"/>
          </p:cNvPicPr>
          <p:nvPr/>
        </p:nvPicPr>
        <p:blipFill>
          <a:blip r:embed="rId3"/>
          <a:stretch>
            <a:fillRect/>
          </a:stretch>
        </p:blipFill>
        <p:spPr>
          <a:xfrm>
            <a:off x="5438899" y="1282430"/>
            <a:ext cx="6375092" cy="3409464"/>
          </a:xfrm>
          <a:prstGeom prst="rect">
            <a:avLst/>
          </a:prstGeom>
        </p:spPr>
      </p:pic>
      <p:sp>
        <p:nvSpPr>
          <p:cNvPr id="8" name="TextBox 7">
            <a:extLst>
              <a:ext uri="{FF2B5EF4-FFF2-40B4-BE49-F238E27FC236}">
                <a16:creationId xmlns:a16="http://schemas.microsoft.com/office/drawing/2014/main" id="{21735C65-BF3B-6422-3DEA-9C338027D37D}"/>
              </a:ext>
            </a:extLst>
          </p:cNvPr>
          <p:cNvSpPr txBox="1"/>
          <p:nvPr/>
        </p:nvSpPr>
        <p:spPr>
          <a:xfrm>
            <a:off x="5601153" y="4722375"/>
            <a:ext cx="6212838" cy="12875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50000"/>
              </a:lnSpc>
            </a:pPr>
            <a:r>
              <a:rPr lang="en-GB" dirty="0"/>
              <a:t>Flipping the classroom is simply turning Bloom’s Taxonomy upside down, moving the higher-order thinking skills tasks into the classroom (Brinks-Lockwood, 2014, p. 2)</a:t>
            </a:r>
          </a:p>
        </p:txBody>
      </p:sp>
    </p:spTree>
    <p:extLst>
      <p:ext uri="{BB962C8B-B14F-4D97-AF65-F5344CB8AC3E}">
        <p14:creationId xmlns:p14="http://schemas.microsoft.com/office/powerpoint/2010/main" val="220022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FA07-F533-5DE2-10B4-8C4E46DD81AD}"/>
              </a:ext>
            </a:extLst>
          </p:cNvPr>
          <p:cNvSpPr>
            <a:spLocks noGrp="1"/>
          </p:cNvSpPr>
          <p:nvPr>
            <p:ph type="title"/>
          </p:nvPr>
        </p:nvSpPr>
        <p:spPr>
          <a:xfrm>
            <a:off x="838200" y="34440"/>
            <a:ext cx="10515600" cy="1325563"/>
          </a:xfrm>
        </p:spPr>
        <p:txBody>
          <a:bodyPr>
            <a:normAutofit/>
          </a:bodyPr>
          <a:lstStyle/>
          <a:p>
            <a:pPr algn="ctr"/>
            <a:r>
              <a:rPr lang="en-GB" sz="3600" b="1" dirty="0">
                <a:solidFill>
                  <a:srgbClr val="00539B"/>
                </a:solidFill>
              </a:rPr>
              <a:t>Enacting Flipped Learning – Research Context</a:t>
            </a:r>
            <a:endParaRPr lang="en-GB" sz="3600" dirty="0">
              <a:solidFill>
                <a:srgbClr val="00539B"/>
              </a:solidFill>
            </a:endParaRPr>
          </a:p>
        </p:txBody>
      </p:sp>
      <p:sp>
        <p:nvSpPr>
          <p:cNvPr id="4" name="TextBox 3">
            <a:extLst>
              <a:ext uri="{FF2B5EF4-FFF2-40B4-BE49-F238E27FC236}">
                <a16:creationId xmlns:a16="http://schemas.microsoft.com/office/drawing/2014/main" id="{C93A3D06-0E7A-7379-B1B7-802F856643D8}"/>
              </a:ext>
            </a:extLst>
          </p:cNvPr>
          <p:cNvSpPr txBox="1"/>
          <p:nvPr/>
        </p:nvSpPr>
        <p:spPr>
          <a:xfrm>
            <a:off x="458188" y="1610842"/>
            <a:ext cx="5170715" cy="50213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2400" dirty="0"/>
              <a:t>EAP Presessional course, Russell Group University in the UK</a:t>
            </a:r>
          </a:p>
          <a:p>
            <a:pPr marL="742950" lvl="1" indent="-285750">
              <a:lnSpc>
                <a:spcPct val="150000"/>
              </a:lnSpc>
              <a:buFont typeface="Arial" panose="020B0604020202020204" pitchFamily="34" charset="0"/>
              <a:buChar char="•"/>
            </a:pPr>
            <a:r>
              <a:rPr lang="en-GB" sz="2400" dirty="0"/>
              <a:t>10-weeks and 6-weeks </a:t>
            </a:r>
            <a:r>
              <a:rPr lang="en-GB" sz="2400" dirty="0" err="1"/>
              <a:t>presessional</a:t>
            </a:r>
            <a:r>
              <a:rPr lang="en-GB" sz="2400" dirty="0"/>
              <a:t> courses</a:t>
            </a:r>
          </a:p>
          <a:p>
            <a:pPr marL="285750" indent="-285750">
              <a:lnSpc>
                <a:spcPct val="150000"/>
              </a:lnSpc>
              <a:buFont typeface="Arial" panose="020B0604020202020204" pitchFamily="34" charset="0"/>
              <a:buChar char="•"/>
            </a:pPr>
            <a:r>
              <a:rPr lang="en-GB" sz="2400" dirty="0"/>
              <a:t>FL had been adopted in 2018, making 2020 the third year this approach was implemented</a:t>
            </a:r>
            <a:r>
              <a:rPr lang="en-GB" dirty="0"/>
              <a:t>.</a:t>
            </a:r>
          </a:p>
          <a:p>
            <a:pPr marL="285750" indent="-285750">
              <a:lnSpc>
                <a:spcPct val="150000"/>
              </a:lnSpc>
              <a:buFont typeface="Arial" panose="020B0604020202020204" pitchFamily="34" charset="0"/>
              <a:buChar char="•"/>
            </a:pPr>
            <a:endParaRPr lang="en-GB" dirty="0"/>
          </a:p>
          <a:p>
            <a:pPr>
              <a:lnSpc>
                <a:spcPct val="250000"/>
              </a:lnSpc>
            </a:pPr>
            <a:endParaRPr lang="en-GB" sz="2000" dirty="0"/>
          </a:p>
        </p:txBody>
      </p:sp>
      <p:pic>
        <p:nvPicPr>
          <p:cNvPr id="7" name="Picture 6" descr="Aerial view of empty auditorium">
            <a:extLst>
              <a:ext uri="{FF2B5EF4-FFF2-40B4-BE49-F238E27FC236}">
                <a16:creationId xmlns:a16="http://schemas.microsoft.com/office/drawing/2014/main" id="{4CBDCD21-2335-B476-8746-F2F98C6D42A8}"/>
              </a:ext>
            </a:extLst>
          </p:cNvPr>
          <p:cNvPicPr>
            <a:picLocks noChangeAspect="1"/>
          </p:cNvPicPr>
          <p:nvPr/>
        </p:nvPicPr>
        <p:blipFill>
          <a:blip r:embed="rId2"/>
          <a:stretch>
            <a:fillRect/>
          </a:stretch>
        </p:blipFill>
        <p:spPr>
          <a:xfrm>
            <a:off x="6124203" y="1495960"/>
            <a:ext cx="5700653" cy="3800435"/>
          </a:xfrm>
          <a:prstGeom prst="rect">
            <a:avLst/>
          </a:prstGeom>
        </p:spPr>
      </p:pic>
    </p:spTree>
    <p:extLst>
      <p:ext uri="{BB962C8B-B14F-4D97-AF65-F5344CB8AC3E}">
        <p14:creationId xmlns:p14="http://schemas.microsoft.com/office/powerpoint/2010/main" val="390519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FA07-F533-5DE2-10B4-8C4E46DD81AD}"/>
              </a:ext>
            </a:extLst>
          </p:cNvPr>
          <p:cNvSpPr>
            <a:spLocks noGrp="1"/>
          </p:cNvSpPr>
          <p:nvPr>
            <p:ph type="title"/>
          </p:nvPr>
        </p:nvSpPr>
        <p:spPr>
          <a:xfrm>
            <a:off x="838200" y="34440"/>
            <a:ext cx="10515600" cy="1325563"/>
          </a:xfrm>
        </p:spPr>
        <p:txBody>
          <a:bodyPr>
            <a:normAutofit/>
          </a:bodyPr>
          <a:lstStyle/>
          <a:p>
            <a:pPr algn="ctr"/>
            <a:r>
              <a:rPr lang="en-GB" sz="3600" b="1" dirty="0">
                <a:solidFill>
                  <a:srgbClr val="00539B"/>
                </a:solidFill>
              </a:rPr>
              <a:t>Enacting Flipped Learning – Research Context</a:t>
            </a:r>
            <a:endParaRPr lang="en-GB" sz="3600" dirty="0">
              <a:solidFill>
                <a:srgbClr val="00539B"/>
              </a:solidFill>
            </a:endParaRPr>
          </a:p>
        </p:txBody>
      </p:sp>
      <p:sp>
        <p:nvSpPr>
          <p:cNvPr id="5" name="TextBox 4">
            <a:extLst>
              <a:ext uri="{FF2B5EF4-FFF2-40B4-BE49-F238E27FC236}">
                <a16:creationId xmlns:a16="http://schemas.microsoft.com/office/drawing/2014/main" id="{22746ADA-F897-A548-4159-633F3B8FC5FF}"/>
              </a:ext>
            </a:extLst>
          </p:cNvPr>
          <p:cNvSpPr txBox="1"/>
          <p:nvPr/>
        </p:nvSpPr>
        <p:spPr>
          <a:xfrm>
            <a:off x="476002" y="1489290"/>
            <a:ext cx="5267697" cy="419602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dirty="0"/>
              <a:t>The </a:t>
            </a:r>
            <a:r>
              <a:rPr lang="en-GB" dirty="0" err="1"/>
              <a:t>presessional</a:t>
            </a:r>
            <a:r>
              <a:rPr lang="en-GB" dirty="0"/>
              <a:t> courses are designed by the department. </a:t>
            </a:r>
          </a:p>
          <a:p>
            <a:pPr marL="800100" lvl="1" indent="-342900">
              <a:lnSpc>
                <a:spcPct val="150000"/>
              </a:lnSpc>
              <a:buFont typeface="Arial" panose="020B0604020202020204" pitchFamily="34" charset="0"/>
              <a:buChar char="•"/>
            </a:pPr>
            <a:r>
              <a:rPr lang="en-GB" dirty="0"/>
              <a:t>Quality of materials consistently praised</a:t>
            </a:r>
          </a:p>
          <a:p>
            <a:pPr marL="342900" indent="-342900">
              <a:lnSpc>
                <a:spcPct val="150000"/>
              </a:lnSpc>
              <a:buFont typeface="Arial" panose="020B0604020202020204" pitchFamily="34" charset="0"/>
              <a:buChar char="•"/>
            </a:pPr>
            <a:r>
              <a:rPr lang="en-GB" dirty="0"/>
              <a:t>Course Directors (x</a:t>
            </a:r>
            <a:r>
              <a:rPr lang="en-GB" b="1" dirty="0">
                <a:solidFill>
                  <a:schemeClr val="accent1">
                    <a:lumMod val="75000"/>
                  </a:schemeClr>
                </a:solidFill>
              </a:rPr>
              <a:t>1 participant</a:t>
            </a:r>
            <a:r>
              <a:rPr lang="en-GB" dirty="0"/>
              <a:t>)</a:t>
            </a:r>
          </a:p>
          <a:p>
            <a:pPr marL="800100" lvl="1" indent="-342900">
              <a:lnSpc>
                <a:spcPct val="150000"/>
              </a:lnSpc>
              <a:buFont typeface="Arial" panose="020B0604020202020204" pitchFamily="34" charset="0"/>
              <a:buChar char="•"/>
            </a:pPr>
            <a:r>
              <a:rPr lang="en-GB" dirty="0"/>
              <a:t>Team leaders (x </a:t>
            </a:r>
            <a:r>
              <a:rPr lang="en-GB" b="1" dirty="0">
                <a:solidFill>
                  <a:schemeClr val="accent1">
                    <a:lumMod val="75000"/>
                  </a:schemeClr>
                </a:solidFill>
              </a:rPr>
              <a:t>2 participants</a:t>
            </a:r>
            <a:r>
              <a:rPr lang="en-GB" dirty="0"/>
              <a:t>)</a:t>
            </a:r>
          </a:p>
          <a:p>
            <a:pPr marL="800100" lvl="1" indent="-342900">
              <a:lnSpc>
                <a:spcPct val="150000"/>
              </a:lnSpc>
              <a:buFont typeface="Arial" panose="020B0604020202020204" pitchFamily="34" charset="0"/>
              <a:buChar char="•"/>
            </a:pPr>
            <a:r>
              <a:rPr lang="en-GB" dirty="0"/>
              <a:t>Teachers (x </a:t>
            </a:r>
            <a:r>
              <a:rPr lang="en-GB" b="1" dirty="0">
                <a:solidFill>
                  <a:schemeClr val="accent1">
                    <a:lumMod val="75000"/>
                  </a:schemeClr>
                </a:solidFill>
              </a:rPr>
              <a:t>8 participants</a:t>
            </a:r>
            <a:r>
              <a:rPr lang="en-GB" dirty="0"/>
              <a:t>)</a:t>
            </a:r>
          </a:p>
          <a:p>
            <a:pPr marL="1257300" lvl="2" indent="-342900">
              <a:lnSpc>
                <a:spcPct val="150000"/>
              </a:lnSpc>
              <a:buFont typeface="Arial" panose="020B0604020202020204" pitchFamily="34" charset="0"/>
              <a:buChar char="•"/>
            </a:pPr>
            <a:r>
              <a:rPr lang="en-GB" dirty="0"/>
              <a:t>Permanent members of staff (x3 participants) and temporary members of staff (x5 participants)</a:t>
            </a:r>
          </a:p>
          <a:p>
            <a:pPr marL="1257300" lvl="2" indent="-342900">
              <a:lnSpc>
                <a:spcPct val="150000"/>
              </a:lnSpc>
              <a:buFont typeface="Arial" panose="020B0604020202020204" pitchFamily="34" charset="0"/>
              <a:buChar char="•"/>
            </a:pPr>
            <a:r>
              <a:rPr lang="en-GB" dirty="0"/>
              <a:t>TEFL-Q </a:t>
            </a:r>
          </a:p>
        </p:txBody>
      </p:sp>
      <p:pic>
        <p:nvPicPr>
          <p:cNvPr id="6" name="Picture 5" descr="Person teaching in class">
            <a:extLst>
              <a:ext uri="{FF2B5EF4-FFF2-40B4-BE49-F238E27FC236}">
                <a16:creationId xmlns:a16="http://schemas.microsoft.com/office/drawing/2014/main" id="{E0F28395-D451-FC53-A417-97E1A6BD7B45}"/>
              </a:ext>
            </a:extLst>
          </p:cNvPr>
          <p:cNvPicPr>
            <a:picLocks noChangeAspect="1"/>
          </p:cNvPicPr>
          <p:nvPr/>
        </p:nvPicPr>
        <p:blipFill>
          <a:blip r:embed="rId3"/>
          <a:stretch>
            <a:fillRect/>
          </a:stretch>
        </p:blipFill>
        <p:spPr>
          <a:xfrm>
            <a:off x="5929746" y="1489290"/>
            <a:ext cx="5989616" cy="3993077"/>
          </a:xfrm>
          <a:prstGeom prst="rect">
            <a:avLst/>
          </a:prstGeom>
        </p:spPr>
      </p:pic>
    </p:spTree>
    <p:extLst>
      <p:ext uri="{BB962C8B-B14F-4D97-AF65-F5344CB8AC3E}">
        <p14:creationId xmlns:p14="http://schemas.microsoft.com/office/powerpoint/2010/main" val="328336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9">
            <a:extLst>
              <a:ext uri="{FF2B5EF4-FFF2-40B4-BE49-F238E27FC236}">
                <a16:creationId xmlns:a16="http://schemas.microsoft.com/office/drawing/2014/main" id="{A1D7387C-EBFF-B857-475A-BFED14E14C3E}"/>
              </a:ext>
            </a:extLst>
          </p:cNvPr>
          <p:cNvSpPr/>
          <p:nvPr/>
        </p:nvSpPr>
        <p:spPr>
          <a:xfrm>
            <a:off x="7102434" y="1243733"/>
            <a:ext cx="4643252" cy="2358798"/>
          </a:xfrm>
          <a:prstGeom prst="wedgeRectCallout">
            <a:avLst/>
          </a:prstGeom>
          <a:solidFill>
            <a:srgbClr val="FFFD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CAFAF66E-85EE-C4A1-F279-4DB14C630758}"/>
              </a:ext>
            </a:extLst>
          </p:cNvPr>
          <p:cNvSpPr>
            <a:spLocks noGrp="1"/>
          </p:cNvSpPr>
          <p:nvPr>
            <p:ph type="title"/>
          </p:nvPr>
        </p:nvSpPr>
        <p:spPr>
          <a:xfrm>
            <a:off x="636319" y="32616"/>
            <a:ext cx="10515600" cy="1325563"/>
          </a:xfrm>
        </p:spPr>
        <p:txBody>
          <a:bodyPr>
            <a:normAutofit/>
          </a:bodyPr>
          <a:lstStyle/>
          <a:p>
            <a:pPr algn="ctr"/>
            <a:r>
              <a:rPr lang="en-GB" sz="3600" b="1" dirty="0">
                <a:solidFill>
                  <a:srgbClr val="00539B"/>
                </a:solidFill>
              </a:rPr>
              <a:t>What is Flipped Learning? – Course Director</a:t>
            </a:r>
            <a:endParaRPr lang="en-GB" sz="3600" dirty="0">
              <a:solidFill>
                <a:srgbClr val="00539B"/>
              </a:solidFill>
            </a:endParaRPr>
          </a:p>
        </p:txBody>
      </p:sp>
      <p:sp>
        <p:nvSpPr>
          <p:cNvPr id="5" name="Content Placeholder 4">
            <a:extLst>
              <a:ext uri="{FF2B5EF4-FFF2-40B4-BE49-F238E27FC236}">
                <a16:creationId xmlns:a16="http://schemas.microsoft.com/office/drawing/2014/main" id="{54141E19-924C-2864-D683-DFC2C2D91120}"/>
              </a:ext>
            </a:extLst>
          </p:cNvPr>
          <p:cNvSpPr>
            <a:spLocks noGrp="1"/>
          </p:cNvSpPr>
          <p:nvPr>
            <p:ph idx="1"/>
          </p:nvPr>
        </p:nvSpPr>
        <p:spPr>
          <a:xfrm>
            <a:off x="446314" y="1243733"/>
            <a:ext cx="6073239" cy="4575175"/>
          </a:xfrm>
        </p:spPr>
        <p:txBody>
          <a:bodyPr>
            <a:noAutofit/>
          </a:bodyPr>
          <a:lstStyle/>
          <a:p>
            <a:r>
              <a:rPr lang="en-GB" sz="1800" dirty="0"/>
              <a:t>FL was adopted as a response to circumstances but perceived to bring key benefits to the EAP classroom</a:t>
            </a:r>
          </a:p>
          <a:p>
            <a:pPr lvl="1"/>
            <a:r>
              <a:rPr lang="en-GB" sz="1800" dirty="0"/>
              <a:t>Autonomy</a:t>
            </a:r>
          </a:p>
          <a:p>
            <a:pPr lvl="1"/>
            <a:r>
              <a:rPr lang="en-GB" sz="1800" dirty="0"/>
              <a:t>Learner-centred lessons</a:t>
            </a:r>
          </a:p>
          <a:p>
            <a:r>
              <a:rPr lang="en-GB" sz="1800" dirty="0"/>
              <a:t>Coursed design based Brinks-Lockwood’s (2014) understanding of FL but also</a:t>
            </a:r>
          </a:p>
          <a:p>
            <a:pPr marL="685800" lvl="2">
              <a:spcBef>
                <a:spcPts val="1000"/>
              </a:spcBef>
            </a:pPr>
            <a:r>
              <a:rPr lang="en-GB" sz="1800" dirty="0"/>
              <a:t>Task-Based Learning</a:t>
            </a:r>
          </a:p>
          <a:p>
            <a:pPr marL="685800" lvl="2">
              <a:spcBef>
                <a:spcPts val="1000"/>
              </a:spcBef>
            </a:pPr>
            <a:r>
              <a:rPr lang="en-GB" sz="1800" dirty="0"/>
              <a:t>Andragogy </a:t>
            </a:r>
          </a:p>
          <a:p>
            <a:pPr marL="228600" lvl="1">
              <a:spcBef>
                <a:spcPts val="1000"/>
              </a:spcBef>
            </a:pPr>
            <a:r>
              <a:rPr lang="en-GB" sz="1800" dirty="0"/>
              <a:t>Flipped content informs the sessions and the assessments, sometimes flipped content is picked up in the assessment (e.g. writing tasks) but not explicitly in the sessions.</a:t>
            </a:r>
          </a:p>
          <a:p>
            <a:pPr marL="228600" lvl="1">
              <a:spcBef>
                <a:spcPts val="1000"/>
              </a:spcBef>
            </a:pPr>
            <a:r>
              <a:rPr lang="en-GB" sz="1800" dirty="0"/>
              <a:t>Nature of FL was explicitly addressed with teachers in 2018 and 2019 but not  in 2020 as OL training took priority</a:t>
            </a:r>
          </a:p>
        </p:txBody>
      </p:sp>
      <p:pic>
        <p:nvPicPr>
          <p:cNvPr id="7" name="Picture 6">
            <a:extLst>
              <a:ext uri="{FF2B5EF4-FFF2-40B4-BE49-F238E27FC236}">
                <a16:creationId xmlns:a16="http://schemas.microsoft.com/office/drawing/2014/main" id="{D1F1DD53-5C55-8BCE-3244-D122C58ACA1C}"/>
              </a:ext>
            </a:extLst>
          </p:cNvPr>
          <p:cNvPicPr>
            <a:picLocks noChangeAspect="1"/>
          </p:cNvPicPr>
          <p:nvPr/>
        </p:nvPicPr>
        <p:blipFill>
          <a:blip r:embed="rId3"/>
          <a:stretch>
            <a:fillRect/>
          </a:stretch>
        </p:blipFill>
        <p:spPr>
          <a:xfrm>
            <a:off x="9488133" y="4097970"/>
            <a:ext cx="1663786" cy="1720938"/>
          </a:xfrm>
          <a:prstGeom prst="rect">
            <a:avLst/>
          </a:prstGeom>
        </p:spPr>
      </p:pic>
      <p:sp>
        <p:nvSpPr>
          <p:cNvPr id="9" name="TextBox 8">
            <a:extLst>
              <a:ext uri="{FF2B5EF4-FFF2-40B4-BE49-F238E27FC236}">
                <a16:creationId xmlns:a16="http://schemas.microsoft.com/office/drawing/2014/main" id="{BD9DC0AE-3E4E-F362-26C4-BC51EE6E30BC}"/>
              </a:ext>
            </a:extLst>
          </p:cNvPr>
          <p:cNvSpPr txBox="1"/>
          <p:nvPr/>
        </p:nvSpPr>
        <p:spPr>
          <a:xfrm>
            <a:off x="7251370" y="1294207"/>
            <a:ext cx="4345379" cy="2308324"/>
          </a:xfrm>
          <a:prstGeom prst="rect">
            <a:avLst/>
          </a:prstGeom>
          <a:noFill/>
        </p:spPr>
        <p:txBody>
          <a:bodyPr wrap="square">
            <a:spAutoFit/>
          </a:bodyPr>
          <a:lstStyle/>
          <a:p>
            <a:r>
              <a:rPr lang="en-GB" sz="1800" b="1" i="0" dirty="0">
                <a:effectLst/>
                <a:latin typeface="Calibri" panose="020F0502020204030204" pitchFamily="34" charset="0"/>
              </a:rPr>
              <a:t>We did in 2018, and 2019, we provided sessions about flipped learning for teachers, and we even flipped it when we gave a reading on flipped learning to teachers to read in advance, and then we had a live session. Now, in 2020, I think that was something that was sacrificed. (Lester, course director) </a:t>
            </a:r>
            <a:endParaRPr lang="en-GB" b="1" dirty="0"/>
          </a:p>
        </p:txBody>
      </p:sp>
    </p:spTree>
    <p:extLst>
      <p:ext uri="{BB962C8B-B14F-4D97-AF65-F5344CB8AC3E}">
        <p14:creationId xmlns:p14="http://schemas.microsoft.com/office/powerpoint/2010/main" val="94382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FAF66E-85EE-C4A1-F279-4DB14C630758}"/>
              </a:ext>
            </a:extLst>
          </p:cNvPr>
          <p:cNvSpPr>
            <a:spLocks noGrp="1"/>
          </p:cNvSpPr>
          <p:nvPr>
            <p:ph type="title"/>
          </p:nvPr>
        </p:nvSpPr>
        <p:spPr>
          <a:xfrm>
            <a:off x="810492" y="0"/>
            <a:ext cx="10515600" cy="1325563"/>
          </a:xfrm>
        </p:spPr>
        <p:txBody>
          <a:bodyPr>
            <a:normAutofit/>
          </a:bodyPr>
          <a:lstStyle/>
          <a:p>
            <a:pPr algn="ctr"/>
            <a:r>
              <a:rPr lang="en-GB" sz="3600" b="1" dirty="0">
                <a:solidFill>
                  <a:srgbClr val="00539B"/>
                </a:solidFill>
              </a:rPr>
              <a:t>What is Flipped Learning? – Team Leaders</a:t>
            </a:r>
            <a:endParaRPr lang="en-GB" sz="3600" dirty="0">
              <a:solidFill>
                <a:srgbClr val="00539B"/>
              </a:solidFill>
            </a:endParaRPr>
          </a:p>
        </p:txBody>
      </p:sp>
      <p:sp>
        <p:nvSpPr>
          <p:cNvPr id="2" name="Speech Bubble: Oval 1">
            <a:extLst>
              <a:ext uri="{FF2B5EF4-FFF2-40B4-BE49-F238E27FC236}">
                <a16:creationId xmlns:a16="http://schemas.microsoft.com/office/drawing/2014/main" id="{1C013E35-1071-885B-6D8C-79F03EDADF44}"/>
              </a:ext>
            </a:extLst>
          </p:cNvPr>
          <p:cNvSpPr/>
          <p:nvPr/>
        </p:nvSpPr>
        <p:spPr>
          <a:xfrm>
            <a:off x="5153891" y="3272641"/>
            <a:ext cx="5925787" cy="2614837"/>
          </a:xfrm>
          <a:prstGeom prst="wedgeEllipseCallout">
            <a:avLst>
              <a:gd name="adj1" fmla="val 16578"/>
              <a:gd name="adj2" fmla="val 59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When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 was a teacher, last summer the summer before, I just thought, okay, we just want to make more money {laugh}</a:t>
            </a:r>
            <a:endParaRPr lang="en-GB"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e-DE"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de-DE"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William, team leader)</a:t>
            </a:r>
            <a:endParaRPr lang="en-GB"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GB"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Content Placeholder 4">
            <a:extLst>
              <a:ext uri="{FF2B5EF4-FFF2-40B4-BE49-F238E27FC236}">
                <a16:creationId xmlns:a16="http://schemas.microsoft.com/office/drawing/2014/main" id="{3CC4AD95-B568-DFB4-7E9A-43BE9B6E014D}"/>
              </a:ext>
            </a:extLst>
          </p:cNvPr>
          <p:cNvSpPr>
            <a:spLocks noGrp="1"/>
          </p:cNvSpPr>
          <p:nvPr>
            <p:ph idx="1"/>
          </p:nvPr>
        </p:nvSpPr>
        <p:spPr>
          <a:xfrm>
            <a:off x="446314" y="1243733"/>
            <a:ext cx="6073239" cy="4575175"/>
          </a:xfrm>
        </p:spPr>
        <p:txBody>
          <a:bodyPr>
            <a:normAutofit/>
          </a:bodyPr>
          <a:lstStyle/>
          <a:p>
            <a:pPr marL="228600" lvl="1">
              <a:spcBef>
                <a:spcPts val="1000"/>
              </a:spcBef>
            </a:pPr>
            <a:r>
              <a:rPr lang="en-GB" sz="4000" dirty="0"/>
              <a:t>Perceived focused on practicalities, not on pedagogical principles. </a:t>
            </a:r>
          </a:p>
          <a:p>
            <a:pPr marL="228600" lvl="1">
              <a:spcBef>
                <a:spcPts val="1000"/>
              </a:spcBef>
            </a:pPr>
            <a:r>
              <a:rPr lang="en-GB" sz="4000" dirty="0"/>
              <a:t>Unclear understanding of FL</a:t>
            </a:r>
          </a:p>
          <a:p>
            <a:pPr marL="685800" lvl="2">
              <a:spcBef>
                <a:spcPts val="1000"/>
              </a:spcBef>
            </a:pPr>
            <a:r>
              <a:rPr lang="en-GB" sz="4000" dirty="0"/>
              <a:t>Why is it used?</a:t>
            </a:r>
          </a:p>
          <a:p>
            <a:pPr marL="685800" lvl="2">
              <a:spcBef>
                <a:spcPts val="1000"/>
              </a:spcBef>
            </a:pPr>
            <a:r>
              <a:rPr lang="en-GB" sz="4000" dirty="0"/>
              <a:t>How is it used?</a:t>
            </a:r>
          </a:p>
        </p:txBody>
      </p:sp>
      <p:sp>
        <p:nvSpPr>
          <p:cNvPr id="5" name="Speech Bubble: Oval 4">
            <a:extLst>
              <a:ext uri="{FF2B5EF4-FFF2-40B4-BE49-F238E27FC236}">
                <a16:creationId xmlns:a16="http://schemas.microsoft.com/office/drawing/2014/main" id="{BFEC4FA8-0554-02FB-872A-FB49A147FE9B}"/>
              </a:ext>
            </a:extLst>
          </p:cNvPr>
          <p:cNvSpPr/>
          <p:nvPr/>
        </p:nvSpPr>
        <p:spPr>
          <a:xfrm>
            <a:off x="7455724" y="1043050"/>
            <a:ext cx="4418610" cy="2229591"/>
          </a:xfrm>
          <a:prstGeom prst="wedgeEllipseCallout">
            <a:avLst>
              <a:gd name="adj1" fmla="val 24856"/>
              <a:gd name="adj2" fmla="val 545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I'd say the teachers I work with overwhelmingly just</a:t>
            </a:r>
            <a:r>
              <a:rPr lang="en-US"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focused on the practicalities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of where we go, how do we start? What do the students need to do? </a:t>
            </a:r>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(Dennis, Team Leader)</a:t>
            </a:r>
            <a:endParaRPr lang="en-GB"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8D0884D-72E9-395A-1050-243D825E3666}"/>
              </a:ext>
            </a:extLst>
          </p:cNvPr>
          <p:cNvPicPr>
            <a:picLocks noChangeAspect="1"/>
          </p:cNvPicPr>
          <p:nvPr/>
        </p:nvPicPr>
        <p:blipFill>
          <a:blip r:embed="rId2"/>
          <a:stretch>
            <a:fillRect/>
          </a:stretch>
        </p:blipFill>
        <p:spPr>
          <a:xfrm>
            <a:off x="10994571" y="5038615"/>
            <a:ext cx="964870" cy="998014"/>
          </a:xfrm>
          <a:prstGeom prst="rect">
            <a:avLst/>
          </a:prstGeom>
        </p:spPr>
      </p:pic>
    </p:spTree>
    <p:extLst>
      <p:ext uri="{BB962C8B-B14F-4D97-AF65-F5344CB8AC3E}">
        <p14:creationId xmlns:p14="http://schemas.microsoft.com/office/powerpoint/2010/main" val="138277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University of St Andrews 1">
      <a:dk1>
        <a:srgbClr val="202024"/>
      </a:dk1>
      <a:lt1>
        <a:srgbClr val="FFFFFF"/>
      </a:lt1>
      <a:dk2>
        <a:srgbClr val="6A6A6B"/>
      </a:dk2>
      <a:lt2>
        <a:srgbClr val="F0F0F0"/>
      </a:lt2>
      <a:accent1>
        <a:srgbClr val="00539B"/>
      </a:accent1>
      <a:accent2>
        <a:srgbClr val="C22A22"/>
      </a:accent2>
      <a:accent3>
        <a:srgbClr val="F4C900"/>
      </a:accent3>
      <a:accent4>
        <a:srgbClr val="1B74C3"/>
      </a:accent4>
      <a:accent5>
        <a:srgbClr val="608738"/>
      </a:accent5>
      <a:accent6>
        <a:srgbClr val="785596"/>
      </a:accent6>
      <a:hlink>
        <a:srgbClr val="004077"/>
      </a:hlink>
      <a:folHlink>
        <a:srgbClr val="1B74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St Andrews" id="{9F2FFB2B-CBA0-6442-B6E2-B406182147C6}" vid="{4AE9A99B-60C5-F14D-A0E8-157FA40E57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4651</TotalTime>
  <Words>1651</Words>
  <Application>Microsoft Office PowerPoint</Application>
  <PresentationFormat>Widescreen</PresentationFormat>
  <Paragraphs>105</Paragraphs>
  <Slides>15</Slides>
  <Notes>6</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    That’s not it! Exploring practitioners' understandings of Flipped Learning in an online presessional course. </vt:lpstr>
      <vt:lpstr>Outline</vt:lpstr>
      <vt:lpstr>The Research Project</vt:lpstr>
      <vt:lpstr>What is FL for you?</vt:lpstr>
      <vt:lpstr>Flipped Learning in the Literature</vt:lpstr>
      <vt:lpstr>Enacting Flipped Learning – Research Context</vt:lpstr>
      <vt:lpstr>Enacting Flipped Learning – Research Context</vt:lpstr>
      <vt:lpstr>What is Flipped Learning? – Course Director</vt:lpstr>
      <vt:lpstr>What is Flipped Learning? – Team Leaders</vt:lpstr>
      <vt:lpstr>What is Flipped Learning? – EAP tutors</vt:lpstr>
      <vt:lpstr>What is Flipped Learning? – EAP tutors</vt:lpstr>
      <vt:lpstr>What is Flipped Learning? – EAP tutors</vt:lpstr>
      <vt:lpstr>What is Flipped Learning? – Implications for Practice</vt:lpstr>
      <vt:lpstr>Reference List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Villegas Verdu</dc:creator>
  <cp:lastModifiedBy>Paula Villegas Verdu</cp:lastModifiedBy>
  <cp:revision>36</cp:revision>
  <dcterms:created xsi:type="dcterms:W3CDTF">2023-02-22T18:55:49Z</dcterms:created>
  <dcterms:modified xsi:type="dcterms:W3CDTF">2023-04-17T11:58:20Z</dcterms:modified>
</cp:coreProperties>
</file>