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91" r:id="rId2"/>
    <p:sldId id="304" r:id="rId3"/>
    <p:sldId id="292" r:id="rId4"/>
    <p:sldId id="305" r:id="rId5"/>
    <p:sldId id="306" r:id="rId6"/>
    <p:sldId id="307" r:id="rId7"/>
    <p:sldId id="308" r:id="rId8"/>
    <p:sldId id="317" r:id="rId9"/>
    <p:sldId id="309" r:id="rId10"/>
    <p:sldId id="310" r:id="rId11"/>
    <p:sldId id="312" r:id="rId12"/>
    <p:sldId id="314" r:id="rId13"/>
    <p:sldId id="315" r:id="rId14"/>
    <p:sldId id="316" r:id="rId15"/>
    <p:sldId id="318" r:id="rId16"/>
    <p:sldId id="31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20"/>
    <p:restoredTop sz="99812" autoAdjust="0"/>
  </p:normalViewPr>
  <p:slideViewPr>
    <p:cSldViewPr snapToGrid="0" snapToObjects="1">
      <p:cViewPr varScale="1">
        <p:scale>
          <a:sx n="123" d="100"/>
          <a:sy n="123" d="100"/>
        </p:scale>
        <p:origin x="116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6" d="100"/>
          <a:sy n="96" d="100"/>
        </p:scale>
        <p:origin x="2480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D55E52-3E92-9E43-A6C7-FF54FC4C78EB}" type="datetimeFigureOut">
              <a:rPr lang="en-US" smtClean="0"/>
              <a:t>4/12/23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A096E-ED0D-8141-8B94-EFAD174F9E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22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C69409-EE1C-8B4D-ACBC-40EDFC496CBA}" type="datetimeFigureOut">
              <a:rPr lang="en-US" smtClean="0"/>
              <a:t>4/12/23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333277-BCEA-894C-AA75-C48B44B91C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285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525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525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525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525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300" dirty="0"/>
              <a:t>Using Assessment to Facilitate Learning</a:t>
            </a:r>
          </a:p>
        </p:txBody>
      </p:sp>
      <p:sp>
        <p:nvSpPr>
          <p:cNvPr id="1638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525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525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525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525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300" dirty="0"/>
              <a:t>Jane Mandalios &amp; Peter Davidson, Zayed University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525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525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525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525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8961829-08C1-EC48-8F2A-E946BDA5B866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0E7A-7F3E-624B-986D-A12D2B6A5B16}" type="datetimeFigureOut">
              <a:rPr lang="en-US" smtClean="0"/>
              <a:t>4/12/23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0819-8C64-0A43-A417-FF2352D9B79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0E7A-7F3E-624B-986D-A12D2B6A5B16}" type="datetimeFigureOut">
              <a:rPr lang="en-US" smtClean="0"/>
              <a:t>4/12/23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0819-8C64-0A43-A417-FF2352D9B7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0E7A-7F3E-624B-986D-A12D2B6A5B16}" type="datetimeFigureOut">
              <a:rPr lang="en-US" smtClean="0"/>
              <a:t>4/12/23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0819-8C64-0A43-A417-FF2352D9B79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0E7A-7F3E-624B-986D-A12D2B6A5B16}" type="datetimeFigureOut">
              <a:rPr lang="en-US" smtClean="0"/>
              <a:t>4/12/23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0819-8C64-0A43-A417-FF2352D9B79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0E7A-7F3E-624B-986D-A12D2B6A5B16}" type="datetimeFigureOut">
              <a:rPr lang="en-US" smtClean="0"/>
              <a:t>4/12/23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0819-8C64-0A43-A417-FF2352D9B79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0E7A-7F3E-624B-986D-A12D2B6A5B16}" type="datetimeFigureOut">
              <a:rPr lang="en-US" smtClean="0"/>
              <a:t>4/12/23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0819-8C64-0A43-A417-FF2352D9B7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0E7A-7F3E-624B-986D-A12D2B6A5B16}" type="datetimeFigureOut">
              <a:rPr lang="en-US" smtClean="0"/>
              <a:t>4/12/23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0819-8C64-0A43-A417-FF2352D9B79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0E7A-7F3E-624B-986D-A12D2B6A5B16}" type="datetimeFigureOut">
              <a:rPr lang="en-US" smtClean="0"/>
              <a:t>4/12/23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0819-8C64-0A43-A417-FF2352D9B79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0E7A-7F3E-624B-986D-A12D2B6A5B16}" type="datetimeFigureOut">
              <a:rPr lang="en-US" smtClean="0"/>
              <a:t>4/12/23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0819-8C64-0A43-A417-FF2352D9B79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0E7A-7F3E-624B-986D-A12D2B6A5B16}" type="datetimeFigureOut">
              <a:rPr lang="en-US" smtClean="0"/>
              <a:t>4/12/23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0819-8C64-0A43-A417-FF2352D9B79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0E7A-7F3E-624B-986D-A12D2B6A5B16}" type="datetimeFigureOut">
              <a:rPr lang="en-US" smtClean="0"/>
              <a:t>4/12/23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0819-8C64-0A43-A417-FF2352D9B79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0E7A-7F3E-624B-986D-A12D2B6A5B16}" type="datetimeFigureOut">
              <a:rPr lang="en-US" smtClean="0"/>
              <a:t>4/12/23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0819-8C64-0A43-A417-FF2352D9B79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A620E7A-7F3E-624B-986D-A12D2B6A5B16}" type="datetimeFigureOut">
              <a:rPr lang="en-US" smtClean="0"/>
              <a:t>4/12/23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553E0819-8C64-0A43-A417-FF2352D9B796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1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669B2CE-BBBA-E04E-B60D-28CE3C780EAC}" type="slidenum">
              <a:rPr lang="en-US" sz="2600">
                <a:solidFill>
                  <a:schemeClr val="bg1"/>
                </a:solidFill>
              </a:rPr>
              <a:pPr eaLnBrk="1" hangingPunct="1"/>
              <a:t>1</a:t>
            </a:fld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15362" name="AutoShap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42394" y="1282535"/>
            <a:ext cx="8229600" cy="144879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US" sz="5400" b="1" dirty="0">
                <a:latin typeface="Arial" charset="0"/>
              </a:rPr>
            </a:b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Strategies for Reducing</a:t>
            </a:r>
            <a:r>
              <a:rPr lang="en-US" sz="36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Rater Bias</a:t>
            </a:r>
            <a:br>
              <a:rPr lang="en-US" sz="36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8550" y="2920994"/>
            <a:ext cx="7834656" cy="206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BALEAP Conference, 21</a:t>
            </a:r>
            <a:r>
              <a:rPr lang="en-US" sz="3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April 2023</a:t>
            </a:r>
            <a:endParaRPr lang="en-AE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Peter Davidson</a:t>
            </a:r>
            <a:endParaRPr lang="en-AE" sz="3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Zayed University</a:t>
            </a:r>
          </a:p>
          <a:p>
            <a:pPr algn="ctr">
              <a:lnSpc>
                <a:spcPct val="80000"/>
              </a:lnSpc>
            </a:pPr>
            <a:endParaRPr lang="en-US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181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br>
              <a:rPr lang="en-GB" dirty="0"/>
            </a:br>
            <a:br>
              <a:rPr lang="en-GB" dirty="0"/>
            </a:br>
            <a:r>
              <a:rPr lang="en-US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 Research on Rater </a:t>
            </a:r>
            <a:r>
              <a:rPr lang="en-US" sz="32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</a:t>
            </a:r>
            <a:r>
              <a:rPr lang="en-US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ariability</a:t>
            </a:r>
            <a:endParaRPr lang="en-US" sz="3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GB" sz="20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Schaefer (2008): </a:t>
            </a:r>
            <a:r>
              <a:rPr lang="en-GB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40 raters scored 40 scripts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If Content and Organization were scored severely, then Language Use and Mechanics were scored leniently 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There tended to be more severe or lenient bias with higher level candidates 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AE" sz="8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GB" sz="20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Yousun (2010): </a:t>
            </a:r>
            <a:r>
              <a:rPr lang="en-GB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 raters scored 254 scripts 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Grammar was scored most severely, while Organization most leniently 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AE" sz="8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0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Erguvan &amp; Dunya (2020): </a:t>
            </a: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 raters scored 109 scripts between them, and 6 anchor scripts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Raters were internally consistent, but the range of scores was restricted, and there was no inter-rater reliability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AE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818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br>
              <a:rPr lang="en-GB" dirty="0"/>
            </a:br>
            <a:br>
              <a:rPr lang="en-GB" dirty="0"/>
            </a:br>
            <a:r>
              <a:rPr lang="en-US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The Manifestation of Rater </a:t>
            </a:r>
            <a:r>
              <a:rPr lang="en-US" sz="32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</a:t>
            </a:r>
            <a:r>
              <a:rPr lang="en-US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ariability and Inconsistency between Raters</a:t>
            </a:r>
            <a:endParaRPr lang="en-US" sz="3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(Eckes, 2008) 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</a:t>
            </a:r>
            <a:r>
              <a:rPr lang="en-AE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aters may differ </a:t>
            </a:r>
            <a:r>
              <a:rPr lang="en-US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the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AE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degree to which they comply with the scoring rubric</a:t>
            </a:r>
            <a:endParaRPr lang="en-AE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way they interpret criteria employed in operational scoring sessions</a:t>
            </a:r>
            <a:endParaRPr lang="en-AE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degree of severity or leniency exhibited when scoring examinee performance</a:t>
            </a:r>
            <a:endParaRPr lang="en-AE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understanding and use of rating scale categories</a:t>
            </a:r>
            <a:endParaRPr lang="en-AE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E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degree to which their ratings are consistent across examinees, scoring criteria, and performance tasks</a:t>
            </a:r>
            <a:r>
              <a:rPr lang="en-AE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AE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90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br>
              <a:rPr lang="en-GB" dirty="0"/>
            </a:br>
            <a:br>
              <a:rPr lang="en-GB" dirty="0"/>
            </a:br>
            <a:r>
              <a:rPr lang="en-GB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GB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In Defence of the Human </a:t>
            </a:r>
            <a:r>
              <a:rPr lang="en-GB" sz="32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</a:t>
            </a:r>
            <a:r>
              <a:rPr lang="en-GB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ater</a:t>
            </a:r>
            <a:endParaRPr lang="en-US" sz="3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</a:t>
            </a:r>
            <a:r>
              <a:rPr lang="en-GB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igh cognitive demand 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en-GB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ulti-tasking 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</a:t>
            </a:r>
            <a:r>
              <a:rPr lang="en-GB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ocus on a number of different criteria and descriptors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en-GB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ultiple candidates (in speaking)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en-GB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ultiple roles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erratic performances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en-GB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ressure of being monitored 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GB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ime pressure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</a:t>
            </a:r>
            <a:r>
              <a:rPr lang="en-GB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atigue 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AE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609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l">
              <a:buNone/>
            </a:pPr>
            <a:br>
              <a:rPr lang="en-GB" dirty="0"/>
            </a:br>
            <a:br>
              <a:rPr lang="en-GB" dirty="0"/>
            </a:br>
            <a:r>
              <a:rPr lang="en-US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en-US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n-AE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 to Reduce </a:t>
            </a:r>
            <a:r>
              <a:rPr lang="en-AE" sz="32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</a:t>
            </a:r>
            <a:r>
              <a:rPr lang="en-AE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ater </a:t>
            </a:r>
            <a:r>
              <a:rPr lang="en-AE" sz="32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</a:t>
            </a:r>
            <a:r>
              <a:rPr lang="en-AE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ias</a:t>
            </a:r>
            <a:br>
              <a:rPr lang="en-AE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32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</a:t>
            </a:r>
            <a:r>
              <a:rPr lang="en-US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.1 Improving internal consistency </a:t>
            </a:r>
            <a:endParaRPr lang="en-US" sz="3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179089" cy="43434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acknowledge the potential for rater bias</a:t>
            </a:r>
            <a:endParaRPr lang="en-AE" sz="19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 aware of different types of rater bias behavior</a:t>
            </a:r>
            <a:endParaRPr lang="en-AE" sz="19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 aware of your own rater bias</a:t>
            </a:r>
            <a:endParaRPr lang="en-AE" sz="19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participate in regular training sessions</a:t>
            </a:r>
            <a:endParaRPr lang="en-AE" sz="19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participate in regular norming / moderation / standardization </a:t>
            </a:r>
            <a:r>
              <a:rPr lang="en-US" sz="1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 </a:t>
            </a:r>
            <a:r>
              <a:rPr lang="en-US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calibration sessions</a:t>
            </a:r>
            <a:endParaRPr lang="en-AE" sz="19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rate blind (to avoid confirmation bias)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 a well-defined rubric (scoring criteria) with clear, logical descriptors </a:t>
            </a:r>
            <a:endParaRPr lang="en-AE" sz="19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create an answer template </a:t>
            </a:r>
            <a:endParaRPr lang="en-AE" sz="19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devise</a:t>
            </a:r>
            <a:r>
              <a:rPr lang="en-US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rating schedule with regular breaks </a:t>
            </a:r>
            <a:endParaRPr lang="en-AE" sz="19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avoid distractions when rating</a:t>
            </a:r>
          </a:p>
          <a:p>
            <a:pPr lvl="0" rtl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rate all of one question type together</a:t>
            </a:r>
            <a:endParaRPr lang="en-AE" sz="19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rate all of one question type in the same sitting </a:t>
            </a:r>
            <a:endParaRPr lang="en-AE" sz="19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800"/>
              </a:spcBef>
              <a:buNone/>
            </a:pP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AE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481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br>
              <a:rPr lang="en-GB" dirty="0"/>
            </a:br>
            <a:br>
              <a:rPr lang="en-GB" dirty="0"/>
            </a:br>
            <a:r>
              <a:rPr lang="en-US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en-US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n-AE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 to reduce rater bias</a:t>
            </a:r>
            <a:br>
              <a:rPr lang="en-AE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32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</a:t>
            </a:r>
            <a:r>
              <a:rPr lang="en-US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.2 Improving inter-rater reliability</a:t>
            </a:r>
            <a:endParaRPr lang="en-US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241434" cy="43434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conduct regular training sessions</a:t>
            </a:r>
            <a:endParaRPr lang="en-AE" sz="19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conduct regular norming / moderation / standardization / calibration sessions  </a:t>
            </a:r>
            <a:endParaRPr lang="en-AE" sz="19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get raters to rate blind (to avoid confirmation bias)</a:t>
            </a:r>
            <a:endParaRPr lang="en-AE" sz="19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 double or multiple raters</a:t>
            </a:r>
            <a:endParaRPr lang="en-AE" sz="19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 a well-defined rubric (scoring criteria) with clear, logical  descriptors 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have all raters rate in the same room at the same time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have a clear moderation policy </a:t>
            </a:r>
            <a:endParaRPr lang="en-AE" sz="19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 rater moderation where necessary </a:t>
            </a:r>
            <a:endParaRPr lang="en-AE" sz="19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monitor raters regularly </a:t>
            </a:r>
            <a:endParaRPr lang="en-AE" sz="19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provide raters with feedback on monitoring </a:t>
            </a:r>
            <a:endParaRPr lang="en-AE" sz="19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 FACETS to identify rater bias</a:t>
            </a:r>
            <a:endParaRPr lang="en-AE" sz="19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 a limited pool of raters</a:t>
            </a:r>
            <a:endParaRPr lang="en-AE" sz="19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 automated essay scoring </a:t>
            </a:r>
            <a:endParaRPr lang="en-AE" sz="19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600"/>
              </a:spcBef>
              <a:buNone/>
            </a:pP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AE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794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br>
              <a:rPr lang="en-GB" dirty="0"/>
            </a:br>
            <a:br>
              <a:rPr lang="en-GB" dirty="0"/>
            </a:br>
            <a:r>
              <a:rPr lang="en-US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References</a:t>
            </a:r>
            <a:br>
              <a:rPr lang="en-US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059873"/>
            <a:ext cx="8241434" cy="4883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Bachman, L.F., Lynch, B., and Mason M. (1995). </a:t>
            </a:r>
            <a:r>
              <a:rPr lang="en-A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Investigating variability in tasks and rater judgment in a performance test of foreign speaking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en-US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Language Testing, 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12(2), 238-237. </a:t>
            </a:r>
            <a:endParaRPr lang="en-A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Brown, J.D. (1991). Do English and ESL instructors rate samples differently? </a:t>
            </a:r>
            <a:r>
              <a:rPr lang="en-US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TESOL Quarterly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25(4), 587-603. </a:t>
            </a:r>
            <a:endParaRPr lang="en-A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Deiderich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P.B., French, J.W, and Carlton, S.T. (1961). Factors in judgements of writing ability. </a:t>
            </a:r>
            <a:r>
              <a:rPr lang="en-US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Research Bulletin 61-15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Princeton, N.J. ETS.</a:t>
            </a:r>
            <a:endParaRPr lang="en-A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Eckes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T. (2008). Rater types in writing performance assessments: A classification approach to rater variability. </a:t>
            </a:r>
            <a:r>
              <a:rPr lang="en-US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Language Testing, 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25(2), 155-185. </a:t>
            </a:r>
            <a:endParaRPr lang="en-A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Eckes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T. (2012). Operational rater types in writing assessment: Linking rater cognition to rater behavior. </a:t>
            </a:r>
            <a:r>
              <a:rPr lang="en-US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Language Assessment Quarterly, 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9(3), 270-292. </a:t>
            </a:r>
            <a:endParaRPr lang="en-A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Edgeworth, F.Y. (1890). The element of chance in competitive examinations. </a:t>
            </a:r>
            <a:r>
              <a:rPr lang="en-US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Journal of the Royal Statistical Society 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53, 460-475 and 644-663. </a:t>
            </a:r>
            <a:endParaRPr lang="en-A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600"/>
              </a:spcBef>
              <a:buNone/>
            </a:pP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AE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2426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br>
              <a:rPr lang="en-GB" dirty="0"/>
            </a:br>
            <a:br>
              <a:rPr lang="en-GB" dirty="0"/>
            </a:br>
            <a:r>
              <a:rPr lang="en-US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References</a:t>
            </a:r>
            <a:br>
              <a:rPr lang="en-US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059873"/>
            <a:ext cx="8241434" cy="4883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Erguvan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I.N. and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Dunya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B.A. (2020). Analyzing rater severity in a freshman composition course using many facet Rasch measurement. </a:t>
            </a:r>
            <a:r>
              <a:rPr lang="en-US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Language Testing in Asia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10(1), 1-20. </a:t>
            </a:r>
            <a:endParaRPr lang="en-A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Lumley, T. and McNamara, T.F. (1995). Rater characteristics and rater bias: implications and training. </a:t>
            </a:r>
            <a:r>
              <a:rPr lang="en-US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Language Testing, 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12(1), 54-71. </a:t>
            </a:r>
            <a:endParaRPr lang="en-A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Schaefer, E. (2008). Rater bias patterns in an EFL writing assessment. </a:t>
            </a:r>
            <a:r>
              <a:rPr lang="en-US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Language Testing, 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25(4), 465-493. </a:t>
            </a:r>
            <a:endParaRPr lang="en-A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A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Weigle, S. C. (1998). Using FACETS to model rater training effects. </a:t>
            </a:r>
            <a:r>
              <a:rPr lang="en-AE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Language Testing, 15</a:t>
            </a:r>
            <a:r>
              <a:rPr lang="en-A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(2), 263–287.</a:t>
            </a:r>
            <a:endParaRPr lang="en-A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A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Weir, C.J. (2005). </a:t>
            </a:r>
            <a:r>
              <a:rPr lang="en-AE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Language Testing and Validation</a:t>
            </a:r>
            <a:r>
              <a:rPr lang="en-A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Palgrave Macmillan, London.</a:t>
            </a:r>
            <a:endParaRPr lang="en-A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Yousun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S. (2010). A FACETS analysis of rater characteristics and rater bias in measuring L2 writing performance. </a:t>
            </a:r>
            <a:r>
              <a:rPr lang="en-US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English Language and Literature Teaching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16(1), 123-142.</a:t>
            </a:r>
            <a:endParaRPr lang="en-A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600"/>
              </a:spcBef>
              <a:buNone/>
            </a:pP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AE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214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br>
              <a:rPr lang="en-GB" dirty="0"/>
            </a:br>
            <a:br>
              <a:rPr lang="en-GB" dirty="0"/>
            </a:br>
            <a:r>
              <a:rPr lang="en-GB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Outline</a:t>
            </a:r>
            <a:endParaRPr lang="en-US" sz="3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355734" cy="4343400"/>
          </a:xfrm>
        </p:spPr>
        <p:txBody>
          <a:bodyPr>
            <a:noAutofit/>
          </a:bodyPr>
          <a:lstStyle/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GB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Introduction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GB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is Rater Bias? 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AE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Bias Rating Behaviour </a:t>
            </a:r>
          </a:p>
          <a:p>
            <a:pPr marL="495300" indent="-495300">
              <a:spcBef>
                <a:spcPts val="600"/>
              </a:spcBef>
              <a:buNone/>
            </a:pPr>
            <a:r>
              <a:rPr lang="en-AE" sz="2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AE" sz="2000" dirty="0">
                <a:solidFill>
                  <a:schemeClr val="tx2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3.1</a:t>
            </a:r>
            <a:r>
              <a:rPr lang="en-AE" sz="2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Characteristics of the rater</a:t>
            </a:r>
          </a:p>
          <a:p>
            <a:pPr marL="495300" indent="-495300">
              <a:spcBef>
                <a:spcPts val="600"/>
              </a:spcBef>
              <a:buNone/>
            </a:pPr>
            <a:r>
              <a:rPr lang="en-AE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AE" sz="200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3.2</a:t>
            </a:r>
            <a:r>
              <a:rPr lang="en-AE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Characteristics of the candidate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 startAt="4"/>
            </a:pP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Research on Rater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</a:t>
            </a: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ariability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 startAt="4"/>
            </a:pP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Manifestation of Rater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</a:t>
            </a: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ariability and Inconsistency between Raters 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 startAt="4"/>
            </a:pPr>
            <a:r>
              <a:rPr lang="en-GB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Defence of the Human 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</a:t>
            </a:r>
            <a:r>
              <a:rPr lang="en-GB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ater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 startAt="4"/>
            </a:pPr>
            <a:r>
              <a:rPr lang="en-AE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How to Reduce </a:t>
            </a:r>
            <a:r>
              <a:rPr lang="en-AE" sz="2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</a:t>
            </a:r>
            <a:r>
              <a:rPr lang="en-AE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ater </a:t>
            </a:r>
            <a:r>
              <a:rPr lang="en-AE" sz="2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lang="en-AE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ias</a:t>
            </a:r>
          </a:p>
          <a:p>
            <a:pPr marL="319088" indent="134938">
              <a:spcBef>
                <a:spcPts val="600"/>
              </a:spcBef>
              <a:buNone/>
            </a:pPr>
            <a:r>
              <a:rPr lang="en-US" sz="2000" dirty="0">
                <a:solidFill>
                  <a:schemeClr val="tx2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</a:t>
            </a:r>
            <a:r>
              <a:rPr lang="en-US" sz="200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.1</a:t>
            </a: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Improving internal consistency 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454025">
              <a:spcBef>
                <a:spcPts val="600"/>
              </a:spcBef>
              <a:buNone/>
            </a:pPr>
            <a:r>
              <a:rPr lang="en-US" sz="2000" dirty="0">
                <a:solidFill>
                  <a:schemeClr val="tx2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</a:t>
            </a:r>
            <a:r>
              <a:rPr lang="en-US" sz="200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.2 </a:t>
            </a: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Improving inter-rater reliability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spcBef>
                <a:spcPts val="800"/>
              </a:spcBef>
              <a:buNone/>
            </a:pPr>
            <a:endParaRPr lang="en-GB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180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br>
              <a:rPr lang="en-GB" dirty="0"/>
            </a:br>
            <a:br>
              <a:rPr lang="en-GB" dirty="0"/>
            </a:br>
            <a:r>
              <a:rPr lang="en-GB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Weir (2005: 56): “The last decade of the twentieth century saw a general decline in the prestige of psychometric, statistically-driven approaches to testing.” 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Covid-19 has exacerbated this shift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move away from the use of discrete skill tests 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move towards more holistic, authentic and integrated assessment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task-based / performance-based / scenario-based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essays / case studies / reports / projects / research papers / portfolios / seminars / presentations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E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greater emphasis on subjective human raters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E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reliability of the assessment could be compromised</a:t>
            </a: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E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need to mitigate against rater bias</a:t>
            </a:r>
          </a:p>
        </p:txBody>
      </p:sp>
    </p:spTree>
    <p:extLst>
      <p:ext uri="{BB962C8B-B14F-4D97-AF65-F5344CB8AC3E}">
        <p14:creationId xmlns:p14="http://schemas.microsoft.com/office/powerpoint/2010/main" val="254814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br>
              <a:rPr lang="en-GB" dirty="0"/>
            </a:br>
            <a:r>
              <a:rPr lang="en-GB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2. What is Rater Bias? </a:t>
            </a:r>
            <a:endParaRPr lang="en-US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AE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en-AE" sz="20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Rater bias </a:t>
            </a:r>
            <a:r>
              <a:rPr lang="en-AE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refers to a systematic pattern of rater behavior that manifests itself in unusually severe (or lenient) ratings associated with a particular aspect of the assessment situation” (Eckes, 2012, p. 273).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Differential rating functioning</a:t>
            </a: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when a rater shows high degrees of severity (or leniency) with a particular group of candidates (e.g. females or Russians), or a particular task (instruction manual or a presentation), or a particular criterion (e.g. grammar or fluency).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Can be determined by Many Facet Rasch Model (MFRM)</a:t>
            </a:r>
            <a:r>
              <a:rPr lang="en-AE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624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br>
              <a:rPr lang="en-GB" dirty="0"/>
            </a:br>
            <a:br>
              <a:rPr lang="en-GB" dirty="0"/>
            </a:br>
            <a:r>
              <a:rPr lang="en-US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 </a:t>
            </a:r>
            <a:r>
              <a:rPr lang="en-AE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Bias Rating Behaviour </a:t>
            </a:r>
            <a:br>
              <a:rPr lang="en-AE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AE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3.1 Characteristics of the rater</a:t>
            </a:r>
            <a:endParaRPr lang="en-US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lvl="0" indent="-457200">
              <a:spcBef>
                <a:spcPts val="8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Leniency Bias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the tendency of a rater to score too leniently</a:t>
            </a:r>
            <a:endParaRPr lang="en-AE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Bef>
                <a:spcPts val="8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Harshness Bias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the tendency of a rater to score too severely or too harshly</a:t>
            </a:r>
            <a:endParaRPr lang="en-AE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Bef>
                <a:spcPts val="8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Central Tendency Bias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the tendency of a rater to score near the center of a scale</a:t>
            </a:r>
            <a:endParaRPr lang="en-AE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Bef>
                <a:spcPts val="8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Restriction of Range Bias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the tendency of a rater to limit their range of scores</a:t>
            </a:r>
            <a:endParaRPr lang="en-AE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Bef>
                <a:spcPts val="8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Halo Effect Bias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the tendency of a rater that gives a high rating on one part of criteria, to give high ratings on other parts of the criteria</a:t>
            </a:r>
          </a:p>
          <a:p>
            <a:pPr marL="457200" indent="-457200">
              <a:spcBef>
                <a:spcPts val="8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Horns Effect Bias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the tendency of a rater that gives a low rating on one part of criteria, to give low ratings on other parts of the criteria</a:t>
            </a:r>
            <a:endParaRPr lang="en-AE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0" indent="-457200">
              <a:spcBef>
                <a:spcPts val="800"/>
              </a:spcBef>
              <a:buFont typeface="+mj-lt"/>
              <a:buAutoNum type="arabicPeriod"/>
            </a:pPr>
            <a:endParaRPr lang="en-AE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AE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032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br>
              <a:rPr lang="en-GB" dirty="0"/>
            </a:br>
            <a:br>
              <a:rPr lang="en-GB" dirty="0"/>
            </a:br>
            <a:r>
              <a:rPr lang="en-US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 </a:t>
            </a:r>
            <a:r>
              <a:rPr lang="en-AE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Bias Rating Behaviour</a:t>
            </a:r>
            <a:br>
              <a:rPr lang="en-AE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AE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3.1 Characteristics of the rater </a:t>
            </a:r>
            <a:endParaRPr lang="en-US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lvl="0" indent="-457200">
              <a:spcBef>
                <a:spcPts val="800"/>
              </a:spcBef>
              <a:buFont typeface="+mj-lt"/>
              <a:buAutoNum type="arabicPeriod" startAt="7"/>
            </a:pPr>
            <a:r>
              <a:rPr lang="en-U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Contrast Effect Bias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the tendency of a rater to compare one performance with another performance</a:t>
            </a:r>
            <a:endParaRPr lang="en-A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Bef>
                <a:spcPts val="800"/>
              </a:spcBef>
              <a:buFont typeface="+mj-lt"/>
              <a:buAutoNum type="arabicPeriod" startAt="7"/>
            </a:pPr>
            <a:r>
              <a:rPr lang="en-U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First Impression Bias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the tendency of a rater to be strongly influenced by the beginning of a performance </a:t>
            </a:r>
            <a:endParaRPr lang="en-A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Bef>
                <a:spcPts val="800"/>
              </a:spcBef>
              <a:buFont typeface="+mj-lt"/>
              <a:buAutoNum type="arabicPeriod" startAt="7"/>
            </a:pPr>
            <a:r>
              <a:rPr lang="en-U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Recency Bias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the tendency of a rater to be strongly influenced by the end of a performance</a:t>
            </a:r>
            <a:endParaRPr lang="en-A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Bef>
                <a:spcPts val="800"/>
              </a:spcBef>
              <a:buFont typeface="+mj-lt"/>
              <a:buAutoNum type="arabicPeriod" startAt="7"/>
            </a:pPr>
            <a:r>
              <a:rPr lang="en-U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Current State of Mind Bias</a:t>
            </a: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the tendency of a rater to be influenced by their current state of mind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AE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291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br>
              <a:rPr lang="en-GB" dirty="0"/>
            </a:br>
            <a:br>
              <a:rPr lang="en-GB" dirty="0"/>
            </a:br>
            <a:r>
              <a:rPr lang="en-US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 </a:t>
            </a:r>
            <a:r>
              <a:rPr lang="en-AE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Bias Rating Behaviour </a:t>
            </a:r>
            <a:br>
              <a:rPr lang="en-AE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AE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3.2 Characteristics of the candidate</a:t>
            </a:r>
            <a:endParaRPr lang="en-US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95300" lvl="0" indent="-495300" rtl="0">
              <a:spcBef>
                <a:spcPts val="800"/>
              </a:spcBef>
              <a:buFont typeface="+mj-lt"/>
              <a:buAutoNum type="arabicPeriod" startAt="11"/>
            </a:pPr>
            <a:r>
              <a:rPr lang="en-U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Acquaintanceship Bias</a:t>
            </a: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the tendency of the rater to score candidates they know higher (or lower)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95300" lvl="0" indent="-495300">
              <a:spcBef>
                <a:spcPts val="800"/>
              </a:spcBef>
              <a:buFont typeface="+mj-lt"/>
              <a:buAutoNum type="arabicPeriod" startAt="11"/>
            </a:pPr>
            <a:r>
              <a:rPr lang="en-U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Expectation </a:t>
            </a:r>
            <a:r>
              <a:rPr lang="en-US" sz="2000" b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 Confirmation </a:t>
            </a:r>
            <a:r>
              <a:rPr lang="en-U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Bias</a:t>
            </a: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the tendency of a rater to be influenced by their expectations of the candidate  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95300" lvl="0" indent="-495300">
              <a:spcBef>
                <a:spcPts val="800"/>
              </a:spcBef>
              <a:buFont typeface="+mj-lt"/>
              <a:buAutoNum type="arabicPeriod" startAt="11"/>
            </a:pPr>
            <a:r>
              <a:rPr lang="en-U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Similarity Bias</a:t>
            </a: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the tendency of a rater to be influenced by how similar the candidate is to them </a:t>
            </a:r>
          </a:p>
          <a:p>
            <a:pPr marL="495300" lvl="0" indent="-495300">
              <a:spcBef>
                <a:spcPts val="800"/>
              </a:spcBef>
              <a:buFont typeface="+mj-lt"/>
              <a:buAutoNum type="arabicPeriod" startAt="11"/>
            </a:pP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Cultural Familiarity Bias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the tendency of a rater to be influenced by how familiar they are with a certain culture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95300" lvl="0" indent="-495300">
              <a:spcBef>
                <a:spcPts val="800"/>
              </a:spcBef>
              <a:buFont typeface="+mj-lt"/>
              <a:buAutoNum type="arabicPeriod" startAt="11"/>
            </a:pPr>
            <a:r>
              <a:rPr lang="en-U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Ethnicity Bias</a:t>
            </a: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the tendency of a rater to be influenced by the ethnicity of the candidate  </a:t>
            </a: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95300" lvl="0" indent="-495300">
              <a:spcBef>
                <a:spcPts val="800"/>
              </a:spcBef>
              <a:buFont typeface="+mj-lt"/>
              <a:buAutoNum type="arabicPeriod" startAt="11"/>
            </a:pPr>
            <a:r>
              <a:rPr lang="en-U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Gender Bias</a:t>
            </a: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the tendency of a rater to be influenced by the gender of the candidate </a:t>
            </a:r>
          </a:p>
          <a:p>
            <a:pPr marL="495300" lvl="0" indent="-495300">
              <a:spcBef>
                <a:spcPts val="800"/>
              </a:spcBef>
              <a:buFont typeface="+mj-lt"/>
              <a:buAutoNum type="arabicPeriod" startAt="11"/>
            </a:pPr>
            <a:endParaRPr lang="en-AE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AE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589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br>
              <a:rPr lang="en-GB" dirty="0"/>
            </a:br>
            <a:br>
              <a:rPr lang="en-GB" dirty="0"/>
            </a:br>
            <a:r>
              <a:rPr lang="en-US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 </a:t>
            </a:r>
            <a:r>
              <a:rPr lang="en-AE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Bias Rating Behaviour </a:t>
            </a:r>
            <a:br>
              <a:rPr lang="en-AE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AE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3.2 Characteristics of the candidate</a:t>
            </a:r>
            <a:endParaRPr lang="en-US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spcBef>
                <a:spcPts val="800"/>
              </a:spcBef>
              <a:buFont typeface="+mj-lt"/>
              <a:buAutoNum type="arabicPeriod" startAt="17"/>
            </a:pPr>
            <a:r>
              <a:rPr lang="en-U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Sexual Orientation Bias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the tendency of a rater to be influenced by the sexual orientation of the candidate  </a:t>
            </a:r>
            <a:endParaRPr lang="en-AE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800"/>
              </a:spcBef>
              <a:buFont typeface="+mj-lt"/>
              <a:buAutoNum type="arabicPeriod" startAt="17"/>
            </a:pPr>
            <a:r>
              <a:rPr lang="en-U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Social Status Bias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the tendency of a rater to be influenced by the social status of the candidate  </a:t>
            </a:r>
            <a:endParaRPr lang="en-AE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800"/>
              </a:spcBef>
              <a:buFont typeface="+mj-lt"/>
              <a:buAutoNum type="arabicPeriod" startAt="17"/>
            </a:pPr>
            <a:r>
              <a:rPr lang="en-U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Age Bias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the tendency of a rater to be influenced by the age of the candidate  </a:t>
            </a:r>
            <a:endParaRPr lang="en-AE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800"/>
              </a:spcBef>
              <a:buFont typeface="+mj-lt"/>
              <a:buAutoNum type="arabicPeriod" startAt="17"/>
            </a:pPr>
            <a:r>
              <a:rPr lang="en-U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Attitude Bias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the tendency of a rater to be influenced by the attitude of the candidate  </a:t>
            </a:r>
            <a:endParaRPr lang="en-AE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800"/>
              </a:spcBef>
              <a:buFont typeface="+mj-lt"/>
              <a:buAutoNum type="arabicPeriod" startAt="17"/>
            </a:pPr>
            <a:r>
              <a:rPr lang="en-U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Handwriting Bias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the tendency of a rater to be influenced by the quality of handwriting of the candidate  </a:t>
            </a:r>
            <a:endParaRPr lang="en-AE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800"/>
              </a:spcBef>
              <a:buFont typeface="+mj-lt"/>
              <a:buAutoNum type="arabicPeriod" startAt="17"/>
            </a:pPr>
            <a:r>
              <a:rPr lang="en-U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Sympathy Bias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the tendency of a rater to score a candidate they feel sympathy for higher</a:t>
            </a:r>
            <a:endParaRPr lang="en-AE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019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br>
              <a:rPr lang="en-GB" dirty="0"/>
            </a:br>
            <a:br>
              <a:rPr lang="en-GB" dirty="0"/>
            </a:br>
            <a:r>
              <a:rPr lang="en-US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 Research on Rater </a:t>
            </a:r>
            <a:r>
              <a:rPr lang="en-US" sz="32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</a:t>
            </a:r>
            <a:r>
              <a:rPr lang="en-US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ariability</a:t>
            </a:r>
            <a:endParaRPr lang="en-US" sz="3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189480" cy="434340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0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Edgeworth (1890): </a:t>
            </a: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expressed concern that only a third to two-thirds of successful candidates would pass public exams again if given a different set of judges </a:t>
            </a:r>
          </a:p>
          <a:p>
            <a:pPr marL="0" indent="0">
              <a:spcBef>
                <a:spcPts val="600"/>
              </a:spcBef>
              <a:buNone/>
            </a:pPr>
            <a:endParaRPr lang="en-US" sz="8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0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Diederich et al. (1961): </a:t>
            </a: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53 raters scored 300 scripts on a 9-point scale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94% of papers received at least 7 grades; no paper received less than 5 grades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0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Weigle (1998): </a:t>
            </a: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16 raters scored 60 scripts before and after training 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Before training, inexperienced raters were more severe and less consistent than experienced raters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After training, inexperienced raters were still more severe than experienced raters, but were more consistent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AE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6741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858552FAD47A43A817C855932B4E4D" ma:contentTypeVersion="16" ma:contentTypeDescription="Create a new document." ma:contentTypeScope="" ma:versionID="17e542395d8730ddaa547534d7aa8664">
  <xsd:schema xmlns:xsd="http://www.w3.org/2001/XMLSchema" xmlns:xs="http://www.w3.org/2001/XMLSchema" xmlns:p="http://schemas.microsoft.com/office/2006/metadata/properties" xmlns:ns2="b2e243ec-810e-4dca-ab1d-7db4618ccfca" xmlns:ns3="e75b0cfa-54d3-4d0a-8911-6a7167b8b1be" targetNamespace="http://schemas.microsoft.com/office/2006/metadata/properties" ma:root="true" ma:fieldsID="faa86ae4cfb7f07158750d4e614403e6" ns2:_="" ns3:_="">
    <xsd:import namespace="b2e243ec-810e-4dca-ab1d-7db4618ccfca"/>
    <xsd:import namespace="e75b0cfa-54d3-4d0a-8911-6a7167b8b1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e243ec-810e-4dca-ab1d-7db4618ccf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55cd427-a42c-44c8-816a-2405638e27c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5b0cfa-54d3-4d0a-8911-6a7167b8b1b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ef2e5ae-e7b8-4f77-822e-dfda5c943398}" ma:internalName="TaxCatchAll" ma:showField="CatchAllData" ma:web="e75b0cfa-54d3-4d0a-8911-6a7167b8b1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75b0cfa-54d3-4d0a-8911-6a7167b8b1be" xsi:nil="true"/>
    <lcf76f155ced4ddcb4097134ff3c332f xmlns="b2e243ec-810e-4dca-ab1d-7db4618ccf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55778E6-BA83-452D-957F-4BA9FFCF5523}"/>
</file>

<file path=customXml/itemProps2.xml><?xml version="1.0" encoding="utf-8"?>
<ds:datastoreItem xmlns:ds="http://schemas.openxmlformats.org/officeDocument/2006/customXml" ds:itemID="{ADBD71A4-2E46-438B-B3FF-CDFF85B6014A}"/>
</file>

<file path=customXml/itemProps3.xml><?xml version="1.0" encoding="utf-8"?>
<ds:datastoreItem xmlns:ds="http://schemas.openxmlformats.org/officeDocument/2006/customXml" ds:itemID="{C578922B-2DCB-4898-9FE3-3AD4C7EF311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1439</TotalTime>
  <Words>1676</Words>
  <Application>Microsoft Macintosh PowerPoint</Application>
  <PresentationFormat>On-screen Show (4:3)</PresentationFormat>
  <Paragraphs>140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News Gothic MT</vt:lpstr>
      <vt:lpstr>Times New Roman</vt:lpstr>
      <vt:lpstr>Wingdings 2</vt:lpstr>
      <vt:lpstr>Breeze</vt:lpstr>
      <vt:lpstr> Strategies for Reducing Rater Bias </vt:lpstr>
      <vt:lpstr>  Outline</vt:lpstr>
      <vt:lpstr>  1. Introduction</vt:lpstr>
      <vt:lpstr> 2. What is Rater Bias? </vt:lpstr>
      <vt:lpstr>  3. Bias Rating Behaviour  3.1 Characteristics of the rater</vt:lpstr>
      <vt:lpstr>  3. Bias Rating Behaviour 3.1 Characteristics of the rater </vt:lpstr>
      <vt:lpstr>  3. Bias Rating Behaviour  3.2 Characteristics of the candidate</vt:lpstr>
      <vt:lpstr>  3. Bias Rating Behaviour  3.2 Characteristics of the candidate</vt:lpstr>
      <vt:lpstr>  4. Research on Rater Variability</vt:lpstr>
      <vt:lpstr>  4. Research on Rater Variability</vt:lpstr>
      <vt:lpstr>  5. The Manifestation of Rater Variability and Inconsistency between Raters</vt:lpstr>
      <vt:lpstr>  6. In Defence of the Human Rater</vt:lpstr>
      <vt:lpstr>  7. How to Reduce Rater Bias 7.1 Improving internal consistency </vt:lpstr>
      <vt:lpstr>  7. How to reduce rater bias 7.2 Improving inter-rater reliability</vt:lpstr>
      <vt:lpstr>  References </vt:lpstr>
      <vt:lpstr>  References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Motivating through Assessment</dc:title>
  <dc:creator>zuadmin</dc:creator>
  <cp:lastModifiedBy>Peter Davidson</cp:lastModifiedBy>
  <cp:revision>181</cp:revision>
  <cp:lastPrinted>2018-11-27T15:04:18Z</cp:lastPrinted>
  <dcterms:created xsi:type="dcterms:W3CDTF">2015-01-26T11:41:53Z</dcterms:created>
  <dcterms:modified xsi:type="dcterms:W3CDTF">2023-04-12T11:39:27Z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0x010100C2858552FAD47A43A817C855932B4E4D</vt:lpwstr>
  </property>
</Properties>
</file>