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1" r:id="rId2"/>
    <p:sldId id="304" r:id="rId3"/>
    <p:sldId id="292" r:id="rId4"/>
    <p:sldId id="305" r:id="rId5"/>
    <p:sldId id="306" r:id="rId6"/>
    <p:sldId id="307" r:id="rId7"/>
    <p:sldId id="308" r:id="rId8"/>
    <p:sldId id="317" r:id="rId9"/>
    <p:sldId id="309" r:id="rId10"/>
    <p:sldId id="310" r:id="rId11"/>
    <p:sldId id="312" r:id="rId12"/>
    <p:sldId id="314" r:id="rId13"/>
    <p:sldId id="315" r:id="rId14"/>
    <p:sldId id="316" r:id="rId15"/>
    <p:sldId id="318" r:id="rId16"/>
    <p:sldId id="31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0"/>
    <p:restoredTop sz="99812" autoAdjust="0"/>
  </p:normalViewPr>
  <p:slideViewPr>
    <p:cSldViewPr snapToGrid="0" snapToObjects="1">
      <p:cViewPr varScale="1">
        <p:scale>
          <a:sx n="123" d="100"/>
          <a:sy n="123" d="100"/>
        </p:scale>
        <p:origin x="11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24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5E52-3E92-9E43-A6C7-FF54FC4C78EB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A096E-ED0D-8141-8B94-EFAD174F9E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2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69409-EE1C-8B4D-ACBC-40EDFC496CBA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33277-BCEA-894C-AA75-C48B44B91C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8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dirty="0"/>
              <a:t>Using Assessment to Facilitate Learning</a:t>
            </a:r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dirty="0"/>
              <a:t>Jane Mandalios &amp; Peter Davidson, Zayed University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25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961829-08C1-EC48-8F2A-E946BDA5B866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A620E7A-7F3E-624B-986D-A12D2B6A5B16}" type="datetimeFigureOut">
              <a:rPr lang="en-US" smtClean="0"/>
              <a:t>4/12/23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53E0819-8C64-0A43-A417-FF2352D9B7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69B2CE-BBBA-E04E-B60D-28CE3C780EAC}" type="slidenum">
              <a:rPr lang="en-US" sz="2600">
                <a:solidFill>
                  <a:schemeClr val="bg1"/>
                </a:solidFill>
              </a:rPr>
              <a:pPr eaLnBrk="1" hangingPunct="1"/>
              <a:t>1</a:t>
            </a:fld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2394" y="1282535"/>
            <a:ext cx="8229600" cy="144879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5400" b="1" dirty="0">
                <a:latin typeface="Arial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for Reducing</a:t>
            </a:r>
            <a:r>
              <a:rPr lang="en-US" sz="36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Rater Bias</a:t>
            </a:r>
            <a:br>
              <a:rPr lang="en-US" sz="36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550" y="2920994"/>
            <a:ext cx="7834656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BALEAP Conference, 21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April 2023</a:t>
            </a:r>
            <a:endParaRPr lang="en-A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Davidson</a:t>
            </a:r>
            <a:endParaRPr lang="en-AE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Zayed University</a:t>
            </a:r>
          </a:p>
          <a:p>
            <a:pPr algn="ctr">
              <a:lnSpc>
                <a:spcPct val="80000"/>
              </a:lnSpc>
            </a:pP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8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Research on Rater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ariability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Schaefer (2008):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40 raters scored 40 scripts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Content and Organization were scored severely, then Language Use and Mechanics were scored leniently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tended to be more severe or lenient bias with higher level candidates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Yousun (2010):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raters scored 254 scripts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Grammar was scored most severely, while Organization most leniently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Erguvan &amp; Dunya (2020):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raters scored 109 scripts between them, and 6 anchor scripts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Raters were internally consistent, but the range of scores was restricted, and there was no inter-rater reliability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The Manifestation of Rater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ariability and Inconsistency between Raters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(Eckes, 2008)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AE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aters may differ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 to which they comply with the scoring rubric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 they interpret criteria employed in operational scoring sessions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degree of severity or leniency exhibited when scoring examinee performance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and use of rating scale categories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degree to which their ratings are consistent across examinees, scoring criteria, and performance tasks</a:t>
            </a:r>
            <a:r>
              <a:rPr lang="en-AE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In Defence of the Human </a:t>
            </a:r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GB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ater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igh cognitive demand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ulti-tasking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ocus on a number of different criteria and descriptors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ultiple candidates (in speaking)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ultiple roles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erratic performances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ressure of being monitored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ime pressure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atigue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0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to Reduce </a:t>
            </a:r>
            <a:r>
              <a:rPr lang="en-AE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ater </a:t>
            </a:r>
            <a:r>
              <a:rPr lang="en-AE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ias</a:t>
            </a:r>
            <a:br>
              <a:rPr lang="en-AE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.1 Improving internal consistency 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79089" cy="4343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acknowledge the potential for rater bias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aware of different types of rater bias behavior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aware of your own rater bias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 in regular training sessions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participate in regular norming / moderation / standardization </a:t>
            </a: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calibration sessions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 blind (to avoid confirmation bias)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 well-defined rubric (scoring criteria) with clear, logical descriptors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an answer template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devise</a:t>
            </a: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rating schedule with regular breaks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 distractions when rating</a:t>
            </a:r>
          </a:p>
          <a:p>
            <a:pPr lvl="0" rt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 all of one question type together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 all of one question type in the same sitting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800"/>
              </a:spcBef>
              <a:buNone/>
            </a:pP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8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to reduce rater bias</a:t>
            </a:r>
            <a:br>
              <a:rPr lang="en-AE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.2 Improving inter-rater reliability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1434" cy="4343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 regular training sessions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 regular norming / moderation / standardization / calibration sessions 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 raters to rate blind (to avoid confirmation bias)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double or multiple raters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 well-defined rubric (scoring criteria) with clear, logical  descriptors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all raters rate in the same room at the same time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a clear moderation policy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rater moderation where necessary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 raters regularly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raters with feedback on monitoring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FACETS to identify rater bias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 limited pool of raters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automated essay scoring </a:t>
            </a:r>
            <a:endParaRPr lang="en-AE" sz="1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9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b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9873"/>
            <a:ext cx="8241434" cy="4883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Bachman, L.F., Lynch, B., and Mason M. (1995). </a:t>
            </a:r>
            <a:r>
              <a:rPr lang="en-A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Investigating variability in tasks and rater judgment in a performance test of foreign speaking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12(2), 238-237.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Brown, J.D. (1991). Do English and ESL instructors rate samples differently?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TESOL Quarterly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25(4), 587-603.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Deiderich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P.B., French, J.W, and Carlton, S.T. (1961). Factors in judgements of writing ability.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Bulletin 61-15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Princeton, N.J. ETS.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Eckes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T. (2008). Rater types in writing performance assessments: A classification approach to rater variability.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25(2), 155-185.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Eckes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T. (2012). Operational rater types in writing assessment: Linking rater cognition to rater behavior.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Assessment Quarterly,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9(3), 270-292.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Edgeworth, F.Y. (1890). The element of chance in competitive examinations.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Journal of the Royal Statistical Society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53, 460-475 and 644-663.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4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b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9873"/>
            <a:ext cx="8241434" cy="4883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Erguvan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I.N. and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Dunya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B.A. (2020). Analyzing rater severity in a freshman composition course using many facet Rasch measurement.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 in Asia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10(1), 1-20.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Lumley, T. and McNamara, T.F. (1995). Rater characteristics and rater bias: implications and training.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12(1), 54-71.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Schaefer, E. (2008). Rater bias patterns in an EFL writing assessment.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Testing,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25(4), 465-493. 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Weigle, S. C. (1998). Using FACETS to model rater training effects. </a:t>
            </a:r>
            <a:r>
              <a:rPr lang="en-AE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Testing, 15</a:t>
            </a:r>
            <a:r>
              <a:rPr lang="en-A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(2), 263–287.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Weir, C.J. (2005). </a:t>
            </a:r>
            <a:r>
              <a:rPr lang="en-AE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Language Testing and Validation</a:t>
            </a:r>
            <a:r>
              <a:rPr lang="en-A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Palgrave Macmillan, London.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Yousun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S. (2010). A FACETS analysis of rater characteristics and rater bias in measuring L2 writing performance.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English Language and Literature Teaching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16(1), 123-142.</a:t>
            </a:r>
            <a:endParaRPr lang="en-A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1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55734" cy="43434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Rater Bias?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Bias Rating Behaviour </a:t>
            </a:r>
          </a:p>
          <a:p>
            <a:pPr marL="495300" indent="-495300">
              <a:spcBef>
                <a:spcPts val="600"/>
              </a:spcBef>
              <a:buNone/>
            </a:pPr>
            <a:r>
              <a:rPr lang="en-AE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AE" sz="20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</a:t>
            </a:r>
            <a:r>
              <a:rPr lang="en-AE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Characteristics of the rater</a:t>
            </a:r>
          </a:p>
          <a:p>
            <a:pPr marL="495300" indent="-495300">
              <a:spcBef>
                <a:spcPts val="600"/>
              </a:spcBef>
              <a:buNone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AE" sz="2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</a:t>
            </a: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Characteristics of the candidate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on Rater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ariability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Manifestation of Rater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ariability and Inconsistency between Raters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Defence of the Human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ater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 startAt="4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Reduce </a:t>
            </a:r>
            <a:r>
              <a:rPr lang="en-AE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ater </a:t>
            </a:r>
            <a:r>
              <a:rPr lang="en-AE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ias</a:t>
            </a:r>
          </a:p>
          <a:p>
            <a:pPr marL="319088" indent="134938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.1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Improving internal consistency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454025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en-US" sz="2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.2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Improving inter-rater reliability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8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GB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Weir (2005: 56): “The last decade of the twentieth century saw a general decline in the prestige of psychometric, statistically-driven approaches to testing.”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Covid-19 has exacerbated this shift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move away from the use of discrete skill tests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move towards more holistic, authentic and integrated assessment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task-based / performance-based / scenario-based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essays / case studies / reports / projects / research papers / portfolios / seminars / presentations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greater emphasis on subjective human raters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reliability of the assessment could be compromised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to mitigate against rater bias</a:t>
            </a:r>
          </a:p>
        </p:txBody>
      </p:sp>
    </p:spTree>
    <p:extLst>
      <p:ext uri="{BB962C8B-B14F-4D97-AF65-F5344CB8AC3E}">
        <p14:creationId xmlns:p14="http://schemas.microsoft.com/office/powerpoint/2010/main" val="25481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r>
              <a:rPr lang="en-GB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What is Rater Bias? 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AE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Rater bias </a:t>
            </a: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refers to a systematic pattern of rater behavior that manifests itself in unusually severe (or lenient) ratings associated with a particular aspect of the assessment situation” (Eckes, 2012, p. 273).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Differential rating functioning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when a rater shows high degrees of severity (or leniency) with a particular group of candidates (e.g. females or Russians), or a particular task (instruction manual or a presentation), or a particular criterion (e.g. grammar or fluency).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be determined by Many Facet Rasch Model (MFRM)</a:t>
            </a:r>
            <a:r>
              <a:rPr lang="en-AE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2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Bias Rating Behaviour </a:t>
            </a:r>
            <a:b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3.1 Characteristics of the rater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Leniency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score too leniently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Harshness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score too severely or too harshly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 Tendency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score near the center of a scale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Restriction of Range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limit their range of scores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Halo Effect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that gives a high rating on one part of criteria, to give high ratings on other parts of the criteria</a:t>
            </a:r>
          </a:p>
          <a:p>
            <a:pPr marL="457200" indent="-457200">
              <a:spcBef>
                <a:spcPts val="8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Horns Effect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that gives a low rating on one part of criteria, to give low ratings on other parts of the criteria</a:t>
            </a: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/>
            </a:pP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3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Bias Rating Behaviour</a:t>
            </a:r>
            <a:b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3.1 Characteristics of the rater 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spcBef>
                <a:spcPts val="800"/>
              </a:spcBef>
              <a:buFont typeface="+mj-lt"/>
              <a:buAutoNum type="arabicPeriod" startAt="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Contrast Effect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compare one performance with another performance</a:t>
            </a:r>
            <a:endParaRPr lang="en-A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 startAt="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Impression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strongly influenced by the beginning of a performance </a:t>
            </a:r>
            <a:endParaRPr lang="en-A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 startAt="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Recency Bias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strongly influenced by the end of a performance</a:t>
            </a:r>
            <a:endParaRPr lang="en-A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spcBef>
                <a:spcPts val="800"/>
              </a:spcBef>
              <a:buFont typeface="+mj-lt"/>
              <a:buAutoNum type="arabicPeriod" startAt="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 State of Mind 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their current state of mind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29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Bias Rating Behaviour </a:t>
            </a:r>
            <a:b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3.2 Characteristics of the candidate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95300" lvl="0" indent="-495300" rtl="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Acquaintanceship 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the rater to score candidates they know higher (or lower)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Expectation </a:t>
            </a:r>
            <a:r>
              <a:rPr lang="en-US" sz="2000" b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Confirmation </a:t>
            </a: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their expectations of the candidate  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Similarity 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how similar the candidate is to them </a:t>
            </a: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Familiarity Bias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the tendency of a rater to be influenced by how familiar they are with a certain culture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Ethnicity 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ethnicity of the candidate  </a:t>
            </a: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 Bias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gender of the candidate </a:t>
            </a:r>
          </a:p>
          <a:p>
            <a:pPr marL="495300" lvl="0" indent="-495300">
              <a:spcBef>
                <a:spcPts val="800"/>
              </a:spcBef>
              <a:buFont typeface="+mj-lt"/>
              <a:buAutoNum type="arabicPeriod" startAt="11"/>
            </a:pPr>
            <a:endParaRPr lang="en-AE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8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Bias Rating Behaviour </a:t>
            </a:r>
            <a:b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AE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3.2 Characteristics of the candidate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Sexual Orientation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sexual orientation of the candidate  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Status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social status of the candidate  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age of the candidate  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Attitude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attitude of the candidate  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Handwriting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be influenced by the quality of handwriting of the candidate  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800"/>
              </a:spcBef>
              <a:buFont typeface="+mj-lt"/>
              <a:buAutoNum type="arabicPeriod" startAt="17"/>
            </a:pPr>
            <a:r>
              <a:rPr lang="en-U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Sympathy Bias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tendency of a rater to score a candidate they feel sympathy for higher</a:t>
            </a:r>
            <a:endParaRPr lang="en-A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01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en-GB" dirty="0"/>
            </a:br>
            <a:br>
              <a:rPr lang="en-GB" dirty="0"/>
            </a:b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Research on Rater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US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ariability</a:t>
            </a: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480" cy="4343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Edgeworth (1890):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expressed concern that only a third to two-thirds of successful candidates would pass public exams again if given a different set of judges </a:t>
            </a:r>
          </a:p>
          <a:p>
            <a:pPr marL="0" indent="0">
              <a:spcBef>
                <a:spcPts val="600"/>
              </a:spcBef>
              <a:buNone/>
            </a:pPr>
            <a:endParaRPr lang="en-US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Diederich et al. (1961):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53 raters scored 300 scripts on a 9-point scale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94% of papers received at least 7 grades; no paper received less than 5 grades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Weigle (1998): 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 raters scored 60 scripts before and after training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training, inexperienced raters were more severe and less consistent than experienced raters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training, inexperienced raters were still more severe than experienced raters, but were more consistent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E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74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858552FAD47A43A817C855932B4E4D" ma:contentTypeVersion="16" ma:contentTypeDescription="Create a new document." ma:contentTypeScope="" ma:versionID="17e542395d8730ddaa547534d7aa8664">
  <xsd:schema xmlns:xsd="http://www.w3.org/2001/XMLSchema" xmlns:xs="http://www.w3.org/2001/XMLSchema" xmlns:p="http://schemas.microsoft.com/office/2006/metadata/properties" xmlns:ns2="b2e243ec-810e-4dca-ab1d-7db4618ccfca" xmlns:ns3="e75b0cfa-54d3-4d0a-8911-6a7167b8b1be" targetNamespace="http://schemas.microsoft.com/office/2006/metadata/properties" ma:root="true" ma:fieldsID="faa86ae4cfb7f07158750d4e614403e6" ns2:_="" ns3:_="">
    <xsd:import namespace="b2e243ec-810e-4dca-ab1d-7db4618ccfca"/>
    <xsd:import namespace="e75b0cfa-54d3-4d0a-8911-6a7167b8b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243ec-810e-4dca-ab1d-7db4618cc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5cd427-a42c-44c8-816a-2405638e2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b0cfa-54d3-4d0a-8911-6a7167b8b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f2e5ae-e7b8-4f77-822e-dfda5c943398}" ma:internalName="TaxCatchAll" ma:showField="CatchAllData" ma:web="e75b0cfa-54d3-4d0a-8911-6a7167b8b1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5b0cfa-54d3-4d0a-8911-6a7167b8b1be" xsi:nil="true"/>
    <lcf76f155ced4ddcb4097134ff3c332f xmlns="b2e243ec-810e-4dca-ab1d-7db4618ccf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5778E6-BA83-452D-957F-4BA9FFCF5523}"/>
</file>

<file path=customXml/itemProps2.xml><?xml version="1.0" encoding="utf-8"?>
<ds:datastoreItem xmlns:ds="http://schemas.openxmlformats.org/officeDocument/2006/customXml" ds:itemID="{ADBD71A4-2E46-438B-B3FF-CDFF85B6014A}"/>
</file>

<file path=customXml/itemProps3.xml><?xml version="1.0" encoding="utf-8"?>
<ds:datastoreItem xmlns:ds="http://schemas.openxmlformats.org/officeDocument/2006/customXml" ds:itemID="{C578922B-2DCB-4898-9FE3-3AD4C7EF31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1676</Words>
  <Application>Microsoft Macintosh PowerPoint</Application>
  <PresentationFormat>On-screen Show (4:3)</PresentationFormat>
  <Paragraphs>140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News Gothic MT</vt:lpstr>
      <vt:lpstr>Times New Roman</vt:lpstr>
      <vt:lpstr>Wingdings 2</vt:lpstr>
      <vt:lpstr>Breeze</vt:lpstr>
      <vt:lpstr> Strategies for Reducing Rater Bias </vt:lpstr>
      <vt:lpstr>  Outline</vt:lpstr>
      <vt:lpstr>  1. Introduction</vt:lpstr>
      <vt:lpstr> 2. What is Rater Bias? </vt:lpstr>
      <vt:lpstr>  3. Bias Rating Behaviour  3.1 Characteristics of the rater</vt:lpstr>
      <vt:lpstr>  3. Bias Rating Behaviour 3.1 Characteristics of the rater </vt:lpstr>
      <vt:lpstr>  3. Bias Rating Behaviour  3.2 Characteristics of the candidate</vt:lpstr>
      <vt:lpstr>  3. Bias Rating Behaviour  3.2 Characteristics of the candidate</vt:lpstr>
      <vt:lpstr>  4. Research on Rater Variability</vt:lpstr>
      <vt:lpstr>  4. Research on Rater Variability</vt:lpstr>
      <vt:lpstr>  5. The Manifestation of Rater Variability and Inconsistency between Raters</vt:lpstr>
      <vt:lpstr>  6. In Defence of the Human Rater</vt:lpstr>
      <vt:lpstr>  7. How to Reduce Rater Bias 7.1 Improving internal consistency </vt:lpstr>
      <vt:lpstr>  7. How to reduce rater bias 7.2 Improving inter-rater reliability</vt:lpstr>
      <vt:lpstr>  References </vt:lpstr>
      <vt:lpstr>  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Motivating through Assessment</dc:title>
  <dc:creator>zuadmin</dc:creator>
  <cp:lastModifiedBy>Peter Davidson</cp:lastModifiedBy>
  <cp:revision>181</cp:revision>
  <cp:lastPrinted>2018-11-27T15:04:18Z</cp:lastPrinted>
  <dcterms:created xsi:type="dcterms:W3CDTF">2015-01-26T11:41:53Z</dcterms:created>
  <dcterms:modified xsi:type="dcterms:W3CDTF">2023-04-12T11:39:27Z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0x010100C2858552FAD47A43A817C855932B4E4D</vt:lpwstr>
  </property>
</Properties>
</file>