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4"/>
    <p:sldMasterId id="2147483696" r:id="rId5"/>
  </p:sldMasterIdLst>
  <p:sldIdLst>
    <p:sldId id="256" r:id="rId6"/>
    <p:sldId id="265" r:id="rId7"/>
    <p:sldId id="261" r:id="rId8"/>
    <p:sldId id="271" r:id="rId9"/>
    <p:sldId id="264" r:id="rId10"/>
    <p:sldId id="257" r:id="rId11"/>
    <p:sldId id="267" r:id="rId12"/>
    <p:sldId id="259" r:id="rId13"/>
    <p:sldId id="258" r:id="rId14"/>
    <p:sldId id="262" r:id="rId15"/>
    <p:sldId id="260" r:id="rId16"/>
    <p:sldId id="268" r:id="rId17"/>
    <p:sldId id="270" r:id="rId18"/>
    <p:sldId id="269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B3812E-2890-C121-54FD-E9DFDAE329C6}" v="19" dt="2023-04-14T15:36:19.555"/>
    <p1510:client id="{DD6038EB-6489-4342-A13A-D9DB9CB73713}" v="6" dt="2023-04-15T11:20:21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5269C-5494-FF06-4E85-291F867C3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E0586-3133-C620-C607-2C40E5E4D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EC865-2F33-6F33-4D24-DA4F2FA06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A9FA5-8083-F962-EEC7-F023B50A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62FBF-53DF-20EB-37D4-55125CAB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6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6B09E-F3FD-5BFB-D5A5-DF4BEC3C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B24AA-5FF0-9309-3A64-060BB00DC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6E85-AEB2-D593-B77C-574AD73B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A2CCA-0434-6EA4-7940-867F3DE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D0766-78DE-3089-A33D-5F37697F2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1E838F-EC8D-2A6F-E4AA-E5997D99F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B68A4-E56D-012C-D905-D5AE00898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49482-2D2A-72A9-CA0C-11B327F57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8CC52-BF4D-EC77-AFD4-E9A3765FE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71103-3811-1E11-BD2C-CFECB8DDE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749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301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7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62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19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83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6E25-A551-A560-5F33-7A306230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5846-DDF9-BF48-729F-DCBD4131A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9A794-FDEA-709A-08D1-DB647C723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F1A85-C1AA-69D8-BC40-E5382B4A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06CB9-8EF4-BB9F-85EE-BE7ECC3D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822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6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872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200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0641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662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843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041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01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52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87ABD-D1D6-DF14-18EF-F4EBA8D31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DA11D-620A-BFFF-5888-36A21BFB6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8C179-0BCA-3106-500A-D55809BB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0D8C5-D598-2573-5DE2-4DE48996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EB4B2-D06E-4BB7-E2E4-467A202E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B4914-76FE-FA01-3C5D-E9349084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A7201-6BBB-F9D1-821C-4A56CC2FD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3E454-1FCD-9410-19A2-B3534B1FD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78E6B-97D1-CEA6-D83B-51C4EB77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674A-B4E2-5F38-D3E4-529800BD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F1471-9AD1-2EBB-7FDA-5ABA74AC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1D51-C70E-DA02-1804-F21CFF90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1DB39-7BB4-8E3E-06A5-E0D28E82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63527-692A-F265-658C-3749B8E4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EF8F0-E0E9-8896-E519-EF6DD9AD6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2E0D9-D687-FF8D-002F-2DEBEF9A4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1C9A2-C1D2-D3C8-18B8-12CEC297F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31A406-8A29-43DB-A97B-421178A93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B5362-58C6-CC64-89AA-6F2D0935A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4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93552-CE21-AAF2-4639-1D967EBF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AD37C-6D53-B1B1-D471-6F027896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17AAA-EE24-64B4-246A-528DD6E73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46232-D15E-D7A9-76EF-BB0BD8F20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33EAD7-3A2B-6579-21D5-EFBA2AF63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FA717-ADB9-CA69-747B-43F7708B8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F8AB2-874A-0C5A-F4F2-17CEB1AC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B726-4FE5-7476-CDF0-2BE63A3C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06908-52E9-FE10-90AD-929E47642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16C12-7AC0-CF74-DAB8-D09FA2D7D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208B9-9165-8CA4-1F7E-786900AA2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3B452-B8D2-6807-D3B2-86F3822DC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A42C-E221-D107-22B2-D7FD7627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5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4AB3-FACB-9169-9864-E98A2C028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B5261-C924-E495-065C-67C82F423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C0A5-891F-61FE-8C32-328C260E9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9DE1AD-732B-2CFA-1962-A2309FA6D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0E216-BA48-4F04-AC4F-645AA0DD6AC6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0F1E2-32F6-A522-4E8F-16C1D548F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CCE7CD-4623-1437-D61F-6B26DE75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97E78B-47A7-1A1B-4E37-78A390FD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EFE04-D61B-9A01-95E4-EC648B8B2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826B1-350C-5A28-236C-5382D6AA9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4/16/2023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98039-D3A6-2178-C8B2-CCD7F6316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73C7B-6CC1-1C53-3212-F99DB952E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2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15600BA-5B05-4413-B519-04B7CDE9CBD3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9AB4D20-189F-44E9-A76F-08E1A172F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108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059DF2-2FB1-4450-B539-B8669D0F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C9E6-70F3-F20C-8915-1B29BBF5B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899" y="540167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kern="1200" dirty="0">
                <a:latin typeface="+mj-lt"/>
                <a:ea typeface="+mj-ea"/>
                <a:cs typeface="+mj-cs"/>
              </a:rPr>
              <a:t>Silo Busting in Academic Language: A Fresh Look at the Elements of Academic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C3A4B-4D39-A056-5D05-7AE7EB487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899" y="2880452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r>
              <a:rPr lang="en-US" sz="1800" dirty="0"/>
              <a:t>Alex Ding</a:t>
            </a:r>
          </a:p>
          <a:p>
            <a:pPr algn="l"/>
            <a:r>
              <a:rPr lang="en-US" sz="1800"/>
              <a:t>The University of Leeds</a:t>
            </a:r>
          </a:p>
          <a:p>
            <a:pPr algn="l"/>
            <a:r>
              <a:rPr lang="en-US" sz="1800" dirty="0"/>
              <a:t>Ian Bruce</a:t>
            </a:r>
          </a:p>
          <a:p>
            <a:pPr algn="l"/>
            <a:r>
              <a:rPr lang="en-US" sz="1800" dirty="0"/>
              <a:t>The University of Waikato, New Zealand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9310C-F555-D2A7-7773-9D3CA8AECC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61" r="-3" b="-3"/>
          <a:stretch/>
        </p:blipFill>
        <p:spPr>
          <a:xfrm>
            <a:off x="6768862" y="719952"/>
            <a:ext cx="5423136" cy="54545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3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AEE20-001F-2C77-164D-F2B833A5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 fontScale="90000"/>
          </a:bodyPr>
          <a:lstStyle/>
          <a:p>
            <a:r>
              <a:rPr lang="en-NZ" sz="3600" dirty="0">
                <a:solidFill>
                  <a:schemeClr val="tx2"/>
                </a:solidFill>
              </a:rPr>
              <a:t>Ferguson’s Knowledge Domains as an Approach to Disciplinary Language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EF49B-C88B-5740-8634-7FE45B6111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3060" r="505" b="-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4C36-CF7D-72B5-C48A-3A335351A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i="1" dirty="0">
                <a:solidFill>
                  <a:schemeClr val="tx2"/>
                </a:solidFill>
              </a:rPr>
              <a:t>disciplinary communication </a:t>
            </a:r>
            <a:r>
              <a:rPr lang="en-US" sz="1800" b="1" i="1" dirty="0">
                <a:solidFill>
                  <a:schemeClr val="tx2"/>
                </a:solidFill>
              </a:rPr>
              <a:t>integrates</a:t>
            </a:r>
            <a:r>
              <a:rPr lang="en-US" sz="1800" i="1" dirty="0">
                <a:solidFill>
                  <a:schemeClr val="tx2"/>
                </a:solidFill>
              </a:rPr>
              <a:t> knowledge of</a:t>
            </a:r>
            <a:r>
              <a:rPr lang="en-US" sz="18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interactions (sociological &amp; anthropological knowledge)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epistemology (philosophical knowledge)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discourse and textual practices and artefacts (discursive &amp; linguistic knowledge)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NZ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5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F207B-1E9D-7942-BA36-371DF669FD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134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2ADBE-72D9-2880-C564-3248BA06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Implications of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398D8-4D66-DB3B-584C-1B7092407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practitioner formation – knowledge development</a:t>
            </a:r>
          </a:p>
          <a:p>
            <a:r>
              <a:rPr lang="en-US" sz="2000" dirty="0"/>
              <a:t>research and practice frameworks</a:t>
            </a:r>
          </a:p>
        </p:txBody>
      </p:sp>
    </p:spTree>
    <p:extLst>
      <p:ext uri="{BB962C8B-B14F-4D97-AF65-F5344CB8AC3E}">
        <p14:creationId xmlns:p14="http://schemas.microsoft.com/office/powerpoint/2010/main" val="12592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A3CD5-1B8B-FDA0-A61D-01D949B57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Practitioner Knowledge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88DA-6AE2-F24C-E579-715640B30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An EAP practitioner toolkit that includes knowledge of:</a:t>
            </a:r>
          </a:p>
          <a:p>
            <a:r>
              <a:rPr lang="en-US" sz="2000" dirty="0"/>
              <a:t>social theory – to understand the social processes and procedures of disciplinary communities</a:t>
            </a:r>
          </a:p>
          <a:p>
            <a:r>
              <a:rPr lang="en-US" sz="2000" dirty="0"/>
              <a:t>epistemological theory – to understand how disciplines create and validate their knowledges</a:t>
            </a:r>
          </a:p>
          <a:p>
            <a:r>
              <a:rPr lang="en-US" sz="2000" dirty="0"/>
              <a:t>discourse theory – to deconstruct and understand the communicative forms and routines of disciplinary communities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1CED2F-499B-CE91-D5B6-AFDF72994A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764" r="367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3287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6B6FC-E405-1BF5-F350-895415CD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EAP Research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F116-91F0-9AD5-4F30-8CFCECDB8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 broader conception of the knowledge elements involved in academic communication</a:t>
            </a:r>
          </a:p>
          <a:p>
            <a:r>
              <a:rPr lang="en-US" sz="2000" dirty="0"/>
              <a:t>a refocusing on the ‘applied’ nature of EAP research </a:t>
            </a:r>
          </a:p>
          <a:p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EC076-5681-B3DB-CA1D-0F908CE7EA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764" r="367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5295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E852C-9F1E-7D1A-3244-3F791A357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EAP Practice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0A48-60E5-A5E1-B0A3-31B4837DD0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i="1" dirty="0"/>
              <a:t>need to account for:</a:t>
            </a:r>
          </a:p>
          <a:p>
            <a:r>
              <a:rPr lang="en-US" sz="2000" dirty="0"/>
              <a:t>ethics </a:t>
            </a:r>
          </a:p>
          <a:p>
            <a:r>
              <a:rPr lang="en-US" sz="2000" dirty="0"/>
              <a:t>needs analyses</a:t>
            </a:r>
          </a:p>
          <a:p>
            <a:r>
              <a:rPr lang="en-US" sz="2000" dirty="0"/>
              <a:t>interrogate relationships between needs and parameters of provision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9D36A4-3280-17F4-2060-1E968B12B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6764" r="367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6890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13C0A-EA9D-344F-987C-5C878963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The Way Forward . . . 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3924F7-8E0A-0A41-825A-E4F6DC213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6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6" name="Rectangle 26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3794C-7147-794D-8E73-475FAE0A1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Joint Book Project: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B49A-FDE0-404A-8396-F1FE0CE88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>
                <a:effectLst/>
                <a:ea typeface="Calibri" panose="020F0502020204030204" pitchFamily="34" charset="0"/>
              </a:rPr>
              <a:t>To develop a more comprehensive theoretical framing of the dimensions of academic language based on the categories of Ferguson (1997). </a:t>
            </a:r>
            <a:r>
              <a:rPr lang="en-NZ">
                <a:ea typeface="Calibri" panose="020F0502020204030204" pitchFamily="34" charset="0"/>
              </a:rPr>
              <a:t>Developments of ideas from (and elsewhere) …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07" name="Oval 27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ompact disk, vector graphics&#10;&#10;Description automatically generated">
            <a:extLst>
              <a:ext uri="{FF2B5EF4-FFF2-40B4-BE49-F238E27FC236}">
                <a16:creationId xmlns:a16="http://schemas.microsoft.com/office/drawing/2014/main" id="{D0BC3DFF-E7DE-086F-1806-BFB94B479D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7" r="1" b="24187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8" name="Arc 27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7B6DD46-8C7D-4F50-32C7-A9C74C3A13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40" r="-2" b="2671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40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9DE07E-88D8-FDC5-A5BD-05C38FFB9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NZ" sz="4100" dirty="0"/>
              <a:t>Ferguson’s (1997) Dimensions of ESP Teacher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3356C-FAF2-7087-7513-F6A8F768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/>
              <a:t>a discipline’s</a:t>
            </a:r>
            <a:r>
              <a:rPr lang="en-US" sz="2000" dirty="0"/>
              <a:t>: </a:t>
            </a:r>
          </a:p>
          <a:p>
            <a:r>
              <a:rPr lang="en-US" sz="2000" dirty="0"/>
              <a:t>culture and values</a:t>
            </a:r>
          </a:p>
          <a:p>
            <a:r>
              <a:rPr lang="en-US" sz="2000" dirty="0"/>
              <a:t>epistemology</a:t>
            </a:r>
          </a:p>
          <a:p>
            <a:r>
              <a:rPr lang="en-US" sz="2000" dirty="0"/>
              <a:t>characteristic discourse and genres</a:t>
            </a:r>
          </a:p>
          <a:p>
            <a:pPr marL="0" indent="0">
              <a:buNone/>
            </a:pPr>
            <a:endParaRPr lang="en-NZ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B23F83-8C2B-3252-5BEC-6C17F1DF6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6" r="5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26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10E473A1-0DCC-45E6-4269-0020D20A1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942" y="643466"/>
            <a:ext cx="99041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3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F007E-364D-E1FC-81BA-52B6997E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Outline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76C70-4277-1A5F-626A-AEC5088C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current approaches to academic language in EAP</a:t>
            </a:r>
          </a:p>
          <a:p>
            <a:r>
              <a:rPr lang="en-NZ" dirty="0"/>
              <a:t>constraints on EAP practitioner knowledge and research</a:t>
            </a:r>
          </a:p>
          <a:p>
            <a:r>
              <a:rPr lang="en-NZ" dirty="0"/>
              <a:t>Ferguson’s (1997) knowledge domains – broadening the approach</a:t>
            </a:r>
          </a:p>
          <a:p>
            <a:r>
              <a:rPr lang="en-NZ" dirty="0"/>
              <a:t>implications for EAP practitioner knowledge and practice and research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5457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p view of books formed into a circle">
            <a:extLst>
              <a:ext uri="{FF2B5EF4-FFF2-40B4-BE49-F238E27FC236}">
                <a16:creationId xmlns:a16="http://schemas.microsoft.com/office/drawing/2014/main" id="{F00CA382-9070-658B-4ADF-C186CE6AD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ED6102-852F-8A0C-F484-3688170F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NZ" sz="4000" dirty="0"/>
              <a:t>Approaches to Academic Language in 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E73AC-A336-8AB2-AC30-AE656DD7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48087"/>
            <a:ext cx="3822189" cy="37427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NZ" sz="2000" i="1" dirty="0"/>
              <a:t>diversity of the knowledge base of EAP, yet there is . . .</a:t>
            </a:r>
          </a:p>
          <a:p>
            <a:pPr>
              <a:buFontTx/>
              <a:buChar char="-"/>
            </a:pPr>
            <a:r>
              <a:rPr lang="en-NZ" sz="2000" i="1" dirty="0"/>
              <a:t>limited operationalization of the dimensions of academic language </a:t>
            </a:r>
            <a:r>
              <a:rPr lang="en-NZ" sz="2000" b="1" i="1" dirty="0"/>
              <a:t>in EAP practice</a:t>
            </a:r>
          </a:p>
          <a:p>
            <a:pPr>
              <a:buFontTx/>
              <a:buChar char="-"/>
            </a:pPr>
            <a:r>
              <a:rPr lang="en-NZ" sz="2000" i="1" dirty="0"/>
              <a:t>a ‘spiral of narrowing focus’ on the range of language elements examined </a:t>
            </a:r>
            <a:r>
              <a:rPr lang="en-NZ" sz="2000" b="1" i="1" dirty="0"/>
              <a:t>in EAP research and publication</a:t>
            </a:r>
          </a:p>
          <a:p>
            <a:pPr>
              <a:buFontTx/>
              <a:buChar char="-"/>
            </a:pPr>
            <a:endParaRPr lang="en-NZ" sz="2000" i="1" dirty="0"/>
          </a:p>
        </p:txBody>
      </p:sp>
    </p:spTree>
    <p:extLst>
      <p:ext uri="{BB962C8B-B14F-4D97-AF65-F5344CB8AC3E}">
        <p14:creationId xmlns:p14="http://schemas.microsoft.com/office/powerpoint/2010/main" val="49342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6EED-A175-DA47-9A73-D2091089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EAP Practice: Approaches to academic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79579-5444-7C49-8320-1E3D8E937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governed by commercial textbook series based on a structural syllabus – TESOL model</a:t>
            </a:r>
          </a:p>
          <a:p>
            <a:r>
              <a:rPr lang="en-US" dirty="0"/>
              <a:t>genre – elements of ESP approach drawn upon in writing instruction</a:t>
            </a:r>
          </a:p>
          <a:p>
            <a:r>
              <a:rPr lang="en-US" dirty="0"/>
              <a:t>linguistic knowledge - eclectic use of elements of SFL grammar, insights from corpus studies</a:t>
            </a:r>
          </a:p>
        </p:txBody>
      </p:sp>
    </p:spTree>
    <p:extLst>
      <p:ext uri="{BB962C8B-B14F-4D97-AF65-F5344CB8AC3E}">
        <p14:creationId xmlns:p14="http://schemas.microsoft.com/office/powerpoint/2010/main" val="3613385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2742-ECB5-D700-E6A1-3086DBBC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EAP Research in Key Journals</a:t>
            </a:r>
            <a:endParaRPr lang="en-NZ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A7A5-735A-74CE-A363-9E514B53F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NZ" i="1" dirty="0"/>
              <a:t>Focus of articles in JEAP and ESPJ: 2018-2023</a:t>
            </a:r>
          </a:p>
          <a:p>
            <a:r>
              <a:rPr lang="en-NZ" dirty="0"/>
              <a:t>language issues -</a:t>
            </a:r>
            <a:r>
              <a:rPr lang="en-NZ" i="1" dirty="0"/>
              <a:t> 82% of ESPJ articles, 76% of JEAP articles</a:t>
            </a:r>
            <a:endParaRPr lang="en-NZ" i="1" dirty="0">
              <a:cs typeface="Calibri"/>
            </a:endParaRPr>
          </a:p>
          <a:p>
            <a:r>
              <a:rPr lang="en-NZ" dirty="0">
                <a:cs typeface="Calibri"/>
              </a:rPr>
              <a:t>social issues* – </a:t>
            </a:r>
            <a:r>
              <a:rPr lang="en-NZ" i="1" dirty="0">
                <a:cs typeface="Calibri"/>
              </a:rPr>
              <a:t>16% of ESPJ articles</a:t>
            </a:r>
            <a:r>
              <a:rPr lang="en-NZ" dirty="0">
                <a:cs typeface="Calibri"/>
              </a:rPr>
              <a:t>, 24% of JEAP articles</a:t>
            </a:r>
            <a:endParaRPr lang="en-NZ" i="1" dirty="0">
              <a:cs typeface="Calibri"/>
            </a:endParaRPr>
          </a:p>
          <a:p>
            <a:r>
              <a:rPr lang="en-NZ" dirty="0"/>
              <a:t>epistemology -</a:t>
            </a:r>
            <a:r>
              <a:rPr lang="en-NZ" i="1" dirty="0"/>
              <a:t> 2% of articles in ESPJ, % in JEAP ??</a:t>
            </a:r>
            <a:endParaRPr lang="en-NZ" i="1" dirty="0">
              <a:cs typeface="Calibri"/>
            </a:endParaRPr>
          </a:p>
          <a:p>
            <a:pPr marL="0" indent="0">
              <a:buNone/>
            </a:pPr>
            <a:endParaRPr lang="en-NZ"/>
          </a:p>
          <a:p>
            <a:pPr marL="0" indent="0">
              <a:buNone/>
            </a:pPr>
            <a:endParaRPr lang="en-NZ" dirty="0">
              <a:cs typeface="Calibri"/>
            </a:endParaRPr>
          </a:p>
          <a:p>
            <a:pPr marL="0" indent="0">
              <a:buNone/>
            </a:pPr>
            <a:endParaRPr lang="en-NZ" dirty="0">
              <a:cs typeface="Calibri"/>
            </a:endParaRPr>
          </a:p>
          <a:p>
            <a:pPr marL="0" indent="0">
              <a:buNone/>
            </a:pPr>
            <a:r>
              <a:rPr lang="en-NZ" dirty="0">
                <a:cs typeface="Calibri"/>
              </a:rPr>
              <a:t>* </a:t>
            </a:r>
            <a:r>
              <a:rPr lang="en-NZ" sz="1200" i="1" dirty="0">
                <a:cs typeface="Calibri"/>
              </a:rPr>
              <a:t>often EAP practitioner- or student-related focus</a:t>
            </a:r>
          </a:p>
        </p:txBody>
      </p:sp>
    </p:spTree>
    <p:extLst>
      <p:ext uri="{BB962C8B-B14F-4D97-AF65-F5344CB8AC3E}">
        <p14:creationId xmlns:p14="http://schemas.microsoft.com/office/powerpoint/2010/main" val="3520786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DBC20-F4F0-5FD0-1C44-91E188516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NZ" sz="3200" dirty="0"/>
              <a:t>Understandings of  Academic Language: Influences and Constraints in 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4D03-29E9-9D31-B0EF-167DED1C6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NZ" sz="1700" dirty="0"/>
          </a:p>
          <a:p>
            <a:r>
              <a:rPr lang="en-NZ" sz="1700" dirty="0"/>
              <a:t>practitioner/researcher divide</a:t>
            </a:r>
            <a:endParaRPr lang="en-NZ" sz="1700" dirty="0">
              <a:cs typeface="Calibri"/>
            </a:endParaRPr>
          </a:p>
          <a:p>
            <a:r>
              <a:rPr lang="en-NZ" sz="1700" dirty="0"/>
              <a:t>(narrowing) research agendas set by journal editorial boards</a:t>
            </a:r>
            <a:endParaRPr lang="en-NZ" sz="1700">
              <a:cs typeface="Calibri"/>
            </a:endParaRPr>
          </a:p>
          <a:p>
            <a:r>
              <a:rPr lang="en-NZ" sz="1700" dirty="0"/>
              <a:t>recent bibliographic studies and their ‘reifying’ function</a:t>
            </a:r>
            <a:endParaRPr lang="en-NZ" sz="1700" dirty="0">
              <a:cs typeface="Calibri"/>
            </a:endParaRPr>
          </a:p>
          <a:p>
            <a:r>
              <a:rPr lang="en-NZ" sz="1700" dirty="0"/>
              <a:t>metrics</a:t>
            </a:r>
            <a:endParaRPr lang="en-NZ" sz="1700" dirty="0">
              <a:cs typeface="Calibri"/>
            </a:endParaRPr>
          </a:p>
          <a:p>
            <a:r>
              <a:rPr lang="en-NZ" sz="1700" dirty="0"/>
              <a:t>past ‘luminary’ culture (inherited from TESOL?) </a:t>
            </a:r>
            <a:endParaRPr lang="en-NZ" sz="1700" dirty="0">
              <a:cs typeface="Calibri"/>
            </a:endParaRPr>
          </a:p>
          <a:p>
            <a:r>
              <a:rPr lang="en-NZ" sz="1700" dirty="0">
                <a:cs typeface="Calibri"/>
              </a:rPr>
              <a:t>EAP as a commodifiable service in third spaces (</a:t>
            </a:r>
            <a:r>
              <a:rPr lang="en-NZ" sz="1700" i="1" dirty="0">
                <a:cs typeface="Calibri"/>
              </a:rPr>
              <a:t>reliance on commercial materials – no needs analysis</a:t>
            </a:r>
            <a:r>
              <a:rPr lang="en-NZ" sz="1700" dirty="0">
                <a:cs typeface="Calibri"/>
              </a:rPr>
              <a:t>)</a:t>
            </a:r>
          </a:p>
          <a:p>
            <a:endParaRPr lang="en-NZ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294CE-2E7B-7DC2-FDA4-419C49D0B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6" r="5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5896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40B4C5AA2AF40A484B318EC752333" ma:contentTypeVersion="14" ma:contentTypeDescription="Create a new document." ma:contentTypeScope="" ma:versionID="f5a7c7365895cb3a64d4d587a8f1d562">
  <xsd:schema xmlns:xsd="http://www.w3.org/2001/XMLSchema" xmlns:xs="http://www.w3.org/2001/XMLSchema" xmlns:p="http://schemas.microsoft.com/office/2006/metadata/properties" xmlns:ns3="7d996619-b881-49bf-bed3-cf9605666dd9" xmlns:ns4="fc4b15bf-1cb7-47d0-9b0d-add300d3bdb0" targetNamespace="http://schemas.microsoft.com/office/2006/metadata/properties" ma:root="true" ma:fieldsID="a39dbb1d6668924da6df541ab86d4b2a" ns3:_="" ns4:_="">
    <xsd:import namespace="7d996619-b881-49bf-bed3-cf9605666dd9"/>
    <xsd:import namespace="fc4b15bf-1cb7-47d0-9b0d-add300d3bdb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96619-b881-49bf-bed3-cf9605666d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b15bf-1cb7-47d0-9b0d-add300d3bd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c4b15bf-1cb7-47d0-9b0d-add300d3bdb0" xsi:nil="true"/>
  </documentManagement>
</p:properties>
</file>

<file path=customXml/itemProps1.xml><?xml version="1.0" encoding="utf-8"?>
<ds:datastoreItem xmlns:ds="http://schemas.openxmlformats.org/officeDocument/2006/customXml" ds:itemID="{D2697889-786E-495D-8F8E-A8851D4182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59ADC-1DEC-428B-8F62-5232F2C1CE92}">
  <ds:schemaRefs>
    <ds:schemaRef ds:uri="7d996619-b881-49bf-bed3-cf9605666dd9"/>
    <ds:schemaRef ds:uri="fc4b15bf-1cb7-47d0-9b0d-add300d3bd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B5C9FE-EC72-476B-9001-1D24D416A161}">
  <ds:schemaRefs>
    <ds:schemaRef ds:uri="7d996619-b881-49bf-bed3-cf9605666dd9"/>
    <ds:schemaRef ds:uri="http://schemas.microsoft.com/office/2006/metadata/properties"/>
    <ds:schemaRef ds:uri="fc4b15bf-1cb7-47d0-9b0d-add300d3bdb0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498</Words>
  <Application>Microsoft Office PowerPoint</Application>
  <PresentationFormat>Widescreen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Office Theme</vt:lpstr>
      <vt:lpstr>Slice</vt:lpstr>
      <vt:lpstr>Silo Busting in Academic Language: A Fresh Look at the Elements of Academic Language</vt:lpstr>
      <vt:lpstr>Joint Book Project: Aim</vt:lpstr>
      <vt:lpstr>Ferguson’s (1997) Dimensions of ESP Teacher Knowledge</vt:lpstr>
      <vt:lpstr>PowerPoint Presentation</vt:lpstr>
      <vt:lpstr>Outline of Talk</vt:lpstr>
      <vt:lpstr>Approaches to Academic Language in EAP</vt:lpstr>
      <vt:lpstr>EAP Practice: Approaches to academic Language</vt:lpstr>
      <vt:lpstr>EAP Research in Key Journals</vt:lpstr>
      <vt:lpstr>Understandings of  Academic Language: Influences and Constraints in EAP</vt:lpstr>
      <vt:lpstr>Ferguson’s Knowledge Domains as an Approach to Disciplinary Language</vt:lpstr>
      <vt:lpstr>Implications of Framework</vt:lpstr>
      <vt:lpstr>Practitioner Knowledge Development</vt:lpstr>
      <vt:lpstr>EAP Research Frameworks</vt:lpstr>
      <vt:lpstr>EAP Practice Frameworks</vt:lpstr>
      <vt:lpstr>The Way Forward . . .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Silo Busting in Academic Language: A Fresh Look at the Elements of Academic Language</dc:title>
  <dc:creator>Ian Bruce</dc:creator>
  <cp:lastModifiedBy>alex ding</cp:lastModifiedBy>
  <cp:revision>29</cp:revision>
  <dcterms:created xsi:type="dcterms:W3CDTF">2023-03-17T20:23:47Z</dcterms:created>
  <dcterms:modified xsi:type="dcterms:W3CDTF">2023-04-16T09:54:36Z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0x01010029540B4C5AA2AF40A484B318EC752333</vt:lpwstr>
  </property>
</Properties>
</file>