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62" r:id="rId3"/>
    <p:sldId id="263" r:id="rId4"/>
    <p:sldId id="264" r:id="rId5"/>
    <p:sldId id="282" r:id="rId6"/>
    <p:sldId id="283" r:id="rId7"/>
    <p:sldId id="265" r:id="rId8"/>
    <p:sldId id="266" r:id="rId9"/>
    <p:sldId id="280" r:id="rId10"/>
    <p:sldId id="279" r:id="rId11"/>
    <p:sldId id="291" r:id="rId12"/>
    <p:sldId id="294" r:id="rId13"/>
    <p:sldId id="278" r:id="rId14"/>
    <p:sldId id="281" r:id="rId15"/>
    <p:sldId id="292" r:id="rId16"/>
    <p:sldId id="296" r:id="rId17"/>
    <p:sldId id="267" r:id="rId18"/>
    <p:sldId id="270" r:id="rId19"/>
    <p:sldId id="273" r:id="rId20"/>
    <p:sldId id="272" r:id="rId21"/>
    <p:sldId id="271" r:id="rId22"/>
    <p:sldId id="274" r:id="rId23"/>
    <p:sldId id="297" r:id="rId24"/>
    <p:sldId id="276" r:id="rId25"/>
    <p:sldId id="298" r:id="rId26"/>
  </p:sldIdLst>
  <p:sldSz cx="11880850" cy="6858000"/>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98DF"/>
    <a:srgbClr val="D84B48"/>
    <a:srgbClr val="DEC508"/>
    <a:srgbClr val="09DDB5"/>
    <a:srgbClr val="F59E2B"/>
    <a:srgbClr val="C8F22E"/>
    <a:srgbClr val="DDB543"/>
    <a:srgbClr val="F5F2B1"/>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p:cViewPr varScale="1">
        <p:scale>
          <a:sx n="57" d="100"/>
          <a:sy n="57" d="100"/>
        </p:scale>
        <p:origin x="1000" y="36"/>
      </p:cViewPr>
      <p:guideLst>
        <p:guide orient="horz" pos="2160"/>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FB7B5-34B0-4BAA-90A5-7DFA4B383CF5}" type="datetimeFigureOut">
              <a:rPr lang="en-US" smtClean="0"/>
              <a:pPr/>
              <a:t>5/9/2023</a:t>
            </a:fld>
            <a:endParaRPr lang="en-GB"/>
          </a:p>
        </p:txBody>
      </p:sp>
      <p:sp>
        <p:nvSpPr>
          <p:cNvPr id="4" name="Slide Image Placeholder 3"/>
          <p:cNvSpPr>
            <a:spLocks noGrp="1" noRot="1" noChangeAspect="1"/>
          </p:cNvSpPr>
          <p:nvPr>
            <p:ph type="sldImg" idx="2"/>
          </p:nvPr>
        </p:nvSpPr>
        <p:spPr>
          <a:xfrm>
            <a:off x="458788" y="685800"/>
            <a:ext cx="5940425"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152B48-4F31-4678-B154-E8556712AB95}"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6152B48-4F31-4678-B154-E8556712AB95}" type="slidenum">
              <a:rPr lang="en-GB" smtClean="0"/>
              <a:pPr/>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6152B48-4F31-4678-B154-E8556712AB95}" type="slidenum">
              <a:rPr lang="en-GB" smtClean="0"/>
              <a:pPr/>
              <a:t>11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6152B48-4F31-4678-B154-E8556712AB95}" type="slidenum">
              <a:rPr lang="en-GB" smtClean="0"/>
              <a:pPr/>
              <a:t>16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6152B48-4F31-4678-B154-E8556712AB95}" type="slidenum">
              <a:rPr lang="en-GB" smtClean="0"/>
              <a:pPr/>
              <a:t>22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68298" y="5349903"/>
            <a:ext cx="11212552"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495036" y="4853412"/>
            <a:ext cx="10989786" cy="1222375"/>
          </a:xfrm>
        </p:spPr>
        <p:txBody>
          <a:bodyPr anchor="t"/>
          <a:lstStyle/>
          <a:p>
            <a:r>
              <a:rPr kumimoji="0" lang="en-US"/>
              <a:t>Click to edit Master title style</a:t>
            </a:r>
          </a:p>
        </p:txBody>
      </p:sp>
      <p:sp>
        <p:nvSpPr>
          <p:cNvPr id="9" name="Subtitle 8"/>
          <p:cNvSpPr>
            <a:spLocks noGrp="1"/>
          </p:cNvSpPr>
          <p:nvPr>
            <p:ph type="subTitle" idx="1"/>
          </p:nvPr>
        </p:nvSpPr>
        <p:spPr>
          <a:xfrm>
            <a:off x="495036" y="3886200"/>
            <a:ext cx="10989786"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856F8F63-C51A-4183-A3FA-9D1A19209617}" type="datetimeFigureOut">
              <a:rPr lang="en-US" smtClean="0"/>
              <a:pPr/>
              <a:t>5/9/2023</a:t>
            </a:fld>
            <a:endParaRPr lang="en-GB"/>
          </a:p>
        </p:txBody>
      </p:sp>
      <p:sp>
        <p:nvSpPr>
          <p:cNvPr id="2" name="Footer Placeholder 1"/>
          <p:cNvSpPr>
            <a:spLocks noGrp="1"/>
          </p:cNvSpPr>
          <p:nvPr>
            <p:ph type="ftr" sz="quarter" idx="11"/>
          </p:nvPr>
        </p:nvSpPr>
        <p:spPr/>
        <p:txBody>
          <a:bodyPr/>
          <a:lstStyle/>
          <a:p>
            <a:endParaRPr lang="en-GB"/>
          </a:p>
        </p:txBody>
      </p:sp>
      <p:sp>
        <p:nvSpPr>
          <p:cNvPr id="15" name="Slide Number Placeholder 14"/>
          <p:cNvSpPr>
            <a:spLocks noGrp="1"/>
          </p:cNvSpPr>
          <p:nvPr>
            <p:ph type="sldNum" sz="quarter" idx="12"/>
          </p:nvPr>
        </p:nvSpPr>
        <p:spPr>
          <a:xfrm>
            <a:off x="10692765" y="6473952"/>
            <a:ext cx="986111" cy="246888"/>
          </a:xfrm>
        </p:spPr>
        <p:txBody>
          <a:bodyPr/>
          <a:lstStyle/>
          <a:p>
            <a:fld id="{282111FE-F31C-4732-A5D0-4D34551E3CD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6F8F63-C51A-4183-A3FA-9D1A19209617}" type="datetimeFigureOut">
              <a:rPr lang="en-US" smtClean="0"/>
              <a:pPr/>
              <a:t>5/9/2023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111FE-F31C-4732-A5D0-4D34551E3CD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10638" y="549277"/>
            <a:ext cx="237617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94042" y="549277"/>
            <a:ext cx="8118581"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6F8F63-C51A-4183-A3FA-9D1A19209617}" type="datetimeFigureOut">
              <a:rPr lang="en-US" smtClean="0"/>
              <a:pPr/>
              <a:t>5/9/2023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111FE-F31C-4732-A5D0-4D34551E3CD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856F8F63-C51A-4183-A3FA-9D1A19209617}" type="datetimeFigureOut">
              <a:rPr lang="en-US" smtClean="0"/>
              <a:pPr/>
              <a:t>5/9/2023</a:t>
            </a:fld>
            <a:endParaRPr lang="en-GB"/>
          </a:p>
        </p:txBody>
      </p:sp>
      <p:sp>
        <p:nvSpPr>
          <p:cNvPr id="19" name="Footer Placeholder 18"/>
          <p:cNvSpPr>
            <a:spLocks noGrp="1"/>
          </p:cNvSpPr>
          <p:nvPr>
            <p:ph type="ftr" sz="quarter" idx="11"/>
          </p:nvPr>
        </p:nvSpPr>
        <p:spPr>
          <a:xfrm>
            <a:off x="4653333" y="76201"/>
            <a:ext cx="3762269" cy="288925"/>
          </a:xfrm>
        </p:spPr>
        <p:txBody>
          <a:bodyPr/>
          <a:lstStyle/>
          <a:p>
            <a:endParaRPr lang="en-GB"/>
          </a:p>
        </p:txBody>
      </p:sp>
      <p:sp>
        <p:nvSpPr>
          <p:cNvPr id="16" name="Slide Number Placeholder 15"/>
          <p:cNvSpPr>
            <a:spLocks noGrp="1"/>
          </p:cNvSpPr>
          <p:nvPr>
            <p:ph type="sldNum" sz="quarter" idx="12"/>
          </p:nvPr>
        </p:nvSpPr>
        <p:spPr>
          <a:xfrm>
            <a:off x="10692765" y="6473952"/>
            <a:ext cx="986111" cy="246888"/>
          </a:xfrm>
        </p:spPr>
        <p:txBody>
          <a:bodyPr/>
          <a:lstStyle/>
          <a:p>
            <a:fld id="{282111FE-F31C-4732-A5D0-4D34551E3CD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68298" y="3444903"/>
            <a:ext cx="11212552"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495036" y="1676400"/>
            <a:ext cx="10989786"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856F8F63-C51A-4183-A3FA-9D1A19209617}" type="datetimeFigureOut">
              <a:rPr lang="en-US" smtClean="0"/>
              <a:pPr/>
              <a:t>5/9/2023</a:t>
            </a:fld>
            <a:endParaRPr lang="en-GB"/>
          </a:p>
        </p:txBody>
      </p:sp>
      <p:sp>
        <p:nvSpPr>
          <p:cNvPr id="11" name="Footer Placeholder 10"/>
          <p:cNvSpPr>
            <a:spLocks noGrp="1"/>
          </p:cNvSpPr>
          <p:nvPr>
            <p:ph type="ftr" sz="quarter" idx="11"/>
          </p:nvPr>
        </p:nvSpPr>
        <p:spPr/>
        <p:txBody>
          <a:bodyPr/>
          <a:lstStyle/>
          <a:p>
            <a:endParaRPr lang="en-GB"/>
          </a:p>
        </p:txBody>
      </p:sp>
      <p:sp>
        <p:nvSpPr>
          <p:cNvPr id="16" name="Slide Number Placeholder 15"/>
          <p:cNvSpPr>
            <a:spLocks noGrp="1"/>
          </p:cNvSpPr>
          <p:nvPr>
            <p:ph type="sldNum" sz="quarter" idx="12"/>
          </p:nvPr>
        </p:nvSpPr>
        <p:spPr/>
        <p:txBody>
          <a:bodyPr/>
          <a:lstStyle/>
          <a:p>
            <a:fld id="{282111FE-F31C-4732-A5D0-4D34551E3CDB}" type="slidenum">
              <a:rPr lang="en-GB" smtClean="0"/>
              <a:pPr/>
              <a:t>‹#›</a:t>
            </a:fld>
            <a:endParaRPr lang="en-GB"/>
          </a:p>
        </p:txBody>
      </p:sp>
      <p:sp>
        <p:nvSpPr>
          <p:cNvPr id="8" name="Title 7"/>
          <p:cNvSpPr>
            <a:spLocks noGrp="1"/>
          </p:cNvSpPr>
          <p:nvPr>
            <p:ph type="title"/>
          </p:nvPr>
        </p:nvSpPr>
        <p:spPr>
          <a:xfrm>
            <a:off x="234492" y="2947086"/>
            <a:ext cx="11286808"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92068" y="457200"/>
            <a:ext cx="11286808" cy="841248"/>
          </a:xfrm>
        </p:spPr>
        <p:txBody>
          <a:bodyPr/>
          <a:lstStyle/>
          <a:p>
            <a:r>
              <a:rPr kumimoji="0" lang="en-US"/>
              <a:t>Click to edit Master title style</a:t>
            </a:r>
          </a:p>
        </p:txBody>
      </p:sp>
      <p:sp>
        <p:nvSpPr>
          <p:cNvPr id="14" name="Content Placeholder 13"/>
          <p:cNvSpPr>
            <a:spLocks noGrp="1"/>
          </p:cNvSpPr>
          <p:nvPr>
            <p:ph sz="half" idx="1"/>
          </p:nvPr>
        </p:nvSpPr>
        <p:spPr>
          <a:xfrm>
            <a:off x="396028" y="1600200"/>
            <a:ext cx="544539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6039432" y="1600200"/>
            <a:ext cx="5643404"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856F8F63-C51A-4183-A3FA-9D1A19209617}" type="datetimeFigureOut">
              <a:rPr lang="en-US" smtClean="0"/>
              <a:pPr/>
              <a:t>5/9/2023</a:t>
            </a:fld>
            <a:endParaRPr lang="en-GB"/>
          </a:p>
        </p:txBody>
      </p:sp>
      <p:sp>
        <p:nvSpPr>
          <p:cNvPr id="10" name="Footer Placeholder 9"/>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282111FE-F31C-4732-A5D0-4D34551E3CD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96029" y="5410200"/>
            <a:ext cx="111878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365682" y="666750"/>
            <a:ext cx="5574743"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6035307" y="666750"/>
            <a:ext cx="5576933"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365682" y="1316038"/>
            <a:ext cx="557474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6040121" y="1316038"/>
            <a:ext cx="5572119"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856F8F63-C51A-4183-A3FA-9D1A19209617}" type="datetimeFigureOut">
              <a:rPr lang="en-US" smtClean="0"/>
              <a:pPr/>
              <a:t>5/9/2023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692765" y="6477000"/>
            <a:ext cx="990071" cy="246888"/>
          </a:xfrm>
        </p:spPr>
        <p:txBody>
          <a:bodyPr/>
          <a:lstStyle/>
          <a:p>
            <a:fld id="{282111FE-F31C-4732-A5D0-4D34551E3CDB}" type="slidenum">
              <a:rPr lang="en-GB" smtClean="0"/>
              <a:pPr/>
              <a:t>‹#›</a:t>
            </a:fld>
            <a:endParaRPr lang="en-GB"/>
          </a:p>
        </p:txBody>
      </p:sp>
      <p:sp>
        <p:nvSpPr>
          <p:cNvPr id="11" name="Straight Connector 10"/>
          <p:cNvSpPr>
            <a:spLocks noChangeShapeType="1"/>
          </p:cNvSpPr>
          <p:nvPr/>
        </p:nvSpPr>
        <p:spPr bwMode="auto">
          <a:xfrm>
            <a:off x="668298" y="6019801"/>
            <a:ext cx="11212552"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92068" y="457200"/>
            <a:ext cx="11286808"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856F8F63-C51A-4183-A3FA-9D1A19209617}" type="datetimeFigureOut">
              <a:rPr lang="en-US" smtClean="0"/>
              <a:pPr/>
              <a:t>5/9/2023</a:t>
            </a:fld>
            <a:endParaRPr lang="en-GB"/>
          </a:p>
        </p:txBody>
      </p:sp>
      <p:sp>
        <p:nvSpPr>
          <p:cNvPr id="21" name="Footer Placeholder 20"/>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111FE-F31C-4732-A5D0-4D34551E3CD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56F8F63-C51A-4183-A3FA-9D1A19209617}" type="datetimeFigureOut">
              <a:rPr lang="en-US" smtClean="0"/>
              <a:pPr/>
              <a:t>5/9/2023</a:t>
            </a:fld>
            <a:endParaRPr lang="en-GB"/>
          </a:p>
        </p:txBody>
      </p:sp>
      <p:sp>
        <p:nvSpPr>
          <p:cNvPr id="24" name="Footer Placeholder 23"/>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2111FE-F31C-4732-A5D0-4D34551E3CD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68298" y="5849118"/>
            <a:ext cx="11212552"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594043" y="5486400"/>
            <a:ext cx="10989786"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594043" y="609600"/>
            <a:ext cx="3908718"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4645083" y="609600"/>
            <a:ext cx="6938746"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856F8F63-C51A-4183-A3FA-9D1A19209617}" type="datetimeFigureOut">
              <a:rPr lang="en-US" smtClean="0"/>
              <a:pPr/>
              <a:t>5/9/2023</a:t>
            </a:fld>
            <a:endParaRPr lang="en-GB"/>
          </a:p>
        </p:txBody>
      </p:sp>
      <p:sp>
        <p:nvSpPr>
          <p:cNvPr id="29" name="Footer Placeholder 28"/>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2111FE-F31C-4732-A5D0-4D34551E3CD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554326" y="616634"/>
            <a:ext cx="6534468"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856F8F63-C51A-4183-A3FA-9D1A19209617}" type="datetimeFigureOut">
              <a:rPr lang="en-US" smtClean="0"/>
              <a:pPr/>
              <a:t>5/9/2023</a:t>
            </a:fld>
            <a:endParaRPr lang="en-GB"/>
          </a:p>
        </p:txBody>
      </p:sp>
      <p:sp>
        <p:nvSpPr>
          <p:cNvPr id="5" name="Footer Placeholder 4"/>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282111FE-F31C-4732-A5D0-4D34551E3CDB}" type="slidenum">
              <a:rPr lang="en-GB" smtClean="0"/>
              <a:pPr/>
              <a:t>‹#›</a:t>
            </a:fld>
            <a:endParaRPr lang="en-GB"/>
          </a:p>
        </p:txBody>
      </p:sp>
      <p:sp>
        <p:nvSpPr>
          <p:cNvPr id="17" name="Title 16"/>
          <p:cNvSpPr>
            <a:spLocks noGrp="1"/>
          </p:cNvSpPr>
          <p:nvPr>
            <p:ph type="title"/>
          </p:nvPr>
        </p:nvSpPr>
        <p:spPr>
          <a:xfrm>
            <a:off x="495036" y="4993760"/>
            <a:ext cx="7623545"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495036" y="5533218"/>
            <a:ext cx="7623545"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68298" y="1050899"/>
            <a:ext cx="11212552"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96028" y="1554163"/>
            <a:ext cx="11286808"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8415602" y="76201"/>
            <a:ext cx="3267234" cy="288925"/>
          </a:xfrm>
          <a:prstGeom prst="rect">
            <a:avLst/>
          </a:prstGeom>
        </p:spPr>
        <p:txBody>
          <a:bodyPr vert="horz"/>
          <a:lstStyle>
            <a:lvl1pPr algn="l" eaLnBrk="1" latinLnBrk="0" hangingPunct="1">
              <a:defRPr kumimoji="0" sz="1200">
                <a:solidFill>
                  <a:schemeClr val="accent1">
                    <a:shade val="75000"/>
                  </a:schemeClr>
                </a:solidFill>
              </a:defRPr>
            </a:lvl1pPr>
          </a:lstStyle>
          <a:p>
            <a:fld id="{856F8F63-C51A-4183-A3FA-9D1A19209617}" type="datetimeFigureOut">
              <a:rPr lang="en-US" smtClean="0"/>
              <a:pPr/>
              <a:t>5/9/2023</a:t>
            </a:fld>
            <a:endParaRPr lang="en-GB"/>
          </a:p>
        </p:txBody>
      </p:sp>
      <p:sp>
        <p:nvSpPr>
          <p:cNvPr id="28" name="Footer Placeholder 27"/>
          <p:cNvSpPr>
            <a:spLocks noGrp="1"/>
          </p:cNvSpPr>
          <p:nvPr>
            <p:ph type="ftr" sz="quarter" idx="3"/>
          </p:nvPr>
        </p:nvSpPr>
        <p:spPr>
          <a:xfrm>
            <a:off x="4059290" y="76201"/>
            <a:ext cx="4356312"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GB"/>
          </a:p>
        </p:txBody>
      </p:sp>
      <p:sp>
        <p:nvSpPr>
          <p:cNvPr id="5" name="Slide Number Placeholder 4"/>
          <p:cNvSpPr>
            <a:spLocks noGrp="1"/>
          </p:cNvSpPr>
          <p:nvPr>
            <p:ph type="sldNum" sz="quarter" idx="4"/>
          </p:nvPr>
        </p:nvSpPr>
        <p:spPr>
          <a:xfrm>
            <a:off x="10692765" y="6477001"/>
            <a:ext cx="990071" cy="244475"/>
          </a:xfrm>
          <a:prstGeom prst="rect">
            <a:avLst/>
          </a:prstGeom>
        </p:spPr>
        <p:txBody>
          <a:bodyPr vert="horz"/>
          <a:lstStyle>
            <a:lvl1pPr algn="r" eaLnBrk="1" latinLnBrk="0" hangingPunct="1">
              <a:defRPr kumimoji="0" sz="1200">
                <a:solidFill>
                  <a:schemeClr val="accent1">
                    <a:shade val="75000"/>
                  </a:schemeClr>
                </a:solidFill>
              </a:defRPr>
            </a:lvl1pPr>
          </a:lstStyle>
          <a:p>
            <a:fld id="{282111FE-F31C-4732-A5D0-4D34551E3CDB}" type="slidenum">
              <a:rPr lang="en-GB" smtClean="0"/>
              <a:pPr/>
              <a:t>‹#›</a:t>
            </a:fld>
            <a:endParaRPr lang="en-GB"/>
          </a:p>
        </p:txBody>
      </p:sp>
      <p:sp>
        <p:nvSpPr>
          <p:cNvPr id="10" name="Title Placeholder 9"/>
          <p:cNvSpPr>
            <a:spLocks noGrp="1"/>
          </p:cNvSpPr>
          <p:nvPr>
            <p:ph type="title"/>
          </p:nvPr>
        </p:nvSpPr>
        <p:spPr>
          <a:xfrm>
            <a:off x="396028" y="457200"/>
            <a:ext cx="11286808"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668298" y="1050899"/>
            <a:ext cx="11212552"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668298" y="1057987"/>
            <a:ext cx="11212552"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doi.org/10.1016/j.jeap.2021.101073"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doi.org/10.1080/13562517.2021.1935848" TargetMode="External"/><Relationship Id="rId2" Type="http://schemas.openxmlformats.org/officeDocument/2006/relationships/hyperlink" Target="https://doi.org/10.1016/j.jeap.2021.101073" TargetMode="External"/><Relationship Id="rId1" Type="http://schemas.openxmlformats.org/officeDocument/2006/relationships/slideLayout" Target="../slideLayouts/slideLayout7.xml"/><Relationship Id="rId4" Type="http://schemas.openxmlformats.org/officeDocument/2006/relationships/hyperlink" Target="http://www.teachingenglish.org.uk/blogs/olwyn-alexander/understanding-eap-context"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0" y="0"/>
            <a:ext cx="11880850" cy="1285860"/>
          </a:xfrm>
          <a:prstGeom prst="rect">
            <a:avLst/>
          </a:prstGeom>
          <a:solidFill>
            <a:srgbClr val="F5F2B1"/>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4" name="TextBox 3">
            <a:extLst>
              <a:ext uri="{FF2B5EF4-FFF2-40B4-BE49-F238E27FC236}">
                <a16:creationId xmlns:a16="http://schemas.microsoft.com/office/drawing/2014/main" id="{E91E3B02-2F1B-3A43-8B94-32CF7B988B0B}"/>
              </a:ext>
            </a:extLst>
          </p:cNvPr>
          <p:cNvSpPr txBox="1"/>
          <p:nvPr/>
        </p:nvSpPr>
        <p:spPr>
          <a:xfrm>
            <a:off x="2931320" y="5518120"/>
            <a:ext cx="5732458" cy="1077218"/>
          </a:xfrm>
          <a:prstGeom prst="rect">
            <a:avLst/>
          </a:prstGeom>
          <a:noFill/>
        </p:spPr>
        <p:txBody>
          <a:bodyPr wrap="square" rtlCol="0">
            <a:spAutoFit/>
          </a:bodyPr>
          <a:lstStyle/>
          <a:p>
            <a:pPr algn="ctr"/>
            <a:r>
              <a:rPr lang="en-US" sz="2200" dirty="0">
                <a:latin typeface="Dubai" pitchFamily="34" charset="-78"/>
                <a:cs typeface="Dubai" pitchFamily="34" charset="-78"/>
              </a:rPr>
              <a:t>Professor Douglas Bell</a:t>
            </a:r>
          </a:p>
          <a:p>
            <a:pPr algn="ctr"/>
            <a:r>
              <a:rPr lang="en-US" sz="2200" dirty="0">
                <a:latin typeface="Dubai" pitchFamily="34" charset="-78"/>
                <a:cs typeface="Dubai" pitchFamily="34" charset="-78"/>
              </a:rPr>
              <a:t>University of Nottingham Ningbo China</a:t>
            </a:r>
          </a:p>
          <a:p>
            <a:pPr algn="ctr"/>
            <a:r>
              <a:rPr lang="en-US" sz="2000" dirty="0">
                <a:solidFill>
                  <a:srgbClr val="0070C0"/>
                </a:solidFill>
                <a:latin typeface="Dubai" pitchFamily="34" charset="-78"/>
                <a:cs typeface="Dubai" pitchFamily="34" charset="-78"/>
              </a:rPr>
              <a:t>douglas.bell@nottingham.edu.cn  </a:t>
            </a:r>
          </a:p>
        </p:txBody>
      </p:sp>
      <p:sp>
        <p:nvSpPr>
          <p:cNvPr id="5" name="TextBox 4">
            <a:extLst>
              <a:ext uri="{FF2B5EF4-FFF2-40B4-BE49-F238E27FC236}">
                <a16:creationId xmlns:a16="http://schemas.microsoft.com/office/drawing/2014/main" id="{E91E3B02-2F1B-3A43-8B94-32CF7B988B0B}"/>
              </a:ext>
            </a:extLst>
          </p:cNvPr>
          <p:cNvSpPr txBox="1"/>
          <p:nvPr/>
        </p:nvSpPr>
        <p:spPr>
          <a:xfrm>
            <a:off x="654013" y="1928802"/>
            <a:ext cx="10512457" cy="2446824"/>
          </a:xfrm>
          <a:prstGeom prst="rect">
            <a:avLst/>
          </a:prstGeom>
          <a:noFill/>
        </p:spPr>
        <p:txBody>
          <a:bodyPr wrap="square" rtlCol="0">
            <a:spAutoFit/>
          </a:bodyPr>
          <a:lstStyle/>
          <a:p>
            <a:pPr algn="ctr"/>
            <a:r>
              <a:rPr lang="en-US" sz="4300" dirty="0">
                <a:latin typeface="Dubai" pitchFamily="34" charset="-78"/>
                <a:cs typeface="Dubai" pitchFamily="34" charset="-78"/>
              </a:rPr>
              <a:t>A Matter of Critical Deconstruction</a:t>
            </a:r>
          </a:p>
          <a:p>
            <a:pPr algn="ctr"/>
            <a:r>
              <a:rPr lang="en-US" sz="4300" dirty="0">
                <a:latin typeface="Dubai" pitchFamily="34" charset="-78"/>
                <a:cs typeface="Dubai" pitchFamily="34" charset="-78"/>
              </a:rPr>
              <a:t>or of Critically Taking Stock?</a:t>
            </a:r>
          </a:p>
          <a:p>
            <a:pPr algn="ctr"/>
            <a:endParaRPr lang="en-US" sz="2200" dirty="0">
              <a:latin typeface="Bell MT" pitchFamily="18" charset="0"/>
            </a:endParaRPr>
          </a:p>
          <a:p>
            <a:pPr algn="ctr"/>
            <a:r>
              <a:rPr lang="en-US" sz="4500" dirty="0">
                <a:latin typeface="Dubai" pitchFamily="34" charset="-78"/>
                <a:cs typeface="Dubai" pitchFamily="34" charset="-78"/>
              </a:rPr>
              <a:t>A Qualitative SWOT Analysis of EAP</a:t>
            </a:r>
            <a:r>
              <a:rPr lang="en-US" sz="4500" b="1" dirty="0">
                <a:latin typeface="Dubai" pitchFamily="34" charset="-78"/>
                <a:cs typeface="Dubai" pitchFamily="34" charset="-78"/>
              </a:rPr>
              <a:t> </a:t>
            </a:r>
          </a:p>
        </p:txBody>
      </p:sp>
      <p:sp>
        <p:nvSpPr>
          <p:cNvPr id="6" name="Rectangle 5"/>
          <p:cNvSpPr/>
          <p:nvPr/>
        </p:nvSpPr>
        <p:spPr>
          <a:xfrm>
            <a:off x="1350975" y="301380"/>
            <a:ext cx="9077354" cy="892552"/>
          </a:xfrm>
          <a:prstGeom prst="rect">
            <a:avLst/>
          </a:prstGeom>
        </p:spPr>
        <p:txBody>
          <a:bodyPr wrap="square">
            <a:spAutoFit/>
          </a:bodyPr>
          <a:lstStyle/>
          <a:p>
            <a:pPr algn="ctr"/>
            <a:r>
              <a:rPr lang="en-US" sz="2600" dirty="0">
                <a:latin typeface="Dubai" pitchFamily="34" charset="-78"/>
                <a:cs typeface="Dubai" pitchFamily="34" charset="-78"/>
              </a:rPr>
              <a:t>BALEAP 2023 Conference, ‘Caution! EAP under Deconstruction’</a:t>
            </a:r>
          </a:p>
          <a:p>
            <a:pPr algn="ctr"/>
            <a:r>
              <a:rPr lang="en-US" sz="2600" dirty="0">
                <a:latin typeface="Dubai" pitchFamily="34" charset="-78"/>
                <a:cs typeface="Dubai" pitchFamily="34" charset="-78"/>
              </a:rPr>
              <a:t>University of Warwick, April 20, 2023</a:t>
            </a:r>
            <a:endParaRPr lang="en-GB" sz="2600" dirty="0">
              <a:latin typeface="Dubai" pitchFamily="34" charset="-78"/>
              <a:cs typeface="Dubai" pitchFamily="34"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9699" y="1500174"/>
            <a:ext cx="10287072" cy="892552"/>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A disconnect between ELT qualifications/credentials and what 	EAP requires of practitioners</a:t>
            </a:r>
            <a:endParaRPr lang="en-GB" sz="2600" b="1" dirty="0">
              <a:latin typeface="Dubai" pitchFamily="34" charset="-78"/>
              <a:ea typeface="Calibri" pitchFamily="34" charset="0"/>
              <a:cs typeface="Dubai" pitchFamily="34" charset="-78"/>
            </a:endParaRPr>
          </a:p>
        </p:txBody>
      </p:sp>
      <p:sp>
        <p:nvSpPr>
          <p:cNvPr id="7" name="Rectangle 6"/>
          <p:cNvSpPr/>
          <p:nvPr/>
        </p:nvSpPr>
        <p:spPr>
          <a:xfrm>
            <a:off x="511137" y="2714620"/>
            <a:ext cx="10429948" cy="2646878"/>
          </a:xfrm>
          <a:prstGeom prst="rect">
            <a:avLst/>
          </a:prstGeom>
        </p:spPr>
        <p:txBody>
          <a:bodyPr wrap="square">
            <a:spAutoFit/>
          </a:bodyPr>
          <a:lstStyle/>
          <a:p>
            <a:pPr algn="just"/>
            <a:r>
              <a:rPr lang="en-US" sz="2200" dirty="0">
                <a:latin typeface="Dubai" pitchFamily="34" charset="-78"/>
                <a:cs typeface="Dubai" pitchFamily="34" charset="-78"/>
              </a:rPr>
              <a:t>‘… the qualifications most typically asked for by recruiters are </a:t>
            </a:r>
            <a:r>
              <a:rPr lang="en-US" sz="2200" dirty="0">
                <a:solidFill>
                  <a:srgbClr val="C00000"/>
                </a:solidFill>
                <a:latin typeface="Dubai" pitchFamily="34" charset="-78"/>
                <a:cs typeface="Dubai" pitchFamily="34" charset="-78"/>
              </a:rPr>
              <a:t>still </a:t>
            </a:r>
            <a:r>
              <a:rPr lang="en-US" sz="2200" i="1" dirty="0">
                <a:solidFill>
                  <a:srgbClr val="C00000"/>
                </a:solidFill>
                <a:latin typeface="Dubai" pitchFamily="34" charset="-78"/>
                <a:cs typeface="Dubai" pitchFamily="34" charset="-78"/>
              </a:rPr>
              <a:t>generic</a:t>
            </a:r>
            <a:r>
              <a:rPr lang="en-US" sz="2200" dirty="0">
                <a:solidFill>
                  <a:srgbClr val="C00000"/>
                </a:solidFill>
                <a:latin typeface="Dubai" pitchFamily="34" charset="-78"/>
                <a:cs typeface="Dubai" pitchFamily="34" charset="-78"/>
              </a:rPr>
              <a:t> ELT qualifications</a:t>
            </a:r>
            <a:r>
              <a:rPr lang="en-US" sz="2200" dirty="0">
                <a:latin typeface="Dubai" pitchFamily="34" charset="-78"/>
                <a:cs typeface="Dubai" pitchFamily="34" charset="-78"/>
              </a:rPr>
              <a:t>, such as the DELTA and/or Masters in subject areas such as TESOL and Applied Linguistics. As neither of these qualification types have preparation for EAP teaching fore-grounded as their main learning objective, </a:t>
            </a:r>
            <a:r>
              <a:rPr lang="en-US" sz="2200" dirty="0">
                <a:solidFill>
                  <a:srgbClr val="C00000"/>
                </a:solidFill>
                <a:latin typeface="Dubai" pitchFamily="34" charset="-78"/>
                <a:cs typeface="Dubai" pitchFamily="34" charset="-78"/>
              </a:rPr>
              <a:t>it therefore remains quite possible for someone to get a job as an EAP teacher while never having studied anything about the subject</a:t>
            </a:r>
            <a:r>
              <a:rPr lang="en-US" sz="2200" dirty="0">
                <a:latin typeface="Dubai" pitchFamily="34" charset="-78"/>
                <a:cs typeface="Dubai" pitchFamily="34" charset="-78"/>
              </a:rPr>
              <a:t>. This has always struck me as highly problematic.’</a:t>
            </a:r>
          </a:p>
          <a:p>
            <a:pPr algn="just"/>
            <a:endParaRPr lang="en-US" sz="1200" dirty="0">
              <a:latin typeface="Dubai" pitchFamily="34" charset="-78"/>
              <a:cs typeface="Dubai" pitchFamily="34" charset="-78"/>
            </a:endParaRPr>
          </a:p>
          <a:p>
            <a:pPr algn="just"/>
            <a:r>
              <a:rPr lang="en-US" sz="2200" dirty="0">
                <a:latin typeface="Dubai" pitchFamily="34" charset="-78"/>
                <a:cs typeface="Dubai" pitchFamily="34" charset="-78"/>
              </a:rPr>
              <a:t>(Bell, 2023)</a:t>
            </a:r>
            <a:r>
              <a:rPr lang="en-GB" sz="2200" dirty="0">
                <a:latin typeface="Dubai" pitchFamily="34" charset="-78"/>
                <a:cs typeface="Dubai" pitchFamily="34" charset="-78"/>
              </a:rPr>
              <a:t> </a:t>
            </a:r>
          </a:p>
        </p:txBody>
      </p:sp>
      <p:sp>
        <p:nvSpPr>
          <p:cNvPr id="6"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8" name="Rectangle 7"/>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heckerboard(across)">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36288" y="2695436"/>
            <a:ext cx="10001320" cy="954107"/>
          </a:xfrm>
          <a:prstGeom prst="rect">
            <a:avLst/>
          </a:prstGeom>
        </p:spPr>
        <p:txBody>
          <a:bodyPr wrap="square">
            <a:spAutoFit/>
          </a:bodyPr>
          <a:lstStyle/>
          <a:p>
            <a:r>
              <a:rPr lang="en-GB" sz="2200" dirty="0">
                <a:latin typeface="Dubai" pitchFamily="34" charset="-78"/>
                <a:cs typeface="Dubai" pitchFamily="34" charset="-78"/>
              </a:rPr>
              <a:t>‘What goes on in an </a:t>
            </a:r>
            <a:r>
              <a:rPr lang="en-GB" sz="2200" dirty="0">
                <a:solidFill>
                  <a:srgbClr val="C00000"/>
                </a:solidFill>
                <a:latin typeface="Dubai" pitchFamily="34" charset="-78"/>
                <a:cs typeface="Dubai" pitchFamily="34" charset="-78"/>
              </a:rPr>
              <a:t>EAP class is different to what goes on in a General English class</a:t>
            </a:r>
            <a:r>
              <a:rPr lang="en-GB" sz="2200" dirty="0">
                <a:latin typeface="Dubai" pitchFamily="34" charset="-78"/>
                <a:cs typeface="Dubai" pitchFamily="34" charset="-78"/>
              </a:rPr>
              <a:t>…’</a:t>
            </a:r>
          </a:p>
          <a:p>
            <a:pPr lvl="0" algn="just" fontAlgn="base">
              <a:spcBef>
                <a:spcPct val="0"/>
              </a:spcBef>
              <a:spcAft>
                <a:spcPct val="0"/>
              </a:spcAft>
            </a:pPr>
            <a:endParaRPr lang="en-AU" sz="1200" dirty="0">
              <a:latin typeface="Dubai" pitchFamily="34" charset="-78"/>
              <a:ea typeface="等线" pitchFamily="2" charset="-122"/>
              <a:cs typeface="Dubai" pitchFamily="34" charset="-78"/>
            </a:endParaRPr>
          </a:p>
          <a:p>
            <a:pPr lvl="0" algn="just"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 from </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2016)</a:t>
            </a:r>
            <a:endParaRPr lang="en-GB" sz="2200" dirty="0">
              <a:latin typeface="Dubai" pitchFamily="34" charset="-78"/>
              <a:cs typeface="Dubai" pitchFamily="34" charset="-78"/>
            </a:endParaRPr>
          </a:p>
        </p:txBody>
      </p:sp>
      <p:sp>
        <p:nvSpPr>
          <p:cNvPr id="10" name="Rectangle 9"/>
          <p:cNvSpPr/>
          <p:nvPr/>
        </p:nvSpPr>
        <p:spPr>
          <a:xfrm>
            <a:off x="430990" y="4023220"/>
            <a:ext cx="11001452" cy="1631216"/>
          </a:xfrm>
          <a:prstGeom prst="rect">
            <a:avLst/>
          </a:prstGeom>
        </p:spPr>
        <p:txBody>
          <a:bodyPr wrap="square">
            <a:spAutoFit/>
          </a:bodyPr>
          <a:lstStyle/>
          <a:p>
            <a:r>
              <a:rPr lang="en-GB" sz="2200" dirty="0">
                <a:latin typeface="Dubai" pitchFamily="34" charset="-78"/>
                <a:cs typeface="Dubai" pitchFamily="34" charset="-78"/>
              </a:rPr>
              <a:t>‘I think with EAP, you’re trying to be quite precise about what your learning outcomes are. In ELT, it seems to me that that’s not always the case...It’s looser. It is more fluid. </a:t>
            </a:r>
            <a:r>
              <a:rPr lang="en-GB" sz="2200" dirty="0">
                <a:solidFill>
                  <a:srgbClr val="C00000"/>
                </a:solidFill>
                <a:latin typeface="Dubai" pitchFamily="34" charset="-78"/>
                <a:cs typeface="Dubai" pitchFamily="34" charset="-78"/>
              </a:rPr>
              <a:t>I see EAP as more focused and more, umm, outcomes-driven</a:t>
            </a:r>
            <a:r>
              <a:rPr lang="en-GB" sz="2200" dirty="0">
                <a:latin typeface="Dubai" pitchFamily="34" charset="-78"/>
                <a:cs typeface="Dubai" pitchFamily="34" charset="-78"/>
              </a:rPr>
              <a:t>’</a:t>
            </a:r>
          </a:p>
          <a:p>
            <a:pPr lvl="0" algn="just" fontAlgn="base">
              <a:spcBef>
                <a:spcPct val="0"/>
              </a:spcBef>
              <a:spcAft>
                <a:spcPct val="0"/>
              </a:spcAft>
            </a:pPr>
            <a:endParaRPr lang="en-AU" sz="1200" dirty="0">
              <a:latin typeface="Dubai" pitchFamily="34" charset="-78"/>
              <a:ea typeface="等线" pitchFamily="2" charset="-122"/>
              <a:cs typeface="Dubai" pitchFamily="34" charset="-78"/>
            </a:endParaRPr>
          </a:p>
          <a:p>
            <a:pPr lvl="0" algn="just"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 from </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2016)</a:t>
            </a:r>
            <a:endParaRPr lang="en-GB" sz="2200" dirty="0">
              <a:latin typeface="Dubai" pitchFamily="34" charset="-78"/>
              <a:cs typeface="Dubai" pitchFamily="34" charset="-78"/>
            </a:endParaRPr>
          </a:p>
        </p:txBody>
      </p:sp>
      <p:sp>
        <p:nvSpPr>
          <p:cNvPr id="11" name="Rectangle 10"/>
          <p:cNvSpPr/>
          <p:nvPr/>
        </p:nvSpPr>
        <p:spPr>
          <a:xfrm>
            <a:off x="460649" y="1585498"/>
            <a:ext cx="10287072" cy="892552"/>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A disconnect between ELT qualifications/credentials and what 	EAP requires of practitioners</a:t>
            </a:r>
            <a:endParaRPr lang="en-GB" sz="2600" b="1" dirty="0">
              <a:latin typeface="Dubai" pitchFamily="34" charset="-78"/>
              <a:ea typeface="Calibri" pitchFamily="34" charset="0"/>
              <a:cs typeface="Dubai" pitchFamily="34" charset="-78"/>
            </a:endParaRPr>
          </a:p>
        </p:txBody>
      </p:sp>
      <p:sp>
        <p:nvSpPr>
          <p:cNvPr id="8"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9" name="Rectangle 8"/>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heckerboard(across)">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39699" y="4286256"/>
            <a:ext cx="11144328" cy="1969770"/>
          </a:xfrm>
          <a:prstGeom prst="rect">
            <a:avLst/>
          </a:prstGeom>
        </p:spPr>
        <p:txBody>
          <a:bodyPr wrap="square">
            <a:spAutoFit/>
          </a:bodyPr>
          <a:lstStyle/>
          <a:p>
            <a:r>
              <a:rPr lang="en-GB" sz="2200" dirty="0">
                <a:latin typeface="Dubai" pitchFamily="34" charset="-78"/>
                <a:cs typeface="Dubai" pitchFamily="34" charset="-78"/>
              </a:rPr>
              <a:t>‘There is a tendency to think of teaching as a matter of going through certain procedures and using certain techniques. But what I think they often, if not always, fail to do, is to get prospective teachers to an understanding of what it is, what it means to communicate in a language; </a:t>
            </a:r>
            <a:r>
              <a:rPr lang="en-GB" sz="2200" dirty="0">
                <a:solidFill>
                  <a:srgbClr val="C00000"/>
                </a:solidFill>
                <a:latin typeface="Dubai" pitchFamily="34" charset="-78"/>
                <a:cs typeface="Dubai" pitchFamily="34" charset="-78"/>
              </a:rPr>
              <a:t>what does it mean to use language for a particular purpose</a:t>
            </a:r>
            <a:r>
              <a:rPr lang="en-GB" sz="2200" dirty="0">
                <a:latin typeface="Dubai" pitchFamily="34" charset="-78"/>
                <a:cs typeface="Dubai" pitchFamily="34" charset="-78"/>
              </a:rPr>
              <a:t>?’</a:t>
            </a:r>
          </a:p>
          <a:p>
            <a:pPr lvl="0" algn="just" fontAlgn="base">
              <a:spcBef>
                <a:spcPct val="0"/>
              </a:spcBef>
              <a:spcAft>
                <a:spcPct val="0"/>
              </a:spcAft>
            </a:pPr>
            <a:endParaRPr lang="en-AU" sz="1200" dirty="0">
              <a:latin typeface="Dubai" pitchFamily="34" charset="-78"/>
              <a:ea typeface="等线" pitchFamily="2" charset="-122"/>
              <a:cs typeface="Dubai" pitchFamily="34" charset="-78"/>
            </a:endParaRPr>
          </a:p>
          <a:p>
            <a:pPr lvl="0" algn="just"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 from </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2016)</a:t>
            </a:r>
            <a:endParaRPr lang="en-GB" sz="2200" dirty="0">
              <a:latin typeface="Dubai" pitchFamily="34" charset="-78"/>
              <a:cs typeface="Dubai" pitchFamily="34" charset="-78"/>
            </a:endParaRPr>
          </a:p>
        </p:txBody>
      </p:sp>
      <p:sp>
        <p:nvSpPr>
          <p:cNvPr id="8" name="Rectangle 1"/>
          <p:cNvSpPr>
            <a:spLocks noChangeArrowheads="1"/>
          </p:cNvSpPr>
          <p:nvPr/>
        </p:nvSpPr>
        <p:spPr bwMode="auto">
          <a:xfrm>
            <a:off x="474535" y="2414861"/>
            <a:ext cx="10572824"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‘They talk about feeling ‘de-skilled’ because it seems to them that </a:t>
            </a:r>
            <a:r>
              <a:rPr kumimoji="0" lang="en-US" sz="2200" b="0" i="0" u="none" strike="noStrike" cap="none" normalizeH="0" baseline="0" dirty="0">
                <a:ln>
                  <a:noFill/>
                </a:ln>
                <a:solidFill>
                  <a:srgbClr val="C00000"/>
                </a:solidFill>
                <a:effectLst/>
                <a:latin typeface="Dubai" pitchFamily="34" charset="-78"/>
                <a:ea typeface="等线" pitchFamily="2" charset="-122"/>
                <a:cs typeface="Dubai" pitchFamily="34" charset="-78"/>
              </a:rPr>
              <a:t>their previous experiences of English teaching are no longer required in EAP</a:t>
            </a: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 They worry about being able to understand the ideas and texts in the disciplines their students are entering.’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Dubai" pitchFamily="34" charset="-78"/>
              <a:cs typeface="Dubai" pitchFamily="34"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(Alexander, 2009 cited in Post, 2010, p. 26) </a:t>
            </a:r>
            <a:endParaRPr kumimoji="0" lang="en-US" sz="2200" b="0" i="0" u="none" strike="noStrike" cap="none" normalizeH="0" baseline="0" dirty="0">
              <a:ln>
                <a:noFill/>
              </a:ln>
              <a:solidFill>
                <a:schemeClr val="tx1"/>
              </a:solidFill>
              <a:effectLst/>
              <a:latin typeface="Dubai" pitchFamily="34" charset="-78"/>
              <a:cs typeface="Dubai" pitchFamily="34" charset="-78"/>
            </a:endParaRPr>
          </a:p>
        </p:txBody>
      </p:sp>
      <p:sp>
        <p:nvSpPr>
          <p:cNvPr id="9" name="Rectangle 8"/>
          <p:cNvSpPr/>
          <p:nvPr/>
        </p:nvSpPr>
        <p:spPr>
          <a:xfrm>
            <a:off x="495485" y="1305044"/>
            <a:ext cx="10287072" cy="892552"/>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A disconnect between ELT qualifications/credentials and what 	EAP requires of practitioners</a:t>
            </a:r>
            <a:endParaRPr lang="en-GB" sz="2600" b="1" dirty="0">
              <a:latin typeface="Dubai" pitchFamily="34" charset="-78"/>
              <a:ea typeface="Calibri" pitchFamily="34" charset="0"/>
              <a:cs typeface="Dubai" pitchFamily="34" charset="-78"/>
            </a:endParaRPr>
          </a:p>
        </p:txBody>
      </p:sp>
      <p:sp>
        <p:nvSpPr>
          <p:cNvPr id="10"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11" name="Rectangle 10"/>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across)">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heckerboard(across)">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54013" y="1428736"/>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Poor job stability and a lack of upward career progression</a:t>
            </a:r>
            <a:endParaRPr lang="en-GB" sz="2600" b="1" dirty="0">
              <a:latin typeface="Dubai" pitchFamily="34" charset="-78"/>
              <a:ea typeface="Calibri" pitchFamily="34" charset="0"/>
              <a:cs typeface="Dubai" pitchFamily="34" charset="-78"/>
            </a:endParaRPr>
          </a:p>
        </p:txBody>
      </p:sp>
      <p:sp>
        <p:nvSpPr>
          <p:cNvPr id="8" name="Rectangle 7"/>
          <p:cNvSpPr/>
          <p:nvPr/>
        </p:nvSpPr>
        <p:spPr>
          <a:xfrm>
            <a:off x="654013" y="2143116"/>
            <a:ext cx="10787138" cy="2000548"/>
          </a:xfrm>
          <a:prstGeom prst="rect">
            <a:avLst/>
          </a:prstGeom>
        </p:spPr>
        <p:txBody>
          <a:bodyPr wrap="square">
            <a:spAutoFit/>
          </a:bodyPr>
          <a:lstStyle/>
          <a:p>
            <a:pPr algn="just"/>
            <a:r>
              <a:rPr lang="en-US" sz="2200" dirty="0">
                <a:latin typeface="Dubai" pitchFamily="34" charset="-78"/>
                <a:cs typeface="Dubai" pitchFamily="34" charset="-78"/>
              </a:rPr>
              <a:t>‘With some of the new contracts that are being offered to younger people, I mean, they’re not even bottom steps on the ladder anymore because </a:t>
            </a:r>
            <a:r>
              <a:rPr lang="en-US" sz="2200" dirty="0">
                <a:solidFill>
                  <a:srgbClr val="C00000"/>
                </a:solidFill>
                <a:latin typeface="Dubai" pitchFamily="34" charset="-78"/>
                <a:cs typeface="Dubai" pitchFamily="34" charset="-78"/>
              </a:rPr>
              <a:t>there’s just no obvious ladder above them to climb up</a:t>
            </a:r>
            <a:r>
              <a:rPr lang="en-US" sz="2200" dirty="0">
                <a:latin typeface="Dubai" pitchFamily="34" charset="-78"/>
                <a:cs typeface="Dubai" pitchFamily="34" charset="-78"/>
              </a:rPr>
              <a:t>.’ </a:t>
            </a:r>
          </a:p>
          <a:p>
            <a:pPr lvl="0" algn="just" fontAlgn="base">
              <a:spcBef>
                <a:spcPct val="0"/>
              </a:spcBef>
              <a:spcAft>
                <a:spcPct val="0"/>
              </a:spcAft>
            </a:pPr>
            <a:endParaRPr lang="en-AU" sz="1400" dirty="0">
              <a:latin typeface="Dubai" pitchFamily="34" charset="-78"/>
              <a:ea typeface="等线" pitchFamily="2" charset="-122"/>
              <a:cs typeface="Dubai" pitchFamily="34" charset="-78"/>
            </a:endParaRPr>
          </a:p>
          <a:p>
            <a:pPr lvl="0" algn="just"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 from </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2023)</a:t>
            </a:r>
            <a:endParaRPr kumimoji="0" lang="en-AU" sz="2200" b="0" i="0" u="none" strike="noStrike" cap="none" normalizeH="0" baseline="0" dirty="0">
              <a:ln>
                <a:noFill/>
              </a:ln>
              <a:solidFill>
                <a:schemeClr val="tx1"/>
              </a:solidFill>
              <a:effectLst/>
              <a:latin typeface="Dubai" pitchFamily="34" charset="-78"/>
              <a:cs typeface="Dubai" pitchFamily="34" charset="-78"/>
            </a:endParaRPr>
          </a:p>
          <a:p>
            <a:pPr algn="just"/>
            <a:endParaRPr lang="en-GB" sz="2200" dirty="0">
              <a:latin typeface="Dubai" pitchFamily="34" charset="-78"/>
              <a:cs typeface="Dubai" pitchFamily="34" charset="-78"/>
            </a:endParaRPr>
          </a:p>
        </p:txBody>
      </p:sp>
      <p:sp>
        <p:nvSpPr>
          <p:cNvPr id="9" name="Rectangle 8"/>
          <p:cNvSpPr/>
          <p:nvPr/>
        </p:nvSpPr>
        <p:spPr>
          <a:xfrm>
            <a:off x="690615" y="4153855"/>
            <a:ext cx="10144196" cy="2000548"/>
          </a:xfrm>
          <a:prstGeom prst="rect">
            <a:avLst/>
          </a:prstGeom>
        </p:spPr>
        <p:txBody>
          <a:bodyPr wrap="square">
            <a:spAutoFit/>
          </a:bodyPr>
          <a:lstStyle/>
          <a:p>
            <a:pPr algn="just"/>
            <a:r>
              <a:rPr lang="en-AU" sz="2200" dirty="0">
                <a:latin typeface="Dubai" pitchFamily="34" charset="-78"/>
                <a:cs typeface="Dubai" pitchFamily="34" charset="-78"/>
              </a:rPr>
              <a:t>‘I still get the feeling that </a:t>
            </a:r>
            <a:r>
              <a:rPr lang="en-AU" sz="2200" dirty="0">
                <a:solidFill>
                  <a:srgbClr val="C00000"/>
                </a:solidFill>
                <a:latin typeface="Dubai" pitchFamily="34" charset="-78"/>
                <a:cs typeface="Dubai" pitchFamily="34" charset="-78"/>
              </a:rPr>
              <a:t>EAP is a pretty precarious area to be working in</a:t>
            </a:r>
            <a:r>
              <a:rPr lang="en-AU" sz="2200" dirty="0">
                <a:latin typeface="Dubai" pitchFamily="34" charset="-78"/>
                <a:cs typeface="Dubai" pitchFamily="34" charset="-78"/>
              </a:rPr>
              <a:t>. I mean, lots of jobs that I see and hear about in e-mails or whatever seem to be only summer based rather than all year-round. I think </a:t>
            </a:r>
            <a:r>
              <a:rPr lang="en-AU" sz="2200" dirty="0">
                <a:solidFill>
                  <a:srgbClr val="C00000"/>
                </a:solidFill>
                <a:latin typeface="Dubai" pitchFamily="34" charset="-78"/>
                <a:cs typeface="Dubai" pitchFamily="34" charset="-78"/>
              </a:rPr>
              <a:t>the precariousness of the whole situation is a problem and that’s probably a major issue really that’s facing the field</a:t>
            </a:r>
            <a:r>
              <a:rPr lang="en-AU" sz="2200" dirty="0">
                <a:latin typeface="Dubai" pitchFamily="34" charset="-78"/>
                <a:cs typeface="Dubai" pitchFamily="34" charset="-78"/>
              </a:rPr>
              <a:t>, I would say.’</a:t>
            </a:r>
            <a:endParaRPr lang="en-US" sz="2200" dirty="0">
              <a:latin typeface="Dubai" pitchFamily="34" charset="-78"/>
              <a:cs typeface="Dubai" pitchFamily="34" charset="-78"/>
            </a:endParaRPr>
          </a:p>
          <a:p>
            <a:pPr lvl="0" algn="just" fontAlgn="base">
              <a:spcBef>
                <a:spcPct val="0"/>
              </a:spcBef>
              <a:spcAft>
                <a:spcPct val="0"/>
              </a:spcAft>
            </a:pPr>
            <a:endParaRPr lang="en-AU" sz="1400" dirty="0">
              <a:latin typeface="Dubai" pitchFamily="34" charset="-78"/>
              <a:ea typeface="等线" pitchFamily="2" charset="-122"/>
              <a:cs typeface="Dubai" pitchFamily="34" charset="-78"/>
            </a:endParaRPr>
          </a:p>
          <a:p>
            <a:pPr lvl="0" algn="just"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 from </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2023)</a:t>
            </a:r>
            <a:endParaRPr kumimoji="0" lang="en-AU" sz="2200" b="0" i="0" u="none" strike="noStrike" cap="none" normalizeH="0" baseline="0" dirty="0">
              <a:ln>
                <a:noFill/>
              </a:ln>
              <a:solidFill>
                <a:schemeClr val="tx1"/>
              </a:solidFill>
              <a:effectLst/>
              <a:latin typeface="Dubai" pitchFamily="34" charset="-78"/>
              <a:cs typeface="Dubai" pitchFamily="34" charset="-78"/>
            </a:endParaRPr>
          </a:p>
        </p:txBody>
      </p:sp>
      <p:sp>
        <p:nvSpPr>
          <p:cNvPr id="7"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10" name="Rectangle 9"/>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across)">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heckerboard(across)">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5451" y="4000504"/>
            <a:ext cx="10072758" cy="1661993"/>
          </a:xfrm>
          <a:prstGeom prst="rect">
            <a:avLst/>
          </a:prstGeom>
        </p:spPr>
        <p:txBody>
          <a:bodyPr wrap="square">
            <a:spAutoFit/>
          </a:bodyPr>
          <a:lstStyle/>
          <a:p>
            <a:r>
              <a:rPr lang="en-US" sz="2200" dirty="0">
                <a:latin typeface="Dubai" pitchFamily="34" charset="-78"/>
                <a:cs typeface="Dubai" pitchFamily="34" charset="-78"/>
              </a:rPr>
              <a:t>‘Most </a:t>
            </a:r>
            <a:r>
              <a:rPr lang="en-US" sz="2200" dirty="0">
                <a:solidFill>
                  <a:srgbClr val="C00000"/>
                </a:solidFill>
                <a:latin typeface="Dubai" pitchFamily="34" charset="-78"/>
                <a:cs typeface="Dubai" pitchFamily="34" charset="-78"/>
              </a:rPr>
              <a:t>EAP teachers do not have a research expectation as part of their job description</a:t>
            </a:r>
            <a:r>
              <a:rPr lang="en-US" sz="2200" dirty="0">
                <a:latin typeface="Dubai" pitchFamily="34" charset="-78"/>
                <a:cs typeface="Dubai" pitchFamily="34" charset="-78"/>
              </a:rPr>
              <a:t>, and may never get a grant, other than perhaps a small local one, for research into the issues they face in their teaching’ </a:t>
            </a:r>
          </a:p>
          <a:p>
            <a:endParaRPr lang="en-US" sz="1400" dirty="0">
              <a:latin typeface="Dubai" pitchFamily="34" charset="-78"/>
              <a:cs typeface="Dubai" pitchFamily="34" charset="-78"/>
            </a:endParaRPr>
          </a:p>
          <a:p>
            <a:r>
              <a:rPr lang="en-US" sz="2200" dirty="0">
                <a:latin typeface="Dubai" pitchFamily="34" charset="-78"/>
                <a:cs typeface="Dubai" pitchFamily="34" charset="-78"/>
              </a:rPr>
              <a:t>(</a:t>
            </a:r>
            <a:r>
              <a:rPr lang="en-US" sz="2200" dirty="0" err="1">
                <a:latin typeface="Dubai" pitchFamily="34" charset="-78"/>
                <a:cs typeface="Dubai" pitchFamily="34" charset="-78"/>
              </a:rPr>
              <a:t>Hamp</a:t>
            </a:r>
            <a:r>
              <a:rPr lang="en-US" sz="2200" dirty="0">
                <a:latin typeface="Dubai" pitchFamily="34" charset="-78"/>
                <a:cs typeface="Dubai" pitchFamily="34" charset="-78"/>
              </a:rPr>
              <a:t>-Lyons, 2015, A3) </a:t>
            </a:r>
            <a:endParaRPr lang="en-GB" sz="2200" dirty="0">
              <a:latin typeface="Dubai" pitchFamily="34" charset="-78"/>
              <a:cs typeface="Dubai" pitchFamily="34" charset="-78"/>
            </a:endParaRPr>
          </a:p>
        </p:txBody>
      </p:sp>
      <p:sp>
        <p:nvSpPr>
          <p:cNvPr id="3" name="Rectangle 2"/>
          <p:cNvSpPr/>
          <p:nvPr/>
        </p:nvSpPr>
        <p:spPr>
          <a:xfrm>
            <a:off x="725451" y="2214554"/>
            <a:ext cx="10715700" cy="1323439"/>
          </a:xfrm>
          <a:prstGeom prst="rect">
            <a:avLst/>
          </a:prstGeom>
        </p:spPr>
        <p:txBody>
          <a:bodyPr wrap="square">
            <a:spAutoFit/>
          </a:bodyPr>
          <a:lstStyle/>
          <a:p>
            <a:r>
              <a:rPr lang="en-US" sz="2200" dirty="0">
                <a:latin typeface="Dubai" pitchFamily="34" charset="-78"/>
                <a:cs typeface="Dubai" pitchFamily="34" charset="-78"/>
              </a:rPr>
              <a:t>‘… the </a:t>
            </a:r>
            <a:r>
              <a:rPr lang="en-US" sz="2200" dirty="0">
                <a:solidFill>
                  <a:srgbClr val="C00000"/>
                </a:solidFill>
                <a:latin typeface="Dubai" pitchFamily="34" charset="-78"/>
                <a:cs typeface="Dubai" pitchFamily="34" charset="-78"/>
              </a:rPr>
              <a:t>majority of EAP practitioners are not researchers or authors of journal publications</a:t>
            </a:r>
            <a:r>
              <a:rPr lang="en-US" sz="2200" dirty="0">
                <a:latin typeface="Dubai" pitchFamily="34" charset="-78"/>
                <a:cs typeface="Dubai" pitchFamily="34" charset="-78"/>
              </a:rPr>
              <a:t>, at least in the UK’ </a:t>
            </a:r>
          </a:p>
          <a:p>
            <a:endParaRPr lang="en-US" sz="1400" dirty="0">
              <a:latin typeface="Dubai" pitchFamily="34" charset="-78"/>
              <a:cs typeface="Dubai" pitchFamily="34" charset="-78"/>
            </a:endParaRPr>
          </a:p>
          <a:p>
            <a:r>
              <a:rPr lang="en-US" sz="2200" dirty="0">
                <a:latin typeface="Dubai" pitchFamily="34" charset="-78"/>
                <a:cs typeface="Dubai" pitchFamily="34" charset="-78"/>
              </a:rPr>
              <a:t>(Davis, 2019, p. 73)</a:t>
            </a:r>
            <a:endParaRPr lang="en-GB" sz="2200" dirty="0">
              <a:latin typeface="Dubai" pitchFamily="34" charset="-78"/>
              <a:cs typeface="Dubai" pitchFamily="34" charset="-78"/>
            </a:endParaRPr>
          </a:p>
        </p:txBody>
      </p:sp>
      <p:sp>
        <p:nvSpPr>
          <p:cNvPr id="4" name="Rectangle 3"/>
          <p:cNvSpPr/>
          <p:nvPr/>
        </p:nvSpPr>
        <p:spPr>
          <a:xfrm>
            <a:off x="654013" y="1389449"/>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A widening gap between research and practice</a:t>
            </a:r>
            <a:endParaRPr lang="en-GB" sz="2600" b="1" dirty="0">
              <a:latin typeface="Dubai" pitchFamily="34" charset="-78"/>
              <a:ea typeface="Calibri" pitchFamily="34" charset="0"/>
              <a:cs typeface="Dubai" pitchFamily="34" charset="-78"/>
            </a:endParaRPr>
          </a:p>
        </p:txBody>
      </p:sp>
      <p:sp>
        <p:nvSpPr>
          <p:cNvPr id="7"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8" name="Rectangle 7"/>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heckerboard(across)">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4013" y="1389449"/>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A widening gap between research and practice</a:t>
            </a:r>
            <a:endParaRPr lang="en-GB" sz="2600" b="1" dirty="0">
              <a:latin typeface="Dubai" pitchFamily="34" charset="-78"/>
              <a:ea typeface="Calibri" pitchFamily="34" charset="0"/>
              <a:cs typeface="Dubai" pitchFamily="34" charset="-78"/>
            </a:endParaRPr>
          </a:p>
        </p:txBody>
      </p:sp>
      <p:sp>
        <p:nvSpPr>
          <p:cNvPr id="6" name="Rectangle 5"/>
          <p:cNvSpPr/>
          <p:nvPr/>
        </p:nvSpPr>
        <p:spPr>
          <a:xfrm>
            <a:off x="699324" y="2069912"/>
            <a:ext cx="10215634" cy="4678204"/>
          </a:xfrm>
          <a:prstGeom prst="rect">
            <a:avLst/>
          </a:prstGeom>
        </p:spPr>
        <p:txBody>
          <a:bodyPr wrap="square">
            <a:spAutoFit/>
          </a:bodyPr>
          <a:lstStyle/>
          <a:p>
            <a:pPr algn="just"/>
            <a:r>
              <a:rPr lang="en-US" sz="2200" dirty="0">
                <a:latin typeface="Dubai" pitchFamily="34" charset="-78"/>
                <a:cs typeface="Dubai" pitchFamily="34" charset="-78"/>
              </a:rPr>
              <a:t>I’ve stopped reading anything other than only very occasionally, the table of contents of the EAP and ESP journals because, umm, I find the subject matter of the articles to be so, err, how can I put it, umm, </a:t>
            </a:r>
            <a:r>
              <a:rPr lang="en-US" sz="2200" i="1" dirty="0">
                <a:latin typeface="Dubai" pitchFamily="34" charset="-78"/>
                <a:cs typeface="Dubai" pitchFamily="34" charset="-78"/>
              </a:rPr>
              <a:t>specialized</a:t>
            </a:r>
            <a:r>
              <a:rPr lang="en-US" sz="2200" dirty="0">
                <a:latin typeface="Dubai" pitchFamily="34" charset="-78"/>
                <a:cs typeface="Dubai" pitchFamily="34" charset="-78"/>
              </a:rPr>
              <a:t>, and generally much </a:t>
            </a:r>
            <a:r>
              <a:rPr lang="en-US" sz="2200" dirty="0">
                <a:solidFill>
                  <a:srgbClr val="C00000"/>
                </a:solidFill>
                <a:latin typeface="Dubai" pitchFamily="34" charset="-78"/>
                <a:cs typeface="Dubai" pitchFamily="34" charset="-78"/>
              </a:rPr>
              <a:t>more to do with advanced aspects of language analysis, rather than anything else</a:t>
            </a:r>
            <a:r>
              <a:rPr lang="en-US" sz="2200" dirty="0">
                <a:latin typeface="Dubai" pitchFamily="34" charset="-78"/>
                <a:cs typeface="Dubai" pitchFamily="34" charset="-78"/>
              </a:rPr>
              <a:t>. I mean err, yes, all of that’s got its place, definitely, but I think </a:t>
            </a:r>
            <a:r>
              <a:rPr lang="en-US" sz="2200" dirty="0">
                <a:solidFill>
                  <a:srgbClr val="C00000"/>
                </a:solidFill>
                <a:latin typeface="Dubai" pitchFamily="34" charset="-78"/>
                <a:cs typeface="Dubai" pitchFamily="34" charset="-78"/>
              </a:rPr>
              <a:t>there should be a much more central concern with methodology really, and with pedagogy in general</a:t>
            </a:r>
            <a:r>
              <a:rPr lang="en-US" sz="2200" dirty="0">
                <a:latin typeface="Dubai" pitchFamily="34" charset="-78"/>
                <a:cs typeface="Dubai" pitchFamily="34" charset="-78"/>
              </a:rPr>
              <a:t>… I mean, </a:t>
            </a:r>
            <a:r>
              <a:rPr lang="en-US" sz="2200" dirty="0">
                <a:solidFill>
                  <a:srgbClr val="C00000"/>
                </a:solidFill>
                <a:latin typeface="Dubai" pitchFamily="34" charset="-78"/>
                <a:cs typeface="Dubai" pitchFamily="34" charset="-78"/>
              </a:rPr>
              <a:t>there’s no point in knowing about some rarefied aspect of English, if you lack a good understanding of how to put that knowledge over in the classroom</a:t>
            </a:r>
            <a:r>
              <a:rPr lang="en-US" sz="2200" dirty="0">
                <a:latin typeface="Dubai" pitchFamily="34" charset="-78"/>
                <a:cs typeface="Dubai" pitchFamily="34" charset="-78"/>
              </a:rPr>
              <a:t>; so, I think that a good understanding of classroom methodology must definitely come first and foremost. I think a lot of the time, we’ve got things the wrong way round basically </a:t>
            </a:r>
            <a:r>
              <a:rPr lang="en-US" sz="2200" i="1" dirty="0">
                <a:latin typeface="Dubai" pitchFamily="34" charset="-78"/>
                <a:cs typeface="Dubai" pitchFamily="34" charset="-78"/>
              </a:rPr>
              <a:t>[laughs]</a:t>
            </a:r>
            <a:r>
              <a:rPr lang="en-US" sz="2200" dirty="0">
                <a:latin typeface="Dubai" pitchFamily="34" charset="-78"/>
                <a:cs typeface="Dubai" pitchFamily="34" charset="-78"/>
              </a:rPr>
              <a:t>… </a:t>
            </a:r>
            <a:r>
              <a:rPr lang="en-US" sz="2200" dirty="0">
                <a:solidFill>
                  <a:srgbClr val="C00000"/>
                </a:solidFill>
                <a:latin typeface="Dubai" pitchFamily="34" charset="-78"/>
                <a:cs typeface="Dubai" pitchFamily="34" charset="-78"/>
              </a:rPr>
              <a:t>There’s been an inversion of the real priorities.</a:t>
            </a:r>
          </a:p>
          <a:p>
            <a:pPr lvl="0" algn="just" fontAlgn="base">
              <a:spcBef>
                <a:spcPct val="0"/>
              </a:spcBef>
              <a:spcAft>
                <a:spcPct val="0"/>
              </a:spcAft>
            </a:pPr>
            <a:endParaRPr lang="en-AU" sz="1200" dirty="0">
              <a:latin typeface="Dubai" pitchFamily="34" charset="-78"/>
              <a:ea typeface="等线" pitchFamily="2" charset="-122"/>
              <a:cs typeface="Dubai" pitchFamily="34" charset="-78"/>
            </a:endParaRPr>
          </a:p>
          <a:p>
            <a:pPr lvl="0" algn="just" fontAlgn="base">
              <a:spcBef>
                <a:spcPct val="0"/>
              </a:spcBef>
              <a:spcAft>
                <a:spcPct val="0"/>
              </a:spcAft>
            </a:pPr>
            <a:r>
              <a:rPr lang="en-AU" sz="2200" dirty="0">
                <a:latin typeface="Dubai" pitchFamily="34" charset="-78"/>
                <a:ea typeface="等线" pitchFamily="2" charset="-122"/>
                <a:cs typeface="Dubai" pitchFamily="34" charset="-78"/>
              </a:rPr>
              <a:t>(an interview respondent from 2016)</a:t>
            </a:r>
            <a:endParaRPr lang="en-GB" sz="2200" dirty="0">
              <a:latin typeface="Dubai" pitchFamily="34" charset="-78"/>
              <a:cs typeface="Dubai" pitchFamily="34" charset="-78"/>
            </a:endParaRPr>
          </a:p>
          <a:p>
            <a:endParaRPr lang="en-GB" sz="2200" dirty="0">
              <a:latin typeface="Dubai" pitchFamily="34" charset="-78"/>
              <a:cs typeface="Dubai" pitchFamily="34" charset="-78"/>
            </a:endParaRPr>
          </a:p>
        </p:txBody>
      </p:sp>
      <p:sp>
        <p:nvSpPr>
          <p:cNvPr id="7"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8" name="Rectangle 7"/>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heckerboard(across)">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2575" y="1571612"/>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A widening gap between research and practice</a:t>
            </a:r>
            <a:endParaRPr lang="en-GB" sz="2600" b="1" dirty="0">
              <a:latin typeface="Dubai" pitchFamily="34" charset="-78"/>
              <a:ea typeface="Calibri" pitchFamily="34" charset="0"/>
              <a:cs typeface="Dubai" pitchFamily="34" charset="-78"/>
            </a:endParaRPr>
          </a:p>
        </p:txBody>
      </p:sp>
      <p:sp>
        <p:nvSpPr>
          <p:cNvPr id="10"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11" name="Rectangle 10"/>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
        <p:nvSpPr>
          <p:cNvPr id="7" name="Rectangle 6"/>
          <p:cNvSpPr/>
          <p:nvPr/>
        </p:nvSpPr>
        <p:spPr>
          <a:xfrm>
            <a:off x="582575" y="2256454"/>
            <a:ext cx="10501386" cy="3071834"/>
          </a:xfrm>
          <a:prstGeom prst="rect">
            <a:avLst/>
          </a:prstGeom>
        </p:spPr>
        <p:txBody>
          <a:bodyPr wrap="square">
            <a:spAutoFit/>
          </a:bodyPr>
          <a:lstStyle/>
          <a:p>
            <a:pPr algn="just"/>
            <a:r>
              <a:rPr lang="en-US" sz="2200" dirty="0">
                <a:latin typeface="Dubai" pitchFamily="34" charset="-78"/>
                <a:cs typeface="Dubai" pitchFamily="34" charset="-78"/>
              </a:rPr>
              <a:t>Given that most of the people involved in EAP work as </a:t>
            </a:r>
            <a:r>
              <a:rPr lang="en-US" sz="2200" i="1" dirty="0">
                <a:latin typeface="Dubai" pitchFamily="34" charset="-78"/>
                <a:cs typeface="Dubai" pitchFamily="34" charset="-78"/>
              </a:rPr>
              <a:t>teachers</a:t>
            </a:r>
            <a:r>
              <a:rPr lang="en-US" sz="2200" dirty="0">
                <a:latin typeface="Dubai" pitchFamily="34" charset="-78"/>
                <a:cs typeface="Dubai" pitchFamily="34" charset="-78"/>
              </a:rPr>
              <a:t>, rather than as pure researchers, </a:t>
            </a:r>
            <a:r>
              <a:rPr lang="en-US" sz="2200" dirty="0">
                <a:solidFill>
                  <a:srgbClr val="C00000"/>
                </a:solidFill>
                <a:latin typeface="Dubai" pitchFamily="34" charset="-78"/>
                <a:cs typeface="Dubai" pitchFamily="34" charset="-78"/>
              </a:rPr>
              <a:t>one would expect there to be significantly more scholarly interest in </a:t>
            </a:r>
            <a:r>
              <a:rPr lang="en-US" sz="2200" i="1" dirty="0">
                <a:solidFill>
                  <a:srgbClr val="C00000"/>
                </a:solidFill>
                <a:latin typeface="Dubai" pitchFamily="34" charset="-78"/>
                <a:cs typeface="Dubai" pitchFamily="34" charset="-78"/>
              </a:rPr>
              <a:t>teaching</a:t>
            </a:r>
            <a:r>
              <a:rPr lang="en-US" sz="2200" dirty="0">
                <a:latin typeface="Dubai" pitchFamily="34" charset="-78"/>
                <a:cs typeface="Dubai" pitchFamily="34" charset="-78"/>
              </a:rPr>
              <a:t>. </a:t>
            </a:r>
            <a:r>
              <a:rPr lang="en-US" sz="2200" dirty="0">
                <a:solidFill>
                  <a:srgbClr val="C00000"/>
                </a:solidFill>
                <a:latin typeface="Dubai" pitchFamily="34" charset="-78"/>
                <a:cs typeface="Dubai" pitchFamily="34" charset="-78"/>
              </a:rPr>
              <a:t>The apparent lack of such professional interest is both puzzling and disconcerting</a:t>
            </a:r>
            <a:r>
              <a:rPr lang="en-US" sz="2200" dirty="0">
                <a:latin typeface="Dubai" pitchFamily="34" charset="-78"/>
                <a:cs typeface="Dubai" pitchFamily="34" charset="-78"/>
              </a:rPr>
              <a:t>. It also compares rather </a:t>
            </a:r>
            <a:r>
              <a:rPr lang="en-US" sz="2200" dirty="0" err="1">
                <a:latin typeface="Dubai" pitchFamily="34" charset="-78"/>
                <a:cs typeface="Dubai" pitchFamily="34" charset="-78"/>
              </a:rPr>
              <a:t>unfavourably</a:t>
            </a:r>
            <a:r>
              <a:rPr lang="en-US" sz="2200" dirty="0">
                <a:latin typeface="Dubai" pitchFamily="34" charset="-78"/>
                <a:cs typeface="Dubai" pitchFamily="34" charset="-78"/>
              </a:rPr>
              <a:t> with the situation in other language teaching contexts, notably TESOL, where mainstream journals such as </a:t>
            </a:r>
            <a:r>
              <a:rPr lang="en-US" sz="2200" i="1" dirty="0">
                <a:latin typeface="Dubai" pitchFamily="34" charset="-78"/>
                <a:cs typeface="Dubai" pitchFamily="34" charset="-78"/>
              </a:rPr>
              <a:t>TESOL Quarterly</a:t>
            </a:r>
            <a:r>
              <a:rPr lang="en-US" sz="2200" dirty="0">
                <a:latin typeface="Dubai" pitchFamily="34" charset="-78"/>
                <a:cs typeface="Dubai" pitchFamily="34" charset="-78"/>
              </a:rPr>
              <a:t> and the </a:t>
            </a:r>
            <a:r>
              <a:rPr lang="en-US" sz="2200" i="1" dirty="0">
                <a:latin typeface="Dubai" pitchFamily="34" charset="-78"/>
                <a:cs typeface="Dubai" pitchFamily="34" charset="-78"/>
              </a:rPr>
              <a:t>ELT Journal</a:t>
            </a:r>
            <a:r>
              <a:rPr lang="en-US" sz="2200" dirty="0">
                <a:latin typeface="Dubai" pitchFamily="34" charset="-78"/>
                <a:cs typeface="Dubai" pitchFamily="34" charset="-78"/>
              </a:rPr>
              <a:t> do evidently still manage to attract research papers focusing more directly on what happens in the classroom. </a:t>
            </a:r>
          </a:p>
          <a:p>
            <a:pPr algn="just"/>
            <a:endParaRPr lang="en-US" sz="1100" dirty="0">
              <a:latin typeface="Dubai" pitchFamily="34" charset="-78"/>
              <a:cs typeface="Dubai" pitchFamily="34" charset="-78"/>
            </a:endParaRPr>
          </a:p>
          <a:p>
            <a:pPr algn="just"/>
            <a:r>
              <a:rPr lang="en-US" sz="2200" dirty="0">
                <a:latin typeface="Dubai" pitchFamily="34" charset="-78"/>
                <a:cs typeface="Dubai" pitchFamily="34" charset="-78"/>
              </a:rPr>
              <a:t>(Bell, 2023)</a:t>
            </a:r>
            <a:endParaRPr lang="en-GB" sz="2200" dirty="0">
              <a:latin typeface="Dubai" pitchFamily="34" charset="-78"/>
              <a:cs typeface="Dubai" pitchFamily="34" charset="-78"/>
            </a:endParaRPr>
          </a:p>
        </p:txBody>
      </p:sp>
      <p:sp>
        <p:nvSpPr>
          <p:cNvPr id="8" name="Rectangle 1"/>
          <p:cNvSpPr>
            <a:spLocks noChangeArrowheads="1"/>
          </p:cNvSpPr>
          <p:nvPr/>
        </p:nvSpPr>
        <p:spPr bwMode="auto">
          <a:xfrm>
            <a:off x="1368393" y="5500702"/>
            <a:ext cx="892975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alibri" pitchFamily="34" charset="0"/>
                <a:ea typeface="Calibri" pitchFamily="34" charset="0"/>
                <a:cs typeface="Calibri" pitchFamily="34" charset="0"/>
              </a:rPr>
              <a:t>Bell, D.E. (2022). Methodology in EAP: why is it largely still an overlooked issue? </a:t>
            </a:r>
            <a:r>
              <a:rPr kumimoji="0" lang="en-US" b="0" i="1" u="none" strike="noStrike" cap="none" normalizeH="0" baseline="0" dirty="0">
                <a:ln>
                  <a:noFill/>
                </a:ln>
                <a:solidFill>
                  <a:schemeClr val="tx1"/>
                </a:solidFill>
                <a:effectLst/>
                <a:latin typeface="Calibri" pitchFamily="34" charset="0"/>
                <a:ea typeface="Calibri" pitchFamily="34" charset="0"/>
                <a:cs typeface="Calibri" pitchFamily="34" charset="0"/>
              </a:rPr>
              <a:t>Journal of English for Academic Purposes</a:t>
            </a:r>
            <a:r>
              <a:rPr kumimoji="0" lang="en-US" b="0" i="0" u="none" strike="noStrike" cap="none" normalizeH="0" baseline="0" dirty="0">
                <a:ln>
                  <a:noFill/>
                </a:ln>
                <a:solidFill>
                  <a:schemeClr val="tx1"/>
                </a:solidFill>
                <a:effectLst/>
                <a:latin typeface="Calibri" pitchFamily="34" charset="0"/>
                <a:ea typeface="Calibri" pitchFamily="34" charset="0"/>
                <a:cs typeface="Calibri" pitchFamily="34" charset="0"/>
              </a:rPr>
              <a:t>, 55, </a:t>
            </a:r>
            <a:r>
              <a:rPr kumimoji="0" lang="en-US" b="0" i="0" u="none" strike="noStrike" cap="none" normalizeH="0" baseline="0" dirty="0">
                <a:ln>
                  <a:noFill/>
                </a:ln>
                <a:effectLst/>
                <a:latin typeface="Calibri" pitchFamily="34" charset="0"/>
                <a:ea typeface="Calibri" pitchFamily="34" charset="0"/>
                <a:cs typeface="Calibri" pitchFamily="34" charset="0"/>
                <a:hlinkClick r:id="rId3"/>
              </a:rPr>
              <a:t>https://doi.org/10.1016/j.jeap.2021.101073</a:t>
            </a:r>
            <a:endParaRPr kumimoji="0" lang="en-US" b="0" i="0" u="none" strike="noStrike" cap="none" normalizeH="0" baseline="0" dirty="0">
              <a:ln>
                <a:noFill/>
              </a:ln>
              <a:effectLst/>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heckerboard(across)">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1927" y="1728374"/>
            <a:ext cx="10787138" cy="892552"/>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Widening the scope of EAP/making EAP open to </a:t>
            </a:r>
            <a:r>
              <a:rPr lang="en-US" sz="2600" b="1" u="sng" dirty="0">
                <a:solidFill>
                  <a:srgbClr val="4198DF"/>
                </a:solidFill>
                <a:latin typeface="Dubai" pitchFamily="34" charset="-78"/>
                <a:ea typeface="Calibri" pitchFamily="34" charset="0"/>
                <a:cs typeface="Dubai" pitchFamily="34" charset="-78"/>
              </a:rPr>
              <a:t>ALL</a:t>
            </a:r>
            <a:r>
              <a:rPr lang="en-US" sz="2600" b="1" dirty="0">
                <a:latin typeface="Dubai" pitchFamily="34" charset="-78"/>
                <a:ea typeface="Calibri" pitchFamily="34" charset="0"/>
                <a:cs typeface="Dubai" pitchFamily="34" charset="-78"/>
              </a:rPr>
              <a:t> 	students/possibly forging stronger links with Academic </a:t>
            </a:r>
            <a:r>
              <a:rPr lang="en-US" sz="2600" b="1" dirty="0" err="1">
                <a:latin typeface="Dubai" pitchFamily="34" charset="-78"/>
                <a:ea typeface="Calibri" pitchFamily="34" charset="0"/>
                <a:cs typeface="Dubai" pitchFamily="34" charset="-78"/>
              </a:rPr>
              <a:t>Literacies</a:t>
            </a:r>
            <a:endParaRPr lang="en-GB" sz="2600" b="1" dirty="0">
              <a:latin typeface="Dubai" pitchFamily="34" charset="-78"/>
              <a:ea typeface="Calibri" pitchFamily="34" charset="0"/>
              <a:cs typeface="Dubai" pitchFamily="34" charset="-78"/>
            </a:endParaRPr>
          </a:p>
        </p:txBody>
      </p:sp>
      <p:sp>
        <p:nvSpPr>
          <p:cNvPr id="7" name="Rectangle 6"/>
          <p:cNvSpPr/>
          <p:nvPr/>
        </p:nvSpPr>
        <p:spPr>
          <a:xfrm>
            <a:off x="411927" y="2886913"/>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Sharing our expertise in pedagogy with those new to HE</a:t>
            </a:r>
            <a:endParaRPr lang="en-GB" sz="2600" b="1" dirty="0">
              <a:latin typeface="Dubai" pitchFamily="34" charset="-78"/>
              <a:ea typeface="Calibri" pitchFamily="34" charset="0"/>
              <a:cs typeface="Dubai" pitchFamily="34" charset="-78"/>
            </a:endParaRPr>
          </a:p>
        </p:txBody>
      </p:sp>
      <p:sp>
        <p:nvSpPr>
          <p:cNvPr id="9" name="Rectangle 8"/>
          <p:cNvSpPr/>
          <p:nvPr/>
        </p:nvSpPr>
        <p:spPr>
          <a:xfrm>
            <a:off x="411927" y="3843379"/>
            <a:ext cx="11172100"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Producing and publishing more research on EAP teaching as a practice</a:t>
            </a:r>
            <a:endParaRPr lang="en-GB" sz="2600" b="1" dirty="0">
              <a:latin typeface="Dubai" pitchFamily="34" charset="-78"/>
              <a:ea typeface="Calibri" pitchFamily="34" charset="0"/>
              <a:cs typeface="Dubai" pitchFamily="34" charset="-78"/>
            </a:endParaRPr>
          </a:p>
        </p:txBody>
      </p:sp>
      <p:sp>
        <p:nvSpPr>
          <p:cNvPr id="10" name="Rectangle 9"/>
          <p:cNvSpPr/>
          <p:nvPr/>
        </p:nvSpPr>
        <p:spPr>
          <a:xfrm>
            <a:off x="417225" y="4876460"/>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Getting more involved in inter-disciplinary work</a:t>
            </a:r>
            <a:endParaRPr lang="en-GB" sz="2600" b="1" dirty="0">
              <a:latin typeface="Dubai" pitchFamily="34" charset="-78"/>
              <a:ea typeface="Calibri" pitchFamily="34" charset="0"/>
              <a:cs typeface="Dubai" pitchFamily="34" charset="-78"/>
            </a:endParaRPr>
          </a:p>
        </p:txBody>
      </p:sp>
      <p:sp>
        <p:nvSpPr>
          <p:cNvPr id="11" name="Rectangle 2"/>
          <p:cNvSpPr txBox="1">
            <a:spLocks noChangeArrowheads="1"/>
          </p:cNvSpPr>
          <p:nvPr/>
        </p:nvSpPr>
        <p:spPr bwMode="auto">
          <a:xfrm>
            <a:off x="0" y="0"/>
            <a:ext cx="11880850" cy="928670"/>
          </a:xfrm>
          <a:prstGeom prst="rect">
            <a:avLst/>
          </a:prstGeom>
          <a:solidFill>
            <a:srgbClr val="92D050"/>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12" name="Rectangle 11"/>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Opportunities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2890" y="3500075"/>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Political Changes Around the Role &amp; Status of English</a:t>
            </a:r>
            <a:endParaRPr lang="en-GB" sz="2600" b="1" dirty="0">
              <a:latin typeface="Dubai" pitchFamily="34" charset="-78"/>
              <a:ea typeface="Calibri" pitchFamily="34" charset="0"/>
              <a:cs typeface="Dubai" pitchFamily="34" charset="-78"/>
            </a:endParaRPr>
          </a:p>
        </p:txBody>
      </p:sp>
      <p:sp>
        <p:nvSpPr>
          <p:cNvPr id="6" name="Rectangle 5"/>
          <p:cNvSpPr/>
          <p:nvPr/>
        </p:nvSpPr>
        <p:spPr>
          <a:xfrm>
            <a:off x="464181" y="4974146"/>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The Rise of Artificial Intelligences</a:t>
            </a:r>
            <a:endParaRPr lang="en-GB" sz="2600" b="1" dirty="0">
              <a:latin typeface="Dubai" pitchFamily="34" charset="-78"/>
              <a:ea typeface="Calibri" pitchFamily="34" charset="0"/>
              <a:cs typeface="Dubai" pitchFamily="34" charset="-78"/>
            </a:endParaRPr>
          </a:p>
        </p:txBody>
      </p:sp>
      <p:sp>
        <p:nvSpPr>
          <p:cNvPr id="7" name="Rectangle 6"/>
          <p:cNvSpPr/>
          <p:nvPr/>
        </p:nvSpPr>
        <p:spPr>
          <a:xfrm>
            <a:off x="472890" y="4207512"/>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The Enduring Online Legacies of </a:t>
            </a:r>
            <a:r>
              <a:rPr lang="en-US" sz="2600" b="1" dirty="0" err="1">
                <a:latin typeface="Dubai" pitchFamily="34" charset="-78"/>
                <a:ea typeface="Calibri" pitchFamily="34" charset="0"/>
                <a:cs typeface="Dubai" pitchFamily="34" charset="-78"/>
              </a:rPr>
              <a:t>Covid</a:t>
            </a:r>
            <a:endParaRPr lang="en-GB" sz="2600" b="1" dirty="0">
              <a:latin typeface="Dubai" pitchFamily="34" charset="-78"/>
              <a:ea typeface="Calibri" pitchFamily="34" charset="0"/>
              <a:cs typeface="Dubai" pitchFamily="34" charset="-78"/>
            </a:endParaRPr>
          </a:p>
        </p:txBody>
      </p:sp>
      <p:sp>
        <p:nvSpPr>
          <p:cNvPr id="8" name="Rectangle 7"/>
          <p:cNvSpPr/>
          <p:nvPr/>
        </p:nvSpPr>
        <p:spPr>
          <a:xfrm>
            <a:off x="471124" y="2821136"/>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The Steady Proliferation of Private EAP Providers</a:t>
            </a:r>
            <a:endParaRPr lang="en-GB" sz="2600" b="1" dirty="0">
              <a:latin typeface="Dubai" pitchFamily="34" charset="-78"/>
              <a:ea typeface="Calibri" pitchFamily="34" charset="0"/>
              <a:cs typeface="Dubai" pitchFamily="34" charset="-78"/>
            </a:endParaRPr>
          </a:p>
        </p:txBody>
      </p:sp>
      <p:sp>
        <p:nvSpPr>
          <p:cNvPr id="9" name="Rectangle 8"/>
          <p:cNvSpPr/>
          <p:nvPr/>
        </p:nvSpPr>
        <p:spPr>
          <a:xfrm>
            <a:off x="472890" y="2186540"/>
            <a:ext cx="10287072" cy="492443"/>
          </a:xfrm>
          <a:prstGeom prst="rect">
            <a:avLst/>
          </a:prstGeom>
          <a:ln>
            <a:noFill/>
          </a:ln>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Neo-Liberal Attitudes to Higher Education</a:t>
            </a:r>
            <a:endParaRPr lang="en-GB" sz="2600" b="1" dirty="0">
              <a:latin typeface="Dubai" pitchFamily="34" charset="-78"/>
              <a:ea typeface="Calibri" pitchFamily="34" charset="0"/>
              <a:cs typeface="Dubai" pitchFamily="34" charset="-78"/>
            </a:endParaRPr>
          </a:p>
        </p:txBody>
      </p:sp>
      <p:sp>
        <p:nvSpPr>
          <p:cNvPr id="10" name="Rectangle 9"/>
          <p:cNvSpPr/>
          <p:nvPr/>
        </p:nvSpPr>
        <p:spPr>
          <a:xfrm>
            <a:off x="474656" y="1576789"/>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A worrisome withering on the vine of TEAP qualifications</a:t>
            </a:r>
            <a:endParaRPr lang="en-GB" sz="2600" b="1" dirty="0">
              <a:latin typeface="Dubai" pitchFamily="34" charset="-78"/>
              <a:ea typeface="Calibri" pitchFamily="34" charset="0"/>
              <a:cs typeface="Dubai" pitchFamily="34" charset="-78"/>
            </a:endParaRPr>
          </a:p>
        </p:txBody>
      </p:sp>
      <p:sp>
        <p:nvSpPr>
          <p:cNvPr id="11" name="Rectangle 2"/>
          <p:cNvSpPr txBox="1">
            <a:spLocks noChangeArrowheads="1"/>
          </p:cNvSpPr>
          <p:nvPr/>
        </p:nvSpPr>
        <p:spPr bwMode="auto">
          <a:xfrm>
            <a:off x="0" y="0"/>
            <a:ext cx="11880850" cy="928670"/>
          </a:xfrm>
          <a:prstGeom prst="rect">
            <a:avLst/>
          </a:prstGeom>
          <a:solidFill>
            <a:srgbClr val="D84B48"/>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12" name="Rectangle 11"/>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Threats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0" y="0"/>
            <a:ext cx="11880850" cy="928670"/>
          </a:xfrm>
          <a:prstGeom prst="rect">
            <a:avLst/>
          </a:prstGeom>
          <a:solidFill>
            <a:schemeClr val="accent4">
              <a:lumMod val="60000"/>
              <a:lumOff val="40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18433" name="Rectangle 1"/>
          <p:cNvSpPr>
            <a:spLocks noChangeArrowheads="1"/>
          </p:cNvSpPr>
          <p:nvPr/>
        </p:nvSpPr>
        <p:spPr bwMode="auto">
          <a:xfrm>
            <a:off x="599993" y="2284226"/>
            <a:ext cx="10572824"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200" dirty="0">
                <a:latin typeface="Dubai" pitchFamily="34" charset="-78"/>
                <a:ea typeface="等线" pitchFamily="2" charset="-122"/>
                <a:cs typeface="Dubai" pitchFamily="34" charset="-78"/>
              </a:rPr>
              <a:t>I</a:t>
            </a: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n a prescient article from 1983, Jack Ewer highlighted </a:t>
            </a:r>
            <a:r>
              <a:rPr kumimoji="0" lang="en-US" sz="2200" b="0" i="0" u="none" strike="noStrike" cap="none" normalizeH="0" baseline="0" dirty="0">
                <a:ln>
                  <a:noFill/>
                </a:ln>
                <a:solidFill>
                  <a:srgbClr val="C00000"/>
                </a:solidFill>
                <a:effectLst/>
                <a:latin typeface="Dubai" pitchFamily="34" charset="-78"/>
                <a:ea typeface="等线" pitchFamily="2" charset="-122"/>
                <a:cs typeface="Dubai" pitchFamily="34" charset="-78"/>
              </a:rPr>
              <a:t>the need for more teacher training </a:t>
            </a: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in the domain of English for Science and Technology </a:t>
            </a:r>
            <a:r>
              <a:rPr kumimoji="0" lang="en-US" sz="2200" b="0" i="0" u="none" strike="noStrike" cap="none" normalizeH="0" baseline="0" dirty="0">
                <a:ln>
                  <a:noFill/>
                </a:ln>
                <a:solidFill>
                  <a:srgbClr val="C00000"/>
                </a:solidFill>
                <a:effectLst/>
                <a:latin typeface="Dubai" pitchFamily="34" charset="-78"/>
                <a:ea typeface="等线" pitchFamily="2" charset="-122"/>
                <a:cs typeface="Dubai" pitchFamily="34" charset="-78"/>
              </a:rPr>
              <a:t>and the shortage of qualified practitioners which this was then precipitating</a:t>
            </a: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 In the case of ESP in general, the training and development baton was then picked up by several institutions, which duly started offering Masters’ courses with </a:t>
            </a:r>
            <a:r>
              <a:rPr kumimoji="0" lang="en-US" sz="2200" b="0" i="0" u="none" strike="noStrike" cap="none" normalizeH="0" baseline="0" dirty="0" err="1">
                <a:ln>
                  <a:noFill/>
                </a:ln>
                <a:solidFill>
                  <a:schemeClr val="tx1"/>
                </a:solidFill>
                <a:effectLst/>
                <a:latin typeface="Dubai" pitchFamily="34" charset="-78"/>
                <a:ea typeface="等线" pitchFamily="2" charset="-122"/>
                <a:cs typeface="Dubai" pitchFamily="34" charset="-78"/>
              </a:rPr>
              <a:t>specialisms</a:t>
            </a: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 directly in ESP. In the case of EAP, however, this does not yet appear to be the case… In UK higher educational contexts at least, it seems that </a:t>
            </a:r>
            <a:r>
              <a:rPr kumimoji="0" lang="en-US" sz="2200" b="0" i="0" u="none" strike="noStrike" cap="none" normalizeH="0" baseline="0" dirty="0">
                <a:ln>
                  <a:noFill/>
                </a:ln>
                <a:solidFill>
                  <a:srgbClr val="C00000"/>
                </a:solidFill>
                <a:effectLst/>
                <a:latin typeface="Dubai" pitchFamily="34" charset="-78"/>
                <a:ea typeface="等线" pitchFamily="2" charset="-122"/>
                <a:cs typeface="Dubai" pitchFamily="34" charset="-78"/>
              </a:rPr>
              <a:t>the idea of dedicated Master’s </a:t>
            </a:r>
            <a:r>
              <a:rPr kumimoji="0" lang="en-US" sz="2200" b="0" i="0" u="none" strike="noStrike" cap="none" normalizeH="0" baseline="0" dirty="0" err="1">
                <a:ln>
                  <a:noFill/>
                </a:ln>
                <a:solidFill>
                  <a:srgbClr val="C00000"/>
                </a:solidFill>
                <a:effectLst/>
                <a:latin typeface="Dubai" pitchFamily="34" charset="-78"/>
                <a:ea typeface="等线" pitchFamily="2" charset="-122"/>
                <a:cs typeface="Dubai" pitchFamily="34" charset="-78"/>
              </a:rPr>
              <a:t>programmes</a:t>
            </a:r>
            <a:r>
              <a:rPr kumimoji="0" lang="en-US" sz="2200" b="0" i="0" u="none" strike="noStrike" cap="none" normalizeH="0" baseline="0" dirty="0">
                <a:ln>
                  <a:noFill/>
                </a:ln>
                <a:solidFill>
                  <a:srgbClr val="C00000"/>
                </a:solidFill>
                <a:effectLst/>
                <a:latin typeface="Dubai" pitchFamily="34" charset="-78"/>
                <a:ea typeface="等线" pitchFamily="2" charset="-122"/>
                <a:cs typeface="Dubai" pitchFamily="34" charset="-78"/>
              </a:rPr>
              <a:t> in EAP has simply not taken off</a:t>
            </a: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 What longer-term effects this will have, and </a:t>
            </a:r>
            <a:r>
              <a:rPr kumimoji="0" lang="en-US" sz="2200" b="0" i="0" u="none" strike="noStrike" cap="none" normalizeH="0" baseline="0" dirty="0">
                <a:ln>
                  <a:noFill/>
                </a:ln>
                <a:solidFill>
                  <a:srgbClr val="C00000"/>
                </a:solidFill>
                <a:effectLst/>
                <a:latin typeface="Dubai" pitchFamily="34" charset="-78"/>
                <a:ea typeface="等线" pitchFamily="2" charset="-122"/>
                <a:cs typeface="Dubai" pitchFamily="34" charset="-78"/>
              </a:rPr>
              <a:t>what it suggests for the future academic stability and longevity of EAP as a field remains to be seen</a:t>
            </a: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1200" dirty="0">
              <a:latin typeface="Dubai" pitchFamily="34" charset="-78"/>
              <a:ea typeface="等线" pitchFamily="2" charset="-122"/>
              <a:cs typeface="Dubai" pitchFamily="34" charset="-7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Dubai" pitchFamily="34" charset="-78"/>
                <a:ea typeface="等线" pitchFamily="2" charset="-122"/>
                <a:cs typeface="Dubai" pitchFamily="34" charset="-78"/>
              </a:rPr>
              <a:t>(Bell, 2023)</a:t>
            </a:r>
            <a:endParaRPr kumimoji="0" lang="en-US" sz="2200" b="0" i="0" u="none" strike="noStrike" cap="none" normalizeH="0" baseline="0" dirty="0">
              <a:ln>
                <a:noFill/>
              </a:ln>
              <a:solidFill>
                <a:schemeClr val="tx1"/>
              </a:solidFill>
              <a:effectLst/>
              <a:latin typeface="Dubai" pitchFamily="34" charset="-78"/>
              <a:cs typeface="Dubai" pitchFamily="34" charset="-78"/>
            </a:endParaRPr>
          </a:p>
        </p:txBody>
      </p:sp>
      <p:sp>
        <p:nvSpPr>
          <p:cNvPr id="3" name="Rectangle 2"/>
          <p:cNvSpPr/>
          <p:nvPr/>
        </p:nvSpPr>
        <p:spPr>
          <a:xfrm>
            <a:off x="288114" y="249126"/>
            <a:ext cx="10572824" cy="523220"/>
          </a:xfrm>
          <a:prstGeom prst="rect">
            <a:avLst/>
          </a:prstGeom>
        </p:spPr>
        <p:txBody>
          <a:bodyPr wrap="square">
            <a:spAutoFit/>
          </a:bodyPr>
          <a:lstStyle/>
          <a:p>
            <a:r>
              <a:rPr lang="en-US" sz="2800" b="1" dirty="0">
                <a:latin typeface="Dubai" pitchFamily="34" charset="-78"/>
                <a:ea typeface="Calibri" pitchFamily="34" charset="0"/>
                <a:cs typeface="Dubai" pitchFamily="34" charset="-78"/>
              </a:rPr>
              <a:t>Some lessons from history… but are they being learned?</a:t>
            </a:r>
            <a:endParaRPr lang="en-GB" sz="2800" b="1" dirty="0">
              <a:latin typeface="Dubai" pitchFamily="34" charset="-78"/>
              <a:ea typeface="Calibri" pitchFamily="34" charset="0"/>
              <a:cs typeface="Dubai" pitchFamily="34" charset="-78"/>
            </a:endParaRPr>
          </a:p>
        </p:txBody>
      </p:sp>
      <p:sp>
        <p:nvSpPr>
          <p:cNvPr id="4" name="Rectangle 3"/>
          <p:cNvSpPr/>
          <p:nvPr/>
        </p:nvSpPr>
        <p:spPr>
          <a:xfrm>
            <a:off x="589518" y="1548896"/>
            <a:ext cx="10287072" cy="492443"/>
          </a:xfrm>
          <a:prstGeom prst="rect">
            <a:avLst/>
          </a:prstGeom>
        </p:spPr>
        <p:txBody>
          <a:bodyPr wrap="square">
            <a:spAutoFit/>
          </a:bodyPr>
          <a:lstStyle/>
          <a:p>
            <a:r>
              <a:rPr lang="en-US" sz="2600" b="1" dirty="0">
                <a:latin typeface="Dubai" pitchFamily="34" charset="-78"/>
                <a:ea typeface="Calibri" pitchFamily="34" charset="0"/>
                <a:cs typeface="Dubai" pitchFamily="34" charset="-78"/>
              </a:rPr>
              <a:t>Lesson 1:   Safeguarding the supply of new practitioners</a:t>
            </a:r>
            <a:endParaRPr lang="en-GB" sz="26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18433"/>
                                        </p:tgtEl>
                                        <p:attrNameLst>
                                          <p:attrName>style.visibility</p:attrName>
                                        </p:attrNameLst>
                                      </p:cBhvr>
                                      <p:to>
                                        <p:strVal val="visible"/>
                                      </p:to>
                                    </p:set>
                                    <p:animEffect transition="in" filter="checkerboard(across)">
                                      <p:cBhvr>
                                        <p:cTn id="11" dur="500"/>
                                        <p:tgtEl>
                                          <p:spTgt spid="18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0" y="0"/>
            <a:ext cx="11880850" cy="928670"/>
          </a:xfrm>
          <a:prstGeom prst="rect">
            <a:avLst/>
          </a:prstGeom>
          <a:solidFill>
            <a:srgbClr val="DEC508"/>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2" name="Rectangle 1"/>
          <p:cNvSpPr/>
          <p:nvPr/>
        </p:nvSpPr>
        <p:spPr>
          <a:xfrm>
            <a:off x="296823" y="214290"/>
            <a:ext cx="4929222"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Presentation Overview</a:t>
            </a:r>
            <a:endParaRPr lang="en-GB" sz="3200" dirty="0">
              <a:latin typeface="Dubai" pitchFamily="34" charset="-78"/>
              <a:ea typeface="Calibri" pitchFamily="34" charset="0"/>
              <a:cs typeface="Dubai" pitchFamily="34" charset="-78"/>
            </a:endParaRPr>
          </a:p>
        </p:txBody>
      </p:sp>
      <p:sp>
        <p:nvSpPr>
          <p:cNvPr id="3" name="Rectangle 2"/>
          <p:cNvSpPr/>
          <p:nvPr/>
        </p:nvSpPr>
        <p:spPr>
          <a:xfrm>
            <a:off x="525144" y="1890434"/>
            <a:ext cx="10072758" cy="584775"/>
          </a:xfrm>
          <a:prstGeom prst="rect">
            <a:avLst/>
          </a:prstGeom>
        </p:spPr>
        <p:txBody>
          <a:bodyPr wrap="square">
            <a:spAutoFit/>
          </a:bodyPr>
          <a:lstStyle/>
          <a:p>
            <a:pPr>
              <a:buFont typeface="Wingdings" pitchFamily="2" charset="2"/>
              <a:buChar char="v"/>
            </a:pPr>
            <a:r>
              <a:rPr lang="en-US" sz="3200" dirty="0">
                <a:latin typeface="Dubai" pitchFamily="34" charset="-78"/>
                <a:ea typeface="Calibri" pitchFamily="34" charset="0"/>
                <a:cs typeface="Dubai" pitchFamily="34" charset="-78"/>
              </a:rPr>
              <a:t>	Why this topic? A few personal perspectives…</a:t>
            </a:r>
            <a:endParaRPr lang="en-GB" sz="3200" dirty="0">
              <a:latin typeface="Dubai" pitchFamily="34" charset="-78"/>
              <a:ea typeface="Calibri" pitchFamily="34" charset="0"/>
              <a:cs typeface="Dubai" pitchFamily="34" charset="-78"/>
            </a:endParaRPr>
          </a:p>
        </p:txBody>
      </p:sp>
      <p:sp>
        <p:nvSpPr>
          <p:cNvPr id="4" name="Rectangle 3"/>
          <p:cNvSpPr/>
          <p:nvPr/>
        </p:nvSpPr>
        <p:spPr>
          <a:xfrm>
            <a:off x="525144" y="2819128"/>
            <a:ext cx="10144196" cy="584775"/>
          </a:xfrm>
          <a:prstGeom prst="rect">
            <a:avLst/>
          </a:prstGeom>
        </p:spPr>
        <p:txBody>
          <a:bodyPr wrap="square">
            <a:spAutoFit/>
          </a:bodyPr>
          <a:lstStyle/>
          <a:p>
            <a:pPr>
              <a:buFont typeface="Wingdings" pitchFamily="2" charset="2"/>
              <a:buChar char="v"/>
            </a:pPr>
            <a:r>
              <a:rPr lang="en-US" sz="3200" dirty="0">
                <a:latin typeface="Dubai" pitchFamily="34" charset="-78"/>
                <a:ea typeface="Calibri" pitchFamily="34" charset="0"/>
                <a:cs typeface="Dubai" pitchFamily="34" charset="-78"/>
              </a:rPr>
              <a:t>	Strengths, Weaknesses, Opportunities &amp; Threats</a:t>
            </a:r>
            <a:endParaRPr lang="en-GB" sz="3200" dirty="0">
              <a:latin typeface="Dubai" pitchFamily="34" charset="-78"/>
              <a:ea typeface="Calibri" pitchFamily="34" charset="0"/>
              <a:cs typeface="Dubai" pitchFamily="34" charset="-78"/>
            </a:endParaRPr>
          </a:p>
        </p:txBody>
      </p:sp>
      <p:sp>
        <p:nvSpPr>
          <p:cNvPr id="5" name="Rectangle 4"/>
          <p:cNvSpPr/>
          <p:nvPr/>
        </p:nvSpPr>
        <p:spPr>
          <a:xfrm>
            <a:off x="544328" y="3747822"/>
            <a:ext cx="10839392" cy="584775"/>
          </a:xfrm>
          <a:prstGeom prst="rect">
            <a:avLst/>
          </a:prstGeom>
        </p:spPr>
        <p:txBody>
          <a:bodyPr wrap="square">
            <a:spAutoFit/>
          </a:bodyPr>
          <a:lstStyle/>
          <a:p>
            <a:pPr>
              <a:buFont typeface="Wingdings" pitchFamily="2" charset="2"/>
              <a:buChar char="v"/>
            </a:pPr>
            <a:r>
              <a:rPr lang="en-US" sz="3200" dirty="0">
                <a:latin typeface="Dubai" pitchFamily="34" charset="-78"/>
                <a:ea typeface="Calibri" pitchFamily="34" charset="0"/>
                <a:cs typeface="Dubai" pitchFamily="34" charset="-78"/>
              </a:rPr>
              <a:t>	Some lessons from history… but are they being learned?</a:t>
            </a:r>
            <a:endParaRPr lang="en-GB" sz="3200" dirty="0">
              <a:latin typeface="Dubai" pitchFamily="34" charset="-78"/>
              <a:ea typeface="Calibri" pitchFamily="34" charset="0"/>
              <a:cs typeface="Dubai" pitchFamily="34" charset="-78"/>
            </a:endParaRPr>
          </a:p>
        </p:txBody>
      </p:sp>
      <p:sp>
        <p:nvSpPr>
          <p:cNvPr id="6" name="Rectangle 5"/>
          <p:cNvSpPr/>
          <p:nvPr/>
        </p:nvSpPr>
        <p:spPr>
          <a:xfrm>
            <a:off x="553036" y="4747954"/>
            <a:ext cx="10830684" cy="584775"/>
          </a:xfrm>
          <a:prstGeom prst="rect">
            <a:avLst/>
          </a:prstGeom>
        </p:spPr>
        <p:txBody>
          <a:bodyPr wrap="square">
            <a:spAutoFit/>
          </a:bodyPr>
          <a:lstStyle/>
          <a:p>
            <a:pPr>
              <a:buFont typeface="Wingdings" pitchFamily="2" charset="2"/>
              <a:buChar char="v"/>
            </a:pPr>
            <a:r>
              <a:rPr lang="en-US" sz="3100" dirty="0">
                <a:latin typeface="Dubai" pitchFamily="34" charset="-78"/>
                <a:ea typeface="Calibri" pitchFamily="34" charset="0"/>
                <a:cs typeface="Dubai" pitchFamily="34" charset="-78"/>
              </a:rPr>
              <a:t>	What does the future hold? Some (as yet) open questions…</a:t>
            </a:r>
            <a:endParaRPr lang="en-GB" sz="3100"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8723" y="1460161"/>
            <a:ext cx="10572824" cy="492443"/>
          </a:xfrm>
          <a:prstGeom prst="rect">
            <a:avLst/>
          </a:prstGeom>
        </p:spPr>
        <p:txBody>
          <a:bodyPr wrap="square">
            <a:spAutoFit/>
          </a:bodyPr>
          <a:lstStyle/>
          <a:p>
            <a:r>
              <a:rPr lang="en-US" sz="2600" b="1" dirty="0">
                <a:latin typeface="Dubai" pitchFamily="34" charset="-78"/>
                <a:ea typeface="Calibri" pitchFamily="34" charset="0"/>
                <a:cs typeface="Dubai" pitchFamily="34" charset="-78"/>
              </a:rPr>
              <a:t>Lesson 2:   Deepening Practitioner Awareness &amp; Knowledge of the Field</a:t>
            </a:r>
            <a:endParaRPr lang="en-GB" sz="2600" b="1" dirty="0">
              <a:latin typeface="Dubai" pitchFamily="34" charset="-78"/>
              <a:ea typeface="Calibri" pitchFamily="34" charset="0"/>
              <a:cs typeface="Dubai" pitchFamily="34" charset="-78"/>
            </a:endParaRPr>
          </a:p>
        </p:txBody>
      </p:sp>
      <p:sp>
        <p:nvSpPr>
          <p:cNvPr id="19457" name="Rectangle 1"/>
          <p:cNvSpPr>
            <a:spLocks noChangeArrowheads="1"/>
          </p:cNvSpPr>
          <p:nvPr/>
        </p:nvSpPr>
        <p:spPr bwMode="auto">
          <a:xfrm>
            <a:off x="296823" y="2428868"/>
            <a:ext cx="10644262"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‘I would like [there to be]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a greater awareness of the history of thinking about EAP</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What I’m struck by always is the way in which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there seems to be a disregard, or an ignorance, of what has happened before in our field</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I suppose what I would want EAP people to think about is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where they come from, and what the history of EAP has been, and how it relates to the current 	developments</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t>
            </a:r>
            <a:endParaRPr kumimoji="0" lang="en-GB" sz="2200" b="0" i="0" u="none" strike="noStrike" cap="none" normalizeH="0" baseline="0" dirty="0">
              <a:ln>
                <a:noFill/>
              </a:ln>
              <a:solidFill>
                <a:schemeClr val="tx1"/>
              </a:solidFill>
              <a:effectLst/>
              <a:latin typeface="Dubai" pitchFamily="34" charset="-78"/>
              <a:cs typeface="Dubai" pitchFamily="34" charset="-78"/>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Personal communication with Prof. Henry </a:t>
            </a:r>
            <a:r>
              <a:rPr kumimoji="0" lang="en-AU" sz="2200" b="0" i="0" u="none" strike="noStrike" cap="none" normalizeH="0" baseline="0" dirty="0" err="1">
                <a:ln>
                  <a:noFill/>
                </a:ln>
                <a:solidFill>
                  <a:schemeClr val="tx1"/>
                </a:solidFill>
                <a:effectLst/>
                <a:latin typeface="Dubai" pitchFamily="34" charset="-78"/>
                <a:ea typeface="等线" pitchFamily="2" charset="-122"/>
                <a:cs typeface="Dubai" pitchFamily="34" charset="-78"/>
              </a:rPr>
              <a:t>Widdowson</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2013</a:t>
            </a:r>
            <a:endParaRPr kumimoji="0" lang="en-GB" sz="2200" b="0" i="0" u="none" strike="noStrike" cap="none" normalizeH="0" baseline="0" dirty="0">
              <a:ln>
                <a:noFill/>
              </a:ln>
              <a:solidFill>
                <a:schemeClr val="tx1"/>
              </a:solidFill>
              <a:effectLst/>
              <a:latin typeface="Dubai" pitchFamily="34" charset="-78"/>
              <a:cs typeface="Dubai" pitchFamily="34" charset="-78"/>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2"/>
          <p:cNvSpPr txBox="1">
            <a:spLocks noChangeArrowheads="1"/>
          </p:cNvSpPr>
          <p:nvPr/>
        </p:nvSpPr>
        <p:spPr bwMode="auto">
          <a:xfrm>
            <a:off x="0" y="0"/>
            <a:ext cx="11880850" cy="928670"/>
          </a:xfrm>
          <a:prstGeom prst="rect">
            <a:avLst/>
          </a:prstGeom>
          <a:solidFill>
            <a:schemeClr val="accent4">
              <a:lumMod val="60000"/>
              <a:lumOff val="40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7" name="Rectangle 6"/>
          <p:cNvSpPr/>
          <p:nvPr/>
        </p:nvSpPr>
        <p:spPr>
          <a:xfrm>
            <a:off x="288114" y="249126"/>
            <a:ext cx="10572824" cy="523220"/>
          </a:xfrm>
          <a:prstGeom prst="rect">
            <a:avLst/>
          </a:prstGeom>
        </p:spPr>
        <p:txBody>
          <a:bodyPr wrap="square">
            <a:spAutoFit/>
          </a:bodyPr>
          <a:lstStyle/>
          <a:p>
            <a:r>
              <a:rPr lang="en-US" sz="2800" b="1" dirty="0">
                <a:latin typeface="Dubai" pitchFamily="34" charset="-78"/>
                <a:ea typeface="Calibri" pitchFamily="34" charset="0"/>
                <a:cs typeface="Dubai" pitchFamily="34" charset="-78"/>
              </a:rPr>
              <a:t>Some lessons from history… but are they being learned?</a:t>
            </a:r>
            <a:endParaRPr lang="en-GB" sz="28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19457"/>
                                        </p:tgtEl>
                                        <p:attrNameLst>
                                          <p:attrName>style.visibility</p:attrName>
                                        </p:attrNameLst>
                                      </p:cBhvr>
                                      <p:to>
                                        <p:strVal val="visible"/>
                                      </p:to>
                                    </p:set>
                                    <p:animEffect transition="in" filter="checkerboard(across)">
                                      <p:cBhvr>
                                        <p:cTn id="11" dur="500"/>
                                        <p:tgtEl>
                                          <p:spTgt spid="19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945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432" y="2130996"/>
            <a:ext cx="10429948" cy="3677930"/>
          </a:xfrm>
          <a:prstGeom prst="rect">
            <a:avLst/>
          </a:prstGeom>
        </p:spPr>
        <p:txBody>
          <a:bodyPr wrap="square">
            <a:spAutoFit/>
          </a:bodyPr>
          <a:lstStyle/>
          <a:p>
            <a:pPr algn="just"/>
            <a:r>
              <a:rPr lang="en-US" sz="2200" dirty="0">
                <a:latin typeface="Dubai" pitchFamily="34" charset="-78"/>
                <a:cs typeface="Dubai" pitchFamily="34" charset="-78"/>
              </a:rPr>
              <a:t>‘We must… face up to the fact that </a:t>
            </a:r>
            <a:r>
              <a:rPr lang="en-US" sz="2200" dirty="0">
                <a:solidFill>
                  <a:srgbClr val="C00000"/>
                </a:solidFill>
                <a:latin typeface="Dubai" pitchFamily="34" charset="-78"/>
                <a:cs typeface="Dubai" pitchFamily="34" charset="-78"/>
              </a:rPr>
              <a:t>as long as we are a Masters’ rather than a Doctoral level specialization, we will have problems being </a:t>
            </a:r>
            <a:r>
              <a:rPr lang="en-US" sz="2200" dirty="0" err="1">
                <a:solidFill>
                  <a:srgbClr val="C00000"/>
                </a:solidFill>
                <a:latin typeface="Dubai" pitchFamily="34" charset="-78"/>
                <a:cs typeface="Dubai" pitchFamily="34" charset="-78"/>
              </a:rPr>
              <a:t>recognised</a:t>
            </a:r>
            <a:r>
              <a:rPr lang="en-US" sz="2200" dirty="0">
                <a:solidFill>
                  <a:srgbClr val="C00000"/>
                </a:solidFill>
                <a:latin typeface="Dubai" pitchFamily="34" charset="-78"/>
                <a:cs typeface="Dubai" pitchFamily="34" charset="-78"/>
              </a:rPr>
              <a:t> within tertiary institutions</a:t>
            </a:r>
            <a:r>
              <a:rPr lang="en-US" sz="2200" dirty="0">
                <a:latin typeface="Dubai" pitchFamily="34" charset="-78"/>
                <a:cs typeface="Dubai" pitchFamily="34" charset="-78"/>
              </a:rPr>
              <a:t>. The importance of the PhD, or for that matter, of any kind of specialized on-paper qualification, cannot be overestimated. There is a yawning chasm between the A.B.D. (‘all but dissertation’ doctoral student) and the person who holds a PhD… Although people who have a Masters’ level qualification in ESL have specialized skills and are appropriately qualified for teaching English at tertiary level, </a:t>
            </a:r>
            <a:r>
              <a:rPr lang="en-US" sz="2200" dirty="0">
                <a:solidFill>
                  <a:srgbClr val="C00000"/>
                </a:solidFill>
                <a:latin typeface="Dubai" pitchFamily="34" charset="-78"/>
                <a:cs typeface="Dubai" pitchFamily="34" charset="-78"/>
              </a:rPr>
              <a:t>we must work to bring the qualification of the ELT professional up to a PhD level, or else settle for being second-class citizens in a society of PhDs.</a:t>
            </a:r>
            <a:r>
              <a:rPr lang="en-US" sz="2200" dirty="0">
                <a:latin typeface="Dubai" pitchFamily="34" charset="-78"/>
                <a:cs typeface="Dubai" pitchFamily="34" charset="-78"/>
              </a:rPr>
              <a:t>’ </a:t>
            </a:r>
          </a:p>
          <a:p>
            <a:endParaRPr lang="en-GB" sz="1300" dirty="0">
              <a:latin typeface="Dubai" pitchFamily="34" charset="-78"/>
              <a:cs typeface="Dubai" pitchFamily="34" charset="-78"/>
            </a:endParaRPr>
          </a:p>
          <a:p>
            <a:r>
              <a:rPr lang="en-US" sz="2200" dirty="0">
                <a:latin typeface="Dubai" pitchFamily="34" charset="-78"/>
                <a:cs typeface="Dubai" pitchFamily="34" charset="-78"/>
              </a:rPr>
              <a:t>(Pennington, 1992, pp. 15-16)</a:t>
            </a:r>
            <a:endParaRPr lang="en-GB" sz="2200" dirty="0">
              <a:latin typeface="Dubai" pitchFamily="34" charset="-78"/>
              <a:cs typeface="Dubai" pitchFamily="34" charset="-78"/>
            </a:endParaRPr>
          </a:p>
        </p:txBody>
      </p:sp>
      <p:sp>
        <p:nvSpPr>
          <p:cNvPr id="4" name="Rectangle 3"/>
          <p:cNvSpPr/>
          <p:nvPr/>
        </p:nvSpPr>
        <p:spPr>
          <a:xfrm>
            <a:off x="347431" y="1416616"/>
            <a:ext cx="11298275" cy="492443"/>
          </a:xfrm>
          <a:prstGeom prst="rect">
            <a:avLst/>
          </a:prstGeom>
        </p:spPr>
        <p:txBody>
          <a:bodyPr wrap="square">
            <a:spAutoFit/>
          </a:bodyPr>
          <a:lstStyle/>
          <a:p>
            <a:r>
              <a:rPr lang="en-US" sz="2600" b="1" dirty="0">
                <a:latin typeface="Dubai" pitchFamily="34" charset="-78"/>
                <a:ea typeface="Calibri" pitchFamily="34" charset="0"/>
                <a:cs typeface="Dubai" pitchFamily="34" charset="-78"/>
              </a:rPr>
              <a:t>Lesson 3:   Gaining Academic Recognition &amp; Improving Practitioner Status</a:t>
            </a:r>
            <a:endParaRPr lang="en-GB" sz="2600" b="1" dirty="0">
              <a:latin typeface="Dubai" pitchFamily="34" charset="-78"/>
              <a:ea typeface="Calibri" pitchFamily="34" charset="0"/>
              <a:cs typeface="Dubai" pitchFamily="34" charset="-78"/>
            </a:endParaRPr>
          </a:p>
        </p:txBody>
      </p:sp>
      <p:sp>
        <p:nvSpPr>
          <p:cNvPr id="5" name="Rectangle 2"/>
          <p:cNvSpPr txBox="1">
            <a:spLocks noChangeArrowheads="1"/>
          </p:cNvSpPr>
          <p:nvPr/>
        </p:nvSpPr>
        <p:spPr bwMode="auto">
          <a:xfrm>
            <a:off x="0" y="0"/>
            <a:ext cx="11880850" cy="928670"/>
          </a:xfrm>
          <a:prstGeom prst="rect">
            <a:avLst/>
          </a:prstGeom>
          <a:solidFill>
            <a:schemeClr val="accent4">
              <a:lumMod val="60000"/>
              <a:lumOff val="40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6" name="Rectangle 5"/>
          <p:cNvSpPr/>
          <p:nvPr/>
        </p:nvSpPr>
        <p:spPr>
          <a:xfrm>
            <a:off x="288114" y="249126"/>
            <a:ext cx="10572824" cy="523220"/>
          </a:xfrm>
          <a:prstGeom prst="rect">
            <a:avLst/>
          </a:prstGeom>
        </p:spPr>
        <p:txBody>
          <a:bodyPr wrap="square">
            <a:spAutoFit/>
          </a:bodyPr>
          <a:lstStyle/>
          <a:p>
            <a:r>
              <a:rPr lang="en-US" sz="2800" b="1" dirty="0">
                <a:latin typeface="Dubai" pitchFamily="34" charset="-78"/>
                <a:ea typeface="Calibri" pitchFamily="34" charset="0"/>
                <a:cs typeface="Dubai" pitchFamily="34" charset="-78"/>
              </a:rPr>
              <a:t>Some lessons from history… but are they being learned?</a:t>
            </a:r>
            <a:endParaRPr lang="en-GB" sz="28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heckerboard(across)">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0" y="0"/>
            <a:ext cx="11880850" cy="928670"/>
          </a:xfrm>
          <a:prstGeom prst="rect">
            <a:avLst/>
          </a:prstGeom>
          <a:solidFill>
            <a:srgbClr val="F59E2B"/>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2" name="Rectangle 1"/>
          <p:cNvSpPr/>
          <p:nvPr/>
        </p:nvSpPr>
        <p:spPr>
          <a:xfrm>
            <a:off x="153947" y="278785"/>
            <a:ext cx="10572824" cy="523220"/>
          </a:xfrm>
          <a:prstGeom prst="rect">
            <a:avLst/>
          </a:prstGeom>
        </p:spPr>
        <p:txBody>
          <a:bodyPr wrap="square">
            <a:spAutoFit/>
          </a:bodyPr>
          <a:lstStyle/>
          <a:p>
            <a:r>
              <a:rPr lang="en-US" sz="2800" b="1" dirty="0">
                <a:latin typeface="Dubai" pitchFamily="34" charset="-78"/>
                <a:ea typeface="Calibri" pitchFamily="34" charset="0"/>
                <a:cs typeface="Dubai" pitchFamily="34" charset="-78"/>
              </a:rPr>
              <a:t>What does the future hold? Some (as yet) open questions…</a:t>
            </a:r>
            <a:endParaRPr lang="en-GB" sz="2800" b="1" dirty="0">
              <a:latin typeface="Dubai" pitchFamily="34" charset="-78"/>
              <a:ea typeface="Calibri" pitchFamily="34" charset="0"/>
              <a:cs typeface="Dubai" pitchFamily="34" charset="-78"/>
            </a:endParaRPr>
          </a:p>
        </p:txBody>
      </p:sp>
      <p:sp>
        <p:nvSpPr>
          <p:cNvPr id="3" name="Rectangle 2"/>
          <p:cNvSpPr/>
          <p:nvPr/>
        </p:nvSpPr>
        <p:spPr>
          <a:xfrm>
            <a:off x="180074" y="2184895"/>
            <a:ext cx="10287072" cy="892552"/>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a:t>
            </a:r>
            <a:r>
              <a:rPr lang="en-US" sz="2600" dirty="0">
                <a:solidFill>
                  <a:schemeClr val="tx1">
                    <a:lumMod val="95000"/>
                    <a:lumOff val="5000"/>
                  </a:schemeClr>
                </a:solidFill>
                <a:latin typeface="Dubai" pitchFamily="34" charset="-78"/>
                <a:ea typeface="Calibri" pitchFamily="34" charset="0"/>
                <a:cs typeface="Dubai" pitchFamily="34" charset="-78"/>
              </a:rPr>
              <a:t>Will EAP as a discipline be able to reduce its permeability and better 	safeguard its professional knowledge boundaries?</a:t>
            </a:r>
            <a:endParaRPr lang="en-GB" sz="2600" dirty="0">
              <a:latin typeface="Dubai" pitchFamily="34" charset="-78"/>
              <a:ea typeface="Calibri" pitchFamily="34" charset="0"/>
              <a:cs typeface="Dubai" pitchFamily="34" charset="-78"/>
            </a:endParaRPr>
          </a:p>
        </p:txBody>
      </p:sp>
      <p:sp>
        <p:nvSpPr>
          <p:cNvPr id="4" name="Rectangle 3"/>
          <p:cNvSpPr/>
          <p:nvPr/>
        </p:nvSpPr>
        <p:spPr>
          <a:xfrm>
            <a:off x="181840" y="1230074"/>
            <a:ext cx="10287072" cy="892552"/>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a:t>
            </a:r>
            <a:r>
              <a:rPr lang="en-US" sz="2600" dirty="0">
                <a:solidFill>
                  <a:schemeClr val="tx1">
                    <a:lumMod val="95000"/>
                    <a:lumOff val="5000"/>
                  </a:schemeClr>
                </a:solidFill>
                <a:latin typeface="Dubai" pitchFamily="34" charset="-78"/>
                <a:ea typeface="Calibri" pitchFamily="34" charset="0"/>
                <a:cs typeface="Dubai" pitchFamily="34" charset="-78"/>
              </a:rPr>
              <a:t>Will EAP be able to achieve full academic status, or it will it be even 	further relegated to the position of an outsourced service provider?</a:t>
            </a:r>
            <a:endParaRPr lang="en-GB" sz="2600" dirty="0">
              <a:latin typeface="Dubai" pitchFamily="34" charset="-78"/>
              <a:ea typeface="Calibri" pitchFamily="34" charset="0"/>
              <a:cs typeface="Dubai" pitchFamily="34" charset="-78"/>
            </a:endParaRPr>
          </a:p>
        </p:txBody>
      </p:sp>
      <p:sp>
        <p:nvSpPr>
          <p:cNvPr id="5" name="Rectangle 4"/>
          <p:cNvSpPr/>
          <p:nvPr/>
        </p:nvSpPr>
        <p:spPr>
          <a:xfrm>
            <a:off x="188783" y="3191970"/>
            <a:ext cx="10287072" cy="492443"/>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a:t>
            </a:r>
            <a:r>
              <a:rPr lang="en-US" sz="2600" dirty="0">
                <a:solidFill>
                  <a:schemeClr val="tx1">
                    <a:lumMod val="95000"/>
                    <a:lumOff val="5000"/>
                  </a:schemeClr>
                </a:solidFill>
                <a:latin typeface="Dubai" pitchFamily="34" charset="-78"/>
                <a:ea typeface="Calibri" pitchFamily="34" charset="0"/>
                <a:cs typeface="Dubai" pitchFamily="34" charset="-78"/>
              </a:rPr>
              <a:t>Will EAP continue to develop beyond the academy?</a:t>
            </a:r>
            <a:endParaRPr lang="en-GB" sz="2600" dirty="0">
              <a:latin typeface="Dubai" pitchFamily="34" charset="-78"/>
              <a:ea typeface="Calibri" pitchFamily="34" charset="0"/>
              <a:cs typeface="Dubai" pitchFamily="34" charset="-78"/>
            </a:endParaRPr>
          </a:p>
        </p:txBody>
      </p:sp>
      <p:sp>
        <p:nvSpPr>
          <p:cNvPr id="6" name="Rectangle 5"/>
          <p:cNvSpPr/>
          <p:nvPr/>
        </p:nvSpPr>
        <p:spPr>
          <a:xfrm>
            <a:off x="190670" y="4899418"/>
            <a:ext cx="10287072" cy="492443"/>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a:t>
            </a:r>
            <a:r>
              <a:rPr lang="en-US" sz="2600" dirty="0">
                <a:solidFill>
                  <a:schemeClr val="tx1">
                    <a:lumMod val="95000"/>
                    <a:lumOff val="5000"/>
                  </a:schemeClr>
                </a:solidFill>
                <a:latin typeface="Dubai" pitchFamily="34" charset="-78"/>
                <a:ea typeface="Calibri" pitchFamily="34" charset="0"/>
                <a:cs typeface="Dubai" pitchFamily="34" charset="-78"/>
              </a:rPr>
              <a:t>How will EAP be impacted by advances in artificial intelligence?</a:t>
            </a:r>
            <a:endParaRPr lang="en-GB" sz="2600" dirty="0">
              <a:latin typeface="Dubai" pitchFamily="34" charset="-78"/>
              <a:ea typeface="Calibri" pitchFamily="34" charset="0"/>
              <a:cs typeface="Dubai" pitchFamily="34" charset="-78"/>
            </a:endParaRPr>
          </a:p>
        </p:txBody>
      </p:sp>
      <p:sp>
        <p:nvSpPr>
          <p:cNvPr id="7" name="Rectangle 6"/>
          <p:cNvSpPr/>
          <p:nvPr/>
        </p:nvSpPr>
        <p:spPr>
          <a:xfrm>
            <a:off x="199379" y="5578962"/>
            <a:ext cx="10287072" cy="892552"/>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a:t>
            </a:r>
            <a:r>
              <a:rPr lang="en-US" sz="2600" dirty="0">
                <a:solidFill>
                  <a:schemeClr val="tx1">
                    <a:lumMod val="95000"/>
                    <a:lumOff val="5000"/>
                  </a:schemeClr>
                </a:solidFill>
                <a:latin typeface="Dubai" pitchFamily="34" charset="-78"/>
                <a:ea typeface="Calibri" pitchFamily="34" charset="0"/>
                <a:cs typeface="Dubai" pitchFamily="34" charset="-78"/>
              </a:rPr>
              <a:t>How will EAP continue to be impacted by global economic, social and 	political events?</a:t>
            </a:r>
            <a:endParaRPr lang="en-GB" sz="2600" dirty="0">
              <a:latin typeface="Dubai" pitchFamily="34" charset="-78"/>
              <a:ea typeface="Calibri" pitchFamily="34" charset="0"/>
              <a:cs typeface="Dubai" pitchFamily="34" charset="-78"/>
            </a:endParaRPr>
          </a:p>
        </p:txBody>
      </p:sp>
      <p:sp>
        <p:nvSpPr>
          <p:cNvPr id="9" name="Rectangle 8"/>
          <p:cNvSpPr/>
          <p:nvPr/>
        </p:nvSpPr>
        <p:spPr>
          <a:xfrm>
            <a:off x="190548" y="3873280"/>
            <a:ext cx="11690302" cy="892552"/>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a:t>
            </a:r>
            <a:r>
              <a:rPr lang="en-US" sz="2600" dirty="0">
                <a:solidFill>
                  <a:schemeClr val="tx1">
                    <a:lumMod val="95000"/>
                    <a:lumOff val="5000"/>
                  </a:schemeClr>
                </a:solidFill>
                <a:latin typeface="Dubai" pitchFamily="34" charset="-78"/>
                <a:ea typeface="Calibri" pitchFamily="34" charset="0"/>
                <a:cs typeface="Dubai" pitchFamily="34" charset="-78"/>
              </a:rPr>
              <a:t>Will EAP as a discipline become more rounded and show as much 	professional interest in the ‘who’ and the ‘how’ as it hitherto has in the ‘what’?</a:t>
            </a:r>
            <a:endParaRPr lang="en-GB" sz="2600"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0" y="0"/>
            <a:ext cx="11880850" cy="928670"/>
          </a:xfrm>
          <a:prstGeom prst="rect">
            <a:avLst/>
          </a:prstGeom>
          <a:solidFill>
            <a:schemeClr val="bg2">
              <a:lumMod val="50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lgn="ctr">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lgn="ctr">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57345" name="Rectangle 1"/>
          <p:cNvSpPr>
            <a:spLocks noChangeArrowheads="1"/>
          </p:cNvSpPr>
          <p:nvPr/>
        </p:nvSpPr>
        <p:spPr bwMode="auto">
          <a:xfrm>
            <a:off x="1296955" y="1571612"/>
            <a:ext cx="9072626"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3000" dirty="0">
                <a:latin typeface="Dubai" pitchFamily="34" charset="-78"/>
                <a:ea typeface="等线" pitchFamily="2" charset="-122"/>
                <a:cs typeface="Dubai" pitchFamily="34" charset="-78"/>
              </a:rPr>
              <a:t>T</a:t>
            </a:r>
            <a:r>
              <a:rPr kumimoji="0" lang="en-US" sz="3000" b="0" i="0" u="none" strike="noStrike" cap="none" normalizeH="0" baseline="0" dirty="0">
                <a:ln>
                  <a:noFill/>
                </a:ln>
                <a:effectLst/>
                <a:latin typeface="Dubai" pitchFamily="34" charset="-78"/>
                <a:ea typeface="等线" pitchFamily="2" charset="-122"/>
                <a:cs typeface="Dubai" pitchFamily="34" charset="-78"/>
              </a:rPr>
              <a:t>he educational world is currently in a considerable state of flux, with very few of the traditional certainties. While the jury may still be out on whether EAP faces a bright or a gloomy future, for me personally, one perspective is crystal clear: </a:t>
            </a:r>
            <a:r>
              <a:rPr kumimoji="0" lang="en-US" sz="3000" b="0" i="0" u="none" strike="noStrike" cap="none" normalizeH="0" baseline="0" dirty="0">
                <a:ln>
                  <a:noFill/>
                </a:ln>
                <a:solidFill>
                  <a:srgbClr val="D84B48"/>
                </a:solidFill>
                <a:effectLst/>
                <a:latin typeface="Dubai" pitchFamily="34" charset="-78"/>
                <a:ea typeface="等线" pitchFamily="2" charset="-122"/>
                <a:cs typeface="Dubai" pitchFamily="34" charset="-78"/>
              </a:rPr>
              <a:t>if they are to remain one step ahead of the emerging challenges, those involved in the management and delivery of EAP would be well-advised to keep their eyes very firmly on the ball</a:t>
            </a:r>
            <a:r>
              <a:rPr kumimoji="0" lang="en-US" sz="3000" b="0" i="0" u="none" strike="noStrike" cap="none" normalizeH="0" baseline="0" dirty="0">
                <a:ln>
                  <a:noFill/>
                </a:ln>
                <a:effectLst/>
                <a:latin typeface="Dubai" pitchFamily="34" charset="-78"/>
                <a:ea typeface="等线" pitchFamily="2" charset="-122"/>
                <a:cs typeface="Dubai" pitchFamily="34" charset="-78"/>
              </a:rPr>
              <a:t>.</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2200" dirty="0">
              <a:latin typeface="Dubai" pitchFamily="34" charset="-78"/>
              <a:ea typeface="等线" pitchFamily="2" charset="-122"/>
              <a:cs typeface="Dubai" pitchFamily="34" charset="-7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effectLst/>
                <a:latin typeface="Dubai" pitchFamily="34" charset="-78"/>
                <a:ea typeface="等线" pitchFamily="2" charset="-122"/>
                <a:cs typeface="Dubai" pitchFamily="34" charset="-78"/>
              </a:rPr>
              <a:t>(Bell, 2023)</a:t>
            </a:r>
            <a:endParaRPr kumimoji="0" lang="en-US" sz="2200" b="0" i="0" u="none" strike="noStrike" cap="none" normalizeH="0" baseline="0" dirty="0">
              <a:ln>
                <a:noFill/>
              </a:ln>
              <a:effectLst/>
              <a:latin typeface="Dubai" pitchFamily="34" charset="-78"/>
              <a:cs typeface="Dubai" pitchFamily="34" charset="-78"/>
            </a:endParaRPr>
          </a:p>
        </p:txBody>
      </p:sp>
      <p:sp>
        <p:nvSpPr>
          <p:cNvPr id="5" name="Rectangle 4"/>
          <p:cNvSpPr/>
          <p:nvPr/>
        </p:nvSpPr>
        <p:spPr>
          <a:xfrm>
            <a:off x="3225781" y="214290"/>
            <a:ext cx="4929222" cy="584775"/>
          </a:xfrm>
          <a:prstGeom prst="rect">
            <a:avLst/>
          </a:prstGeom>
        </p:spPr>
        <p:txBody>
          <a:bodyPr wrap="square">
            <a:spAutoFit/>
          </a:bodyPr>
          <a:lstStyle/>
          <a:p>
            <a:pPr algn="ctr"/>
            <a:r>
              <a:rPr lang="en-US" sz="3200" b="1" dirty="0">
                <a:latin typeface="Dubai" pitchFamily="34" charset="-78"/>
                <a:ea typeface="Calibri" pitchFamily="34" charset="0"/>
                <a:cs typeface="Dubai" pitchFamily="34" charset="-78"/>
              </a:rPr>
              <a:t>A Closing Observation</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7345"/>
                                        </p:tgtEl>
                                        <p:attrNameLst>
                                          <p:attrName>style.visibility</p:attrName>
                                        </p:attrNameLst>
                                      </p:cBhvr>
                                      <p:to>
                                        <p:strVal val="visible"/>
                                      </p:to>
                                    </p:set>
                                    <p:animEffect transition="in" filter="diamond(in)">
                                      <p:cBhvr>
                                        <p:cTn id="7" dur="2000"/>
                                        <p:tgtEl>
                                          <p:spTgt spid="57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261" y="285728"/>
            <a:ext cx="10572824"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References</a:t>
            </a:r>
            <a:endParaRPr lang="en-GB" sz="3200" b="1" dirty="0">
              <a:latin typeface="Dubai" pitchFamily="34" charset="-78"/>
              <a:ea typeface="Calibri" pitchFamily="34" charset="0"/>
              <a:cs typeface="Dubai" pitchFamily="34" charset="-78"/>
            </a:endParaRPr>
          </a:p>
        </p:txBody>
      </p:sp>
      <p:sp>
        <p:nvSpPr>
          <p:cNvPr id="15361" name="Rectangle 1"/>
          <p:cNvSpPr>
            <a:spLocks noChangeArrowheads="1"/>
          </p:cNvSpPr>
          <p:nvPr/>
        </p:nvSpPr>
        <p:spPr bwMode="auto">
          <a:xfrm>
            <a:off x="359673" y="1851986"/>
            <a:ext cx="1028707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Calibri" pitchFamily="34" charset="0"/>
                <a:cs typeface="Calibri" pitchFamily="34" charset="0"/>
              </a:rPr>
              <a:t>Bell, D.E. (2022). Methodology in EAP: why is it largely still an overlooked issue? </a:t>
            </a:r>
            <a:r>
              <a:rPr kumimoji="0" lang="en-US" sz="1600" b="0" i="1" u="none" strike="noStrike" cap="none" normalizeH="0" baseline="0" dirty="0">
                <a:ln>
                  <a:noFill/>
                </a:ln>
                <a:solidFill>
                  <a:schemeClr val="tx1"/>
                </a:solidFill>
                <a:effectLst/>
                <a:latin typeface="Calibri" pitchFamily="34" charset="0"/>
                <a:ea typeface="Calibri" pitchFamily="34" charset="0"/>
                <a:cs typeface="Calibri" pitchFamily="34" charset="0"/>
              </a:rPr>
              <a:t>Journal of English for Academic Purposes</a:t>
            </a:r>
            <a:r>
              <a:rPr kumimoji="0" lang="en-US" sz="1600" b="0" i="0" u="none" strike="noStrike" cap="none" normalizeH="0" baseline="0" dirty="0">
                <a:ln>
                  <a:noFill/>
                </a:ln>
                <a:solidFill>
                  <a:schemeClr val="tx1"/>
                </a:solidFill>
                <a:effectLst/>
                <a:latin typeface="Calibri" pitchFamily="34" charset="0"/>
                <a:ea typeface="Calibri" pitchFamily="34" charset="0"/>
                <a:cs typeface="Calibri" pitchFamily="34" charset="0"/>
              </a:rPr>
              <a:t>, 55, </a:t>
            </a:r>
            <a:r>
              <a:rPr kumimoji="0" lang="en-US" sz="1600" b="0" i="0" u="none" strike="noStrike" cap="none" normalizeH="0" baseline="0" dirty="0">
                <a:ln>
                  <a:noFill/>
                </a:ln>
                <a:solidFill>
                  <a:srgbClr val="007398"/>
                </a:solidFill>
                <a:effectLst/>
                <a:latin typeface="Calibri" pitchFamily="34" charset="0"/>
                <a:ea typeface="Calibri" pitchFamily="34" charset="0"/>
                <a:cs typeface="Calibri" pitchFamily="34" charset="0"/>
                <a:hlinkClick r:id="rId2"/>
              </a:rPr>
              <a:t>https://doi.org/10.1016/j.jeap.2021.101073</a:t>
            </a:r>
            <a:endParaRPr kumimoji="0" lang="en-US" sz="1600" b="0" i="0" u="none" strike="noStrike" cap="none" normalizeH="0" baseline="0" dirty="0">
              <a:ln>
                <a:noFill/>
              </a:ln>
              <a:solidFill>
                <a:schemeClr val="tx1"/>
              </a:solidFill>
              <a:effectLst/>
              <a:latin typeface="Calibri" pitchFamily="34" charset="0"/>
              <a:ea typeface="Calibri" pitchFamily="34" charset="0"/>
              <a:cs typeface="Calibri" pitchFamily="34" charset="0"/>
            </a:endParaRPr>
          </a:p>
        </p:txBody>
      </p:sp>
      <p:sp>
        <p:nvSpPr>
          <p:cNvPr id="5" name="Rectangle 4"/>
          <p:cNvSpPr/>
          <p:nvPr/>
        </p:nvSpPr>
        <p:spPr>
          <a:xfrm>
            <a:off x="359673" y="2421147"/>
            <a:ext cx="10572824" cy="584775"/>
          </a:xfrm>
          <a:prstGeom prst="rect">
            <a:avLst/>
          </a:prstGeom>
        </p:spPr>
        <p:txBody>
          <a:bodyPr wrap="square">
            <a:spAutoFit/>
          </a:bodyPr>
          <a:lstStyle/>
          <a:p>
            <a:r>
              <a:rPr lang="en-US" sz="1600" dirty="0">
                <a:latin typeface="Calibri" pitchFamily="34" charset="0"/>
                <a:ea typeface="Calibri" pitchFamily="34" charset="0"/>
                <a:cs typeface="Calibri" pitchFamily="34" charset="0"/>
              </a:rPr>
              <a:t>Bell, D.E. (2021). Accounting for the troubled status of English language teachers in Higher Education. </a:t>
            </a:r>
            <a:r>
              <a:rPr lang="en-US" sz="1600" i="1" dirty="0">
                <a:latin typeface="Calibri" pitchFamily="34" charset="0"/>
                <a:ea typeface="Calibri" pitchFamily="34" charset="0"/>
                <a:cs typeface="Calibri" pitchFamily="34" charset="0"/>
              </a:rPr>
              <a:t>Teaching in Higher Education. </a:t>
            </a:r>
            <a:r>
              <a:rPr lang="en-US" sz="1600" u="sng" dirty="0">
                <a:latin typeface="Calibri" pitchFamily="34" charset="0"/>
                <a:ea typeface="Calibri" pitchFamily="34" charset="0"/>
                <a:cs typeface="Calibri" pitchFamily="34" charset="0"/>
                <a:hlinkClick r:id="rId3"/>
              </a:rPr>
              <a:t>https://doi.org/10.1080/13562517.2021.1935848</a:t>
            </a:r>
            <a:endParaRPr lang="en-GB" sz="1600" dirty="0">
              <a:latin typeface="Calibri" pitchFamily="34" charset="0"/>
              <a:ea typeface="Calibri" pitchFamily="34" charset="0"/>
              <a:cs typeface="Calibri" pitchFamily="34" charset="0"/>
            </a:endParaRPr>
          </a:p>
        </p:txBody>
      </p:sp>
      <p:sp>
        <p:nvSpPr>
          <p:cNvPr id="6" name="Rectangle 5"/>
          <p:cNvSpPr/>
          <p:nvPr/>
        </p:nvSpPr>
        <p:spPr>
          <a:xfrm>
            <a:off x="359673" y="1559734"/>
            <a:ext cx="10572824" cy="338554"/>
          </a:xfrm>
          <a:prstGeom prst="rect">
            <a:avLst/>
          </a:prstGeom>
        </p:spPr>
        <p:txBody>
          <a:bodyPr wrap="square">
            <a:spAutoFit/>
          </a:bodyPr>
          <a:lstStyle/>
          <a:p>
            <a:r>
              <a:rPr lang="en-US" sz="1600" dirty="0">
                <a:latin typeface="Calibri" pitchFamily="34" charset="0"/>
                <a:ea typeface="Calibri" pitchFamily="34" charset="0"/>
                <a:cs typeface="Calibri" pitchFamily="34" charset="0"/>
              </a:rPr>
              <a:t>Bell, D.E. (2023). </a:t>
            </a:r>
            <a:r>
              <a:rPr lang="en-US" sz="1600" i="1" dirty="0">
                <a:latin typeface="Calibri" pitchFamily="34" charset="0"/>
                <a:ea typeface="Calibri" pitchFamily="34" charset="0"/>
                <a:cs typeface="Calibri" pitchFamily="34" charset="0"/>
              </a:rPr>
              <a:t>English for Academic Purposes: Perspectives on the Past, Present and Future</a:t>
            </a:r>
            <a:r>
              <a:rPr lang="en-US" sz="1600" dirty="0">
                <a:latin typeface="Calibri" pitchFamily="34" charset="0"/>
                <a:ea typeface="Calibri" pitchFamily="34" charset="0"/>
                <a:cs typeface="Calibri" pitchFamily="34" charset="0"/>
              </a:rPr>
              <a:t>. Channel View Publications</a:t>
            </a:r>
            <a:endParaRPr lang="en-GB" sz="1600" dirty="0">
              <a:latin typeface="Calibri" pitchFamily="34" charset="0"/>
              <a:ea typeface="Calibri" pitchFamily="34" charset="0"/>
              <a:cs typeface="Calibri" pitchFamily="34" charset="0"/>
            </a:endParaRPr>
          </a:p>
        </p:txBody>
      </p:sp>
      <p:sp>
        <p:nvSpPr>
          <p:cNvPr id="7" name="Rectangle 6"/>
          <p:cNvSpPr/>
          <p:nvPr/>
        </p:nvSpPr>
        <p:spPr>
          <a:xfrm>
            <a:off x="361270" y="2977244"/>
            <a:ext cx="10572824" cy="584775"/>
          </a:xfrm>
          <a:prstGeom prst="rect">
            <a:avLst/>
          </a:prstGeom>
        </p:spPr>
        <p:txBody>
          <a:bodyPr wrap="square">
            <a:spAutoFit/>
          </a:bodyPr>
          <a:lstStyle/>
          <a:p>
            <a:r>
              <a:rPr lang="en-US" sz="1600" dirty="0">
                <a:latin typeface="Calibri" pitchFamily="34" charset="0"/>
                <a:ea typeface="Calibri" pitchFamily="34" charset="0"/>
                <a:cs typeface="Calibri" pitchFamily="34" charset="0"/>
              </a:rPr>
              <a:t>Bell, D.E. (2016). </a:t>
            </a:r>
            <a:r>
              <a:rPr lang="en-US" sz="1600" i="1" dirty="0">
                <a:latin typeface="Calibri" pitchFamily="34" charset="0"/>
                <a:ea typeface="Calibri" pitchFamily="34" charset="0"/>
                <a:cs typeface="Calibri" pitchFamily="34" charset="0"/>
              </a:rPr>
              <a:t>Practitioners, Pedagogies &amp; Professionalism in English for Academic Purposes: the Development of a Contested Field</a:t>
            </a:r>
            <a:r>
              <a:rPr lang="en-US" sz="1600" dirty="0">
                <a:latin typeface="Calibri" pitchFamily="34" charset="0"/>
                <a:ea typeface="Calibri" pitchFamily="34" charset="0"/>
                <a:cs typeface="Calibri" pitchFamily="34" charset="0"/>
              </a:rPr>
              <a:t>. Unpublished PhD Thesis. University of Nottingham UK.</a:t>
            </a:r>
            <a:endParaRPr lang="en-GB" sz="1600" dirty="0">
              <a:latin typeface="Calibri" pitchFamily="34" charset="0"/>
              <a:ea typeface="Calibri" pitchFamily="34" charset="0"/>
              <a:cs typeface="Calibri" pitchFamily="34" charset="0"/>
            </a:endParaRPr>
          </a:p>
        </p:txBody>
      </p:sp>
      <p:sp>
        <p:nvSpPr>
          <p:cNvPr id="15362" name="Rectangle 2"/>
          <p:cNvSpPr>
            <a:spLocks noChangeArrowheads="1"/>
          </p:cNvSpPr>
          <p:nvPr/>
        </p:nvSpPr>
        <p:spPr bwMode="auto">
          <a:xfrm>
            <a:off x="368092" y="3527250"/>
            <a:ext cx="1064426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Calibri" pitchFamily="34" charset="0"/>
                <a:cs typeface="Calibri" pitchFamily="34" charset="0"/>
              </a:rPr>
              <a:t>Davis, M. (2019). Publishing research as an EAP practitioner: Opportunities and threats. </a:t>
            </a:r>
            <a:r>
              <a:rPr kumimoji="0" lang="en-US" sz="1600" b="0" i="1" u="none" strike="noStrike" cap="none" normalizeH="0" baseline="0" dirty="0">
                <a:ln>
                  <a:noFill/>
                </a:ln>
                <a:solidFill>
                  <a:schemeClr val="tx1"/>
                </a:solidFill>
                <a:effectLst/>
                <a:latin typeface="Calibri" pitchFamily="34" charset="0"/>
                <a:ea typeface="Calibri" pitchFamily="34" charset="0"/>
                <a:cs typeface="Calibri" pitchFamily="34" charset="0"/>
              </a:rPr>
              <a:t>Journal of English for Academic Purposes, 39</a:t>
            </a:r>
            <a:r>
              <a:rPr kumimoji="0" lang="en-US" sz="1600" b="0" i="0" u="none" strike="noStrike" cap="none" normalizeH="0" baseline="0" dirty="0">
                <a:ln>
                  <a:noFill/>
                </a:ln>
                <a:solidFill>
                  <a:schemeClr val="tx1"/>
                </a:solidFill>
                <a:effectLst/>
                <a:latin typeface="Calibri" pitchFamily="34" charset="0"/>
                <a:ea typeface="Calibri" pitchFamily="34" charset="0"/>
                <a:cs typeface="Calibri" pitchFamily="34" charset="0"/>
              </a:rPr>
              <a:t>, 72-86.</a:t>
            </a:r>
          </a:p>
        </p:txBody>
      </p:sp>
      <p:sp>
        <p:nvSpPr>
          <p:cNvPr id="15363" name="Rectangle 3"/>
          <p:cNvSpPr>
            <a:spLocks noChangeArrowheads="1"/>
          </p:cNvSpPr>
          <p:nvPr/>
        </p:nvSpPr>
        <p:spPr bwMode="auto">
          <a:xfrm>
            <a:off x="359673" y="4056829"/>
            <a:ext cx="10949198"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Calibri" pitchFamily="34" charset="0"/>
                <a:ea typeface="Calibri" pitchFamily="34" charset="0"/>
                <a:cs typeface="Calibri" pitchFamily="34" charset="0"/>
              </a:rPr>
              <a:t>Hamp</a:t>
            </a:r>
            <a:r>
              <a:rPr kumimoji="0" lang="en-US" sz="1600" b="0" i="0" u="none" strike="noStrike" cap="none" normalizeH="0" baseline="0" dirty="0">
                <a:ln>
                  <a:noFill/>
                </a:ln>
                <a:solidFill>
                  <a:schemeClr val="tx1"/>
                </a:solidFill>
                <a:effectLst/>
                <a:latin typeface="Calibri" pitchFamily="34" charset="0"/>
                <a:ea typeface="Calibri" pitchFamily="34" charset="0"/>
                <a:cs typeface="Calibri" pitchFamily="34" charset="0"/>
              </a:rPr>
              <a:t>-Lyons, L. (2015). The future of JEAP and EAP. </a:t>
            </a:r>
            <a:r>
              <a:rPr kumimoji="0" lang="en-US" sz="1600" b="0" i="1" u="none" strike="noStrike" cap="none" normalizeH="0" baseline="0" dirty="0">
                <a:ln>
                  <a:noFill/>
                </a:ln>
                <a:solidFill>
                  <a:schemeClr val="tx1"/>
                </a:solidFill>
                <a:effectLst/>
                <a:latin typeface="Calibri" pitchFamily="34" charset="0"/>
                <a:ea typeface="Calibri" pitchFamily="34" charset="0"/>
                <a:cs typeface="Calibri" pitchFamily="34" charset="0"/>
              </a:rPr>
              <a:t>Journal of English for Academic Purposes, 20</a:t>
            </a:r>
            <a:r>
              <a:rPr kumimoji="0" lang="en-US" sz="1600" b="0" i="0" u="none" strike="noStrike" cap="none" normalizeH="0" baseline="0" dirty="0">
                <a:ln>
                  <a:noFill/>
                </a:ln>
                <a:solidFill>
                  <a:schemeClr val="tx1"/>
                </a:solidFill>
                <a:effectLst/>
                <a:latin typeface="Calibri" pitchFamily="34" charset="0"/>
                <a:ea typeface="Calibri" pitchFamily="34" charset="0"/>
                <a:cs typeface="Calibri" pitchFamily="34" charset="0"/>
              </a:rPr>
              <a:t>, A1-A4.</a:t>
            </a:r>
          </a:p>
        </p:txBody>
      </p:sp>
      <p:sp>
        <p:nvSpPr>
          <p:cNvPr id="15364" name="Rectangle 4"/>
          <p:cNvSpPr>
            <a:spLocks noChangeArrowheads="1"/>
          </p:cNvSpPr>
          <p:nvPr/>
        </p:nvSpPr>
        <p:spPr bwMode="auto">
          <a:xfrm>
            <a:off x="358969" y="4369476"/>
            <a:ext cx="11001452"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222222"/>
                </a:solidFill>
                <a:effectLst/>
                <a:latin typeface="Calibri" pitchFamily="34" charset="0"/>
                <a:ea typeface="Calibri" pitchFamily="34" charset="0"/>
                <a:cs typeface="Calibri" pitchFamily="34" charset="0"/>
              </a:rPr>
              <a:t>Hyland, K. (2018). Sympathy for the devil? A </a:t>
            </a:r>
            <a:r>
              <a:rPr kumimoji="0" lang="en-US" sz="1600" b="0" i="0" u="none" strike="noStrike" cap="none" normalizeH="0" baseline="0" dirty="0" err="1">
                <a:ln>
                  <a:noFill/>
                </a:ln>
                <a:solidFill>
                  <a:srgbClr val="222222"/>
                </a:solidFill>
                <a:effectLst/>
                <a:latin typeface="Calibri" pitchFamily="34" charset="0"/>
                <a:ea typeface="Calibri" pitchFamily="34" charset="0"/>
                <a:cs typeface="Calibri" pitchFamily="34" charset="0"/>
              </a:rPr>
              <a:t>defence</a:t>
            </a:r>
            <a:r>
              <a:rPr kumimoji="0" lang="en-US" sz="1600" b="0" i="0" u="none" strike="noStrike" cap="none" normalizeH="0" baseline="0" dirty="0">
                <a:ln>
                  <a:noFill/>
                </a:ln>
                <a:solidFill>
                  <a:srgbClr val="222222"/>
                </a:solidFill>
                <a:effectLst/>
                <a:latin typeface="Calibri" pitchFamily="34" charset="0"/>
                <a:ea typeface="Calibri" pitchFamily="34" charset="0"/>
                <a:cs typeface="Calibri" pitchFamily="34" charset="0"/>
              </a:rPr>
              <a:t> of EAP. </a:t>
            </a:r>
            <a:r>
              <a:rPr kumimoji="0" lang="en-US" sz="1600" b="0" i="1" u="none" strike="noStrike" cap="none" normalizeH="0" baseline="0" dirty="0">
                <a:ln>
                  <a:noFill/>
                </a:ln>
                <a:solidFill>
                  <a:srgbClr val="222222"/>
                </a:solidFill>
                <a:effectLst/>
                <a:latin typeface="Calibri" pitchFamily="34" charset="0"/>
                <a:ea typeface="Calibri" pitchFamily="34" charset="0"/>
                <a:cs typeface="Calibri" pitchFamily="34" charset="0"/>
              </a:rPr>
              <a:t>Language Teaching 51(3)</a:t>
            </a:r>
            <a:r>
              <a:rPr kumimoji="0" lang="en-US" sz="1600" b="0" i="0" u="none" strike="noStrike" cap="none" normalizeH="0" baseline="0" dirty="0">
                <a:ln>
                  <a:noFill/>
                </a:ln>
                <a:solidFill>
                  <a:srgbClr val="222222"/>
                </a:solidFill>
                <a:effectLst/>
                <a:latin typeface="Calibri" pitchFamily="34" charset="0"/>
                <a:ea typeface="Calibri" pitchFamily="34" charset="0"/>
                <a:cs typeface="Calibri" pitchFamily="34" charset="0"/>
              </a:rPr>
              <a:t>, 383-399. </a:t>
            </a:r>
            <a:r>
              <a:rPr kumimoji="0" lang="en-US" sz="1600" b="0" i="0" u="none" strike="noStrike" cap="none" normalizeH="0" baseline="0" dirty="0">
                <a:ln>
                  <a:noFill/>
                </a:ln>
                <a:solidFill>
                  <a:srgbClr val="000000"/>
                </a:solidFill>
                <a:effectLst/>
                <a:latin typeface="Calibri" pitchFamily="34" charset="0"/>
                <a:ea typeface="Calibri" pitchFamily="34" charset="0"/>
                <a:cs typeface="Calibri" pitchFamily="34" charset="0"/>
              </a:rPr>
              <a:t>doi:</a:t>
            </a:r>
            <a:r>
              <a:rPr kumimoji="0" lang="en-US" sz="1600" b="0" i="0" u="none" strike="noStrike" cap="none" normalizeH="0" baseline="0" dirty="0">
                <a:ln>
                  <a:noFill/>
                </a:ln>
                <a:solidFill>
                  <a:schemeClr val="tx1"/>
                </a:solidFill>
                <a:effectLst/>
                <a:latin typeface="Calibri" pitchFamily="34" charset="0"/>
                <a:ea typeface="Calibri" pitchFamily="34" charset="0"/>
                <a:cs typeface="Calibri" pitchFamily="34" charset="0"/>
              </a:rPr>
              <a:t>10.1017/S0261444818000101  </a:t>
            </a:r>
          </a:p>
        </p:txBody>
      </p:sp>
      <p:sp>
        <p:nvSpPr>
          <p:cNvPr id="15365" name="Rectangle 5"/>
          <p:cNvSpPr>
            <a:spLocks noChangeArrowheads="1"/>
          </p:cNvSpPr>
          <p:nvPr/>
        </p:nvSpPr>
        <p:spPr bwMode="auto">
          <a:xfrm>
            <a:off x="378736" y="5815672"/>
            <a:ext cx="1128720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Calibri" pitchFamily="34" charset="0"/>
                <a:ea typeface="Calibri" pitchFamily="34" charset="0"/>
                <a:cs typeface="Calibri" pitchFamily="34" charset="0"/>
              </a:rPr>
              <a:t>Post, D. (2010). </a:t>
            </a:r>
            <a:r>
              <a:rPr kumimoji="0" lang="en-AU" sz="1600" b="0" i="1" u="none" strike="noStrike" cap="none" normalizeH="0" baseline="0" dirty="0">
                <a:ln>
                  <a:noFill/>
                </a:ln>
                <a:solidFill>
                  <a:schemeClr val="tx1"/>
                </a:solidFill>
                <a:effectLst/>
                <a:latin typeface="Calibri" pitchFamily="34" charset="0"/>
                <a:ea typeface="Calibri" pitchFamily="34" charset="0"/>
                <a:cs typeface="Calibri" pitchFamily="34" charset="0"/>
              </a:rPr>
              <a:t>The transition from teaching General English to English for Academic Purposes: an investigation into the challenges encountered by teachers</a:t>
            </a:r>
            <a:r>
              <a:rPr kumimoji="0" lang="en-AU" sz="1600" b="0" i="0" u="none" strike="noStrike" cap="none" normalizeH="0" baseline="0" dirty="0">
                <a:ln>
                  <a:noFill/>
                </a:ln>
                <a:solidFill>
                  <a:schemeClr val="tx1"/>
                </a:solidFill>
                <a:effectLst/>
                <a:latin typeface="Calibri" pitchFamily="34" charset="0"/>
                <a:ea typeface="Calibri" pitchFamily="34" charset="0"/>
                <a:cs typeface="Calibri" pitchFamily="34" charset="0"/>
              </a:rPr>
              <a:t>. Unpublished MA diss., University of Bath, UK.   </a:t>
            </a:r>
          </a:p>
        </p:txBody>
      </p:sp>
      <p:sp>
        <p:nvSpPr>
          <p:cNvPr id="12" name="Rectangle 11"/>
          <p:cNvSpPr/>
          <p:nvPr/>
        </p:nvSpPr>
        <p:spPr>
          <a:xfrm>
            <a:off x="368261" y="958208"/>
            <a:ext cx="11298275" cy="584775"/>
          </a:xfrm>
          <a:prstGeom prst="rect">
            <a:avLst/>
          </a:prstGeom>
        </p:spPr>
        <p:txBody>
          <a:bodyPr wrap="square">
            <a:spAutoFit/>
          </a:bodyPr>
          <a:lstStyle/>
          <a:p>
            <a:r>
              <a:rPr lang="en-US" sz="1600" dirty="0">
                <a:latin typeface="Calibri" pitchFamily="34" charset="0"/>
                <a:ea typeface="Calibri" pitchFamily="34" charset="0"/>
                <a:cs typeface="Calibri" pitchFamily="34" charset="0"/>
              </a:rPr>
              <a:t>Alexander, O. (2009). Understanding EAP context-Teaching English Blog. </a:t>
            </a:r>
            <a:r>
              <a:rPr lang="en-US" sz="1600" u="sng" dirty="0">
                <a:latin typeface="Calibri" pitchFamily="34" charset="0"/>
                <a:ea typeface="Calibri" pitchFamily="34" charset="0"/>
                <a:cs typeface="Calibri" pitchFamily="34" charset="0"/>
                <a:hlinkClick r:id="rId4"/>
              </a:rPr>
              <a:t>http://www.teachingenglish.org.uk/blogs/olwyn-alexander/understanding-eap-context</a:t>
            </a:r>
            <a:r>
              <a:rPr lang="en-US" sz="1600" u="sng" dirty="0">
                <a:latin typeface="Calibri" pitchFamily="34" charset="0"/>
                <a:ea typeface="Calibri" pitchFamily="34" charset="0"/>
                <a:cs typeface="Calibri" pitchFamily="34" charset="0"/>
              </a:rPr>
              <a:t> </a:t>
            </a:r>
            <a:endParaRPr lang="en-GB" sz="1600" dirty="0">
              <a:latin typeface="Calibri" pitchFamily="34" charset="0"/>
              <a:ea typeface="Calibri" pitchFamily="34" charset="0"/>
              <a:cs typeface="Calibri" pitchFamily="34" charset="0"/>
            </a:endParaRPr>
          </a:p>
        </p:txBody>
      </p:sp>
      <p:sp>
        <p:nvSpPr>
          <p:cNvPr id="15366" name="Rectangle 6"/>
          <p:cNvSpPr>
            <a:spLocks noChangeArrowheads="1"/>
          </p:cNvSpPr>
          <p:nvPr/>
        </p:nvSpPr>
        <p:spPr bwMode="auto">
          <a:xfrm>
            <a:off x="368261" y="5242722"/>
            <a:ext cx="1093001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等线" pitchFamily="2" charset="-122"/>
                <a:cs typeface="Calibri" pitchFamily="34" charset="0"/>
              </a:rPr>
              <a:t>Pennington, M.C. (1992). Second Class or Economy? The Status of the English Language Teaching Profession in Tertiary Education. </a:t>
            </a:r>
            <a:r>
              <a:rPr kumimoji="0" lang="en-US" sz="1600" b="0" i="1" u="none" strike="noStrike" cap="none" normalizeH="0" baseline="0" dirty="0">
                <a:ln>
                  <a:noFill/>
                </a:ln>
                <a:solidFill>
                  <a:schemeClr val="tx1"/>
                </a:solidFill>
                <a:effectLst/>
                <a:latin typeface="Calibri" pitchFamily="34" charset="0"/>
                <a:ea typeface="等线" pitchFamily="2" charset="-122"/>
                <a:cs typeface="Calibri" pitchFamily="34" charset="0"/>
              </a:rPr>
              <a:t>Prospect, 7(3)</a:t>
            </a:r>
            <a:r>
              <a:rPr kumimoji="0" lang="en-US" sz="1600" b="0" i="0" u="none" strike="noStrike" cap="none" normalizeH="0" baseline="0" dirty="0">
                <a:ln>
                  <a:noFill/>
                </a:ln>
                <a:solidFill>
                  <a:schemeClr val="tx1"/>
                </a:solidFill>
                <a:effectLst/>
                <a:latin typeface="Calibri" pitchFamily="34" charset="0"/>
                <a:ea typeface="等线" pitchFamily="2" charset="-122"/>
                <a:cs typeface="Calibri" pitchFamily="34" charset="0"/>
              </a:rPr>
              <a:t>, 7-19.</a:t>
            </a:r>
            <a:endParaRPr kumimoji="0" lang="en-US" sz="1600" b="0" i="0" u="none" strike="noStrike" cap="none" normalizeH="0" baseline="0" dirty="0">
              <a:ln>
                <a:noFill/>
              </a:ln>
              <a:solidFill>
                <a:schemeClr val="tx1"/>
              </a:solidFill>
              <a:effectLst/>
              <a:latin typeface="Arial" pitchFamily="34" charset="0"/>
              <a:cs typeface="Arial" pitchFamily="34" charset="0"/>
            </a:endParaRPr>
          </a:p>
        </p:txBody>
      </p:sp>
      <p:sp>
        <p:nvSpPr>
          <p:cNvPr id="15367" name="Rectangle 7"/>
          <p:cNvSpPr>
            <a:spLocks noChangeArrowheads="1"/>
          </p:cNvSpPr>
          <p:nvPr/>
        </p:nvSpPr>
        <p:spPr bwMode="auto">
          <a:xfrm>
            <a:off x="359552" y="4678808"/>
            <a:ext cx="10858576" cy="6022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Calibri" pitchFamily="34" charset="0"/>
                <a:ea typeface="等线" pitchFamily="2" charset="-122"/>
                <a:cs typeface="Calibri" pitchFamily="34" charset="0"/>
              </a:rPr>
              <a:t>Lowton</a:t>
            </a:r>
            <a:r>
              <a:rPr kumimoji="0" lang="en-US" sz="1600" b="0" i="0" u="none" strike="noStrike" cap="none" normalizeH="0" baseline="0" dirty="0">
                <a:ln>
                  <a:noFill/>
                </a:ln>
                <a:solidFill>
                  <a:schemeClr val="tx1"/>
                </a:solidFill>
                <a:effectLst/>
                <a:latin typeface="Calibri" pitchFamily="34" charset="0"/>
                <a:ea typeface="等线" pitchFamily="2" charset="-122"/>
                <a:cs typeface="Calibri" pitchFamily="34" charset="0"/>
              </a:rPr>
              <a:t>, R. (2020). “The (T)EAP of the Iceberg: The Role of Qualifications in Teaching English for Academic Purposes.” Unpublished MA TESOL diss., University of Nottingham Ningbo China.</a:t>
            </a:r>
            <a:endParaRPr kumimoji="0" lang="en-US" sz="1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0" y="0"/>
            <a:ext cx="11880850" cy="1357298"/>
          </a:xfrm>
          <a:prstGeom prst="rect">
            <a:avLst/>
          </a:prstGeom>
          <a:solidFill>
            <a:schemeClr val="accent3">
              <a:lumMod val="60000"/>
              <a:lumOff val="40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r>
              <a:rPr lang="en-GB" sz="5000" b="1" dirty="0">
                <a:solidFill>
                  <a:schemeClr val="tx1">
                    <a:lumMod val="95000"/>
                  </a:schemeClr>
                </a:solidFill>
                <a:latin typeface="Calibri" pitchFamily="34" charset="0"/>
                <a:ea typeface="Verdana" pitchFamily="34" charset="0"/>
                <a:cs typeface="Calibri" pitchFamily="34" charset="0"/>
              </a:rPr>
              <a:t>Thank you for Listening</a:t>
            </a: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3" name="TextBox 2">
            <a:extLst>
              <a:ext uri="{FF2B5EF4-FFF2-40B4-BE49-F238E27FC236}">
                <a16:creationId xmlns:a16="http://schemas.microsoft.com/office/drawing/2014/main" id="{E91E3B02-2F1B-3A43-8B94-32CF7B988B0B}"/>
              </a:ext>
            </a:extLst>
          </p:cNvPr>
          <p:cNvSpPr txBox="1"/>
          <p:nvPr/>
        </p:nvSpPr>
        <p:spPr>
          <a:xfrm>
            <a:off x="2931320" y="4838818"/>
            <a:ext cx="5732458" cy="1354217"/>
          </a:xfrm>
          <a:prstGeom prst="rect">
            <a:avLst/>
          </a:prstGeom>
          <a:noFill/>
        </p:spPr>
        <p:txBody>
          <a:bodyPr wrap="square" rtlCol="0">
            <a:spAutoFit/>
          </a:bodyPr>
          <a:lstStyle/>
          <a:p>
            <a:pPr algn="ctr"/>
            <a:r>
              <a:rPr lang="en-US" sz="2200" dirty="0">
                <a:latin typeface="Dubai" pitchFamily="34" charset="-78"/>
                <a:cs typeface="Dubai" pitchFamily="34" charset="-78"/>
              </a:rPr>
              <a:t>Professor Douglas Bell</a:t>
            </a:r>
          </a:p>
          <a:p>
            <a:pPr algn="ctr"/>
            <a:r>
              <a:rPr lang="en-US" sz="2200" dirty="0">
                <a:latin typeface="Dubai" pitchFamily="34" charset="-78"/>
                <a:cs typeface="Dubai" pitchFamily="34" charset="-78"/>
              </a:rPr>
              <a:t>University of Nottingham Ningbo China</a:t>
            </a:r>
          </a:p>
          <a:p>
            <a:pPr algn="ctr"/>
            <a:endParaRPr lang="en-US" sz="1300" dirty="0">
              <a:latin typeface="Dubai" pitchFamily="34" charset="-78"/>
              <a:cs typeface="Dubai" pitchFamily="34" charset="-78"/>
            </a:endParaRPr>
          </a:p>
          <a:p>
            <a:pPr algn="ctr"/>
            <a:r>
              <a:rPr lang="en-US" sz="2500" dirty="0">
                <a:solidFill>
                  <a:srgbClr val="0070C0"/>
                </a:solidFill>
                <a:latin typeface="Dubai" pitchFamily="34" charset="-78"/>
                <a:cs typeface="Dubai" pitchFamily="34" charset="-78"/>
              </a:rPr>
              <a:t>douglas.bell@nottingham.edu.cn  </a:t>
            </a:r>
          </a:p>
        </p:txBody>
      </p:sp>
      <p:sp>
        <p:nvSpPr>
          <p:cNvPr id="4" name="TextBox 3">
            <a:extLst>
              <a:ext uri="{FF2B5EF4-FFF2-40B4-BE49-F238E27FC236}">
                <a16:creationId xmlns:a16="http://schemas.microsoft.com/office/drawing/2014/main" id="{E91E3B02-2F1B-3A43-8B94-32CF7B988B0B}"/>
              </a:ext>
            </a:extLst>
          </p:cNvPr>
          <p:cNvSpPr txBox="1"/>
          <p:nvPr/>
        </p:nvSpPr>
        <p:spPr>
          <a:xfrm>
            <a:off x="654013" y="2071678"/>
            <a:ext cx="10512457" cy="2446824"/>
          </a:xfrm>
          <a:prstGeom prst="rect">
            <a:avLst/>
          </a:prstGeom>
          <a:noFill/>
        </p:spPr>
        <p:txBody>
          <a:bodyPr wrap="square" rtlCol="0">
            <a:spAutoFit/>
          </a:bodyPr>
          <a:lstStyle/>
          <a:p>
            <a:pPr algn="ctr"/>
            <a:r>
              <a:rPr lang="en-US" sz="4300" dirty="0">
                <a:latin typeface="Dubai" pitchFamily="34" charset="-78"/>
                <a:cs typeface="Dubai" pitchFamily="34" charset="-78"/>
              </a:rPr>
              <a:t>A Matter of Critical Deconstruction</a:t>
            </a:r>
          </a:p>
          <a:p>
            <a:pPr algn="ctr"/>
            <a:r>
              <a:rPr lang="en-US" sz="4300" dirty="0">
                <a:latin typeface="Dubai" pitchFamily="34" charset="-78"/>
                <a:cs typeface="Dubai" pitchFamily="34" charset="-78"/>
              </a:rPr>
              <a:t>or of Critically Taking Stock?</a:t>
            </a:r>
          </a:p>
          <a:p>
            <a:pPr algn="ctr"/>
            <a:endParaRPr lang="en-US" sz="2200" dirty="0">
              <a:latin typeface="Bell MT" pitchFamily="18" charset="0"/>
            </a:endParaRPr>
          </a:p>
          <a:p>
            <a:pPr algn="ctr"/>
            <a:r>
              <a:rPr lang="en-US" sz="4500" dirty="0">
                <a:latin typeface="Dubai" pitchFamily="34" charset="-78"/>
                <a:cs typeface="Dubai" pitchFamily="34" charset="-78"/>
              </a:rPr>
              <a:t>A Qualitative SWOT Analysis of EAP</a:t>
            </a:r>
            <a:r>
              <a:rPr lang="en-US" sz="4500" b="1" dirty="0">
                <a:latin typeface="Dubai" pitchFamily="34" charset="-78"/>
                <a:cs typeface="Dubai" pitchFamily="34" charset="-78"/>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4034" y="1442743"/>
            <a:ext cx="10287072" cy="492443"/>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35 years now in ELT; around 25 of them spent in EAP</a:t>
            </a:r>
            <a:endParaRPr lang="en-GB" sz="2600" dirty="0">
              <a:latin typeface="Dubai" pitchFamily="34" charset="-78"/>
              <a:ea typeface="Calibri" pitchFamily="34" charset="0"/>
              <a:cs typeface="Dubai" pitchFamily="34" charset="-78"/>
            </a:endParaRPr>
          </a:p>
        </p:txBody>
      </p:sp>
      <p:sp>
        <p:nvSpPr>
          <p:cNvPr id="4" name="Rectangle 3"/>
          <p:cNvSpPr/>
          <p:nvPr/>
        </p:nvSpPr>
        <p:spPr>
          <a:xfrm>
            <a:off x="375325" y="2301765"/>
            <a:ext cx="10287072" cy="1292662"/>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PhD thesis: ‘Practitioners, Pedagogies and Professionalism in English 	for Academic Purposes (EAP). The Development of a Contested 	Field’ 	(Bell, 2016)</a:t>
            </a:r>
            <a:endParaRPr lang="en-GB" sz="2600" dirty="0">
              <a:latin typeface="Dubai" pitchFamily="34" charset="-78"/>
              <a:ea typeface="Calibri" pitchFamily="34" charset="0"/>
              <a:cs typeface="Dubai" pitchFamily="34" charset="-78"/>
            </a:endParaRPr>
          </a:p>
        </p:txBody>
      </p:sp>
      <p:sp>
        <p:nvSpPr>
          <p:cNvPr id="5" name="Rectangle 4"/>
          <p:cNvSpPr/>
          <p:nvPr/>
        </p:nvSpPr>
        <p:spPr>
          <a:xfrm>
            <a:off x="384034" y="3836799"/>
            <a:ext cx="10287072" cy="892552"/>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New book: ‘English for Academic Purposes: Perspectives on the 	Past, Present and Future’ (Bell, 2023)</a:t>
            </a:r>
            <a:endParaRPr lang="en-GB" sz="2600" dirty="0">
              <a:latin typeface="Dubai" pitchFamily="34" charset="-78"/>
              <a:ea typeface="Calibri" pitchFamily="34" charset="0"/>
              <a:cs typeface="Dubai" pitchFamily="34" charset="-78"/>
            </a:endParaRPr>
          </a:p>
        </p:txBody>
      </p:sp>
      <p:sp>
        <p:nvSpPr>
          <p:cNvPr id="6" name="Rectangle 5"/>
          <p:cNvSpPr/>
          <p:nvPr/>
        </p:nvSpPr>
        <p:spPr>
          <a:xfrm>
            <a:off x="399686" y="5000757"/>
            <a:ext cx="10928248" cy="892552"/>
          </a:xfrm>
          <a:prstGeom prst="rect">
            <a:avLst/>
          </a:prstGeom>
        </p:spPr>
        <p:txBody>
          <a:bodyPr wrap="square">
            <a:spAutoFit/>
          </a:bodyPr>
          <a:lstStyle/>
          <a:p>
            <a:pPr>
              <a:buFont typeface="Wingdings" pitchFamily="2" charset="2"/>
              <a:buChar char="v"/>
            </a:pPr>
            <a:r>
              <a:rPr lang="en-US" sz="2600" dirty="0">
                <a:latin typeface="Dubai" pitchFamily="34" charset="-78"/>
                <a:ea typeface="Calibri" pitchFamily="34" charset="0"/>
                <a:cs typeface="Dubai" pitchFamily="34" charset="-78"/>
              </a:rPr>
              <a:t>	A genuine and sustained personal interest in EAP’s history and ongoing 	developmental trajectory </a:t>
            </a:r>
            <a:endParaRPr lang="en-GB" sz="2600" dirty="0">
              <a:latin typeface="Dubai" pitchFamily="34" charset="-78"/>
              <a:ea typeface="Calibri" pitchFamily="34" charset="0"/>
              <a:cs typeface="Dubai" pitchFamily="34" charset="-78"/>
            </a:endParaRPr>
          </a:p>
        </p:txBody>
      </p:sp>
      <p:sp>
        <p:nvSpPr>
          <p:cNvPr id="7" name="Rectangle 2"/>
          <p:cNvSpPr txBox="1">
            <a:spLocks noChangeArrowheads="1"/>
          </p:cNvSpPr>
          <p:nvPr/>
        </p:nvSpPr>
        <p:spPr bwMode="auto">
          <a:xfrm>
            <a:off x="0" y="0"/>
            <a:ext cx="11880850" cy="928670"/>
          </a:xfrm>
          <a:prstGeom prst="rect">
            <a:avLst/>
          </a:prstGeom>
          <a:solidFill>
            <a:srgbClr val="09DDB5"/>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2" name="Rectangle 1"/>
          <p:cNvSpPr/>
          <p:nvPr/>
        </p:nvSpPr>
        <p:spPr>
          <a:xfrm>
            <a:off x="296823" y="214290"/>
            <a:ext cx="9144064"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Why this topic? A few personal perspectives…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0" y="0"/>
            <a:ext cx="11880850" cy="928670"/>
          </a:xfrm>
          <a:prstGeom prst="rect">
            <a:avLst/>
          </a:prstGeom>
          <a:solidFill>
            <a:srgbClr val="00B0F0"/>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2" name="Rectangle 1"/>
          <p:cNvSpPr/>
          <p:nvPr/>
        </p:nvSpPr>
        <p:spPr>
          <a:xfrm>
            <a:off x="413572" y="226532"/>
            <a:ext cx="1928826"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Strengths</a:t>
            </a:r>
            <a:endParaRPr lang="en-GB" sz="3200" b="1" dirty="0">
              <a:latin typeface="Dubai" pitchFamily="34" charset="-78"/>
              <a:ea typeface="Calibri" pitchFamily="34" charset="0"/>
              <a:cs typeface="Dubai" pitchFamily="34" charset="-78"/>
            </a:endParaRPr>
          </a:p>
        </p:txBody>
      </p:sp>
      <p:sp>
        <p:nvSpPr>
          <p:cNvPr id="5" name="Rectangle 4"/>
          <p:cNvSpPr/>
          <p:nvPr/>
        </p:nvSpPr>
        <p:spPr>
          <a:xfrm>
            <a:off x="439699" y="1285860"/>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EAP has enjoyed significant international expansion</a:t>
            </a:r>
            <a:endParaRPr lang="en-GB" sz="2600" b="1" dirty="0">
              <a:latin typeface="Dubai" pitchFamily="34" charset="-78"/>
              <a:ea typeface="Calibri" pitchFamily="34" charset="0"/>
              <a:cs typeface="Dubai" pitchFamily="34" charset="-78"/>
            </a:endParaRPr>
          </a:p>
        </p:txBody>
      </p:sp>
      <p:sp>
        <p:nvSpPr>
          <p:cNvPr id="10" name="Rectangle 9"/>
          <p:cNvSpPr/>
          <p:nvPr/>
        </p:nvSpPr>
        <p:spPr>
          <a:xfrm>
            <a:off x="439699" y="1928802"/>
            <a:ext cx="10895178" cy="4708981"/>
          </a:xfrm>
          <a:prstGeom prst="rect">
            <a:avLst/>
          </a:prstGeom>
        </p:spPr>
        <p:txBody>
          <a:bodyPr wrap="square">
            <a:spAutoFit/>
          </a:bodyPr>
          <a:lstStyle/>
          <a:p>
            <a:pPr algn="just"/>
            <a:r>
              <a:rPr lang="en-AU" sz="2200" dirty="0">
                <a:latin typeface="Dubai" pitchFamily="34" charset="-78"/>
                <a:cs typeface="Dubai" pitchFamily="34" charset="-78"/>
              </a:rPr>
              <a:t>‘</a:t>
            </a:r>
            <a:r>
              <a:rPr lang="en-AU" sz="2200" i="1" dirty="0">
                <a:latin typeface="Dubai" pitchFamily="34" charset="-78"/>
                <a:cs typeface="Dubai" pitchFamily="34" charset="-78"/>
              </a:rPr>
              <a:t>One</a:t>
            </a:r>
            <a:r>
              <a:rPr lang="en-AU" sz="2200" dirty="0">
                <a:latin typeface="Dubai" pitchFamily="34" charset="-78"/>
                <a:cs typeface="Dubai" pitchFamily="34" charset="-78"/>
              </a:rPr>
              <a:t> of the strengths… is that </a:t>
            </a:r>
            <a:r>
              <a:rPr lang="en-AU" sz="2200" dirty="0">
                <a:solidFill>
                  <a:srgbClr val="C00000"/>
                </a:solidFill>
                <a:latin typeface="Dubai" pitchFamily="34" charset="-78"/>
                <a:cs typeface="Dubai" pitchFamily="34" charset="-78"/>
              </a:rPr>
              <a:t>there’s an ever-increasing demand for EAP</a:t>
            </a:r>
            <a:r>
              <a:rPr lang="en-AU" sz="2200" dirty="0">
                <a:latin typeface="Dubai" pitchFamily="34" charset="-78"/>
                <a:cs typeface="Dubai" pitchFamily="34" charset="-78"/>
              </a:rPr>
              <a:t>… Another strength would be that more Masters’ degrees in TESOL and Applied Linguistics are now including modules on EAP and on teaching EAP than they used to. This means that </a:t>
            </a:r>
            <a:r>
              <a:rPr lang="en-AU" sz="2200" dirty="0">
                <a:solidFill>
                  <a:srgbClr val="C00000"/>
                </a:solidFill>
                <a:latin typeface="Dubai" pitchFamily="34" charset="-78"/>
                <a:cs typeface="Dubai" pitchFamily="34" charset="-78"/>
              </a:rPr>
              <a:t>EAP scholarship is becoming better known and more widely disseminated</a:t>
            </a:r>
            <a:r>
              <a:rPr lang="en-AU" sz="2200" dirty="0">
                <a:latin typeface="Dubai" pitchFamily="34" charset="-78"/>
                <a:cs typeface="Dubai" pitchFamily="34" charset="-78"/>
              </a:rPr>
              <a:t>…That should </a:t>
            </a:r>
            <a:r>
              <a:rPr lang="en-AU" sz="2200" i="1" dirty="0">
                <a:latin typeface="Dubai" pitchFamily="34" charset="-78"/>
                <a:cs typeface="Dubai" pitchFamily="34" charset="-78"/>
              </a:rPr>
              <a:t>definitely</a:t>
            </a:r>
            <a:r>
              <a:rPr lang="en-AU" sz="2200" dirty="0">
                <a:latin typeface="Dubai" pitchFamily="34" charset="-78"/>
                <a:cs typeface="Dubai" pitchFamily="34" charset="-78"/>
              </a:rPr>
              <a:t> be a good thing…These modules on Masters programmes in TESOL expose students to EAP scholarship; those students are going to become English teachers; some of them are going to become EAP teachers… so it raises their awareness of EAP scholarship; it raises their awareness of things like needs analysis; it raises their awareness of disciplinary differences; it raises their awareness of the importance of co-operation with subject specialists when designing EAP programmes. All of this is good in disseminating knowledge and scholarship. Those are the main </a:t>
            </a:r>
            <a:r>
              <a:rPr lang="en-AU" sz="2200" i="1" dirty="0">
                <a:latin typeface="Dubai" pitchFamily="34" charset="-78"/>
                <a:cs typeface="Dubai" pitchFamily="34" charset="-78"/>
              </a:rPr>
              <a:t>strengths</a:t>
            </a:r>
            <a:r>
              <a:rPr lang="en-AU" sz="2200" dirty="0">
                <a:latin typeface="Dubai" pitchFamily="34" charset="-78"/>
                <a:cs typeface="Dubai" pitchFamily="34" charset="-78"/>
              </a:rPr>
              <a:t> that I see’</a:t>
            </a:r>
          </a:p>
          <a:p>
            <a:pPr lvl="0" fontAlgn="base">
              <a:spcBef>
                <a:spcPct val="0"/>
              </a:spcBef>
              <a:spcAft>
                <a:spcPct val="0"/>
              </a:spcAft>
            </a:pPr>
            <a:endParaRPr lang="en-AU" sz="1400" dirty="0">
              <a:latin typeface="Dubai" pitchFamily="34" charset="-78"/>
              <a:ea typeface="等线" pitchFamily="2" charset="-122"/>
              <a:cs typeface="Dubai" pitchFamily="34" charset="-78"/>
            </a:endParaRPr>
          </a:p>
          <a:p>
            <a:pPr lvl="0"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 from </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2023)</a:t>
            </a:r>
            <a:endParaRPr kumimoji="0" lang="en-AU" sz="2200" b="0" i="0" u="none" strike="noStrike" cap="none" normalizeH="0" baseline="0" dirty="0">
              <a:ln>
                <a:noFill/>
              </a:ln>
              <a:solidFill>
                <a:schemeClr val="tx1"/>
              </a:solidFill>
              <a:effectLst/>
              <a:latin typeface="Dubai" pitchFamily="34" charset="-78"/>
              <a:cs typeface="Dubai" pitchFamily="34" charset="-78"/>
            </a:endParaRPr>
          </a:p>
          <a:p>
            <a:pPr algn="just"/>
            <a:endParaRPr lang="en-GB" sz="2200" dirty="0">
              <a:latin typeface="Dubai" pitchFamily="34" charset="-78"/>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117" y="2482767"/>
            <a:ext cx="10144196" cy="3016210"/>
          </a:xfrm>
          <a:prstGeom prst="rect">
            <a:avLst/>
          </a:prstGeom>
        </p:spPr>
        <p:txBody>
          <a:bodyPr wrap="square">
            <a:spAutoFit/>
          </a:bodyPr>
          <a:lstStyle/>
          <a:p>
            <a:pPr algn="just"/>
            <a:r>
              <a:rPr lang="en-AU" sz="2200" dirty="0">
                <a:latin typeface="Dubai" pitchFamily="34" charset="-78"/>
                <a:cs typeface="Dubai" pitchFamily="34" charset="-78"/>
              </a:rPr>
              <a:t>‘In terms of strengths, I certainly do think that </a:t>
            </a:r>
            <a:r>
              <a:rPr lang="en-AU" sz="2200" dirty="0">
                <a:solidFill>
                  <a:srgbClr val="C00000"/>
                </a:solidFill>
                <a:latin typeface="Dubai" pitchFamily="34" charset="-78"/>
                <a:cs typeface="Dubai" pitchFamily="34" charset="-78"/>
              </a:rPr>
              <a:t>EAP research anyhow has broadened its interest enormously</a:t>
            </a:r>
            <a:r>
              <a:rPr lang="en-AU" sz="2200" dirty="0">
                <a:latin typeface="Dubai" pitchFamily="34" charset="-78"/>
                <a:cs typeface="Dubai" pitchFamily="34" charset="-78"/>
              </a:rPr>
              <a:t>, especially since the early days. And I think that places like the UK are very lucky to have </a:t>
            </a:r>
            <a:r>
              <a:rPr lang="en-AU" sz="2200" dirty="0">
                <a:solidFill>
                  <a:srgbClr val="C00000"/>
                </a:solidFill>
                <a:latin typeface="Dubai" pitchFamily="34" charset="-78"/>
                <a:cs typeface="Dubai" pitchFamily="34" charset="-78"/>
              </a:rPr>
              <a:t>an organisation like BALEAP because it pulls everyone together </a:t>
            </a:r>
            <a:r>
              <a:rPr lang="en-AU" sz="2200" dirty="0">
                <a:latin typeface="Dubai" pitchFamily="34" charset="-78"/>
                <a:cs typeface="Dubai" pitchFamily="34" charset="-78"/>
              </a:rPr>
              <a:t>and it’s really great to have that because I guess </a:t>
            </a:r>
            <a:r>
              <a:rPr lang="en-AU" sz="2200" dirty="0">
                <a:solidFill>
                  <a:srgbClr val="C00000"/>
                </a:solidFill>
                <a:latin typeface="Dubai" pitchFamily="34" charset="-78"/>
                <a:cs typeface="Dubai" pitchFamily="34" charset="-78"/>
              </a:rPr>
              <a:t>it provides a connection for a lot of people</a:t>
            </a:r>
            <a:r>
              <a:rPr lang="en-AU" sz="2200" dirty="0">
                <a:latin typeface="Dubai" pitchFamily="34" charset="-78"/>
                <a:cs typeface="Dubai" pitchFamily="34" charset="-78"/>
              </a:rPr>
              <a:t>, which of course they haven’t got in other parts of the world. </a:t>
            </a:r>
            <a:r>
              <a:rPr lang="en-AU" sz="2200" dirty="0">
                <a:solidFill>
                  <a:srgbClr val="C00000"/>
                </a:solidFill>
                <a:latin typeface="Dubai" pitchFamily="34" charset="-78"/>
                <a:cs typeface="Dubai" pitchFamily="34" charset="-78"/>
              </a:rPr>
              <a:t>It certainly does something for </a:t>
            </a:r>
            <a:r>
              <a:rPr lang="en-AU" sz="2200" dirty="0" err="1">
                <a:solidFill>
                  <a:srgbClr val="C00000"/>
                </a:solidFill>
                <a:latin typeface="Dubai" pitchFamily="34" charset="-78"/>
                <a:cs typeface="Dubai" pitchFamily="34" charset="-78"/>
              </a:rPr>
              <a:t>professionalisation</a:t>
            </a:r>
            <a:r>
              <a:rPr lang="en-AU" sz="2200" dirty="0">
                <a:solidFill>
                  <a:srgbClr val="C00000"/>
                </a:solidFill>
                <a:latin typeface="Dubai" pitchFamily="34" charset="-78"/>
                <a:cs typeface="Dubai" pitchFamily="34" charset="-78"/>
              </a:rPr>
              <a:t>’</a:t>
            </a:r>
          </a:p>
          <a:p>
            <a:pPr lvl="0" algn="just" fontAlgn="base">
              <a:spcBef>
                <a:spcPct val="0"/>
              </a:spcBef>
              <a:spcAft>
                <a:spcPct val="0"/>
              </a:spcAft>
            </a:pPr>
            <a:endParaRPr lang="en-AU" sz="1400" dirty="0">
              <a:latin typeface="Dubai" pitchFamily="34" charset="-78"/>
              <a:ea typeface="等线" pitchFamily="2" charset="-122"/>
              <a:cs typeface="Dubai" pitchFamily="34" charset="-78"/>
            </a:endParaRPr>
          </a:p>
          <a:p>
            <a:pPr lvl="0" algn="just"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 from</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 2023)</a:t>
            </a:r>
            <a:endParaRPr kumimoji="0" lang="en-AU" sz="2200" b="0" i="0" u="none" strike="noStrike" cap="none" normalizeH="0" baseline="0" dirty="0">
              <a:ln>
                <a:noFill/>
              </a:ln>
              <a:solidFill>
                <a:schemeClr val="tx1"/>
              </a:solidFill>
              <a:effectLst/>
              <a:latin typeface="Dubai" pitchFamily="34" charset="-78"/>
              <a:cs typeface="Dubai" pitchFamily="34" charset="-78"/>
            </a:endParaRPr>
          </a:p>
          <a:p>
            <a:pPr algn="just"/>
            <a:endParaRPr lang="en-GB" sz="2200" dirty="0">
              <a:latin typeface="Dubai" pitchFamily="34" charset="-78"/>
              <a:cs typeface="Dubai" pitchFamily="34" charset="-78"/>
            </a:endParaRPr>
          </a:p>
        </p:txBody>
      </p:sp>
      <p:sp>
        <p:nvSpPr>
          <p:cNvPr id="6" name="Rectangle 5"/>
          <p:cNvSpPr/>
          <p:nvPr/>
        </p:nvSpPr>
        <p:spPr>
          <a:xfrm>
            <a:off x="457117" y="1696949"/>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EAP has considerably widened its scope</a:t>
            </a:r>
            <a:endParaRPr lang="en-GB" sz="2600" b="1" dirty="0">
              <a:latin typeface="Dubai" pitchFamily="34" charset="-78"/>
              <a:ea typeface="Calibri" pitchFamily="34" charset="0"/>
              <a:cs typeface="Dubai" pitchFamily="34" charset="-78"/>
            </a:endParaRPr>
          </a:p>
        </p:txBody>
      </p:sp>
      <p:sp>
        <p:nvSpPr>
          <p:cNvPr id="7" name="Rectangle 2"/>
          <p:cNvSpPr txBox="1">
            <a:spLocks noChangeArrowheads="1"/>
          </p:cNvSpPr>
          <p:nvPr/>
        </p:nvSpPr>
        <p:spPr bwMode="auto">
          <a:xfrm>
            <a:off x="0" y="0"/>
            <a:ext cx="11880850" cy="928670"/>
          </a:xfrm>
          <a:prstGeom prst="rect">
            <a:avLst/>
          </a:prstGeom>
          <a:solidFill>
            <a:srgbClr val="00B0F0"/>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8" name="Rectangle 7"/>
          <p:cNvSpPr/>
          <p:nvPr/>
        </p:nvSpPr>
        <p:spPr>
          <a:xfrm>
            <a:off x="413572" y="226532"/>
            <a:ext cx="1928826"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Strengths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823" y="1285860"/>
            <a:ext cx="11441151" cy="1285884"/>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a:t>
            </a:r>
            <a:r>
              <a:rPr lang="en-US" sz="2500" b="1" dirty="0">
                <a:latin typeface="Dubai" pitchFamily="34" charset="-78"/>
                <a:ea typeface="Calibri" pitchFamily="34" charset="0"/>
                <a:cs typeface="Dubai" pitchFamily="34" charset="-78"/>
              </a:rPr>
              <a:t>EAP now has its own professional </a:t>
            </a:r>
            <a:r>
              <a:rPr lang="en-US" sz="2500" b="1" dirty="0" err="1">
                <a:latin typeface="Dubai" pitchFamily="34" charset="-78"/>
                <a:ea typeface="Calibri" pitchFamily="34" charset="0"/>
                <a:cs typeface="Dubai" pitchFamily="34" charset="-78"/>
              </a:rPr>
              <a:t>organisations</a:t>
            </a:r>
            <a:r>
              <a:rPr lang="en-US" sz="2500" b="1" dirty="0">
                <a:latin typeface="Dubai" pitchFamily="34" charset="-78"/>
                <a:ea typeface="Calibri" pitchFamily="34" charset="0"/>
                <a:cs typeface="Dubai" pitchFamily="34" charset="-78"/>
              </a:rPr>
              <a:t>, its own meta-language, </a:t>
            </a:r>
          </a:p>
          <a:p>
            <a:r>
              <a:rPr lang="en-US" sz="2500" b="1" dirty="0">
                <a:latin typeface="Dubai" pitchFamily="34" charset="-78"/>
                <a:ea typeface="Calibri" pitchFamily="34" charset="0"/>
                <a:cs typeface="Dubai" pitchFamily="34" charset="-78"/>
              </a:rPr>
              <a:t>	its own journals and conferences, its own ‘big names’, its own 	recognition 	schemes and accreditation mechanisms</a:t>
            </a:r>
            <a:endParaRPr lang="en-GB" sz="2500" b="1" dirty="0">
              <a:latin typeface="Dubai" pitchFamily="34" charset="-78"/>
              <a:ea typeface="Calibri" pitchFamily="34" charset="0"/>
              <a:cs typeface="Dubai" pitchFamily="34" charset="-78"/>
            </a:endParaRPr>
          </a:p>
        </p:txBody>
      </p:sp>
      <p:sp>
        <p:nvSpPr>
          <p:cNvPr id="3" name="Rectangle 2"/>
          <p:cNvSpPr/>
          <p:nvPr/>
        </p:nvSpPr>
        <p:spPr>
          <a:xfrm>
            <a:off x="439699" y="2714620"/>
            <a:ext cx="10715700" cy="2893100"/>
          </a:xfrm>
          <a:prstGeom prst="rect">
            <a:avLst/>
          </a:prstGeom>
        </p:spPr>
        <p:txBody>
          <a:bodyPr wrap="square">
            <a:spAutoFit/>
          </a:bodyPr>
          <a:lstStyle/>
          <a:p>
            <a:pPr algn="just"/>
            <a:r>
              <a:rPr lang="en-AU" sz="2200" dirty="0">
                <a:latin typeface="Dubai" pitchFamily="34" charset="-78"/>
                <a:cs typeface="Dubai" pitchFamily="34" charset="-78"/>
              </a:rPr>
              <a:t>‘</a:t>
            </a:r>
            <a:r>
              <a:rPr lang="en-AU" sz="2200" dirty="0">
                <a:solidFill>
                  <a:srgbClr val="C00000"/>
                </a:solidFill>
                <a:latin typeface="Dubai" pitchFamily="34" charset="-78"/>
                <a:cs typeface="Dubai" pitchFamily="34" charset="-78"/>
              </a:rPr>
              <a:t>EAP has become a much more theoretically grounded and research-informed enterprise </a:t>
            </a:r>
            <a:r>
              <a:rPr lang="en-AU" sz="2200" dirty="0">
                <a:latin typeface="Dubai" pitchFamily="34" charset="-78"/>
                <a:cs typeface="Dubai" pitchFamily="34" charset="-78"/>
              </a:rPr>
              <a:t>in recent years, sitting at the intersections of applied linguistics, education, and the sociology of scientific knowledge’</a:t>
            </a:r>
          </a:p>
          <a:p>
            <a:pPr algn="just"/>
            <a:endParaRPr lang="en-AU" sz="1400" dirty="0">
              <a:latin typeface="Dubai" pitchFamily="34" charset="-78"/>
              <a:cs typeface="Dubai" pitchFamily="34" charset="-78"/>
            </a:endParaRPr>
          </a:p>
          <a:p>
            <a:pPr algn="just"/>
            <a:r>
              <a:rPr lang="en-US" sz="2200" dirty="0">
                <a:latin typeface="Dubai" pitchFamily="34" charset="-78"/>
                <a:cs typeface="Dubai" pitchFamily="34" charset="-78"/>
              </a:rPr>
              <a:t>‘… specialist expertise, focused practices, areas of inquiry, scholarly approaches and the paraphernalia of journals, monographs, conferences, and research </a:t>
            </a:r>
            <a:r>
              <a:rPr lang="en-US" sz="2200" dirty="0" err="1">
                <a:latin typeface="Dubai" pitchFamily="34" charset="-78"/>
                <a:cs typeface="Dubai" pitchFamily="34" charset="-78"/>
              </a:rPr>
              <a:t>centres</a:t>
            </a:r>
            <a:r>
              <a:rPr lang="en-US" sz="2200" dirty="0">
                <a:latin typeface="Dubai" pitchFamily="34" charset="-78"/>
                <a:cs typeface="Dubai" pitchFamily="34" charset="-78"/>
              </a:rPr>
              <a:t>: </a:t>
            </a:r>
            <a:r>
              <a:rPr lang="en-US" sz="2200" dirty="0">
                <a:solidFill>
                  <a:srgbClr val="C00000"/>
                </a:solidFill>
                <a:latin typeface="Dubai" pitchFamily="34" charset="-78"/>
                <a:cs typeface="Dubai" pitchFamily="34" charset="-78"/>
              </a:rPr>
              <a:t>all the trappings, in fact, of a full-fledged educational practice’</a:t>
            </a:r>
          </a:p>
          <a:p>
            <a:pPr algn="just"/>
            <a:endParaRPr lang="en-US" sz="1200" dirty="0">
              <a:latin typeface="Dubai" pitchFamily="34" charset="-78"/>
              <a:ea typeface="Calibri" pitchFamily="34" charset="0"/>
              <a:cs typeface="Dubai" pitchFamily="34" charset="-78"/>
            </a:endParaRPr>
          </a:p>
          <a:p>
            <a:pPr algn="just"/>
            <a:r>
              <a:rPr lang="en-US" sz="2200" dirty="0">
                <a:latin typeface="Dubai" pitchFamily="34" charset="-78"/>
                <a:ea typeface="Calibri" pitchFamily="34" charset="0"/>
                <a:cs typeface="Dubai" pitchFamily="34" charset="-78"/>
              </a:rPr>
              <a:t>(Hyland, 2018, p. 389)</a:t>
            </a:r>
            <a:endParaRPr lang="en-GB" sz="2200" dirty="0">
              <a:latin typeface="Dubai" pitchFamily="34" charset="-78"/>
              <a:ea typeface="Calibri" pitchFamily="34" charset="0"/>
              <a:cs typeface="Dubai" pitchFamily="34" charset="-78"/>
            </a:endParaRPr>
          </a:p>
        </p:txBody>
      </p:sp>
      <p:sp>
        <p:nvSpPr>
          <p:cNvPr id="6" name="Rectangle 5"/>
          <p:cNvSpPr/>
          <p:nvPr/>
        </p:nvSpPr>
        <p:spPr>
          <a:xfrm>
            <a:off x="2439963" y="5715016"/>
            <a:ext cx="6357831" cy="584775"/>
          </a:xfrm>
          <a:prstGeom prst="rect">
            <a:avLst/>
          </a:prstGeom>
        </p:spPr>
        <p:txBody>
          <a:bodyPr wrap="none">
            <a:spAutoFit/>
          </a:bodyPr>
          <a:lstStyle/>
          <a:p>
            <a:r>
              <a:rPr lang="en-US" sz="3200" b="1" dirty="0">
                <a:latin typeface="Dubai" pitchFamily="34" charset="-78"/>
                <a:ea typeface="Calibri" pitchFamily="34" charset="0"/>
                <a:cs typeface="Dubai" pitchFamily="34" charset="-78"/>
              </a:rPr>
              <a:t>	EAP has arguably come of age</a:t>
            </a:r>
            <a:endParaRPr lang="en-GB" sz="3200" b="1" dirty="0">
              <a:latin typeface="Dubai" pitchFamily="34" charset="-78"/>
              <a:ea typeface="Calibri" pitchFamily="34" charset="0"/>
              <a:cs typeface="Dubai" pitchFamily="34" charset="-78"/>
            </a:endParaRPr>
          </a:p>
        </p:txBody>
      </p:sp>
      <p:sp>
        <p:nvSpPr>
          <p:cNvPr id="7" name="Rectangle 2"/>
          <p:cNvSpPr txBox="1">
            <a:spLocks noChangeArrowheads="1"/>
          </p:cNvSpPr>
          <p:nvPr/>
        </p:nvSpPr>
        <p:spPr bwMode="auto">
          <a:xfrm>
            <a:off x="0" y="0"/>
            <a:ext cx="11880850" cy="928670"/>
          </a:xfrm>
          <a:prstGeom prst="rect">
            <a:avLst/>
          </a:prstGeom>
          <a:solidFill>
            <a:srgbClr val="00B0F0"/>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8" name="Rectangle 7"/>
          <p:cNvSpPr/>
          <p:nvPr/>
        </p:nvSpPr>
        <p:spPr>
          <a:xfrm>
            <a:off x="413572" y="226532"/>
            <a:ext cx="1928826"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Strengths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11927" y="1425325"/>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Working </a:t>
            </a:r>
            <a:r>
              <a:rPr lang="en-US" sz="2600" b="1" i="1" dirty="0">
                <a:latin typeface="Dubai" pitchFamily="34" charset="-78"/>
                <a:ea typeface="Calibri" pitchFamily="34" charset="0"/>
                <a:cs typeface="Dubai" pitchFamily="34" charset="-78"/>
              </a:rPr>
              <a:t>for</a:t>
            </a:r>
            <a:r>
              <a:rPr lang="en-US" sz="2600" b="1" dirty="0">
                <a:latin typeface="Dubai" pitchFamily="34" charset="-78"/>
                <a:ea typeface="Calibri" pitchFamily="34" charset="0"/>
                <a:cs typeface="Dubai" pitchFamily="34" charset="-78"/>
              </a:rPr>
              <a:t> the disciplines rather than with them</a:t>
            </a:r>
            <a:endParaRPr lang="en-GB" sz="2600" b="1" dirty="0">
              <a:latin typeface="Dubai" pitchFamily="34" charset="-78"/>
              <a:ea typeface="Calibri" pitchFamily="34" charset="0"/>
              <a:cs typeface="Dubai" pitchFamily="34" charset="-78"/>
            </a:endParaRPr>
          </a:p>
        </p:txBody>
      </p:sp>
      <p:sp>
        <p:nvSpPr>
          <p:cNvPr id="9" name="Rectangle 8"/>
          <p:cNvSpPr/>
          <p:nvPr/>
        </p:nvSpPr>
        <p:spPr>
          <a:xfrm>
            <a:off x="411927" y="3354151"/>
            <a:ext cx="10572824"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A continuing lack of clearly posted entry routes into the profession</a:t>
            </a:r>
            <a:endParaRPr lang="en-GB" sz="2600" b="1" dirty="0">
              <a:latin typeface="Dubai" pitchFamily="34" charset="-78"/>
              <a:ea typeface="Calibri" pitchFamily="34" charset="0"/>
              <a:cs typeface="Dubai" pitchFamily="34" charset="-78"/>
            </a:endParaRPr>
          </a:p>
        </p:txBody>
      </p:sp>
      <p:sp>
        <p:nvSpPr>
          <p:cNvPr id="10" name="Rectangle 9"/>
          <p:cNvSpPr/>
          <p:nvPr/>
        </p:nvSpPr>
        <p:spPr>
          <a:xfrm>
            <a:off x="411927" y="2139705"/>
            <a:ext cx="8572560" cy="1323439"/>
          </a:xfrm>
          <a:prstGeom prst="rect">
            <a:avLst/>
          </a:prstGeom>
        </p:spPr>
        <p:txBody>
          <a:bodyPr wrap="square">
            <a:spAutoFit/>
          </a:bodyPr>
          <a:lstStyle/>
          <a:p>
            <a:r>
              <a:rPr lang="en-US" sz="2200" dirty="0">
                <a:latin typeface="Dubai" pitchFamily="34" charset="-78"/>
                <a:ea typeface="Calibri" pitchFamily="34" charset="0"/>
                <a:cs typeface="Dubai" pitchFamily="34" charset="-78"/>
              </a:rPr>
              <a:t>‘In the disciplines, they seem to think that </a:t>
            </a:r>
            <a:r>
              <a:rPr lang="en-US" sz="2200" dirty="0">
                <a:solidFill>
                  <a:srgbClr val="C00000"/>
                </a:solidFill>
                <a:latin typeface="Dubai" pitchFamily="34" charset="-78"/>
                <a:ea typeface="Calibri" pitchFamily="34" charset="0"/>
                <a:cs typeface="Dubai" pitchFamily="34" charset="-78"/>
              </a:rPr>
              <a:t>you’re just the grammar guy</a:t>
            </a:r>
            <a:r>
              <a:rPr lang="en-US" sz="2200" dirty="0">
                <a:latin typeface="Dubai" pitchFamily="34" charset="-78"/>
                <a:ea typeface="Calibri" pitchFamily="34" charset="0"/>
                <a:cs typeface="Dubai" pitchFamily="34" charset="-78"/>
              </a:rPr>
              <a:t>’</a:t>
            </a:r>
          </a:p>
          <a:p>
            <a:pPr lvl="0" fontAlgn="base">
              <a:spcBef>
                <a:spcPct val="0"/>
              </a:spcBef>
              <a:spcAft>
                <a:spcPct val="0"/>
              </a:spcAft>
            </a:pPr>
            <a:endParaRPr lang="en-AU" sz="1400" dirty="0">
              <a:latin typeface="Dubai" pitchFamily="34" charset="-78"/>
              <a:ea typeface="等线" pitchFamily="2" charset="-122"/>
              <a:cs typeface="Dubai" pitchFamily="34" charset="-78"/>
            </a:endParaRPr>
          </a:p>
          <a:p>
            <a:pPr lvl="0"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 from 2016</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a:t>
            </a:r>
            <a:endParaRPr kumimoji="0" lang="en-AU" sz="2200" b="0" i="0" u="none" strike="noStrike" cap="none" normalizeH="0" baseline="0" dirty="0">
              <a:ln>
                <a:noFill/>
              </a:ln>
              <a:solidFill>
                <a:schemeClr val="tx1"/>
              </a:solidFill>
              <a:effectLst/>
              <a:latin typeface="Dubai" pitchFamily="34" charset="-78"/>
              <a:cs typeface="Dubai" pitchFamily="34" charset="-78"/>
            </a:endParaRPr>
          </a:p>
          <a:p>
            <a:endParaRPr lang="en-GB" sz="2200" dirty="0">
              <a:latin typeface="Dubai" pitchFamily="34" charset="-78"/>
              <a:ea typeface="Calibri" pitchFamily="34" charset="0"/>
              <a:cs typeface="Dubai" pitchFamily="34" charset="-78"/>
            </a:endParaRPr>
          </a:p>
        </p:txBody>
      </p:sp>
      <p:sp>
        <p:nvSpPr>
          <p:cNvPr id="13313" name="Rectangle 1"/>
          <p:cNvSpPr>
            <a:spLocks noChangeArrowheads="1"/>
          </p:cNvSpPr>
          <p:nvPr/>
        </p:nvSpPr>
        <p:spPr bwMode="auto">
          <a:xfrm>
            <a:off x="483365" y="3987210"/>
            <a:ext cx="9798077"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There isn’t an obvious route into [EAP]</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and therefore […] you have to ask yourself: is it a profession? </a:t>
            </a:r>
            <a:r>
              <a:rPr kumimoji="0" lang="en-AU" sz="2200" b="0" i="1" u="none" strike="noStrike" cap="none" normalizeH="0" baseline="0" dirty="0">
                <a:ln>
                  <a:noFill/>
                </a:ln>
                <a:solidFill>
                  <a:schemeClr val="tx1"/>
                </a:solidFill>
                <a:effectLst/>
                <a:latin typeface="Dubai" pitchFamily="34" charset="-78"/>
                <a:ea typeface="等线" pitchFamily="2" charset="-122"/>
                <a:cs typeface="Dubai" pitchFamily="34" charset="-78"/>
              </a:rPr>
              <a:t>[laughs]</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So I think […] it would help us to have a clear sense of who we are and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how do you get to be an EAP teacher </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If there’s actually a path which someone could take deliberately, it might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bring in more people who want to be EAP teachers rather than people who just stumbled upon it</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en-AU" sz="1400" dirty="0">
              <a:latin typeface="Dubai" pitchFamily="34" charset="-78"/>
              <a:ea typeface="等线" pitchFamily="2" charset="-122"/>
              <a:cs typeface="Dubai" pitchFamily="34" charset="-7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 cited in </a:t>
            </a:r>
            <a:r>
              <a:rPr kumimoji="0" lang="en-AU" sz="2200" b="0" i="0" u="none" strike="noStrike" cap="none" normalizeH="0" baseline="0" dirty="0" err="1">
                <a:ln>
                  <a:noFill/>
                </a:ln>
                <a:solidFill>
                  <a:schemeClr val="tx1"/>
                </a:solidFill>
                <a:effectLst/>
                <a:latin typeface="Dubai" pitchFamily="34" charset="-78"/>
                <a:ea typeface="等线" pitchFamily="2" charset="-122"/>
                <a:cs typeface="Dubai" pitchFamily="34" charset="-78"/>
              </a:rPr>
              <a:t>Lowton</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 2020)</a:t>
            </a:r>
            <a:endParaRPr kumimoji="0" lang="en-AU" sz="2200" b="0" i="0" u="none" strike="noStrike" cap="none" normalizeH="0" baseline="0" dirty="0">
              <a:ln>
                <a:noFill/>
              </a:ln>
              <a:solidFill>
                <a:schemeClr val="tx1"/>
              </a:solidFill>
              <a:effectLst/>
              <a:latin typeface="Dubai" pitchFamily="34" charset="-78"/>
              <a:cs typeface="Dubai" pitchFamily="34" charset="-78"/>
            </a:endParaRPr>
          </a:p>
        </p:txBody>
      </p:sp>
      <p:sp>
        <p:nvSpPr>
          <p:cNvPr id="11"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12" name="Rectangle 11"/>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3313"/>
                                        </p:tgtEl>
                                        <p:attrNameLst>
                                          <p:attrName>style.visibility</p:attrName>
                                        </p:attrNameLst>
                                      </p:cBhvr>
                                      <p:to>
                                        <p:strVal val="visible"/>
                                      </p:to>
                                    </p:set>
                                    <p:animEffect transition="in" filter="checkerboard(across)">
                                      <p:cBhvr>
                                        <p:cTn id="20" dur="500"/>
                                        <p:tgtEl>
                                          <p:spTgt spid="13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33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9518" y="1444388"/>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Comparatively low status in the academy</a:t>
            </a:r>
            <a:endParaRPr lang="en-GB" sz="2600" b="1" dirty="0">
              <a:latin typeface="Dubai" pitchFamily="34" charset="-78"/>
              <a:ea typeface="Calibri" pitchFamily="34" charset="0"/>
              <a:cs typeface="Dubai" pitchFamily="34" charset="-78"/>
            </a:endParaRPr>
          </a:p>
        </p:txBody>
      </p:sp>
      <p:sp>
        <p:nvSpPr>
          <p:cNvPr id="9" name="Rectangle 8"/>
          <p:cNvSpPr/>
          <p:nvPr/>
        </p:nvSpPr>
        <p:spPr>
          <a:xfrm>
            <a:off x="582575" y="2111812"/>
            <a:ext cx="10572824" cy="1323439"/>
          </a:xfrm>
          <a:prstGeom prst="rect">
            <a:avLst/>
          </a:prstGeom>
        </p:spPr>
        <p:txBody>
          <a:bodyPr wrap="square">
            <a:spAutoFit/>
          </a:bodyPr>
          <a:lstStyle/>
          <a:p>
            <a:pPr algn="just"/>
            <a:r>
              <a:rPr lang="en-AU" sz="2200" dirty="0">
                <a:latin typeface="Dubai" pitchFamily="34" charset="-78"/>
                <a:cs typeface="Dubai" pitchFamily="34" charset="-78"/>
              </a:rPr>
              <a:t>‘I think teachers of EAP…within the institute were </a:t>
            </a:r>
            <a:r>
              <a:rPr lang="en-AU" sz="2200" dirty="0">
                <a:solidFill>
                  <a:srgbClr val="C00000"/>
                </a:solidFill>
                <a:latin typeface="Dubai" pitchFamily="34" charset="-78"/>
                <a:cs typeface="Dubai" pitchFamily="34" charset="-78"/>
              </a:rPr>
              <a:t>seen as lower down the pecking order</a:t>
            </a:r>
            <a:r>
              <a:rPr lang="en-AU" sz="2200" dirty="0">
                <a:latin typeface="Dubai" pitchFamily="34" charset="-78"/>
                <a:cs typeface="Dubai" pitchFamily="34" charset="-78"/>
              </a:rPr>
              <a:t>… EAP teachers were </a:t>
            </a:r>
            <a:r>
              <a:rPr lang="en-AU" sz="2200" dirty="0">
                <a:solidFill>
                  <a:srgbClr val="C00000"/>
                </a:solidFill>
                <a:latin typeface="Dubai" pitchFamily="34" charset="-78"/>
                <a:cs typeface="Dubai" pitchFamily="34" charset="-78"/>
              </a:rPr>
              <a:t>never seen as full academics in the same way as other colleagues</a:t>
            </a:r>
            <a:r>
              <a:rPr lang="en-AU" sz="2200" dirty="0">
                <a:latin typeface="Dubai" pitchFamily="34" charset="-78"/>
                <a:cs typeface="Dubai" pitchFamily="34" charset="-78"/>
              </a:rPr>
              <a:t> were’</a:t>
            </a:r>
          </a:p>
          <a:p>
            <a:pPr lvl="0" algn="just" fontAlgn="base">
              <a:spcBef>
                <a:spcPct val="0"/>
              </a:spcBef>
              <a:spcAft>
                <a:spcPct val="0"/>
              </a:spcAft>
            </a:pPr>
            <a:endParaRPr lang="en-AU" sz="1400" dirty="0">
              <a:latin typeface="Dubai" pitchFamily="34" charset="-78"/>
              <a:ea typeface="等线" pitchFamily="2" charset="-122"/>
              <a:cs typeface="Dubai" pitchFamily="34" charset="-78"/>
            </a:endParaRPr>
          </a:p>
          <a:p>
            <a:pPr lvl="0" algn="just"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 from 2016)</a:t>
            </a:r>
            <a:endParaRPr lang="en-AU" sz="2200" dirty="0">
              <a:latin typeface="Dubai" pitchFamily="34" charset="-78"/>
              <a:cs typeface="Dubai" pitchFamily="34" charset="-78"/>
            </a:endParaRPr>
          </a:p>
        </p:txBody>
      </p:sp>
      <p:sp>
        <p:nvSpPr>
          <p:cNvPr id="10" name="Rectangle 9"/>
          <p:cNvSpPr/>
          <p:nvPr/>
        </p:nvSpPr>
        <p:spPr>
          <a:xfrm>
            <a:off x="582575" y="3775715"/>
            <a:ext cx="10787138" cy="3016210"/>
          </a:xfrm>
          <a:prstGeom prst="rect">
            <a:avLst/>
          </a:prstGeom>
        </p:spPr>
        <p:txBody>
          <a:bodyPr wrap="square">
            <a:spAutoFit/>
          </a:bodyPr>
          <a:lstStyle/>
          <a:p>
            <a:pPr algn="just"/>
            <a:r>
              <a:rPr lang="en-AU" sz="2200" dirty="0">
                <a:latin typeface="Dubai" pitchFamily="34" charset="-78"/>
                <a:cs typeface="Dubai" pitchFamily="34" charset="-78"/>
              </a:rPr>
              <a:t>‘My feeling is that in a lot of UK institutions, there’s still </a:t>
            </a:r>
            <a:r>
              <a:rPr lang="en-AU" sz="2200" dirty="0">
                <a:solidFill>
                  <a:srgbClr val="C00000"/>
                </a:solidFill>
                <a:latin typeface="Dubai" pitchFamily="34" charset="-78"/>
                <a:cs typeface="Dubai" pitchFamily="34" charset="-78"/>
              </a:rPr>
              <a:t>a massive gap between the academic members of a Faculty and the EAP tutors</a:t>
            </a:r>
            <a:r>
              <a:rPr lang="en-AU" sz="2200" dirty="0">
                <a:latin typeface="Dubai" pitchFamily="34" charset="-78"/>
                <a:cs typeface="Dubai" pitchFamily="34" charset="-78"/>
              </a:rPr>
              <a:t>… who are </a:t>
            </a:r>
            <a:r>
              <a:rPr lang="en-AU" sz="2200" dirty="0">
                <a:solidFill>
                  <a:srgbClr val="C00000"/>
                </a:solidFill>
                <a:latin typeface="Dubai" pitchFamily="34" charset="-78"/>
                <a:cs typeface="Dubai" pitchFamily="34" charset="-78"/>
              </a:rPr>
              <a:t>not very well-supported; who are working often on different contracts and who have umm, very different working conditions</a:t>
            </a:r>
            <a:r>
              <a:rPr lang="en-AU" sz="2200" dirty="0">
                <a:latin typeface="Dubai" pitchFamily="34" charset="-78"/>
                <a:cs typeface="Dubai" pitchFamily="34" charset="-78"/>
              </a:rPr>
              <a:t>… A lot of EAP practitioners are not given enough recognition within the academy… you’re always having to establish the fact that teaching is a legitimate area to be interested in…. There is </a:t>
            </a:r>
            <a:r>
              <a:rPr lang="en-AU" sz="2200" dirty="0">
                <a:solidFill>
                  <a:srgbClr val="C00000"/>
                </a:solidFill>
                <a:latin typeface="Dubai" pitchFamily="34" charset="-78"/>
                <a:cs typeface="Dubai" pitchFamily="34" charset="-78"/>
              </a:rPr>
              <a:t>a real problem with status and people just being treated differently</a:t>
            </a:r>
            <a:r>
              <a:rPr lang="en-AU" sz="2200" dirty="0">
                <a:latin typeface="Dubai" pitchFamily="34" charset="-78"/>
                <a:cs typeface="Dubai" pitchFamily="34" charset="-78"/>
              </a:rPr>
              <a:t>…’</a:t>
            </a:r>
          </a:p>
          <a:p>
            <a:pPr lvl="0" fontAlgn="base">
              <a:spcBef>
                <a:spcPct val="0"/>
              </a:spcBef>
              <a:spcAft>
                <a:spcPct val="0"/>
              </a:spcAft>
            </a:pPr>
            <a:endParaRPr lang="en-AU" sz="1400" dirty="0">
              <a:latin typeface="Dubai" pitchFamily="34" charset="-78"/>
              <a:ea typeface="等线" pitchFamily="2" charset="-122"/>
              <a:cs typeface="Dubai" pitchFamily="34" charset="-78"/>
            </a:endParaRPr>
          </a:p>
          <a:p>
            <a:pPr lvl="0"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 from 2016)</a:t>
            </a:r>
            <a:endParaRPr kumimoji="0" lang="en-AU" sz="2200" b="0" i="0" u="none" strike="noStrike" cap="none" normalizeH="0" baseline="0" dirty="0">
              <a:ln>
                <a:noFill/>
              </a:ln>
              <a:solidFill>
                <a:schemeClr val="tx1"/>
              </a:solidFill>
              <a:effectLst/>
              <a:latin typeface="Dubai" pitchFamily="34" charset="-78"/>
              <a:cs typeface="Dubai" pitchFamily="34" charset="-78"/>
            </a:endParaRPr>
          </a:p>
          <a:p>
            <a:endParaRPr lang="en-AU" sz="2200" dirty="0">
              <a:latin typeface="Dubai" pitchFamily="34" charset="-78"/>
              <a:cs typeface="Dubai" pitchFamily="34" charset="-78"/>
            </a:endParaRPr>
          </a:p>
        </p:txBody>
      </p:sp>
      <p:sp>
        <p:nvSpPr>
          <p:cNvPr id="7"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8" name="Rectangle 7"/>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checkerboard(across)">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9733" y="1184763"/>
            <a:ext cx="10287072" cy="492443"/>
          </a:xfrm>
          <a:prstGeom prst="rect">
            <a:avLst/>
          </a:prstGeom>
        </p:spPr>
        <p:txBody>
          <a:bodyPr wrap="square">
            <a:spAutoFit/>
          </a:bodyPr>
          <a:lstStyle/>
          <a:p>
            <a:pPr>
              <a:buFont typeface="Wingdings" pitchFamily="2" charset="2"/>
              <a:buChar char="v"/>
            </a:pPr>
            <a:r>
              <a:rPr lang="en-US" sz="2600" b="1" dirty="0">
                <a:latin typeface="Dubai" pitchFamily="34" charset="-78"/>
                <a:ea typeface="Calibri" pitchFamily="34" charset="0"/>
                <a:cs typeface="Dubai" pitchFamily="34" charset="-78"/>
              </a:rPr>
              <a:t>	Comparatively low status in the academy</a:t>
            </a:r>
            <a:endParaRPr lang="en-GB" sz="2600" b="1" dirty="0">
              <a:latin typeface="Dubai" pitchFamily="34" charset="-78"/>
              <a:ea typeface="Calibri" pitchFamily="34" charset="0"/>
              <a:cs typeface="Dubai" pitchFamily="34" charset="-78"/>
            </a:endParaRPr>
          </a:p>
        </p:txBody>
      </p:sp>
      <p:sp>
        <p:nvSpPr>
          <p:cNvPr id="10" name="Rectangle 9"/>
          <p:cNvSpPr/>
          <p:nvPr/>
        </p:nvSpPr>
        <p:spPr>
          <a:xfrm>
            <a:off x="232449" y="1781475"/>
            <a:ext cx="10930014" cy="2320490"/>
          </a:xfrm>
          <a:prstGeom prst="rect">
            <a:avLst/>
          </a:prstGeom>
        </p:spPr>
        <p:txBody>
          <a:bodyPr wrap="square">
            <a:spAutoFit/>
          </a:bodyPr>
          <a:lstStyle/>
          <a:p>
            <a:pPr algn="just"/>
            <a:r>
              <a:rPr lang="en-US" sz="2200" dirty="0">
                <a:latin typeface="Dubai" pitchFamily="34" charset="-78"/>
                <a:cs typeface="Dubai" pitchFamily="34" charset="-78"/>
              </a:rPr>
              <a:t>‘Over my lifetime, </a:t>
            </a:r>
            <a:r>
              <a:rPr lang="en-US" sz="2200" dirty="0">
                <a:solidFill>
                  <a:srgbClr val="C00000"/>
                </a:solidFill>
                <a:latin typeface="Dubai" pitchFamily="34" charset="-78"/>
                <a:cs typeface="Dubai" pitchFamily="34" charset="-78"/>
              </a:rPr>
              <a:t>EAP’s professional status has been my biggest disappointment</a:t>
            </a:r>
            <a:r>
              <a:rPr lang="en-US" sz="2200" dirty="0">
                <a:latin typeface="Dubai" pitchFamily="34" charset="-78"/>
                <a:cs typeface="Dubai" pitchFamily="34" charset="-78"/>
              </a:rPr>
              <a:t>; the fact that </a:t>
            </a:r>
            <a:r>
              <a:rPr lang="en-US" sz="2200" dirty="0">
                <a:solidFill>
                  <a:srgbClr val="C00000"/>
                </a:solidFill>
                <a:latin typeface="Dubai" pitchFamily="34" charset="-78"/>
                <a:cs typeface="Dubai" pitchFamily="34" charset="-78"/>
              </a:rPr>
              <a:t>there is hardly anybody who becomes a professor in EAP</a:t>
            </a:r>
            <a:r>
              <a:rPr lang="en-US" sz="2200" dirty="0">
                <a:latin typeface="Dubai" pitchFamily="34" charset="-78"/>
                <a:cs typeface="Dubai" pitchFamily="34" charset="-78"/>
              </a:rPr>
              <a:t>. This is particularly true, I think, in England. I know of a few, but they’re pretty hard to find. There are very few who manage to do that and that’s pretty well always been true and </a:t>
            </a:r>
            <a:r>
              <a:rPr lang="en-US" sz="2200" dirty="0">
                <a:solidFill>
                  <a:srgbClr val="C00000"/>
                </a:solidFill>
                <a:latin typeface="Dubai" pitchFamily="34" charset="-78"/>
                <a:cs typeface="Dubai" pitchFamily="34" charset="-78"/>
              </a:rPr>
              <a:t>it’s not getting any better. In fact, it may even be getting worse’</a:t>
            </a:r>
          </a:p>
          <a:p>
            <a:pPr lvl="0" algn="just" fontAlgn="base">
              <a:spcBef>
                <a:spcPct val="0"/>
              </a:spcBef>
              <a:spcAft>
                <a:spcPct val="0"/>
              </a:spcAft>
            </a:pPr>
            <a:endParaRPr lang="en-AU" sz="1200" dirty="0">
              <a:latin typeface="Dubai" pitchFamily="34" charset="-78"/>
              <a:ea typeface="等线" pitchFamily="2" charset="-122"/>
              <a:cs typeface="Dubai" pitchFamily="34" charset="-78"/>
            </a:endParaRPr>
          </a:p>
          <a:p>
            <a:pPr lvl="0" algn="just" fontAlgn="base">
              <a:spcBef>
                <a:spcPct val="0"/>
              </a:spcBef>
              <a:spcAft>
                <a:spcPct val="0"/>
              </a:spcAft>
            </a:pP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 interview respondent</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 from 2023)</a:t>
            </a:r>
            <a:endParaRPr lang="en-GB" sz="2200" dirty="0"/>
          </a:p>
        </p:txBody>
      </p:sp>
      <p:sp>
        <p:nvSpPr>
          <p:cNvPr id="7" name="Rectangle 2"/>
          <p:cNvSpPr txBox="1">
            <a:spLocks noChangeArrowheads="1"/>
          </p:cNvSpPr>
          <p:nvPr/>
        </p:nvSpPr>
        <p:spPr bwMode="auto">
          <a:xfrm>
            <a:off x="0" y="0"/>
            <a:ext cx="11880850" cy="928670"/>
          </a:xfrm>
          <a:prstGeom prst="rect">
            <a:avLst/>
          </a:prstGeom>
          <a:solidFill>
            <a:schemeClr val="accent4">
              <a:lumMod val="75000"/>
            </a:schemeClr>
          </a:solidFill>
          <a:ln w="9525">
            <a:noFill/>
            <a:miter lim="800000"/>
            <a:headEnd/>
            <a:tailEnd/>
          </a:ln>
          <a:effectLst/>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defRPr>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marL="0" lvl="1" indent="0" algn="ctr">
              <a:spcBef>
                <a:spcPts val="0"/>
              </a:spcBef>
              <a:buFontTx/>
              <a:buNone/>
              <a:defRPr/>
            </a:pPr>
            <a:endParaRPr lang="en-GB" sz="1300" b="1" dirty="0">
              <a:solidFill>
                <a:schemeClr val="tx1">
                  <a:lumMod val="95000"/>
                </a:schemeClr>
              </a:solidFill>
              <a:latin typeface="Calibri" pitchFamily="34" charset="0"/>
              <a:ea typeface="Verdana" pitchFamily="34" charset="0"/>
              <a:cs typeface="Calibri"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a:p>
            <a:pPr lvl="1">
              <a:spcBef>
                <a:spcPts val="0"/>
              </a:spcBef>
              <a:defRPr/>
            </a:pPr>
            <a:endParaRPr lang="en-GB" sz="3200" b="1" dirty="0">
              <a:solidFill>
                <a:schemeClr val="tx1">
                  <a:lumMod val="95000"/>
                </a:schemeClr>
              </a:solidFill>
              <a:latin typeface="Verdana" pitchFamily="34" charset="0"/>
              <a:ea typeface="Verdana" pitchFamily="34" charset="0"/>
              <a:cs typeface="Verdana" pitchFamily="34" charset="0"/>
            </a:endParaRPr>
          </a:p>
        </p:txBody>
      </p:sp>
      <p:sp>
        <p:nvSpPr>
          <p:cNvPr id="9" name="Rectangle 8"/>
          <p:cNvSpPr/>
          <p:nvPr/>
        </p:nvSpPr>
        <p:spPr>
          <a:xfrm>
            <a:off x="413571" y="226533"/>
            <a:ext cx="2883647" cy="584775"/>
          </a:xfrm>
          <a:prstGeom prst="rect">
            <a:avLst/>
          </a:prstGeom>
        </p:spPr>
        <p:txBody>
          <a:bodyPr wrap="square">
            <a:spAutoFit/>
          </a:bodyPr>
          <a:lstStyle/>
          <a:p>
            <a:r>
              <a:rPr lang="en-US" sz="3200" b="1" dirty="0">
                <a:latin typeface="Dubai" pitchFamily="34" charset="-78"/>
                <a:ea typeface="Calibri" pitchFamily="34" charset="0"/>
                <a:cs typeface="Dubai" pitchFamily="34" charset="-78"/>
              </a:rPr>
              <a:t>Weaknesses</a:t>
            </a:r>
            <a:endParaRPr lang="en-GB" sz="3200" b="1" dirty="0">
              <a:latin typeface="Dubai" pitchFamily="34" charset="-78"/>
              <a:ea typeface="Calibri" pitchFamily="34" charset="0"/>
              <a:cs typeface="Dubai" pitchFamily="34" charset="-78"/>
            </a:endParaRPr>
          </a:p>
        </p:txBody>
      </p:sp>
      <p:sp>
        <p:nvSpPr>
          <p:cNvPr id="19457" name="Rectangle 1"/>
          <p:cNvSpPr>
            <a:spLocks noChangeArrowheads="1"/>
          </p:cNvSpPr>
          <p:nvPr/>
        </p:nvSpPr>
        <p:spPr bwMode="auto">
          <a:xfrm>
            <a:off x="227151" y="4310891"/>
            <a:ext cx="1121576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‘There’s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the continued low status of EAP</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And connected to that, there’s the fear that university management</a:t>
            </a:r>
            <a:r>
              <a:rPr kumimoji="0" lang="en-AU" sz="2200" b="0" i="0" u="none" strike="noStrike" cap="none" normalizeH="0" dirty="0">
                <a:ln>
                  <a:noFill/>
                </a:ln>
                <a:solidFill>
                  <a:schemeClr val="tx1"/>
                </a:solidFill>
                <a:effectLst/>
                <a:latin typeface="Dubai" pitchFamily="34" charset="-78"/>
                <a:ea typeface="等线" pitchFamily="2" charset="-122"/>
                <a:cs typeface="Dubai" pitchFamily="34" charset="-78"/>
              </a:rPr>
              <a:t> </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will outsource EAP because of the cost benefits to them. And of course, what happens then is that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EAP teachers’ contracts become more inferior even than they currently are </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and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EAP teachers are seen even more as outsiders</a:t>
            </a:r>
            <a:r>
              <a:rPr kumimoji="0" lang="en-AU" sz="2200" b="0" i="0" u="none" strike="noStrike" cap="none" normalizeH="0" dirty="0">
                <a:ln>
                  <a:noFill/>
                </a:ln>
                <a:solidFill>
                  <a:srgbClr val="C00000"/>
                </a:solidFill>
                <a:effectLst/>
                <a:latin typeface="Dubai" pitchFamily="34" charset="-78"/>
                <a:ea typeface="等线" pitchFamily="2" charset="-122"/>
                <a:cs typeface="Dubai" pitchFamily="34" charset="-78"/>
              </a:rPr>
              <a:t>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to the academy</a:t>
            </a:r>
            <a:r>
              <a:rPr kumimoji="0" lang="en-AU" sz="2200" b="0" i="0" u="none" strike="noStrike" cap="none" normalizeH="0" baseline="0" dirty="0">
                <a:ln>
                  <a:noFill/>
                </a:ln>
                <a:solidFill>
                  <a:schemeClr val="tx1"/>
                </a:solidFill>
                <a:effectLst/>
                <a:latin typeface="Dubai" pitchFamily="34" charset="-78"/>
                <a:ea typeface="等线" pitchFamily="2" charset="-122"/>
                <a:cs typeface="Dubai" pitchFamily="34" charset="-78"/>
              </a:rPr>
              <a:t>. And they’re </a:t>
            </a:r>
            <a:r>
              <a:rPr kumimoji="0" lang="en-AU" sz="2200" b="0" i="0" u="none" strike="noStrike" cap="none" normalizeH="0" baseline="0" dirty="0">
                <a:ln>
                  <a:noFill/>
                </a:ln>
                <a:solidFill>
                  <a:srgbClr val="C00000"/>
                </a:solidFill>
                <a:effectLst/>
                <a:latin typeface="Dubai" pitchFamily="34" charset="-78"/>
                <a:ea typeface="等线" pitchFamily="2" charset="-122"/>
                <a:cs typeface="Dubai" pitchFamily="34" charset="-78"/>
              </a:rPr>
              <a:t>seen as doing a job which just anybody who speaks English can do...’</a:t>
            </a:r>
            <a:endParaRPr lang="en-US" sz="2200" dirty="0">
              <a:solidFill>
                <a:srgbClr val="C00000"/>
              </a:solidFill>
              <a:latin typeface="Dubai" pitchFamily="34" charset="-78"/>
              <a:cs typeface="Dubai" pitchFamily="34" charset="-78"/>
            </a:endParaRPr>
          </a:p>
          <a:p>
            <a:pPr lvl="0" algn="just" fontAlgn="base">
              <a:spcBef>
                <a:spcPct val="0"/>
              </a:spcBef>
              <a:spcAft>
                <a:spcPct val="0"/>
              </a:spcAft>
            </a:pPr>
            <a:endParaRPr lang="en-AU" sz="1200" dirty="0">
              <a:latin typeface="Dubai" pitchFamily="34" charset="-78"/>
              <a:ea typeface="等线" pitchFamily="2" charset="-122"/>
              <a:cs typeface="Dubai" pitchFamily="34" charset="-78"/>
            </a:endParaRPr>
          </a:p>
          <a:p>
            <a:pPr lvl="0" algn="just" fontAlgn="base">
              <a:spcBef>
                <a:spcPct val="0"/>
              </a:spcBef>
              <a:spcAft>
                <a:spcPct val="0"/>
              </a:spcAft>
            </a:pPr>
            <a:r>
              <a:rPr lang="en-AU" sz="2200" dirty="0">
                <a:latin typeface="Dubai" pitchFamily="34" charset="-78"/>
                <a:ea typeface="等线" pitchFamily="2" charset="-122"/>
                <a:cs typeface="Dubai" pitchFamily="34" charset="-78"/>
              </a:rPr>
              <a:t>(an interview respondent from 2023)</a:t>
            </a:r>
            <a:endParaRPr kumimoji="0" lang="en-AU" sz="2200" b="0" i="0" u="none" strike="noStrike" cap="none" normalizeH="0" baseline="0" dirty="0">
              <a:ln>
                <a:noFill/>
              </a:ln>
              <a:solidFill>
                <a:schemeClr val="tx1"/>
              </a:solidFill>
              <a:effectLst/>
              <a:latin typeface="Dubai" pitchFamily="34" charset="-78"/>
              <a:cs typeface="Dubai" pitchFamily="34"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94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9457" grpId="0"/>
    </p:bldLst>
  </p:timing>
</p:sld>
</file>

<file path=ppt/tags/tag1.xml><?xml version="1.0" encoding="utf-8"?>
<p:tagLst xmlns:a="http://schemas.openxmlformats.org/drawingml/2006/main" xmlns:r="http://schemas.openxmlformats.org/officeDocument/2006/relationships" xmlns:p="http://schemas.openxmlformats.org/presentationml/2006/main">
  <p:tag name="PRESGUID" val="1b803bfa-69c0-4ecc-9945-c89edef703e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3564</TotalTime>
  <Words>3211</Words>
  <Application>Microsoft Office PowerPoint</Application>
  <PresentationFormat>Custom</PresentationFormat>
  <Paragraphs>221</Paragraphs>
  <Slides>25</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Bell MT</vt:lpstr>
      <vt:lpstr>Calibri</vt:lpstr>
      <vt:lpstr>Dubai</vt:lpstr>
      <vt:lpstr>Franklin Gothic Book</vt:lpstr>
      <vt:lpstr>Franklin Gothic Medium</vt:lpstr>
      <vt:lpstr>Verdana</vt:lpstr>
      <vt:lpstr>Wingdings</vt:lpstr>
      <vt:lpstr>Wingdings 2</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Raynor, Joanne</cp:lastModifiedBy>
  <cp:revision>345</cp:revision>
  <dcterms:created xsi:type="dcterms:W3CDTF">2023-04-08T09:05:08Z</dcterms:created>
  <dcterms:modified xsi:type="dcterms:W3CDTF">2023-05-09T13:49:45Z</dcterms:modified>
</cp:coreProperties>
</file>