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  <p:sldMasterId id="2147483680" r:id="rId2"/>
  </p:sldMasterIdLst>
  <p:notesMasterIdLst>
    <p:notesMasterId r:id="rId3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5143500" type="screen16x9"/>
  <p:notesSz cx="6858000" cy="9144000"/>
  <p:embeddedFontLst>
    <p:embeddedFont>
      <p:font typeface="Nunito" pitchFamily="2" charset="77"/>
      <p:regular r:id="rId33"/>
      <p:bold r:id="rId34"/>
      <p:italic r:id="rId35"/>
      <p:boldItalic r:id="rId36"/>
    </p:embeddedFont>
    <p:embeddedFont>
      <p:font typeface="Nunito SemiBold" panose="020F0502020204030204" pitchFamily="3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F9B1229-36FC-4C87-9D26-262EC28A7AFC}">
  <a:tblStyle styleId="{6F9B1229-36FC-4C87-9D26-262EC28A7AF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7.fntdata"/><Relationship Id="rId21" Type="http://schemas.openxmlformats.org/officeDocument/2006/relationships/slide" Target="slides/slide19.xml"/><Relationship Id="rId34" Type="http://schemas.openxmlformats.org/officeDocument/2006/relationships/font" Target="fonts/font2.fntdata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3.fntdata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1.fntdata"/><Relationship Id="rId38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e01014f019_0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e01014f019_0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e01014f019_0_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e01014f019_0_3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185daa59f1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185daa59f1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185daa59f1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185daa59f1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e01014f019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e01014f019_0_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185daa59f1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185daa59f1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185daa59f1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2185daa59f1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185daa59f1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185daa59f1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185daa59f1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185daa59f1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185daa59f1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2185daa59f1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185daa59f1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2185daa59f1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e01014f019_0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e01014f019_0_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e01014f019_0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1e01014f019_0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185daa59f1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2185daa59f1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e01014f019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1e01014f019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e01014f019_0_3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1e01014f019_0_3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185daa59f1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2185daa59f1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2185daa59f1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2185daa59f1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185daa59f1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2185daa59f1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185daa59f1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2185daa59f1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185daa59f1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2185daa59f1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1e01014f019_0_5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1e01014f019_0_5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e01014f019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e01014f019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e01014f019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e01014f019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185daa59f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185daa59f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185daa59f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185daa59f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e01014f019_0_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e01014f019_0_3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e01014f019_0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e01014f019_0_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185daa59f1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185daa59f1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448750" y="1430400"/>
            <a:ext cx="6990000" cy="22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3156"/>
              </a:buClr>
              <a:buSzPts val="6000"/>
              <a:buNone/>
              <a:defRPr sz="6000" b="1">
                <a:solidFill>
                  <a:srgbClr val="083156"/>
                </a:solidFill>
              </a:defRPr>
            </a:lvl1pPr>
            <a:lvl2pPr lvl="1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title" idx="2"/>
          </p:nvPr>
        </p:nvSpPr>
        <p:spPr>
          <a:xfrm>
            <a:off x="479782" y="3702343"/>
            <a:ext cx="4000500" cy="9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D4D5C"/>
              </a:buClr>
              <a:buSzPts val="2400"/>
              <a:buNone/>
              <a:defRPr sz="2400" b="0">
                <a:solidFill>
                  <a:srgbClr val="3D4D5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Nunito SemiBold"/>
              <a:buNone/>
              <a:defRPr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- Yellow" type="secHead">
  <p:cSld name="SECTION_HEADER">
    <p:bg>
      <p:bgPr>
        <a:solidFill>
          <a:srgbClr val="FFFAED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1463850" y="2074650"/>
            <a:ext cx="6216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83156"/>
              </a:buClr>
              <a:buSzPts val="4800"/>
              <a:buNone/>
              <a:defRPr sz="4800" b="1">
                <a:solidFill>
                  <a:srgbClr val="08315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- Peach">
  <p:cSld name="SECTION_HEADER_2">
    <p:bg>
      <p:bgPr>
        <a:solidFill>
          <a:srgbClr val="FFF3E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1463850" y="2074650"/>
            <a:ext cx="6216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83156"/>
              </a:buClr>
              <a:buSzPts val="4800"/>
              <a:buNone/>
              <a:defRPr sz="4800" b="1">
                <a:solidFill>
                  <a:srgbClr val="08315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- Blue">
  <p:cSld name="SECTION_HEADER_1">
    <p:bg>
      <p:bgPr>
        <a:solidFill>
          <a:srgbClr val="F5FCFF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title"/>
          </p:nvPr>
        </p:nvSpPr>
        <p:spPr>
          <a:xfrm>
            <a:off x="1463850" y="2074650"/>
            <a:ext cx="6216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83156"/>
              </a:buClr>
              <a:buSzPts val="4800"/>
              <a:buNone/>
              <a:defRPr sz="4800" b="1">
                <a:solidFill>
                  <a:srgbClr val="08315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- Green">
  <p:cSld name="SECTION_HEADER_1_1">
    <p:bg>
      <p:bgPr>
        <a:solidFill>
          <a:srgbClr val="F3FDF2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>
            <a:spLocks noGrp="1"/>
          </p:cNvSpPr>
          <p:nvPr>
            <p:ph type="title"/>
          </p:nvPr>
        </p:nvSpPr>
        <p:spPr>
          <a:xfrm>
            <a:off x="1463850" y="2074650"/>
            <a:ext cx="6216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83156"/>
              </a:buClr>
              <a:buSzPts val="4800"/>
              <a:buNone/>
              <a:defRPr sz="4800" b="1">
                <a:solidFill>
                  <a:srgbClr val="08315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 txBox="1">
            <a:spLocks noGrp="1"/>
          </p:cNvSpPr>
          <p:nvPr>
            <p:ph type="body" idx="1"/>
          </p:nvPr>
        </p:nvSpPr>
        <p:spPr>
          <a:xfrm>
            <a:off x="485725" y="1132275"/>
            <a:ext cx="8172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○"/>
              <a:defRPr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■"/>
              <a:defRPr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○"/>
              <a:defRPr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■"/>
              <a:defRPr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○"/>
              <a:defRPr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■"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ubTitle" idx="2"/>
          </p:nvPr>
        </p:nvSpPr>
        <p:spPr>
          <a:xfrm>
            <a:off x="485975" y="345125"/>
            <a:ext cx="817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ndard slide w/ section pill">
  <p:cSld name="TITLE_AND_BODY_7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subTitle" idx="1"/>
          </p:nvPr>
        </p:nvSpPr>
        <p:spPr>
          <a:xfrm>
            <a:off x="485975" y="573725"/>
            <a:ext cx="817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2"/>
          </p:nvPr>
        </p:nvSpPr>
        <p:spPr>
          <a:xfrm>
            <a:off x="485725" y="1208475"/>
            <a:ext cx="8172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○"/>
              <a:defRPr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■"/>
              <a:defRPr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○"/>
              <a:defRPr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■"/>
              <a:defRPr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○"/>
              <a:defRPr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■"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w/ section pill">
  <p:cSld name="TITLE_AND_BODY_7_1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>
            <a:spLocks noGrp="1"/>
          </p:cNvSpPr>
          <p:nvPr>
            <p:ph type="subTitle" idx="1"/>
          </p:nvPr>
        </p:nvSpPr>
        <p:spPr>
          <a:xfrm>
            <a:off x="485975" y="573725"/>
            <a:ext cx="817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2"/>
          </p:nvPr>
        </p:nvSpPr>
        <p:spPr>
          <a:xfrm>
            <a:off x="485725" y="1208475"/>
            <a:ext cx="4083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○"/>
              <a:defRPr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■"/>
              <a:defRPr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○"/>
              <a:defRPr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■"/>
              <a:defRPr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○"/>
              <a:defRPr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■"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body" idx="3"/>
          </p:nvPr>
        </p:nvSpPr>
        <p:spPr>
          <a:xfrm>
            <a:off x="4569325" y="1196625"/>
            <a:ext cx="4083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○"/>
              <a:defRPr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■"/>
              <a:defRPr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○"/>
              <a:defRPr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■"/>
              <a:defRPr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○"/>
              <a:defRPr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■"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eature - Yellow">
  <p:cSld name="TITLE_AND_BODY_7_1_2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2"/>
          <p:cNvSpPr txBox="1">
            <a:spLocks noGrp="1"/>
          </p:cNvSpPr>
          <p:nvPr>
            <p:ph type="subTitle" idx="1"/>
          </p:nvPr>
        </p:nvSpPr>
        <p:spPr>
          <a:xfrm>
            <a:off x="485975" y="573725"/>
            <a:ext cx="4083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body" idx="2"/>
          </p:nvPr>
        </p:nvSpPr>
        <p:spPr>
          <a:xfrm>
            <a:off x="485725" y="1208475"/>
            <a:ext cx="4083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○"/>
              <a:defRPr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■"/>
              <a:defRPr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○"/>
              <a:defRPr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■"/>
              <a:defRPr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○"/>
              <a:defRPr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■"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7" name="Google Shape;87;p22"/>
          <p:cNvSpPr/>
          <p:nvPr/>
        </p:nvSpPr>
        <p:spPr>
          <a:xfrm>
            <a:off x="4569325" y="0"/>
            <a:ext cx="4574700" cy="5154000"/>
          </a:xfrm>
          <a:prstGeom prst="rect">
            <a:avLst/>
          </a:prstGeom>
          <a:solidFill>
            <a:srgbClr val="FFFA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eature - Peach">
  <p:cSld name="TITLE_AND_BODY_7_1_2_3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3"/>
          <p:cNvSpPr txBox="1">
            <a:spLocks noGrp="1"/>
          </p:cNvSpPr>
          <p:nvPr>
            <p:ph type="subTitle" idx="1"/>
          </p:nvPr>
        </p:nvSpPr>
        <p:spPr>
          <a:xfrm>
            <a:off x="485975" y="573725"/>
            <a:ext cx="4083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3"/>
          <p:cNvSpPr txBox="1">
            <a:spLocks noGrp="1"/>
          </p:cNvSpPr>
          <p:nvPr>
            <p:ph type="body" idx="2"/>
          </p:nvPr>
        </p:nvSpPr>
        <p:spPr>
          <a:xfrm>
            <a:off x="485725" y="1208475"/>
            <a:ext cx="4083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○"/>
              <a:defRPr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■"/>
              <a:defRPr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○"/>
              <a:defRPr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■"/>
              <a:defRPr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○"/>
              <a:defRPr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■"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91" name="Google Shape;91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2" name="Google Shape;92;p23"/>
          <p:cNvSpPr/>
          <p:nvPr/>
        </p:nvSpPr>
        <p:spPr>
          <a:xfrm>
            <a:off x="4569575" y="-5250"/>
            <a:ext cx="4574700" cy="5154000"/>
          </a:xfrm>
          <a:prstGeom prst="rect">
            <a:avLst/>
          </a:prstGeom>
          <a:solidFill>
            <a:srgbClr val="FF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eature Blue">
  <p:cSld name="TITLE_AND_BODY_7_1_2_2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ubTitle" idx="1"/>
          </p:nvPr>
        </p:nvSpPr>
        <p:spPr>
          <a:xfrm>
            <a:off x="485975" y="573725"/>
            <a:ext cx="4083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4"/>
          <p:cNvSpPr txBox="1">
            <a:spLocks noGrp="1"/>
          </p:cNvSpPr>
          <p:nvPr>
            <p:ph type="body" idx="2"/>
          </p:nvPr>
        </p:nvSpPr>
        <p:spPr>
          <a:xfrm>
            <a:off x="485725" y="1208475"/>
            <a:ext cx="4083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○"/>
              <a:defRPr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■"/>
              <a:defRPr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○"/>
              <a:defRPr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■"/>
              <a:defRPr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○"/>
              <a:defRPr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■"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96" name="Google Shape;96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7" name="Google Shape;97;p24"/>
          <p:cNvSpPr/>
          <p:nvPr/>
        </p:nvSpPr>
        <p:spPr>
          <a:xfrm>
            <a:off x="4569325" y="0"/>
            <a:ext cx="4574700" cy="5154000"/>
          </a:xfrm>
          <a:prstGeom prst="rect">
            <a:avLst/>
          </a:prstGeom>
          <a:solidFill>
            <a:srgbClr val="F5F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eature - Green">
  <p:cSld name="TITLE_AND_BODY_7_1_2_1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>
            <a:spLocks noGrp="1"/>
          </p:cNvSpPr>
          <p:nvPr>
            <p:ph type="subTitle" idx="1"/>
          </p:nvPr>
        </p:nvSpPr>
        <p:spPr>
          <a:xfrm>
            <a:off x="485975" y="573725"/>
            <a:ext cx="4083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5"/>
          <p:cNvSpPr txBox="1">
            <a:spLocks noGrp="1"/>
          </p:cNvSpPr>
          <p:nvPr>
            <p:ph type="body" idx="2"/>
          </p:nvPr>
        </p:nvSpPr>
        <p:spPr>
          <a:xfrm>
            <a:off x="485725" y="1208475"/>
            <a:ext cx="4083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○"/>
              <a:defRPr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■"/>
              <a:defRPr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○"/>
              <a:defRPr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■"/>
              <a:defRPr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○"/>
              <a:defRPr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■"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2" name="Google Shape;102;p25"/>
          <p:cNvSpPr/>
          <p:nvPr/>
        </p:nvSpPr>
        <p:spPr>
          <a:xfrm>
            <a:off x="4569325" y="0"/>
            <a:ext cx="4574700" cy="5154000"/>
          </a:xfrm>
          <a:prstGeom prst="rect">
            <a:avLst/>
          </a:prstGeom>
          <a:solidFill>
            <a:srgbClr val="F3FD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 w/ section pill">
  <p:cSld name="TITLE_AND_BODY_7_1_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6"/>
          <p:cNvSpPr txBox="1">
            <a:spLocks noGrp="1"/>
          </p:cNvSpPr>
          <p:nvPr>
            <p:ph type="subTitle" idx="1"/>
          </p:nvPr>
        </p:nvSpPr>
        <p:spPr>
          <a:xfrm>
            <a:off x="485975" y="573725"/>
            <a:ext cx="817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6"/>
          <p:cNvSpPr txBox="1">
            <a:spLocks noGrp="1"/>
          </p:cNvSpPr>
          <p:nvPr>
            <p:ph type="body" idx="2"/>
          </p:nvPr>
        </p:nvSpPr>
        <p:spPr>
          <a:xfrm>
            <a:off x="485725" y="1208475"/>
            <a:ext cx="2724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○"/>
              <a:defRPr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■"/>
              <a:defRPr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○"/>
              <a:defRPr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■"/>
              <a:defRPr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○"/>
              <a:defRPr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■"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06" name="Google Shape;106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body" idx="3"/>
          </p:nvPr>
        </p:nvSpPr>
        <p:spPr>
          <a:xfrm>
            <a:off x="5934575" y="1208475"/>
            <a:ext cx="2724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○"/>
              <a:defRPr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■"/>
              <a:defRPr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○"/>
              <a:defRPr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■"/>
              <a:defRPr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○"/>
              <a:defRPr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■"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08" name="Google Shape;108;p26"/>
          <p:cNvSpPr txBox="1">
            <a:spLocks noGrp="1"/>
          </p:cNvSpPr>
          <p:nvPr>
            <p:ph type="body" idx="4"/>
          </p:nvPr>
        </p:nvSpPr>
        <p:spPr>
          <a:xfrm>
            <a:off x="3209675" y="1208475"/>
            <a:ext cx="2724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○"/>
              <a:defRPr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■"/>
              <a:defRPr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○"/>
              <a:defRPr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■"/>
              <a:defRPr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○"/>
              <a:defRPr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■"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4 1 1 1">
  <p:cSld name="TITLE_AND_BODY_7_1_1_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7"/>
          <p:cNvSpPr txBox="1">
            <a:spLocks noGrp="1"/>
          </p:cNvSpPr>
          <p:nvPr>
            <p:ph type="subTitle" idx="1"/>
          </p:nvPr>
        </p:nvSpPr>
        <p:spPr>
          <a:xfrm>
            <a:off x="485975" y="573725"/>
            <a:ext cx="817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and sub-sections - Yellow">
  <p:cSld name="SECTION_TITLE_AND_DESCRIPTION">
    <p:bg>
      <p:bgPr>
        <a:solidFill>
          <a:srgbClr val="FFFAED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title"/>
          </p:nvPr>
        </p:nvSpPr>
        <p:spPr>
          <a:xfrm>
            <a:off x="265500" y="1537950"/>
            <a:ext cx="4045200" cy="20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83156"/>
              </a:buClr>
              <a:buSzPts val="4200"/>
              <a:buNone/>
              <a:defRPr sz="4200" b="1">
                <a:solidFill>
                  <a:srgbClr val="08315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body" idx="1"/>
          </p:nvPr>
        </p:nvSpPr>
        <p:spPr>
          <a:xfrm>
            <a:off x="4887325" y="1053600"/>
            <a:ext cx="3837000" cy="303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○"/>
              <a:defRPr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■"/>
              <a:defRPr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○"/>
              <a:defRPr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■"/>
              <a:defRPr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○"/>
              <a:defRPr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■"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and sub-sections - Peach">
  <p:cSld name="SECTION_TITLE_AND_DESCRIPTION_1">
    <p:bg>
      <p:bgPr>
        <a:solidFill>
          <a:srgbClr val="FFF3E4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title"/>
          </p:nvPr>
        </p:nvSpPr>
        <p:spPr>
          <a:xfrm>
            <a:off x="265500" y="1537950"/>
            <a:ext cx="4045200" cy="20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83156"/>
              </a:buClr>
              <a:buSzPts val="4200"/>
              <a:buNone/>
              <a:defRPr sz="4200" b="1">
                <a:solidFill>
                  <a:srgbClr val="08315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1"/>
          </p:nvPr>
        </p:nvSpPr>
        <p:spPr>
          <a:xfrm>
            <a:off x="4887325" y="1053600"/>
            <a:ext cx="3837000" cy="303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○"/>
              <a:defRPr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■"/>
              <a:defRPr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○"/>
              <a:defRPr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■"/>
              <a:defRPr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○"/>
              <a:defRPr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■"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and sub-sections - Blue">
  <p:cSld name="SECTION_TITLE_AND_DESCRIPTION_1_1">
    <p:bg>
      <p:bgPr>
        <a:solidFill>
          <a:srgbClr val="F5FCFF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30"/>
          <p:cNvSpPr txBox="1">
            <a:spLocks noGrp="1"/>
          </p:cNvSpPr>
          <p:nvPr>
            <p:ph type="title"/>
          </p:nvPr>
        </p:nvSpPr>
        <p:spPr>
          <a:xfrm>
            <a:off x="265500" y="1537950"/>
            <a:ext cx="4045200" cy="20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83156"/>
              </a:buClr>
              <a:buSzPts val="4200"/>
              <a:buNone/>
              <a:defRPr sz="4200" b="1">
                <a:solidFill>
                  <a:srgbClr val="08315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5" name="Google Shape;125;p30"/>
          <p:cNvSpPr txBox="1">
            <a:spLocks noGrp="1"/>
          </p:cNvSpPr>
          <p:nvPr>
            <p:ph type="body" idx="1"/>
          </p:nvPr>
        </p:nvSpPr>
        <p:spPr>
          <a:xfrm>
            <a:off x="4887325" y="1053600"/>
            <a:ext cx="3837000" cy="303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○"/>
              <a:defRPr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■"/>
              <a:defRPr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○"/>
              <a:defRPr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■"/>
              <a:defRPr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○"/>
              <a:defRPr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■"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and sub-sections - Green">
  <p:cSld name="SECTION_TITLE_AND_DESCRIPTION_1_1_1">
    <p:bg>
      <p:bgPr>
        <a:solidFill>
          <a:srgbClr val="F3FDF2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31"/>
          <p:cNvSpPr txBox="1">
            <a:spLocks noGrp="1"/>
          </p:cNvSpPr>
          <p:nvPr>
            <p:ph type="title"/>
          </p:nvPr>
        </p:nvSpPr>
        <p:spPr>
          <a:xfrm>
            <a:off x="265500" y="1537950"/>
            <a:ext cx="4045200" cy="20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83156"/>
              </a:buClr>
              <a:buSzPts val="4200"/>
              <a:buNone/>
              <a:defRPr sz="4200" b="1">
                <a:solidFill>
                  <a:srgbClr val="08315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0" name="Google Shape;130;p31"/>
          <p:cNvSpPr txBox="1">
            <a:spLocks noGrp="1"/>
          </p:cNvSpPr>
          <p:nvPr>
            <p:ph type="body" idx="1"/>
          </p:nvPr>
        </p:nvSpPr>
        <p:spPr>
          <a:xfrm>
            <a:off x="4887325" y="1053600"/>
            <a:ext cx="3837000" cy="303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○"/>
              <a:defRPr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■"/>
              <a:defRPr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○"/>
              <a:defRPr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■"/>
              <a:defRPr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○"/>
              <a:defRPr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Font typeface="Nunito"/>
              <a:buChar char="■"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31" name="Google Shape;131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Stat">
  <p:cSld name="BIG_NUMBER">
    <p:bg>
      <p:bgPr>
        <a:solidFill>
          <a:srgbClr val="FFFAED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2"/>
          <p:cNvSpPr txBox="1">
            <a:spLocks noGrp="1"/>
          </p:cNvSpPr>
          <p:nvPr>
            <p:ph type="title"/>
          </p:nvPr>
        </p:nvSpPr>
        <p:spPr>
          <a:xfrm>
            <a:off x="2314500" y="1813050"/>
            <a:ext cx="4515000" cy="10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32"/>
          <p:cNvSpPr txBox="1"/>
          <p:nvPr/>
        </p:nvSpPr>
        <p:spPr>
          <a:xfrm>
            <a:off x="3082500" y="3253150"/>
            <a:ext cx="29790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6" name="Google Shape;136;p32"/>
          <p:cNvSpPr txBox="1">
            <a:spLocks noGrp="1"/>
          </p:cNvSpPr>
          <p:nvPr>
            <p:ph type="subTitle" idx="1"/>
          </p:nvPr>
        </p:nvSpPr>
        <p:spPr>
          <a:xfrm>
            <a:off x="2317050" y="2946625"/>
            <a:ext cx="4509900" cy="8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1836"/>
              </a:buClr>
              <a:buSzPts val="2800"/>
              <a:buFont typeface="Nunito"/>
              <a:buNone/>
              <a:defRPr sz="2800" b="1">
                <a:solidFill>
                  <a:srgbClr val="001836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4D5C"/>
              </a:buClr>
              <a:buSzPts val="1800"/>
              <a:buFont typeface="Nunito"/>
              <a:buChar char="●"/>
              <a:defRPr sz="1800">
                <a:solidFill>
                  <a:srgbClr val="3D4D5C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4D5C"/>
              </a:buClr>
              <a:buSzPts val="1800"/>
              <a:buFont typeface="Nunito"/>
              <a:buChar char="○"/>
              <a:defRPr sz="1800">
                <a:solidFill>
                  <a:srgbClr val="3D4D5C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4D5C"/>
              </a:buClr>
              <a:buSzPts val="1800"/>
              <a:buFont typeface="Nunito"/>
              <a:buChar char="■"/>
              <a:defRPr sz="1800">
                <a:solidFill>
                  <a:srgbClr val="3D4D5C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4D5C"/>
              </a:buClr>
              <a:buSzPts val="1800"/>
              <a:buFont typeface="Nunito"/>
              <a:buChar char="●"/>
              <a:defRPr sz="1800">
                <a:solidFill>
                  <a:srgbClr val="3D4D5C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4D5C"/>
              </a:buClr>
              <a:buSzPts val="1800"/>
              <a:buFont typeface="Nunito"/>
              <a:buChar char="○"/>
              <a:defRPr sz="1800">
                <a:solidFill>
                  <a:srgbClr val="3D4D5C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4D5C"/>
              </a:buClr>
              <a:buSzPts val="1800"/>
              <a:buFont typeface="Nunito"/>
              <a:buChar char="■"/>
              <a:defRPr sz="1800">
                <a:solidFill>
                  <a:srgbClr val="3D4D5C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4D5C"/>
              </a:buClr>
              <a:buSzPts val="1800"/>
              <a:buFont typeface="Nunito"/>
              <a:buChar char="●"/>
              <a:defRPr sz="1800">
                <a:solidFill>
                  <a:srgbClr val="3D4D5C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4D5C"/>
              </a:buClr>
              <a:buSzPts val="1800"/>
              <a:buFont typeface="Nunito"/>
              <a:buChar char="○"/>
              <a:defRPr sz="1800">
                <a:solidFill>
                  <a:srgbClr val="3D4D5C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D4D5C"/>
              </a:buClr>
              <a:buSzPts val="1800"/>
              <a:buFont typeface="Nunito"/>
              <a:buChar char="■"/>
              <a:defRPr sz="1800">
                <a:solidFill>
                  <a:srgbClr val="3D4D5C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5" Type="http://schemas.openxmlformats.org/officeDocument/2006/relationships/hyperlink" Target="mailto:ben.naismith@duolingo.com" TargetMode="External"/><Relationship Id="rId4" Type="http://schemas.openxmlformats.org/officeDocument/2006/relationships/hyperlink" Target="mailto:ramsey@duolingo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9075" y="1304025"/>
            <a:ext cx="7154924" cy="383947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34"/>
          <p:cNvSpPr txBox="1">
            <a:spLocks noGrp="1"/>
          </p:cNvSpPr>
          <p:nvPr>
            <p:ph type="ctrTitle"/>
          </p:nvPr>
        </p:nvSpPr>
        <p:spPr>
          <a:xfrm>
            <a:off x="448750" y="1430400"/>
            <a:ext cx="5641800" cy="191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Revisiting the language needs of students in English- medium universities</a:t>
            </a:r>
            <a:endParaRPr sz="3000" dirty="0"/>
          </a:p>
        </p:txBody>
      </p:sp>
      <p:sp>
        <p:nvSpPr>
          <p:cNvPr id="145" name="Google Shape;145;p34"/>
          <p:cNvSpPr txBox="1">
            <a:spLocks noGrp="1"/>
          </p:cNvSpPr>
          <p:nvPr>
            <p:ph type="title" idx="2"/>
          </p:nvPr>
        </p:nvSpPr>
        <p:spPr>
          <a:xfrm>
            <a:off x="479775" y="3697257"/>
            <a:ext cx="4892400" cy="13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Ramsey Cardwell &amp; Ben Naismith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Duolingo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>
                <a:latin typeface="Nunito"/>
                <a:ea typeface="Nunito"/>
                <a:cs typeface="Nunito"/>
                <a:sym typeface="Nunito"/>
              </a:rPr>
              <a:t>March 31, 2023</a:t>
            </a:r>
            <a:endParaRPr b="0"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6" name="Google Shape;146;p34"/>
          <p:cNvSpPr/>
          <p:nvPr/>
        </p:nvSpPr>
        <p:spPr>
          <a:xfrm>
            <a:off x="587324" y="1110550"/>
            <a:ext cx="1265700" cy="360900"/>
          </a:xfrm>
          <a:prstGeom prst="roundRect">
            <a:avLst>
              <a:gd name="adj" fmla="val 20941"/>
            </a:avLst>
          </a:prstGeom>
          <a:solidFill>
            <a:srgbClr val="0831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BE56D"/>
                </a:solidFill>
                <a:latin typeface="Nunito"/>
                <a:ea typeface="Nunito"/>
                <a:cs typeface="Nunito"/>
                <a:sym typeface="Nunito"/>
              </a:rPr>
              <a:t>BALEAP ‘23</a:t>
            </a:r>
            <a:endParaRPr sz="1200" b="1">
              <a:solidFill>
                <a:srgbClr val="FBE56D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3"/>
          <p:cNvSpPr txBox="1">
            <a:spLocks noGrp="1"/>
          </p:cNvSpPr>
          <p:nvPr>
            <p:ph type="subTitle" idx="1"/>
          </p:nvPr>
        </p:nvSpPr>
        <p:spPr>
          <a:xfrm>
            <a:off x="485975" y="573725"/>
            <a:ext cx="817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Data collection</a:t>
            </a:r>
            <a:endParaRPr/>
          </a:p>
        </p:txBody>
      </p:sp>
      <p:sp>
        <p:nvSpPr>
          <p:cNvPr id="203" name="Google Shape;203;p43"/>
          <p:cNvSpPr txBox="1">
            <a:spLocks noGrp="1"/>
          </p:cNvSpPr>
          <p:nvPr>
            <p:ph type="body" idx="2"/>
          </p:nvPr>
        </p:nvSpPr>
        <p:spPr>
          <a:xfrm>
            <a:off x="485725" y="1208475"/>
            <a:ext cx="8172300" cy="13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 far administered at 4 universities (1 UK &amp; 4 US; N=418)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Results presented only for masters students &amp; staff (N=286)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Most demographic questions were optional</a:t>
            </a:r>
            <a:endParaRPr/>
          </a:p>
        </p:txBody>
      </p:sp>
      <p:sp>
        <p:nvSpPr>
          <p:cNvPr id="204" name="Google Shape;204;p43"/>
          <p:cNvSpPr/>
          <p:nvPr/>
        </p:nvSpPr>
        <p:spPr>
          <a:xfrm>
            <a:off x="601128" y="372300"/>
            <a:ext cx="1028890" cy="210300"/>
          </a:xfrm>
          <a:prstGeom prst="roundRect">
            <a:avLst>
              <a:gd name="adj" fmla="val 31788"/>
            </a:avLst>
          </a:prstGeom>
          <a:solidFill>
            <a:srgbClr val="FFEB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rgbClr val="315E8B"/>
                </a:solidFill>
                <a:latin typeface="Nunito"/>
                <a:ea typeface="Nunito"/>
                <a:cs typeface="Nunito"/>
                <a:sym typeface="Nunito"/>
              </a:rPr>
              <a:t>THE SURVEY</a:t>
            </a:r>
            <a:endParaRPr sz="1000" b="1" dirty="0">
              <a:solidFill>
                <a:srgbClr val="315E8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aphicFrame>
        <p:nvGraphicFramePr>
          <p:cNvPr id="205" name="Google Shape;205;p43"/>
          <p:cNvGraphicFramePr/>
          <p:nvPr/>
        </p:nvGraphicFramePr>
        <p:xfrm>
          <a:off x="1956800" y="2283275"/>
          <a:ext cx="4642800" cy="2773470"/>
        </p:xfrm>
        <a:graphic>
          <a:graphicData uri="http://schemas.openxmlformats.org/drawingml/2006/table">
            <a:tbl>
              <a:tblPr>
                <a:noFill/>
                <a:tableStyleId>{6F9B1229-36FC-4C87-9D26-262EC28A7AFC}</a:tableStyleId>
              </a:tblPr>
              <a:tblGrid>
                <a:gridCol w="154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Institution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F3E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Student N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F3E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Staff N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UK–1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34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US–1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44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US–2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52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US–3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21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US–4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29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46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TOTAL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89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197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4"/>
          <p:cNvSpPr txBox="1">
            <a:spLocks noGrp="1"/>
          </p:cNvSpPr>
          <p:nvPr>
            <p:ph type="subTitle" idx="1"/>
          </p:nvPr>
        </p:nvSpPr>
        <p:spPr>
          <a:xfrm>
            <a:off x="485975" y="573725"/>
            <a:ext cx="817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Student participant demographics</a:t>
            </a:r>
            <a:endParaRPr/>
          </a:p>
        </p:txBody>
      </p:sp>
      <p:sp>
        <p:nvSpPr>
          <p:cNvPr id="211" name="Google Shape;211;p44"/>
          <p:cNvSpPr/>
          <p:nvPr/>
        </p:nvSpPr>
        <p:spPr>
          <a:xfrm>
            <a:off x="601127" y="372300"/>
            <a:ext cx="1020939" cy="210300"/>
          </a:xfrm>
          <a:prstGeom prst="roundRect">
            <a:avLst>
              <a:gd name="adj" fmla="val 31788"/>
            </a:avLst>
          </a:prstGeom>
          <a:solidFill>
            <a:srgbClr val="FFEB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315E8B"/>
                </a:solidFill>
                <a:latin typeface="Nunito"/>
                <a:ea typeface="Nunito"/>
                <a:cs typeface="Nunito"/>
                <a:sym typeface="Nunito"/>
              </a:rPr>
              <a:t>THE SURVEY</a:t>
            </a:r>
            <a:endParaRPr sz="1000" b="1">
              <a:solidFill>
                <a:srgbClr val="315E8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aphicFrame>
        <p:nvGraphicFramePr>
          <p:cNvPr id="212" name="Google Shape;212;p44"/>
          <p:cNvGraphicFramePr/>
          <p:nvPr/>
        </p:nvGraphicFramePr>
        <p:xfrm>
          <a:off x="536225" y="2948125"/>
          <a:ext cx="2030175" cy="1981050"/>
        </p:xfrm>
        <a:graphic>
          <a:graphicData uri="http://schemas.openxmlformats.org/drawingml/2006/table">
            <a:tbl>
              <a:tblPr>
                <a:noFill/>
                <a:tableStyleId>{6F9B1229-36FC-4C87-9D26-262EC28A7AFC}</a:tableStyleId>
              </a:tblPr>
              <a:tblGrid>
                <a:gridCol w="85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8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43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Age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F3E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UK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F3E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US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18–22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23–29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37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30–39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3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40+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13" name="Google Shape;213;p44"/>
          <p:cNvGraphicFramePr/>
          <p:nvPr/>
        </p:nvGraphicFramePr>
        <p:xfrm>
          <a:off x="536213" y="1222625"/>
          <a:ext cx="4103900" cy="1584840"/>
        </p:xfrm>
        <a:graphic>
          <a:graphicData uri="http://schemas.openxmlformats.org/drawingml/2006/table">
            <a:tbl>
              <a:tblPr>
                <a:noFill/>
                <a:tableStyleId>{6F9B1229-36FC-4C87-9D26-262EC28A7AFC}</a:tableStyleId>
              </a:tblPr>
              <a:tblGrid>
                <a:gridCol w="241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3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4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Concentration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F3E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UK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F3E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US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Business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Humanities/Social Science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17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STEM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37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14" name="Google Shape;214;p44"/>
          <p:cNvGraphicFramePr/>
          <p:nvPr/>
        </p:nvGraphicFramePr>
        <p:xfrm>
          <a:off x="2770425" y="3344305"/>
          <a:ext cx="2030175" cy="1188675"/>
        </p:xfrm>
        <a:graphic>
          <a:graphicData uri="http://schemas.openxmlformats.org/drawingml/2006/table">
            <a:tbl>
              <a:tblPr>
                <a:noFill/>
                <a:tableStyleId>{6F9B1229-36FC-4C87-9D26-262EC28A7AFC}</a:tableStyleId>
              </a:tblPr>
              <a:tblGrid>
                <a:gridCol w="99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Gender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F3E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UK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F3E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US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Woman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16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34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Man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31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5" name="Google Shape;215;p44"/>
          <p:cNvGraphicFramePr/>
          <p:nvPr/>
        </p:nvGraphicFramePr>
        <p:xfrm>
          <a:off x="5374625" y="1222625"/>
          <a:ext cx="3055050" cy="3565890"/>
        </p:xfrm>
        <a:graphic>
          <a:graphicData uri="http://schemas.openxmlformats.org/drawingml/2006/table">
            <a:tbl>
              <a:tblPr>
                <a:noFill/>
                <a:tableStyleId>{6F9B1229-36FC-4C87-9D26-262EC28A7AFC}</a:tableStyleId>
              </a:tblPr>
              <a:tblGrid>
                <a:gridCol w="194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Spoken L1 grouping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F3E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UK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F3E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US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Austroasiatic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Dravidian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English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18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European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19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Indo-Iranian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Semitic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Sinitic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Other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5"/>
          <p:cNvSpPr txBox="1">
            <a:spLocks noGrp="1"/>
          </p:cNvSpPr>
          <p:nvPr>
            <p:ph type="subTitle" idx="1"/>
          </p:nvPr>
        </p:nvSpPr>
        <p:spPr>
          <a:xfrm>
            <a:off x="485975" y="573725"/>
            <a:ext cx="817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Staff participant demographics</a:t>
            </a:r>
            <a:endParaRPr/>
          </a:p>
        </p:txBody>
      </p:sp>
      <p:sp>
        <p:nvSpPr>
          <p:cNvPr id="221" name="Google Shape;221;p45"/>
          <p:cNvSpPr/>
          <p:nvPr/>
        </p:nvSpPr>
        <p:spPr>
          <a:xfrm>
            <a:off x="601127" y="372300"/>
            <a:ext cx="1028889" cy="210300"/>
          </a:xfrm>
          <a:prstGeom prst="roundRect">
            <a:avLst>
              <a:gd name="adj" fmla="val 31788"/>
            </a:avLst>
          </a:prstGeom>
          <a:solidFill>
            <a:srgbClr val="FFEB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315E8B"/>
                </a:solidFill>
                <a:latin typeface="Nunito"/>
                <a:ea typeface="Nunito"/>
                <a:cs typeface="Nunito"/>
                <a:sym typeface="Nunito"/>
              </a:rPr>
              <a:t>THE SURVEY</a:t>
            </a:r>
            <a:endParaRPr sz="1000" b="1">
              <a:solidFill>
                <a:srgbClr val="315E8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aphicFrame>
        <p:nvGraphicFramePr>
          <p:cNvPr id="222" name="Google Shape;222;p45"/>
          <p:cNvGraphicFramePr/>
          <p:nvPr/>
        </p:nvGraphicFramePr>
        <p:xfrm>
          <a:off x="648988" y="3019100"/>
          <a:ext cx="2030175" cy="1981050"/>
        </p:xfrm>
        <a:graphic>
          <a:graphicData uri="http://schemas.openxmlformats.org/drawingml/2006/table">
            <a:tbl>
              <a:tblPr>
                <a:noFill/>
                <a:tableStyleId>{6F9B1229-36FC-4C87-9D26-262EC28A7AFC}</a:tableStyleId>
              </a:tblPr>
              <a:tblGrid>
                <a:gridCol w="85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9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8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43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Age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F3E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UK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F3E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US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30–39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26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40–49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48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50–59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42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3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60+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41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23" name="Google Shape;223;p45"/>
          <p:cNvGraphicFramePr/>
          <p:nvPr/>
        </p:nvGraphicFramePr>
        <p:xfrm>
          <a:off x="3273325" y="1813813"/>
          <a:ext cx="2597600" cy="2630825"/>
        </p:xfrm>
        <a:graphic>
          <a:graphicData uri="http://schemas.openxmlformats.org/drawingml/2006/table">
            <a:tbl>
              <a:tblPr>
                <a:noFill/>
                <a:tableStyleId>{6F9B1229-36FC-4C87-9D26-262EC28A7AFC}</a:tableStyleId>
              </a:tblPr>
              <a:tblGrid>
                <a:gridCol w="157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0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0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9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Teaching Experience (yrs)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F3E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UK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F3E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US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0–5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26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6–10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33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11–15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35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16–20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21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&gt; 20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47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24" name="Google Shape;224;p45"/>
          <p:cNvGraphicFramePr/>
          <p:nvPr/>
        </p:nvGraphicFramePr>
        <p:xfrm>
          <a:off x="307575" y="1346280"/>
          <a:ext cx="2712975" cy="1584840"/>
        </p:xfrm>
        <a:graphic>
          <a:graphicData uri="http://schemas.openxmlformats.org/drawingml/2006/table">
            <a:tbl>
              <a:tblPr>
                <a:noFill/>
                <a:tableStyleId>{6F9B1229-36FC-4C87-9D26-262EC28A7AFC}</a:tableStyleId>
              </a:tblPr>
              <a:tblGrid>
                <a:gridCol w="1582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5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33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Gender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F3E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UK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F3E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US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3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Woman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84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3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Man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18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65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Prefer not to say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25" name="Google Shape;225;p45"/>
          <p:cNvGraphicFramePr/>
          <p:nvPr/>
        </p:nvGraphicFramePr>
        <p:xfrm>
          <a:off x="6123700" y="1346275"/>
          <a:ext cx="2439925" cy="3565890"/>
        </p:xfrm>
        <a:graphic>
          <a:graphicData uri="http://schemas.openxmlformats.org/drawingml/2006/table">
            <a:tbl>
              <a:tblPr>
                <a:noFill/>
                <a:tableStyleId>{6F9B1229-36FC-4C87-9D26-262EC28A7AFC}</a:tableStyleId>
              </a:tblPr>
              <a:tblGrid>
                <a:gridCol w="1302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8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Spoken L1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F3E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UK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F3E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US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FF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Chinese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Czech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English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147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German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Greek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Igbo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Spanish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Thai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6"/>
          <p:cNvSpPr txBox="1">
            <a:spLocks noGrp="1"/>
          </p:cNvSpPr>
          <p:nvPr>
            <p:ph type="title"/>
          </p:nvPr>
        </p:nvSpPr>
        <p:spPr>
          <a:xfrm>
            <a:off x="1463850" y="2074650"/>
            <a:ext cx="6216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Overall results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7"/>
          <p:cNvSpPr txBox="1">
            <a:spLocks noGrp="1"/>
          </p:cNvSpPr>
          <p:nvPr>
            <p:ph type="subTitle" idx="1"/>
          </p:nvPr>
        </p:nvSpPr>
        <p:spPr>
          <a:xfrm>
            <a:off x="485975" y="573725"/>
            <a:ext cx="817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responses by country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236" name="Google Shape;236;p47"/>
          <p:cNvSpPr/>
          <p:nvPr/>
        </p:nvSpPr>
        <p:spPr>
          <a:xfrm>
            <a:off x="601128" y="372300"/>
            <a:ext cx="951000" cy="210300"/>
          </a:xfrm>
          <a:prstGeom prst="roundRect">
            <a:avLst>
              <a:gd name="adj" fmla="val 31788"/>
            </a:avLst>
          </a:prstGeom>
          <a:solidFill>
            <a:srgbClr val="F5F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315E8B"/>
                </a:solidFill>
                <a:latin typeface="Nunito"/>
                <a:ea typeface="Nunito"/>
                <a:cs typeface="Nunito"/>
                <a:sym typeface="Nunito"/>
              </a:rPr>
              <a:t>RESULTS</a:t>
            </a:r>
            <a:endParaRPr sz="1000" b="1">
              <a:solidFill>
                <a:srgbClr val="315E8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37" name="Google Shape;23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975" y="1146425"/>
            <a:ext cx="7994148" cy="3997074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47"/>
          <p:cNvSpPr/>
          <p:nvPr/>
        </p:nvSpPr>
        <p:spPr>
          <a:xfrm>
            <a:off x="759425" y="1719500"/>
            <a:ext cx="7114800" cy="722700"/>
          </a:xfrm>
          <a:prstGeom prst="rect">
            <a:avLst/>
          </a:prstGeom>
          <a:solidFill>
            <a:srgbClr val="009AFF">
              <a:alpha val="295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47"/>
          <p:cNvSpPr txBox="1"/>
          <p:nvPr/>
        </p:nvSpPr>
        <p:spPr>
          <a:xfrm>
            <a:off x="7874225" y="1865300"/>
            <a:ext cx="988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Nunito"/>
                <a:ea typeface="Nunito"/>
                <a:cs typeface="Nunito"/>
                <a:sym typeface="Nunito"/>
              </a:rPr>
              <a:t>Agree</a:t>
            </a:r>
            <a:endParaRPr sz="1600" b="1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8"/>
          <p:cNvSpPr txBox="1">
            <a:spLocks noGrp="1"/>
          </p:cNvSpPr>
          <p:nvPr>
            <p:ph type="subTitle" idx="1"/>
          </p:nvPr>
        </p:nvSpPr>
        <p:spPr>
          <a:xfrm>
            <a:off x="485975" y="573725"/>
            <a:ext cx="817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Highest rated – UK students</a:t>
            </a:r>
            <a:endParaRPr/>
          </a:p>
        </p:txBody>
      </p:sp>
      <p:sp>
        <p:nvSpPr>
          <p:cNvPr id="245" name="Google Shape;245;p48"/>
          <p:cNvSpPr/>
          <p:nvPr/>
        </p:nvSpPr>
        <p:spPr>
          <a:xfrm>
            <a:off x="601128" y="372300"/>
            <a:ext cx="951000" cy="210300"/>
          </a:xfrm>
          <a:prstGeom prst="roundRect">
            <a:avLst>
              <a:gd name="adj" fmla="val 31788"/>
            </a:avLst>
          </a:prstGeom>
          <a:solidFill>
            <a:srgbClr val="F5F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315E8B"/>
                </a:solidFill>
                <a:latin typeface="Nunito"/>
                <a:ea typeface="Nunito"/>
                <a:cs typeface="Nunito"/>
                <a:sym typeface="Nunito"/>
              </a:rPr>
              <a:t>TOPIC 3</a:t>
            </a:r>
            <a:endParaRPr sz="1000" b="1">
              <a:solidFill>
                <a:srgbClr val="315E8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aphicFrame>
        <p:nvGraphicFramePr>
          <p:cNvPr id="246" name="Google Shape;246;p48"/>
          <p:cNvGraphicFramePr/>
          <p:nvPr/>
        </p:nvGraphicFramePr>
        <p:xfrm>
          <a:off x="485975" y="1333540"/>
          <a:ext cx="8172300" cy="3718380"/>
        </p:xfrm>
        <a:graphic>
          <a:graphicData uri="http://schemas.openxmlformats.org/drawingml/2006/table">
            <a:tbl>
              <a:tblPr>
                <a:noFill/>
                <a:tableStyleId>{6F9B1229-36FC-4C87-9D26-262EC28A7AFC}</a:tableStyleId>
              </a:tblPr>
              <a:tblGrid>
                <a:gridCol w="5566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8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8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8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3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Item</a:t>
                      </a:r>
                      <a:endParaRPr b="1"/>
                    </a:p>
                  </a:txBody>
                  <a:tcPr marL="91425" marR="91425" marT="91425" marB="91425" anchor="ctr">
                    <a:solidFill>
                      <a:srgbClr val="FFF3E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Domain</a:t>
                      </a:r>
                      <a:endParaRPr b="1"/>
                    </a:p>
                  </a:txBody>
                  <a:tcPr marL="91425" marR="91425" marT="91425" marB="91425" anchor="ctr">
                    <a:solidFill>
                      <a:srgbClr val="FFF3E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UK mean</a:t>
                      </a:r>
                      <a:endParaRPr b="1"/>
                    </a:p>
                  </a:txBody>
                  <a:tcPr marL="91425" marR="91425" marT="91425" marB="91425" anchor="ctr">
                    <a:solidFill>
                      <a:srgbClr val="FFF3E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US mean</a:t>
                      </a:r>
                      <a:endParaRPr b="1"/>
                    </a:p>
                  </a:txBody>
                  <a:tcPr marL="91425" marR="91425" marT="91425" marB="91425" anchor="ctr">
                    <a:solidFill>
                      <a:srgbClr val="FF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It is important that I can </a:t>
                      </a:r>
                      <a:r>
                        <a:rPr lang="en" b="1"/>
                        <a:t>understand the instructor’s spoken directions</a:t>
                      </a:r>
                      <a:r>
                        <a:rPr lang="en"/>
                        <a:t> regarding assignments.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👂</a:t>
                      </a:r>
                      <a:endParaRPr sz="18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5.50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5.54</a:t>
                      </a:r>
                      <a:endParaRPr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It is important that I can </a:t>
                      </a:r>
                      <a:r>
                        <a:rPr lang="en" b="1"/>
                        <a:t>use references appropriately</a:t>
                      </a:r>
                      <a:r>
                        <a:rPr lang="en"/>
                        <a:t> to support ideas, analyze, and refine arguments.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✍️</a:t>
                      </a:r>
                      <a:endParaRPr sz="18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5.46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5.48</a:t>
                      </a:r>
                      <a:endParaRPr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 It is important that I can </a:t>
                      </a:r>
                      <a:r>
                        <a:rPr lang="en" b="1"/>
                        <a:t>finish writing assignments on time</a:t>
                      </a:r>
                      <a:r>
                        <a:rPr lang="en"/>
                        <a:t>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✍️</a:t>
                      </a:r>
                      <a:endParaRPr sz="18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5.46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5.62</a:t>
                      </a:r>
                      <a:endParaRPr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It is important that I can </a:t>
                      </a:r>
                      <a:r>
                        <a:rPr lang="en" b="1"/>
                        <a:t>understand the difference between suggestions, advice, directives, and warnings</a:t>
                      </a:r>
                      <a:r>
                        <a:rPr lang="en"/>
                        <a:t> when spoken (e.g., as heard in a lecture or during a conversation).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👂</a:t>
                      </a:r>
                      <a:endParaRPr sz="18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5.42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5.43</a:t>
                      </a:r>
                      <a:endParaRPr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 frequently need to </a:t>
                      </a:r>
                      <a:r>
                        <a:rPr lang="en" b="1"/>
                        <a:t>read digital reading assignments</a:t>
                      </a:r>
                      <a:r>
                        <a:rPr lang="en"/>
                        <a:t> (e.g., PDFs, e-books).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💻</a:t>
                      </a:r>
                      <a:endParaRPr sz="18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5.42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5.60</a:t>
                      </a:r>
                      <a:endParaRPr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47" name="Google Shape;247;p48"/>
          <p:cNvSpPr/>
          <p:nvPr/>
        </p:nvSpPr>
        <p:spPr>
          <a:xfrm>
            <a:off x="601128" y="372300"/>
            <a:ext cx="951000" cy="210300"/>
          </a:xfrm>
          <a:prstGeom prst="roundRect">
            <a:avLst>
              <a:gd name="adj" fmla="val 31788"/>
            </a:avLst>
          </a:prstGeom>
          <a:solidFill>
            <a:srgbClr val="F5F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315E8B"/>
                </a:solidFill>
                <a:latin typeface="Nunito"/>
                <a:ea typeface="Nunito"/>
                <a:cs typeface="Nunito"/>
                <a:sym typeface="Nunito"/>
              </a:rPr>
              <a:t>RESULTS</a:t>
            </a:r>
            <a:endParaRPr sz="1000" b="1">
              <a:solidFill>
                <a:srgbClr val="315E8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9"/>
          <p:cNvSpPr txBox="1">
            <a:spLocks noGrp="1"/>
          </p:cNvSpPr>
          <p:nvPr>
            <p:ph type="subTitle" idx="1"/>
          </p:nvPr>
        </p:nvSpPr>
        <p:spPr>
          <a:xfrm>
            <a:off x="485975" y="573725"/>
            <a:ext cx="817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responses by country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253" name="Google Shape;253;p49"/>
          <p:cNvSpPr/>
          <p:nvPr/>
        </p:nvSpPr>
        <p:spPr>
          <a:xfrm>
            <a:off x="601128" y="372300"/>
            <a:ext cx="951000" cy="210300"/>
          </a:xfrm>
          <a:prstGeom prst="roundRect">
            <a:avLst>
              <a:gd name="adj" fmla="val 31788"/>
            </a:avLst>
          </a:prstGeom>
          <a:solidFill>
            <a:srgbClr val="F5F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315E8B"/>
                </a:solidFill>
                <a:latin typeface="Nunito"/>
                <a:ea typeface="Nunito"/>
                <a:cs typeface="Nunito"/>
                <a:sym typeface="Nunito"/>
              </a:rPr>
              <a:t>RESULTS</a:t>
            </a:r>
            <a:endParaRPr sz="1000" b="1">
              <a:solidFill>
                <a:srgbClr val="315E8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54" name="Google Shape;254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975" y="1146425"/>
            <a:ext cx="7994148" cy="3997074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49"/>
          <p:cNvSpPr/>
          <p:nvPr/>
        </p:nvSpPr>
        <p:spPr>
          <a:xfrm>
            <a:off x="759425" y="1935600"/>
            <a:ext cx="129900" cy="690300"/>
          </a:xfrm>
          <a:prstGeom prst="rect">
            <a:avLst/>
          </a:prstGeom>
          <a:solidFill>
            <a:srgbClr val="FFAA00">
              <a:alpha val="295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49"/>
          <p:cNvSpPr/>
          <p:nvPr/>
        </p:nvSpPr>
        <p:spPr>
          <a:xfrm>
            <a:off x="4774725" y="2033975"/>
            <a:ext cx="129900" cy="789000"/>
          </a:xfrm>
          <a:prstGeom prst="rect">
            <a:avLst/>
          </a:prstGeom>
          <a:solidFill>
            <a:srgbClr val="FFAA00">
              <a:alpha val="295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49"/>
          <p:cNvSpPr/>
          <p:nvPr/>
        </p:nvSpPr>
        <p:spPr>
          <a:xfrm>
            <a:off x="5386325" y="1935600"/>
            <a:ext cx="129900" cy="690300"/>
          </a:xfrm>
          <a:prstGeom prst="rect">
            <a:avLst/>
          </a:prstGeom>
          <a:solidFill>
            <a:srgbClr val="FFAA00">
              <a:alpha val="295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49"/>
          <p:cNvSpPr/>
          <p:nvPr/>
        </p:nvSpPr>
        <p:spPr>
          <a:xfrm>
            <a:off x="6457200" y="2379300"/>
            <a:ext cx="129900" cy="848700"/>
          </a:xfrm>
          <a:prstGeom prst="rect">
            <a:avLst/>
          </a:prstGeom>
          <a:solidFill>
            <a:srgbClr val="FFAA00">
              <a:alpha val="295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49"/>
          <p:cNvSpPr/>
          <p:nvPr/>
        </p:nvSpPr>
        <p:spPr>
          <a:xfrm>
            <a:off x="6798700" y="1935600"/>
            <a:ext cx="129900" cy="848700"/>
          </a:xfrm>
          <a:prstGeom prst="rect">
            <a:avLst/>
          </a:prstGeom>
          <a:solidFill>
            <a:srgbClr val="FFAA00">
              <a:alpha val="295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0"/>
          <p:cNvSpPr txBox="1">
            <a:spLocks noGrp="1"/>
          </p:cNvSpPr>
          <p:nvPr>
            <p:ph type="subTitle" idx="1"/>
          </p:nvPr>
        </p:nvSpPr>
        <p:spPr>
          <a:xfrm>
            <a:off x="485975" y="573725"/>
            <a:ext cx="817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Most discrepant – UK &amp; US students</a:t>
            </a:r>
            <a:endParaRPr/>
          </a:p>
        </p:txBody>
      </p:sp>
      <p:sp>
        <p:nvSpPr>
          <p:cNvPr id="265" name="Google Shape;265;p50"/>
          <p:cNvSpPr/>
          <p:nvPr/>
        </p:nvSpPr>
        <p:spPr>
          <a:xfrm>
            <a:off x="601128" y="372300"/>
            <a:ext cx="951000" cy="210300"/>
          </a:xfrm>
          <a:prstGeom prst="roundRect">
            <a:avLst>
              <a:gd name="adj" fmla="val 31788"/>
            </a:avLst>
          </a:prstGeom>
          <a:solidFill>
            <a:srgbClr val="F5F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315E8B"/>
                </a:solidFill>
                <a:latin typeface="Nunito"/>
                <a:ea typeface="Nunito"/>
                <a:cs typeface="Nunito"/>
                <a:sym typeface="Nunito"/>
              </a:rPr>
              <a:t>TOPIC 3</a:t>
            </a:r>
            <a:endParaRPr sz="1000" b="1">
              <a:solidFill>
                <a:srgbClr val="315E8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aphicFrame>
        <p:nvGraphicFramePr>
          <p:cNvPr id="266" name="Google Shape;266;p50"/>
          <p:cNvGraphicFramePr/>
          <p:nvPr/>
        </p:nvGraphicFramePr>
        <p:xfrm>
          <a:off x="485975" y="1333540"/>
          <a:ext cx="8172300" cy="3505020"/>
        </p:xfrm>
        <a:graphic>
          <a:graphicData uri="http://schemas.openxmlformats.org/drawingml/2006/table">
            <a:tbl>
              <a:tblPr>
                <a:noFill/>
                <a:tableStyleId>{6F9B1229-36FC-4C87-9D26-262EC28A7AFC}</a:tableStyleId>
              </a:tblPr>
              <a:tblGrid>
                <a:gridCol w="5566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8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8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8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30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Item</a:t>
                      </a:r>
                      <a:endParaRPr b="1"/>
                    </a:p>
                  </a:txBody>
                  <a:tcPr marL="91425" marR="91425" marT="91425" marB="91425" anchor="ctr">
                    <a:solidFill>
                      <a:srgbClr val="FFF3E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Domain</a:t>
                      </a:r>
                      <a:endParaRPr b="1"/>
                    </a:p>
                  </a:txBody>
                  <a:tcPr marL="91425" marR="91425" marT="91425" marB="91425" anchor="ctr">
                    <a:solidFill>
                      <a:srgbClr val="FFF3E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UK mean</a:t>
                      </a:r>
                      <a:endParaRPr b="1"/>
                    </a:p>
                  </a:txBody>
                  <a:tcPr marL="91425" marR="91425" marT="91425" marB="91425" anchor="ctr">
                    <a:solidFill>
                      <a:srgbClr val="FFF3E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US mean</a:t>
                      </a:r>
                      <a:endParaRPr b="1"/>
                    </a:p>
                  </a:txBody>
                  <a:tcPr marL="91425" marR="91425" marT="91425" marB="91425" anchor="ctr">
                    <a:solidFill>
                      <a:srgbClr val="FF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 frequently need to </a:t>
                      </a:r>
                      <a:r>
                        <a:rPr lang="en" b="1"/>
                        <a:t>write a narrative</a:t>
                      </a:r>
                      <a:r>
                        <a:rPr lang="en"/>
                        <a:t> (i.e., telling a story, or describing something that happened to you or someone else).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✍️</a:t>
                      </a:r>
                      <a:endParaRPr sz="18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3.54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4.51</a:t>
                      </a:r>
                      <a:endParaRPr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 frequently need to </a:t>
                      </a:r>
                      <a:r>
                        <a:rPr lang="en" b="1"/>
                        <a:t>prepare slides with written text</a:t>
                      </a:r>
                      <a:r>
                        <a:rPr lang="en"/>
                        <a:t> (e.g., bullet points) for an oral presentation.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✍️</a:t>
                      </a:r>
                      <a:endParaRPr sz="18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4.17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5.06</a:t>
                      </a:r>
                      <a:endParaRPr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 frequently need to </a:t>
                      </a:r>
                      <a:r>
                        <a:rPr lang="en" b="1"/>
                        <a:t>read paper-based reading assignments</a:t>
                      </a:r>
                      <a:r>
                        <a:rPr lang="en"/>
                        <a:t> (e.g., printouts, physical textbooks).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💻</a:t>
                      </a:r>
                      <a:endParaRPr sz="18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4.08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4.95</a:t>
                      </a:r>
                      <a:endParaRPr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 frequently need to </a:t>
                      </a:r>
                      <a:r>
                        <a:rPr lang="en" b="1"/>
                        <a:t>speak in in-person settings</a:t>
                      </a:r>
                      <a:r>
                        <a:rPr lang="en"/>
                        <a:t> (e.g., in a classroom).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💻</a:t>
                      </a:r>
                      <a:endParaRPr sz="18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4.38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5.09</a:t>
                      </a:r>
                      <a:endParaRPr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 frequently need to </a:t>
                      </a:r>
                      <a:r>
                        <a:rPr lang="en" b="1"/>
                        <a:t>take notes during a lecture</a:t>
                      </a:r>
                      <a:r>
                        <a:rPr lang="en"/>
                        <a:t>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👂</a:t>
                      </a:r>
                      <a:endParaRPr sz="18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4.38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5.03</a:t>
                      </a:r>
                      <a:endParaRPr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67" name="Google Shape;267;p50"/>
          <p:cNvSpPr/>
          <p:nvPr/>
        </p:nvSpPr>
        <p:spPr>
          <a:xfrm>
            <a:off x="601128" y="372300"/>
            <a:ext cx="951000" cy="210300"/>
          </a:xfrm>
          <a:prstGeom prst="roundRect">
            <a:avLst>
              <a:gd name="adj" fmla="val 31788"/>
            </a:avLst>
          </a:prstGeom>
          <a:solidFill>
            <a:srgbClr val="F5F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315E8B"/>
                </a:solidFill>
                <a:latin typeface="Nunito"/>
                <a:ea typeface="Nunito"/>
                <a:cs typeface="Nunito"/>
                <a:sym typeface="Nunito"/>
              </a:rPr>
              <a:t>RESULTS</a:t>
            </a:r>
            <a:endParaRPr sz="1000" b="1">
              <a:solidFill>
                <a:srgbClr val="315E8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1"/>
          <p:cNvSpPr txBox="1">
            <a:spLocks noGrp="1"/>
          </p:cNvSpPr>
          <p:nvPr>
            <p:ph type="subTitle" idx="1"/>
          </p:nvPr>
        </p:nvSpPr>
        <p:spPr>
          <a:xfrm>
            <a:off x="485975" y="573725"/>
            <a:ext cx="817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and staff responses by country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273" name="Google Shape;273;p51"/>
          <p:cNvSpPr/>
          <p:nvPr/>
        </p:nvSpPr>
        <p:spPr>
          <a:xfrm>
            <a:off x="601128" y="372300"/>
            <a:ext cx="951000" cy="210300"/>
          </a:xfrm>
          <a:prstGeom prst="roundRect">
            <a:avLst>
              <a:gd name="adj" fmla="val 31788"/>
            </a:avLst>
          </a:prstGeom>
          <a:solidFill>
            <a:srgbClr val="F5F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315E8B"/>
                </a:solidFill>
                <a:latin typeface="Nunito"/>
                <a:ea typeface="Nunito"/>
                <a:cs typeface="Nunito"/>
                <a:sym typeface="Nunito"/>
              </a:rPr>
              <a:t>RESULTS</a:t>
            </a:r>
            <a:endParaRPr sz="1000" b="1">
              <a:solidFill>
                <a:srgbClr val="315E8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74" name="Google Shape;274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975" y="1146425"/>
            <a:ext cx="7955313" cy="3997076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51"/>
          <p:cNvSpPr txBox="1"/>
          <p:nvPr/>
        </p:nvSpPr>
        <p:spPr>
          <a:xfrm>
            <a:off x="7981400" y="2407400"/>
            <a:ext cx="459900" cy="23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Nunito"/>
                <a:ea typeface="Nunito"/>
                <a:cs typeface="Nunito"/>
                <a:sym typeface="Nunito"/>
              </a:rPr>
              <a:t> staff</a:t>
            </a:r>
            <a:endParaRPr sz="9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2"/>
          <p:cNvSpPr txBox="1">
            <a:spLocks noGrp="1"/>
          </p:cNvSpPr>
          <p:nvPr>
            <p:ph type="subTitle" idx="1"/>
          </p:nvPr>
        </p:nvSpPr>
        <p:spPr>
          <a:xfrm>
            <a:off x="485975" y="573725"/>
            <a:ext cx="817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Most discrepant – students &amp; staff</a:t>
            </a:r>
            <a:endParaRPr/>
          </a:p>
        </p:txBody>
      </p:sp>
      <p:sp>
        <p:nvSpPr>
          <p:cNvPr id="281" name="Google Shape;281;p52"/>
          <p:cNvSpPr/>
          <p:nvPr/>
        </p:nvSpPr>
        <p:spPr>
          <a:xfrm>
            <a:off x="601128" y="372300"/>
            <a:ext cx="951000" cy="210300"/>
          </a:xfrm>
          <a:prstGeom prst="roundRect">
            <a:avLst>
              <a:gd name="adj" fmla="val 31788"/>
            </a:avLst>
          </a:prstGeom>
          <a:solidFill>
            <a:srgbClr val="F5F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315E8B"/>
                </a:solidFill>
                <a:latin typeface="Nunito"/>
                <a:ea typeface="Nunito"/>
                <a:cs typeface="Nunito"/>
                <a:sym typeface="Nunito"/>
              </a:rPr>
              <a:t>TOPIC 3</a:t>
            </a:r>
            <a:endParaRPr sz="1000" b="1">
              <a:solidFill>
                <a:srgbClr val="315E8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aphicFrame>
        <p:nvGraphicFramePr>
          <p:cNvPr id="282" name="Google Shape;282;p52"/>
          <p:cNvGraphicFramePr/>
          <p:nvPr/>
        </p:nvGraphicFramePr>
        <p:xfrm>
          <a:off x="232863" y="1146425"/>
          <a:ext cx="8678525" cy="3840160"/>
        </p:xfrm>
        <a:graphic>
          <a:graphicData uri="http://schemas.openxmlformats.org/drawingml/2006/table">
            <a:tbl>
              <a:tblPr>
                <a:noFill/>
                <a:tableStyleId>{6F9B1229-36FC-4C87-9D26-262EC28A7AFC}</a:tableStyleId>
              </a:tblPr>
              <a:tblGrid>
                <a:gridCol w="6254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57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Item</a:t>
                      </a:r>
                      <a:endParaRPr b="1"/>
                    </a:p>
                  </a:txBody>
                  <a:tcPr marL="91425" marR="91425" marT="45700" marB="45700" anchor="ctr">
                    <a:solidFill>
                      <a:srgbClr val="FFF3E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Domain</a:t>
                      </a:r>
                      <a:endParaRPr b="1"/>
                    </a:p>
                  </a:txBody>
                  <a:tcPr marL="91425" marR="91425" marT="45700" marB="45700" anchor="ctr">
                    <a:solidFill>
                      <a:srgbClr val="FFF3E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Student mean</a:t>
                      </a:r>
                      <a:endParaRPr b="1"/>
                    </a:p>
                  </a:txBody>
                  <a:tcPr marL="91425" marR="91425" marT="45700" marB="45700" anchor="ctr">
                    <a:solidFill>
                      <a:srgbClr val="FFF3E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Staff mean</a:t>
                      </a:r>
                      <a:endParaRPr b="1"/>
                    </a:p>
                  </a:txBody>
                  <a:tcPr marL="91425" marR="91425" marT="45700" marB="45700" anchor="ctr">
                    <a:solidFill>
                      <a:srgbClr val="FF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use keyboard shortcuts </a:t>
                      </a:r>
                      <a:r>
                        <a:rPr lang="en"/>
                        <a:t>(e.g., ctrl/Cmd+F) to locate specific content in digital texts.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/>
                    </a:p>
                  </a:txBody>
                  <a:tcPr marL="91425" marR="91425" marT="45700" marB="457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📖</a:t>
                      </a:r>
                      <a:endParaRPr sz="1800"/>
                    </a:p>
                  </a:txBody>
                  <a:tcPr marL="91425" marR="91425" marT="45700" marB="457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5.11</a:t>
                      </a:r>
                      <a:endParaRPr/>
                    </a:p>
                  </a:txBody>
                  <a:tcPr marL="9525" marR="9525" marT="95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3.79</a:t>
                      </a:r>
                      <a:endParaRPr/>
                    </a:p>
                  </a:txBody>
                  <a:tcPr marL="9525" marR="9525" marT="95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type paragraph-length (or longer) text </a:t>
                      </a:r>
                      <a:r>
                        <a:rPr lang="en" b="1"/>
                        <a:t>on a smartphone or tablet.</a:t>
                      </a:r>
                      <a:r>
                        <a:rPr lang="en"/>
        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/>
                    </a:p>
                  </a:txBody>
                  <a:tcPr marL="91425" marR="91425" marT="45700" marB="457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💻</a:t>
                      </a:r>
                      <a:endParaRPr sz="1800"/>
                    </a:p>
                  </a:txBody>
                  <a:tcPr marL="91425" marR="91425" marT="45700" marB="457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4.30</a:t>
                      </a:r>
                      <a:endParaRPr/>
                    </a:p>
                  </a:txBody>
                  <a:tcPr marL="9525" marR="9525" marT="95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3.13</a:t>
                      </a:r>
                      <a:endParaRPr/>
                    </a:p>
                  </a:txBody>
                  <a:tcPr marL="9525" marR="9525" marT="95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read extra </a:t>
                      </a:r>
                      <a:r>
                        <a:rPr lang="en" b="1"/>
                        <a:t>material in another language</a:t>
                      </a:r>
                      <a:r>
                        <a:rPr lang="en"/>
                        <a:t> to help me understand course topics.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/>
                    </a:p>
                  </a:txBody>
                  <a:tcPr marL="91425" marR="91425" marT="45700" marB="457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📖</a:t>
                      </a:r>
                      <a:endParaRPr sz="1800"/>
                    </a:p>
                  </a:txBody>
                  <a:tcPr marL="91425" marR="91425" marT="45700" marB="457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3.28</a:t>
                      </a:r>
                      <a:endParaRPr/>
                    </a:p>
                  </a:txBody>
                  <a:tcPr marL="9525" marR="9525" marT="95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2.11</a:t>
                      </a:r>
                      <a:endParaRPr/>
                    </a:p>
                  </a:txBody>
                  <a:tcPr marL="9525" marR="9525" marT="95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read and understand texts written in </a:t>
                      </a:r>
                      <a:r>
                        <a:rPr lang="en" b="1"/>
                        <a:t>different varieties of English</a:t>
                      </a:r>
                      <a:r>
                        <a:rPr lang="en"/>
                        <a:t> (e.g., American, British, Indian, Chinese).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/>
                    </a:p>
                  </a:txBody>
                  <a:tcPr marL="91425" marR="91425" marT="45700" marB="457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📖</a:t>
                      </a:r>
                      <a:endParaRPr sz="1800"/>
                    </a:p>
                  </a:txBody>
                  <a:tcPr marL="91425" marR="91425" marT="45700" marB="457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4.22</a:t>
                      </a:r>
                      <a:endParaRPr/>
                    </a:p>
                  </a:txBody>
                  <a:tcPr marL="9525" marR="9525" marT="95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3.34</a:t>
                      </a:r>
                      <a:endParaRPr/>
                    </a:p>
                  </a:txBody>
                  <a:tcPr marL="9525" marR="9525" marT="95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understand recorded speech</a:t>
                      </a:r>
                      <a:r>
                        <a:rPr lang="en"/>
                        <a:t> (e.g., a lecture video) without subtitles.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/>
                    </a:p>
                  </a:txBody>
                  <a:tcPr marL="91425" marR="91425" marT="45700" marB="457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👂</a:t>
                      </a:r>
                      <a:endParaRPr sz="1800"/>
                    </a:p>
                  </a:txBody>
                  <a:tcPr marL="91425" marR="91425" marT="45700" marB="457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5.30</a:t>
                      </a:r>
                      <a:endParaRPr/>
                    </a:p>
                  </a:txBody>
                  <a:tcPr marL="9525" marR="9525" marT="95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4.45</a:t>
                      </a:r>
                      <a:endParaRPr/>
                    </a:p>
                  </a:txBody>
                  <a:tcPr marL="9525" marR="9525" marT="9525" marB="914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5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communicate with professors  via text messages</a:t>
                      </a:r>
                      <a:r>
                        <a:rPr lang="en"/>
                        <a:t>, instant messaging, and social media.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/>
                    </a:p>
                  </a:txBody>
                  <a:tcPr marL="91425" marR="91425" marT="45700" marB="457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✍️</a:t>
                      </a:r>
                      <a:endParaRPr sz="1800"/>
                    </a:p>
                  </a:txBody>
                  <a:tcPr marL="91425" marR="91425" marT="45700" marB="457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4.15</a:t>
                      </a:r>
                      <a:endParaRPr/>
                    </a:p>
                  </a:txBody>
                  <a:tcPr marL="9525" marR="9525" marT="95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3.32</a:t>
                      </a:r>
                      <a:endParaRPr/>
                    </a:p>
                  </a:txBody>
                  <a:tcPr marL="9525" marR="9525" marT="9525" marB="914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5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read and understand </a:t>
                      </a:r>
                      <a:r>
                        <a:rPr lang="en" b="1"/>
                        <a:t>written instructions, directions, or announcements</a:t>
                      </a:r>
                      <a:r>
                        <a:rPr lang="en"/>
                        <a:t> about classroom assignments and/or examinations.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/>
                    </a:p>
                  </a:txBody>
                  <a:tcPr marL="91425" marR="91425" marT="45700" marB="4570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📖</a:t>
                      </a:r>
                      <a:endParaRPr sz="1800"/>
                    </a:p>
                  </a:txBody>
                  <a:tcPr marL="91425" marR="91425" marT="45700" marB="457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5.01</a:t>
                      </a:r>
                      <a:endParaRPr/>
                    </a:p>
                  </a:txBody>
                  <a:tcPr marL="9525" marR="9525" marT="95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5.75</a:t>
                      </a:r>
                      <a:endParaRPr/>
                    </a:p>
                  </a:txBody>
                  <a:tcPr marL="9525" marR="9525" marT="9525" marB="914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83" name="Google Shape;283;p52"/>
          <p:cNvSpPr/>
          <p:nvPr/>
        </p:nvSpPr>
        <p:spPr>
          <a:xfrm>
            <a:off x="601128" y="372300"/>
            <a:ext cx="951000" cy="210300"/>
          </a:xfrm>
          <a:prstGeom prst="roundRect">
            <a:avLst>
              <a:gd name="adj" fmla="val 31788"/>
            </a:avLst>
          </a:prstGeom>
          <a:solidFill>
            <a:srgbClr val="F5F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315E8B"/>
                </a:solidFill>
                <a:latin typeface="Nunito"/>
                <a:ea typeface="Nunito"/>
                <a:cs typeface="Nunito"/>
                <a:sym typeface="Nunito"/>
              </a:rPr>
              <a:t>RESULTS</a:t>
            </a:r>
            <a:endParaRPr sz="1000" b="1">
              <a:solidFill>
                <a:srgbClr val="315E8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5"/>
          <p:cNvSpPr txBox="1">
            <a:spLocks noGrp="1"/>
          </p:cNvSpPr>
          <p:nvPr>
            <p:ph type="body" idx="1"/>
          </p:nvPr>
        </p:nvSpPr>
        <p:spPr>
          <a:xfrm>
            <a:off x="485725" y="1132275"/>
            <a:ext cx="8172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Background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Survey and data collection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Results &amp; interesting items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Comparison to BALEAP descriptors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Discussion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152" name="Google Shape;152;p35"/>
          <p:cNvSpPr txBox="1">
            <a:spLocks noGrp="1"/>
          </p:cNvSpPr>
          <p:nvPr>
            <p:ph type="subTitle" idx="2"/>
          </p:nvPr>
        </p:nvSpPr>
        <p:spPr>
          <a:xfrm>
            <a:off x="485975" y="345125"/>
            <a:ext cx="817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Agenda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3"/>
          <p:cNvSpPr txBox="1">
            <a:spLocks noGrp="1"/>
          </p:cNvSpPr>
          <p:nvPr>
            <p:ph type="subTitle" idx="1"/>
          </p:nvPr>
        </p:nvSpPr>
        <p:spPr>
          <a:xfrm>
            <a:off x="485975" y="573725"/>
            <a:ext cx="4083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Reading 15</a:t>
            </a:r>
            <a:endParaRPr/>
          </a:p>
        </p:txBody>
      </p:sp>
      <p:sp>
        <p:nvSpPr>
          <p:cNvPr id="289" name="Google Shape;289;p53"/>
          <p:cNvSpPr txBox="1">
            <a:spLocks noGrp="1"/>
          </p:cNvSpPr>
          <p:nvPr>
            <p:ph type="body" idx="2"/>
          </p:nvPr>
        </p:nvSpPr>
        <p:spPr>
          <a:xfrm>
            <a:off x="485725" y="1222825"/>
            <a:ext cx="4083600" cy="3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/>
              <a:t>I frequently need to read extra material in another language to help me understand course topics.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sz="2000"/>
          </a:p>
        </p:txBody>
      </p:sp>
      <p:sp>
        <p:nvSpPr>
          <p:cNvPr id="290" name="Google Shape;290;p53"/>
          <p:cNvSpPr/>
          <p:nvPr/>
        </p:nvSpPr>
        <p:spPr>
          <a:xfrm>
            <a:off x="601128" y="372300"/>
            <a:ext cx="951000" cy="210300"/>
          </a:xfrm>
          <a:prstGeom prst="roundRect">
            <a:avLst>
              <a:gd name="adj" fmla="val 31788"/>
            </a:avLst>
          </a:prstGeom>
          <a:solidFill>
            <a:srgbClr val="F5F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315E8B"/>
                </a:solidFill>
                <a:latin typeface="Nunito"/>
                <a:ea typeface="Nunito"/>
                <a:cs typeface="Nunito"/>
                <a:sym typeface="Nunito"/>
              </a:rPr>
              <a:t>TOPIC 3</a:t>
            </a:r>
            <a:endParaRPr sz="1000" b="1">
              <a:solidFill>
                <a:srgbClr val="315E8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91" name="Google Shape;291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5275" y="875551"/>
            <a:ext cx="4320802" cy="36071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53"/>
          <p:cNvSpPr/>
          <p:nvPr/>
        </p:nvSpPr>
        <p:spPr>
          <a:xfrm>
            <a:off x="601128" y="372300"/>
            <a:ext cx="951000" cy="210300"/>
          </a:xfrm>
          <a:prstGeom prst="roundRect">
            <a:avLst>
              <a:gd name="adj" fmla="val 31788"/>
            </a:avLst>
          </a:prstGeom>
          <a:solidFill>
            <a:srgbClr val="F5F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315E8B"/>
                </a:solidFill>
                <a:latin typeface="Nunito"/>
                <a:ea typeface="Nunito"/>
                <a:cs typeface="Nunito"/>
                <a:sym typeface="Nunito"/>
              </a:rPr>
              <a:t>RESULTS</a:t>
            </a:r>
            <a:endParaRPr sz="1000" b="1">
              <a:solidFill>
                <a:srgbClr val="315E8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93" name="Google Shape;293;p53"/>
          <p:cNvSpPr txBox="1">
            <a:spLocks noGrp="1"/>
          </p:cNvSpPr>
          <p:nvPr>
            <p:ph type="body" idx="2"/>
          </p:nvPr>
        </p:nvSpPr>
        <p:spPr>
          <a:xfrm>
            <a:off x="4813863" y="372300"/>
            <a:ext cx="4202214" cy="4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/>
              <a:t>Student responses by language group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4"/>
          <p:cNvSpPr txBox="1">
            <a:spLocks noGrp="1"/>
          </p:cNvSpPr>
          <p:nvPr>
            <p:ph type="subTitle" idx="1"/>
          </p:nvPr>
        </p:nvSpPr>
        <p:spPr>
          <a:xfrm>
            <a:off x="485975" y="573725"/>
            <a:ext cx="4083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Writing 12</a:t>
            </a:r>
            <a:endParaRPr/>
          </a:p>
        </p:txBody>
      </p:sp>
      <p:sp>
        <p:nvSpPr>
          <p:cNvPr id="299" name="Google Shape;299;p54"/>
          <p:cNvSpPr txBox="1">
            <a:spLocks noGrp="1"/>
          </p:cNvSpPr>
          <p:nvPr>
            <p:ph type="body" idx="2"/>
          </p:nvPr>
        </p:nvSpPr>
        <p:spPr>
          <a:xfrm>
            <a:off x="485725" y="1208475"/>
            <a:ext cx="4083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/>
              <a:t>My students frequently need to communicate with professors via text messages, instant messaging, and social media.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sz="2000"/>
          </a:p>
        </p:txBody>
      </p:sp>
      <p:sp>
        <p:nvSpPr>
          <p:cNvPr id="300" name="Google Shape;300;p54"/>
          <p:cNvSpPr/>
          <p:nvPr/>
        </p:nvSpPr>
        <p:spPr>
          <a:xfrm>
            <a:off x="601128" y="372300"/>
            <a:ext cx="951000" cy="210300"/>
          </a:xfrm>
          <a:prstGeom prst="roundRect">
            <a:avLst>
              <a:gd name="adj" fmla="val 31788"/>
            </a:avLst>
          </a:prstGeom>
          <a:solidFill>
            <a:srgbClr val="F5F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315E8B"/>
                </a:solidFill>
                <a:latin typeface="Nunito"/>
                <a:ea typeface="Nunito"/>
                <a:cs typeface="Nunito"/>
                <a:sym typeface="Nunito"/>
              </a:rPr>
              <a:t>TOPIC 3</a:t>
            </a:r>
            <a:endParaRPr sz="1000" b="1">
              <a:solidFill>
                <a:srgbClr val="315E8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1" name="Google Shape;301;p54"/>
          <p:cNvSpPr/>
          <p:nvPr/>
        </p:nvSpPr>
        <p:spPr>
          <a:xfrm>
            <a:off x="601128" y="372300"/>
            <a:ext cx="951000" cy="210300"/>
          </a:xfrm>
          <a:prstGeom prst="roundRect">
            <a:avLst>
              <a:gd name="adj" fmla="val 31788"/>
            </a:avLst>
          </a:prstGeom>
          <a:solidFill>
            <a:srgbClr val="F5F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315E8B"/>
                </a:solidFill>
                <a:latin typeface="Nunito"/>
                <a:ea typeface="Nunito"/>
                <a:cs typeface="Nunito"/>
                <a:sym typeface="Nunito"/>
              </a:rPr>
              <a:t>RESULTS</a:t>
            </a:r>
            <a:endParaRPr sz="1000" b="1">
              <a:solidFill>
                <a:srgbClr val="315E8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2" name="Google Shape;302;p54"/>
          <p:cNvSpPr txBox="1">
            <a:spLocks noGrp="1"/>
          </p:cNvSpPr>
          <p:nvPr>
            <p:ph type="body" idx="2"/>
          </p:nvPr>
        </p:nvSpPr>
        <p:spPr>
          <a:xfrm>
            <a:off x="4813863" y="372300"/>
            <a:ext cx="4083600" cy="4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Staff responses by age group</a:t>
            </a:r>
            <a:endParaRPr/>
          </a:p>
        </p:txBody>
      </p:sp>
      <p:pic>
        <p:nvPicPr>
          <p:cNvPr id="303" name="Google Shape;303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0738" y="867600"/>
            <a:ext cx="4269875" cy="362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5"/>
          <p:cNvSpPr txBox="1">
            <a:spLocks noGrp="1"/>
          </p:cNvSpPr>
          <p:nvPr>
            <p:ph type="title"/>
          </p:nvPr>
        </p:nvSpPr>
        <p:spPr>
          <a:xfrm>
            <a:off x="1463850" y="2074650"/>
            <a:ext cx="6216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BALEAP descriptors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6"/>
          <p:cNvSpPr txBox="1">
            <a:spLocks noGrp="1"/>
          </p:cNvSpPr>
          <p:nvPr>
            <p:ph type="subTitle" idx="1"/>
          </p:nvPr>
        </p:nvSpPr>
        <p:spPr>
          <a:xfrm>
            <a:off x="485974" y="573725"/>
            <a:ext cx="842743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    Survey items           &amp;         BALEAP descriptors</a:t>
            </a:r>
            <a:endParaRPr sz="28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800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800" dirty="0"/>
          </a:p>
        </p:txBody>
      </p:sp>
      <p:sp>
        <p:nvSpPr>
          <p:cNvPr id="314" name="Google Shape;314;p56"/>
          <p:cNvSpPr/>
          <p:nvPr/>
        </p:nvSpPr>
        <p:spPr>
          <a:xfrm>
            <a:off x="601128" y="372300"/>
            <a:ext cx="951000" cy="210300"/>
          </a:xfrm>
          <a:prstGeom prst="roundRect">
            <a:avLst>
              <a:gd name="adj" fmla="val 31788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315E8B"/>
                </a:solidFill>
                <a:latin typeface="Nunito"/>
                <a:ea typeface="Nunito"/>
                <a:cs typeface="Nunito"/>
                <a:sym typeface="Nunito"/>
              </a:rPr>
              <a:t>BALEAP</a:t>
            </a:r>
            <a:endParaRPr sz="1000" b="1">
              <a:solidFill>
                <a:srgbClr val="315E8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5" name="Google Shape;315;p56"/>
          <p:cNvSpPr/>
          <p:nvPr/>
        </p:nvSpPr>
        <p:spPr>
          <a:xfrm>
            <a:off x="485975" y="1248350"/>
            <a:ext cx="5550300" cy="3594000"/>
          </a:xfrm>
          <a:prstGeom prst="roundRect">
            <a:avLst>
              <a:gd name="adj" fmla="val 16667"/>
            </a:avLst>
          </a:prstGeom>
          <a:solidFill>
            <a:srgbClr val="FFAA00">
              <a:alpha val="29560"/>
            </a:srgbClr>
          </a:solidFill>
          <a:ln w="9525" cap="flat" cmpd="sng">
            <a:solidFill>
              <a:srgbClr val="4B4B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56"/>
          <p:cNvSpPr/>
          <p:nvPr/>
        </p:nvSpPr>
        <p:spPr>
          <a:xfrm>
            <a:off x="3234275" y="1248350"/>
            <a:ext cx="5424000" cy="3594000"/>
          </a:xfrm>
          <a:prstGeom prst="roundRect">
            <a:avLst>
              <a:gd name="adj" fmla="val 16667"/>
            </a:avLst>
          </a:prstGeom>
          <a:solidFill>
            <a:srgbClr val="2B70C9">
              <a:alpha val="21380"/>
            </a:srgbClr>
          </a:solidFill>
          <a:ln w="9525" cap="flat" cmpd="sng">
            <a:solidFill>
              <a:srgbClr val="4B4B4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56"/>
          <p:cNvSpPr txBox="1"/>
          <p:nvPr/>
        </p:nvSpPr>
        <p:spPr>
          <a:xfrm>
            <a:off x="618875" y="1574350"/>
            <a:ext cx="2615400" cy="18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u="sng">
                <a:latin typeface="Nunito"/>
                <a:ea typeface="Nunito"/>
                <a:cs typeface="Nunito"/>
                <a:sym typeface="Nunito"/>
              </a:rPr>
              <a:t>33 survey items</a:t>
            </a:r>
            <a:endParaRPr sz="1600" b="1" u="sng">
              <a:latin typeface="Nunito"/>
              <a:ea typeface="Nunito"/>
              <a:cs typeface="Nunito"/>
              <a:sym typeface="Nunito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Technology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Extracurricular reading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Written communication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Plurilingualism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8" name="Google Shape;318;p56"/>
          <p:cNvSpPr txBox="1"/>
          <p:nvPr/>
        </p:nvSpPr>
        <p:spPr>
          <a:xfrm>
            <a:off x="3234275" y="1574350"/>
            <a:ext cx="2802000" cy="28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latin typeface="Nunito"/>
                <a:ea typeface="Nunito"/>
                <a:cs typeface="Nunito"/>
                <a:sym typeface="Nunito"/>
              </a:rPr>
              <a:t>64 descriptors / 27 items</a:t>
            </a:r>
            <a:endParaRPr b="1" u="sng">
              <a:latin typeface="Nunito"/>
              <a:ea typeface="Nunito"/>
              <a:cs typeface="Nunito"/>
              <a:sym typeface="Nunito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Reading comprehension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Select and evaluate source materials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Write clearly and concisely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Language knowledge and accuracy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Spoken interaction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Note-taking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9" name="Google Shape;319;p56"/>
          <p:cNvSpPr txBox="1"/>
          <p:nvPr/>
        </p:nvSpPr>
        <p:spPr>
          <a:xfrm>
            <a:off x="6036275" y="1574350"/>
            <a:ext cx="2615400" cy="25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latin typeface="Nunito"/>
                <a:ea typeface="Nunito"/>
                <a:cs typeface="Nunito"/>
                <a:sym typeface="Nunito"/>
              </a:rPr>
              <a:t>104 descriptors</a:t>
            </a:r>
            <a:endParaRPr b="1" u="sng">
              <a:latin typeface="Nunito"/>
              <a:ea typeface="Nunito"/>
              <a:cs typeface="Nunito"/>
              <a:sym typeface="Nunito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Critical thinking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Synthesize information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Format and components of written products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Engage in discussion/ debate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1000"/>
              </a:spcAft>
              <a:buSzPts val="1400"/>
              <a:buFont typeface="Nunito"/>
              <a:buChar char="●"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British context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7"/>
          <p:cNvSpPr txBox="1">
            <a:spLocks noGrp="1"/>
          </p:cNvSpPr>
          <p:nvPr>
            <p:ph type="subTitle" idx="1"/>
          </p:nvPr>
        </p:nvSpPr>
        <p:spPr>
          <a:xfrm>
            <a:off x="485975" y="573725"/>
            <a:ext cx="817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Survey items by BALEAP mapping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325" name="Google Shape;325;p57"/>
          <p:cNvSpPr/>
          <p:nvPr/>
        </p:nvSpPr>
        <p:spPr>
          <a:xfrm>
            <a:off x="601128" y="372300"/>
            <a:ext cx="951000" cy="210300"/>
          </a:xfrm>
          <a:prstGeom prst="roundRect">
            <a:avLst>
              <a:gd name="adj" fmla="val 31788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315E8B"/>
                </a:solidFill>
                <a:latin typeface="Nunito"/>
                <a:ea typeface="Nunito"/>
                <a:cs typeface="Nunito"/>
                <a:sym typeface="Nunito"/>
              </a:rPr>
              <a:t>BALEAP</a:t>
            </a:r>
            <a:endParaRPr sz="1000" b="1">
              <a:solidFill>
                <a:srgbClr val="315E8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26" name="Google Shape;326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975" y="1146425"/>
            <a:ext cx="8172298" cy="391057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57"/>
          <p:cNvSpPr txBox="1"/>
          <p:nvPr/>
        </p:nvSpPr>
        <p:spPr>
          <a:xfrm>
            <a:off x="8235825" y="2924225"/>
            <a:ext cx="459900" cy="23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Nunito"/>
                <a:ea typeface="Nunito"/>
                <a:cs typeface="Nunito"/>
                <a:sym typeface="Nunito"/>
              </a:rPr>
              <a:t> staff</a:t>
            </a:r>
            <a:endParaRPr sz="900"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328" name="Google Shape;328;p57"/>
          <p:cNvCxnSpPr/>
          <p:nvPr/>
        </p:nvCxnSpPr>
        <p:spPr>
          <a:xfrm>
            <a:off x="4325500" y="1240400"/>
            <a:ext cx="8100" cy="3538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9" name="Google Shape;329;p57"/>
          <p:cNvSpPr txBox="1"/>
          <p:nvPr/>
        </p:nvSpPr>
        <p:spPr>
          <a:xfrm>
            <a:off x="1001875" y="1192175"/>
            <a:ext cx="3069000" cy="27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Nunito"/>
                <a:ea typeface="Nunito"/>
                <a:cs typeface="Nunito"/>
                <a:sym typeface="Nunito"/>
              </a:rPr>
              <a:t> Does NOT map to BALEAP descriptors</a:t>
            </a:r>
            <a:endParaRPr sz="1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30" name="Google Shape;330;p57"/>
          <p:cNvSpPr txBox="1"/>
          <p:nvPr/>
        </p:nvSpPr>
        <p:spPr>
          <a:xfrm>
            <a:off x="4572000" y="1192175"/>
            <a:ext cx="3069000" cy="276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Nunito"/>
                <a:ea typeface="Nunito"/>
                <a:cs typeface="Nunito"/>
                <a:sym typeface="Nunito"/>
              </a:rPr>
              <a:t>DOES map to BALEAP descriptors</a:t>
            </a:r>
            <a:endParaRPr sz="12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8"/>
          <p:cNvSpPr txBox="1">
            <a:spLocks noGrp="1"/>
          </p:cNvSpPr>
          <p:nvPr>
            <p:ph type="subTitle" idx="1"/>
          </p:nvPr>
        </p:nvSpPr>
        <p:spPr>
          <a:xfrm>
            <a:off x="485975" y="573725"/>
            <a:ext cx="817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Highest rated unmapped survey items</a:t>
            </a:r>
            <a:endParaRPr/>
          </a:p>
        </p:txBody>
      </p:sp>
      <p:sp>
        <p:nvSpPr>
          <p:cNvPr id="336" name="Google Shape;336;p58"/>
          <p:cNvSpPr/>
          <p:nvPr/>
        </p:nvSpPr>
        <p:spPr>
          <a:xfrm>
            <a:off x="601128" y="372300"/>
            <a:ext cx="951000" cy="210300"/>
          </a:xfrm>
          <a:prstGeom prst="roundRect">
            <a:avLst>
              <a:gd name="adj" fmla="val 31788"/>
            </a:avLst>
          </a:prstGeom>
          <a:solidFill>
            <a:srgbClr val="F5F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315E8B"/>
                </a:solidFill>
                <a:latin typeface="Nunito"/>
                <a:ea typeface="Nunito"/>
                <a:cs typeface="Nunito"/>
                <a:sym typeface="Nunito"/>
              </a:rPr>
              <a:t>TOPIC 3</a:t>
            </a:r>
            <a:endParaRPr sz="1000" b="1">
              <a:solidFill>
                <a:srgbClr val="315E8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aphicFrame>
        <p:nvGraphicFramePr>
          <p:cNvPr id="337" name="Google Shape;337;p58"/>
          <p:cNvGraphicFramePr/>
          <p:nvPr>
            <p:extLst>
              <p:ext uri="{D42A27DB-BD31-4B8C-83A1-F6EECF244321}">
                <p14:modId xmlns:p14="http://schemas.microsoft.com/office/powerpoint/2010/main" val="671869471"/>
              </p:ext>
            </p:extLst>
          </p:nvPr>
        </p:nvGraphicFramePr>
        <p:xfrm>
          <a:off x="232863" y="1345200"/>
          <a:ext cx="8678525" cy="3247782"/>
        </p:xfrm>
        <a:graphic>
          <a:graphicData uri="http://schemas.openxmlformats.org/drawingml/2006/table">
            <a:tbl>
              <a:tblPr>
                <a:noFill/>
                <a:tableStyleId>{6F9B1229-36FC-4C87-9D26-262EC28A7AFC}</a:tableStyleId>
              </a:tblPr>
              <a:tblGrid>
                <a:gridCol w="6254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0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13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dirty="0"/>
                        <a:t>Item</a:t>
                      </a:r>
                      <a:endParaRPr b="1" dirty="0"/>
                    </a:p>
                  </a:txBody>
                  <a:tcPr marL="91425" marR="91425" marT="45700" marB="45700" anchor="ctr">
                    <a:solidFill>
                      <a:srgbClr val="FFF3E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Domain</a:t>
                      </a:r>
                      <a:endParaRPr b="1"/>
                    </a:p>
                  </a:txBody>
                  <a:tcPr marL="91425" marR="91425" marT="45700" marB="45700" anchor="ctr">
                    <a:solidFill>
                      <a:srgbClr val="FFF3E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Student mean</a:t>
                      </a:r>
                      <a:endParaRPr b="1"/>
                    </a:p>
                  </a:txBody>
                  <a:tcPr marL="91425" marR="91425" marT="45700" marB="45700" anchor="ctr">
                    <a:solidFill>
                      <a:srgbClr val="FFF3E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Staff mean</a:t>
                      </a:r>
                      <a:endParaRPr b="1"/>
                    </a:p>
                  </a:txBody>
                  <a:tcPr marL="91425" marR="91425" marT="45700" marB="45700" anchor="ctr">
                    <a:solidFill>
                      <a:srgbClr val="FF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7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understand the instructor’s </a:t>
                      </a:r>
                      <a:r>
                        <a:rPr lang="en" b="1"/>
                        <a:t>spoken directions</a:t>
                      </a:r>
                      <a:r>
                        <a:rPr lang="en"/>
                        <a:t> regarding assignments.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/>
                    </a:p>
                  </a:txBody>
                  <a:tcPr marL="9525" marR="9525" marT="9525" marB="91425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👂</a:t>
                      </a:r>
                      <a:endParaRPr sz="1800"/>
                    </a:p>
                  </a:txBody>
                  <a:tcPr marL="91425" marR="91425" marT="45700" marB="457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5.53</a:t>
                      </a:r>
                      <a:endParaRPr/>
                    </a:p>
                  </a:txBody>
                  <a:tcPr marL="9525" marR="9525" marT="95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5.66</a:t>
                      </a:r>
                      <a:endParaRPr/>
                    </a:p>
                  </a:txBody>
                  <a:tcPr marL="9525" marR="9525" marT="95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7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type paragraph-length</a:t>
                      </a:r>
                      <a:r>
                        <a:rPr lang="en"/>
                        <a:t> (or longer) text on a computer.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/>
                    </a:p>
                  </a:txBody>
                  <a:tcPr marL="9525" marR="9525" marT="9525" marB="91425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💻</a:t>
                      </a:r>
                      <a:endParaRPr sz="1800"/>
                    </a:p>
                  </a:txBody>
                  <a:tcPr marL="91425" marR="91425" marT="45700" marB="457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5.28</a:t>
                      </a:r>
                      <a:endParaRPr/>
                    </a:p>
                  </a:txBody>
                  <a:tcPr marL="9525" marR="9525" marT="95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5.48</a:t>
                      </a:r>
                      <a:endParaRPr/>
                    </a:p>
                  </a:txBody>
                  <a:tcPr marL="9525" marR="9525" marT="95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7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locate and understand information provided in </a:t>
                      </a:r>
                      <a:r>
                        <a:rPr lang="en" b="1"/>
                        <a:t>charts, graphs, and tables</a:t>
                      </a:r>
                      <a:r>
                        <a:rPr lang="en"/>
                        <a:t>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/>
                    </a:p>
                  </a:txBody>
                  <a:tcPr marL="9525" marR="9525" marT="9525" marB="91425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📖</a:t>
                      </a:r>
                      <a:endParaRPr sz="1800"/>
                    </a:p>
                  </a:txBody>
                  <a:tcPr marL="91425" marR="91425" marT="45700" marB="457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5.49</a:t>
                      </a:r>
                      <a:endParaRPr/>
                    </a:p>
                  </a:txBody>
                  <a:tcPr marL="9525" marR="9525" marT="95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5.48</a:t>
                      </a:r>
                      <a:endParaRPr/>
                    </a:p>
                  </a:txBody>
                  <a:tcPr marL="9525" marR="9525" marT="95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7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understand the difference between </a:t>
                      </a:r>
                      <a:r>
                        <a:rPr lang="en" b="1"/>
                        <a:t>suggestions, advice, directives, and warnings</a:t>
                      </a:r>
                      <a:r>
                        <a:rPr lang="en"/>
                        <a:t> when spoken (e.g., as heard in a lecture or during a conversation).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/>
                    </a:p>
                  </a:txBody>
                  <a:tcPr marL="9525" marR="9525" marT="9525" marB="91425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👂</a:t>
                      </a:r>
                      <a:endParaRPr sz="1800"/>
                    </a:p>
                  </a:txBody>
                  <a:tcPr marL="91425" marR="91425" marT="45700" marB="457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5.43</a:t>
                      </a:r>
                      <a:endParaRPr/>
                    </a:p>
                  </a:txBody>
                  <a:tcPr marL="9525" marR="9525" marT="95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5.45</a:t>
                      </a:r>
                      <a:endParaRPr/>
                    </a:p>
                  </a:txBody>
                  <a:tcPr marL="9525" marR="9525" marT="95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7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read and understand t</a:t>
                      </a:r>
                      <a:r>
                        <a:rPr lang="en" b="1"/>
                        <a:t>ext on lecture presentation slides</a:t>
                      </a:r>
                      <a:r>
                        <a:rPr lang="en"/>
                        <a:t> and video subtitles.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/>
                    </a:p>
                  </a:txBody>
                  <a:tcPr marL="9525" marR="9525" marT="9525" marB="91425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📖</a:t>
                      </a:r>
                      <a:endParaRPr sz="1800"/>
                    </a:p>
                  </a:txBody>
                  <a:tcPr marL="91425" marR="91425" marT="45700" marB="457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5.29</a:t>
                      </a:r>
                      <a:endParaRPr/>
                    </a:p>
                  </a:txBody>
                  <a:tcPr marL="9525" marR="9525" marT="95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5.44</a:t>
                      </a:r>
                      <a:endParaRPr/>
                    </a:p>
                  </a:txBody>
                  <a:tcPr marL="9525" marR="9525" marT="9525" marB="914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17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read for everyday purposes </a:t>
                      </a:r>
                      <a:r>
                        <a:rPr lang="en"/>
                        <a:t>(e.g., train schedules, food menus, street signs).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/>
                    </a:p>
                  </a:txBody>
                  <a:tcPr marL="9525" marR="9525" marT="9525" marB="91425" anchor="b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📖</a:t>
                      </a:r>
                      <a:endParaRPr sz="1800"/>
                    </a:p>
                  </a:txBody>
                  <a:tcPr marL="91425" marR="91425" marT="45700" marB="4570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5.26</a:t>
                      </a:r>
                      <a:endParaRPr/>
                    </a:p>
                  </a:txBody>
                  <a:tcPr marL="9525" marR="9525" marT="95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5.34</a:t>
                      </a:r>
                      <a:endParaRPr dirty="0"/>
                    </a:p>
                  </a:txBody>
                  <a:tcPr marL="9525" marR="9525" marT="9525" marB="914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38" name="Google Shape;338;p58"/>
          <p:cNvSpPr/>
          <p:nvPr/>
        </p:nvSpPr>
        <p:spPr>
          <a:xfrm>
            <a:off x="601128" y="372300"/>
            <a:ext cx="951000" cy="210300"/>
          </a:xfrm>
          <a:prstGeom prst="roundRect">
            <a:avLst>
              <a:gd name="adj" fmla="val 31788"/>
            </a:avLst>
          </a:prstGeom>
          <a:solidFill>
            <a:srgbClr val="F5F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315E8B"/>
                </a:solidFill>
                <a:latin typeface="Nunito"/>
                <a:ea typeface="Nunito"/>
                <a:cs typeface="Nunito"/>
                <a:sym typeface="Nunito"/>
              </a:rPr>
              <a:t>RESULTS</a:t>
            </a:r>
            <a:endParaRPr sz="1000" b="1">
              <a:solidFill>
                <a:srgbClr val="315E8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9"/>
          <p:cNvSpPr txBox="1">
            <a:spLocks noGrp="1"/>
          </p:cNvSpPr>
          <p:nvPr>
            <p:ph type="title"/>
          </p:nvPr>
        </p:nvSpPr>
        <p:spPr>
          <a:xfrm>
            <a:off x="1463850" y="2074650"/>
            <a:ext cx="6216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60"/>
          <p:cNvSpPr txBox="1">
            <a:spLocks noGrp="1"/>
          </p:cNvSpPr>
          <p:nvPr>
            <p:ph type="subTitle" idx="1"/>
          </p:nvPr>
        </p:nvSpPr>
        <p:spPr>
          <a:xfrm>
            <a:off x="485975" y="573725"/>
            <a:ext cx="817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Concluding thoughts</a:t>
            </a:r>
            <a:endParaRPr/>
          </a:p>
        </p:txBody>
      </p:sp>
      <p:sp>
        <p:nvSpPr>
          <p:cNvPr id="349" name="Google Shape;349;p60"/>
          <p:cNvSpPr txBox="1">
            <a:spLocks noGrp="1"/>
          </p:cNvSpPr>
          <p:nvPr>
            <p:ph type="body" idx="2"/>
          </p:nvPr>
        </p:nvSpPr>
        <p:spPr>
          <a:xfrm>
            <a:off x="485725" y="1208475"/>
            <a:ext cx="8172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Generally similar trends across country (UK/US) and status (student/staff)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few interesting differences between students and staff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Using keyboard shortcuts, typing on a smartphone, reading in another language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Some items differ by other demographic variables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Language group (reading in another language)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Age/teaching experience (texting with students)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61"/>
          <p:cNvSpPr txBox="1">
            <a:spLocks noGrp="1"/>
          </p:cNvSpPr>
          <p:nvPr>
            <p:ph type="subTitle" idx="1"/>
          </p:nvPr>
        </p:nvSpPr>
        <p:spPr>
          <a:xfrm>
            <a:off x="485975" y="573725"/>
            <a:ext cx="817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More concluding thoughts</a:t>
            </a:r>
            <a:endParaRPr/>
          </a:p>
        </p:txBody>
      </p:sp>
      <p:sp>
        <p:nvSpPr>
          <p:cNvPr id="355" name="Google Shape;355;p61"/>
          <p:cNvSpPr txBox="1">
            <a:spLocks noGrp="1"/>
          </p:cNvSpPr>
          <p:nvPr>
            <p:ph type="body" idx="2"/>
          </p:nvPr>
        </p:nvSpPr>
        <p:spPr>
          <a:xfrm>
            <a:off x="485725" y="1208475"/>
            <a:ext cx="8172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~50% of our survey items correspond to BALEAP descriptors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These items were generally highly rated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Unmapped survey items present possible expansion of BALEAP framework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Typing skills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Interpreting charts, graphs, and tables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Reading time-limited text (slides, subtitles)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Reading for everyday purposes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9075" y="1304025"/>
            <a:ext cx="7154924" cy="3839475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62"/>
          <p:cNvSpPr txBox="1">
            <a:spLocks noGrp="1"/>
          </p:cNvSpPr>
          <p:nvPr>
            <p:ph type="ctrTitle"/>
          </p:nvPr>
        </p:nvSpPr>
        <p:spPr>
          <a:xfrm>
            <a:off x="448750" y="1430400"/>
            <a:ext cx="6990000" cy="22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/>
              <a:t>Thanks!</a:t>
            </a:r>
            <a:endParaRPr sz="4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/>
              <a:t>Questions?</a:t>
            </a:r>
            <a:endParaRPr sz="4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/>
              <a:t>Suggestions?</a:t>
            </a:r>
            <a:endParaRPr sz="4700"/>
          </a:p>
        </p:txBody>
      </p:sp>
      <p:sp>
        <p:nvSpPr>
          <p:cNvPr id="362" name="Google Shape;362;p62"/>
          <p:cNvSpPr txBox="1">
            <a:spLocks noGrp="1"/>
          </p:cNvSpPr>
          <p:nvPr>
            <p:ph type="title" idx="2"/>
          </p:nvPr>
        </p:nvSpPr>
        <p:spPr>
          <a:xfrm>
            <a:off x="479782" y="3702343"/>
            <a:ext cx="4346660" cy="9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4"/>
              </a:rPr>
              <a:t>ramsey@duolingo.com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5"/>
              </a:rPr>
              <a:t>ben.naismith@duolingo.com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3" name="Google Shape;363;p62"/>
          <p:cNvSpPr/>
          <p:nvPr/>
        </p:nvSpPr>
        <p:spPr>
          <a:xfrm>
            <a:off x="587324" y="1110550"/>
            <a:ext cx="1265700" cy="360900"/>
          </a:xfrm>
          <a:prstGeom prst="roundRect">
            <a:avLst>
              <a:gd name="adj" fmla="val 20941"/>
            </a:avLst>
          </a:prstGeom>
          <a:solidFill>
            <a:srgbClr val="0831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FBE56D"/>
                </a:solidFill>
                <a:latin typeface="Nunito"/>
                <a:ea typeface="Nunito"/>
                <a:cs typeface="Nunito"/>
                <a:sym typeface="Nunito"/>
              </a:rPr>
              <a:t>BALEAP ‘23</a:t>
            </a:r>
            <a:endParaRPr sz="1200" b="1">
              <a:solidFill>
                <a:srgbClr val="FBE56D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6"/>
          <p:cNvSpPr txBox="1">
            <a:spLocks noGrp="1"/>
          </p:cNvSpPr>
          <p:nvPr>
            <p:ph type="title"/>
          </p:nvPr>
        </p:nvSpPr>
        <p:spPr>
          <a:xfrm>
            <a:off x="1463850" y="2074650"/>
            <a:ext cx="6216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7"/>
          <p:cNvSpPr txBox="1">
            <a:spLocks noGrp="1"/>
          </p:cNvSpPr>
          <p:nvPr>
            <p:ph type="subTitle" idx="1"/>
          </p:nvPr>
        </p:nvSpPr>
        <p:spPr>
          <a:xfrm>
            <a:off x="485975" y="573725"/>
            <a:ext cx="817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What is the TLU domain?</a:t>
            </a:r>
            <a:endParaRPr/>
          </a:p>
        </p:txBody>
      </p:sp>
      <p:sp>
        <p:nvSpPr>
          <p:cNvPr id="163" name="Google Shape;163;p37"/>
          <p:cNvSpPr txBox="1">
            <a:spLocks noGrp="1"/>
          </p:cNvSpPr>
          <p:nvPr>
            <p:ph type="body" idx="2"/>
          </p:nvPr>
        </p:nvSpPr>
        <p:spPr>
          <a:xfrm>
            <a:off x="485725" y="1208475"/>
            <a:ext cx="8172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EAP encompasses “the communicative needs and practices of individuals working in academic contexts” (Hyland &amp; Shaw, 2016, p. 1)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Defined only by the university context?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Restricted to academic tasks?</a:t>
            </a:r>
            <a:endParaRPr/>
          </a:p>
        </p:txBody>
      </p:sp>
      <p:sp>
        <p:nvSpPr>
          <p:cNvPr id="164" name="Google Shape;164;p37"/>
          <p:cNvSpPr/>
          <p:nvPr/>
        </p:nvSpPr>
        <p:spPr>
          <a:xfrm>
            <a:off x="601125" y="372300"/>
            <a:ext cx="1148162" cy="210300"/>
          </a:xfrm>
          <a:prstGeom prst="roundRect">
            <a:avLst>
              <a:gd name="adj" fmla="val 31788"/>
            </a:avLst>
          </a:prstGeom>
          <a:solidFill>
            <a:srgbClr val="FFFAED"/>
          </a:solidFill>
          <a:ln w="19050" cap="flat" cmpd="sng">
            <a:solidFill>
              <a:srgbClr val="FFDA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315E8B"/>
                </a:solidFill>
                <a:latin typeface="Nunito"/>
                <a:ea typeface="Nunito"/>
                <a:cs typeface="Nunito"/>
                <a:sym typeface="Nunito"/>
              </a:rPr>
              <a:t>BACKGROUND</a:t>
            </a:r>
            <a:endParaRPr sz="1000" b="1">
              <a:solidFill>
                <a:srgbClr val="315E8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8"/>
          <p:cNvSpPr txBox="1">
            <a:spLocks noGrp="1"/>
          </p:cNvSpPr>
          <p:nvPr>
            <p:ph type="subTitle" idx="1"/>
          </p:nvPr>
        </p:nvSpPr>
        <p:spPr>
          <a:xfrm>
            <a:off x="485975" y="573725"/>
            <a:ext cx="817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University language skills students need</a:t>
            </a:r>
            <a:endParaRPr/>
          </a:p>
        </p:txBody>
      </p:sp>
      <p:sp>
        <p:nvSpPr>
          <p:cNvPr id="170" name="Google Shape;170;p38"/>
          <p:cNvSpPr txBox="1">
            <a:spLocks noGrp="1"/>
          </p:cNvSpPr>
          <p:nvPr>
            <p:ph type="body" idx="2"/>
          </p:nvPr>
        </p:nvSpPr>
        <p:spPr>
          <a:xfrm>
            <a:off x="485725" y="1208475"/>
            <a:ext cx="8172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Rosenfeld et al. (2001) survey study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US-based students (n=345) &amp; teaching staff (n=370)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42 task statements based on TOEFL frameworks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No digital technology, no interaction, no extracurricular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BALEAP Can Do Framework (2013?)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Interviews with “lecturers who teach international students”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About competencies needed for masters students in the UK</a:t>
            </a:r>
            <a:endParaRPr/>
          </a:p>
        </p:txBody>
      </p:sp>
      <p:sp>
        <p:nvSpPr>
          <p:cNvPr id="171" name="Google Shape;171;p38"/>
          <p:cNvSpPr/>
          <p:nvPr/>
        </p:nvSpPr>
        <p:spPr>
          <a:xfrm>
            <a:off x="601124" y="372300"/>
            <a:ext cx="1156113" cy="210300"/>
          </a:xfrm>
          <a:prstGeom prst="roundRect">
            <a:avLst>
              <a:gd name="adj" fmla="val 31788"/>
            </a:avLst>
          </a:prstGeom>
          <a:solidFill>
            <a:srgbClr val="FFFAED"/>
          </a:solidFill>
          <a:ln w="19050" cap="flat" cmpd="sng">
            <a:solidFill>
              <a:srgbClr val="FFDA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315E8B"/>
                </a:solidFill>
                <a:latin typeface="Nunito"/>
                <a:ea typeface="Nunito"/>
                <a:cs typeface="Nunito"/>
                <a:sym typeface="Nunito"/>
              </a:rPr>
              <a:t>BACKGROUND</a:t>
            </a:r>
            <a:endParaRPr sz="1000" b="1">
              <a:solidFill>
                <a:srgbClr val="315E8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9"/>
          <p:cNvSpPr txBox="1">
            <a:spLocks noGrp="1"/>
          </p:cNvSpPr>
          <p:nvPr>
            <p:ph type="subTitle" idx="1"/>
          </p:nvPr>
        </p:nvSpPr>
        <p:spPr>
          <a:xfrm>
            <a:off x="485975" y="573725"/>
            <a:ext cx="817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More recent developments</a:t>
            </a:r>
            <a:endParaRPr/>
          </a:p>
        </p:txBody>
      </p:sp>
      <p:sp>
        <p:nvSpPr>
          <p:cNvPr id="177" name="Google Shape;177;p39"/>
          <p:cNvSpPr txBox="1">
            <a:spLocks noGrp="1"/>
          </p:cNvSpPr>
          <p:nvPr>
            <p:ph type="body" idx="2"/>
          </p:nvPr>
        </p:nvSpPr>
        <p:spPr>
          <a:xfrm>
            <a:off x="485725" y="1208475"/>
            <a:ext cx="8172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Technology-mediated learning environments (Kyle et al., 2021)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Considerations for language use by: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What students feel is important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What faculty feel is important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Undergraduate level? Graduate level?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Field of study?</a:t>
            </a: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1200"/>
              </a:spcAft>
              <a:buSzPts val="1800"/>
              <a:buChar char="●"/>
            </a:pPr>
            <a:r>
              <a:rPr lang="en"/>
              <a:t>We’re here to learn more about the modern EAP construct</a:t>
            </a:r>
            <a:endParaRPr/>
          </a:p>
        </p:txBody>
      </p:sp>
      <p:sp>
        <p:nvSpPr>
          <p:cNvPr id="178" name="Google Shape;178;p39"/>
          <p:cNvSpPr/>
          <p:nvPr/>
        </p:nvSpPr>
        <p:spPr>
          <a:xfrm>
            <a:off x="601124" y="372300"/>
            <a:ext cx="1156113" cy="210300"/>
          </a:xfrm>
          <a:prstGeom prst="roundRect">
            <a:avLst>
              <a:gd name="adj" fmla="val 31788"/>
            </a:avLst>
          </a:prstGeom>
          <a:solidFill>
            <a:srgbClr val="FFFAED"/>
          </a:solidFill>
          <a:ln w="19050" cap="flat" cmpd="sng">
            <a:solidFill>
              <a:srgbClr val="FFDA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rgbClr val="315E8B"/>
                </a:solidFill>
                <a:latin typeface="Nunito"/>
                <a:ea typeface="Nunito"/>
                <a:cs typeface="Nunito"/>
                <a:sym typeface="Nunito"/>
              </a:rPr>
              <a:t>BACKGROUND</a:t>
            </a:r>
            <a:endParaRPr sz="1000" b="1" dirty="0">
              <a:solidFill>
                <a:srgbClr val="315E8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0"/>
          <p:cNvSpPr txBox="1">
            <a:spLocks noGrp="1"/>
          </p:cNvSpPr>
          <p:nvPr>
            <p:ph type="title"/>
          </p:nvPr>
        </p:nvSpPr>
        <p:spPr>
          <a:xfrm>
            <a:off x="1463850" y="2074650"/>
            <a:ext cx="6216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survey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1"/>
          <p:cNvSpPr txBox="1">
            <a:spLocks noGrp="1"/>
          </p:cNvSpPr>
          <p:nvPr>
            <p:ph type="title"/>
          </p:nvPr>
        </p:nvSpPr>
        <p:spPr>
          <a:xfrm>
            <a:off x="265500" y="1537950"/>
            <a:ext cx="4045200" cy="20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Topic 2</a:t>
            </a:r>
            <a:endParaRPr/>
          </a:p>
        </p:txBody>
      </p:sp>
      <p:pic>
        <p:nvPicPr>
          <p:cNvPr id="189" name="Google Shape;18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563" y="152400"/>
            <a:ext cx="4203082" cy="4838698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41"/>
          <p:cNvSpPr txBox="1">
            <a:spLocks noGrp="1"/>
          </p:cNvSpPr>
          <p:nvPr>
            <p:ph type="body" idx="1"/>
          </p:nvPr>
        </p:nvSpPr>
        <p:spPr>
          <a:xfrm>
            <a:off x="4572000" y="152400"/>
            <a:ext cx="4385437" cy="48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b="1" dirty="0"/>
              <a:t>Survey sections (60 questions)</a:t>
            </a:r>
            <a:endParaRPr sz="2000" b="1" dirty="0"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 dirty="0"/>
              <a:t>Reading </a:t>
            </a:r>
            <a:endParaRPr sz="2000" dirty="0"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 dirty="0"/>
              <a:t>Writing </a:t>
            </a:r>
            <a:endParaRPr sz="2000" dirty="0"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 dirty="0"/>
              <a:t>Speaking </a:t>
            </a:r>
            <a:endParaRPr sz="2000" dirty="0"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 dirty="0"/>
              <a:t>Listening </a:t>
            </a:r>
            <a:endParaRPr sz="2000" dirty="0"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 dirty="0"/>
              <a:t>Language &amp; Technology </a:t>
            </a:r>
            <a:endParaRPr sz="2000" dirty="0"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 dirty="0"/>
              <a:t>Demographics (e.g., age, gender, L1, field)</a:t>
            </a:r>
            <a:endParaRPr sz="2000" dirty="0"/>
          </a:p>
          <a:p>
            <a:pPr marL="45720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000"/>
              <a:buChar char="●"/>
            </a:pPr>
            <a:r>
              <a:rPr lang="en" sz="2000" b="1" dirty="0"/>
              <a:t>Survey timing</a:t>
            </a:r>
            <a:r>
              <a:rPr lang="en" sz="2000" dirty="0"/>
              <a:t>: Approximately 15-20 minutes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2"/>
          <p:cNvSpPr txBox="1">
            <a:spLocks noGrp="1"/>
          </p:cNvSpPr>
          <p:nvPr>
            <p:ph type="subTitle" idx="1"/>
          </p:nvPr>
        </p:nvSpPr>
        <p:spPr>
          <a:xfrm>
            <a:off x="485975" y="573725"/>
            <a:ext cx="817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Survey development process</a:t>
            </a:r>
            <a:endParaRPr/>
          </a:p>
        </p:txBody>
      </p:sp>
      <p:sp>
        <p:nvSpPr>
          <p:cNvPr id="196" name="Google Shape;196;p42"/>
          <p:cNvSpPr txBox="1">
            <a:spLocks noGrp="1"/>
          </p:cNvSpPr>
          <p:nvPr>
            <p:ph type="body" idx="2"/>
          </p:nvPr>
        </p:nvSpPr>
        <p:spPr>
          <a:xfrm>
            <a:off x="485725" y="1208475"/>
            <a:ext cx="8172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3 researchers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Backgrounds in Computational &amp; Applied Linguistics, Ed Measurement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Experience teaching/TAing at the university level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Experience studying in non-English immersion contexts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Started with tasks used in Rosenfeld et al. (2001)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Added tasks based on CEFR activities, BALEAP framework, &amp; experience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Combined similar tasks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Iteratively voted on tasks for inclusion</a:t>
            </a:r>
            <a:endParaRPr/>
          </a:p>
        </p:txBody>
      </p:sp>
      <p:sp>
        <p:nvSpPr>
          <p:cNvPr id="197" name="Google Shape;197;p42"/>
          <p:cNvSpPr/>
          <p:nvPr/>
        </p:nvSpPr>
        <p:spPr>
          <a:xfrm>
            <a:off x="601127" y="372300"/>
            <a:ext cx="1028889" cy="210300"/>
          </a:xfrm>
          <a:prstGeom prst="roundRect">
            <a:avLst>
              <a:gd name="adj" fmla="val 31788"/>
            </a:avLst>
          </a:prstGeom>
          <a:solidFill>
            <a:srgbClr val="FFEBD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315E8B"/>
                </a:solidFill>
                <a:latin typeface="Nunito"/>
                <a:ea typeface="Nunito"/>
                <a:cs typeface="Nunito"/>
                <a:sym typeface="Nunito"/>
              </a:rPr>
              <a:t>THE SURVEY</a:t>
            </a:r>
            <a:endParaRPr sz="1000" b="1">
              <a:solidFill>
                <a:srgbClr val="315E8B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3D4D5C"/>
      </a:dk1>
      <a:lt1>
        <a:srgbClr val="FFFFFF"/>
      </a:lt1>
      <a:dk2>
        <a:srgbClr val="001836"/>
      </a:dk2>
      <a:lt2>
        <a:srgbClr val="FFFFFF"/>
      </a:lt2>
      <a:accent1>
        <a:srgbClr val="083156"/>
      </a:accent1>
      <a:accent2>
        <a:srgbClr val="FFD9AB"/>
      </a:accent2>
      <a:accent3>
        <a:srgbClr val="FFC800"/>
      </a:accent3>
      <a:accent4>
        <a:srgbClr val="F3FDF2"/>
      </a:accent4>
      <a:accent5>
        <a:srgbClr val="B4B4B4"/>
      </a:accent5>
      <a:accent6>
        <a:srgbClr val="FFFAED"/>
      </a:accent6>
      <a:hlink>
        <a:srgbClr val="2285D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1362</Words>
  <Application>Microsoft Macintosh PowerPoint</Application>
  <PresentationFormat>On-screen Show (16:9)</PresentationFormat>
  <Paragraphs>407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Nunito</vt:lpstr>
      <vt:lpstr>Nunito SemiBold</vt:lpstr>
      <vt:lpstr>Arial</vt:lpstr>
      <vt:lpstr>Simple Light</vt:lpstr>
      <vt:lpstr>Simple Light</vt:lpstr>
      <vt:lpstr>Revisiting the language needs of students in English- medium universities</vt:lpstr>
      <vt:lpstr>PowerPoint Presentation</vt:lpstr>
      <vt:lpstr>Background</vt:lpstr>
      <vt:lpstr>PowerPoint Presentation</vt:lpstr>
      <vt:lpstr>PowerPoint Presentation</vt:lpstr>
      <vt:lpstr>PowerPoint Presentation</vt:lpstr>
      <vt:lpstr>The survey</vt:lpstr>
      <vt:lpstr>Topic 2</vt:lpstr>
      <vt:lpstr>PowerPoint Presentation</vt:lpstr>
      <vt:lpstr>PowerPoint Presentation</vt:lpstr>
      <vt:lpstr>PowerPoint Presentation</vt:lpstr>
      <vt:lpstr>PowerPoint Presentation</vt:lpstr>
      <vt:lpstr>Overall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BALEAP descriptors</vt:lpstr>
      <vt:lpstr>PowerPoint Presentation</vt:lpstr>
      <vt:lpstr>PowerPoint Presentation</vt:lpstr>
      <vt:lpstr>PowerPoint Presentation</vt:lpstr>
      <vt:lpstr>Conclusion</vt:lpstr>
      <vt:lpstr>PowerPoint Presentation</vt:lpstr>
      <vt:lpstr>PowerPoint Presentation</vt:lpstr>
      <vt:lpstr>Thanks! Questions? Suggestions?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Revisiting the language needs of students in English- medium universities</dc:title>
  <cp:lastModifiedBy>Ramsey Cardwell</cp:lastModifiedBy>
  <cp:revision>3</cp:revision>
  <dcterms:modified xsi:type="dcterms:W3CDTF">2023-04-16T22:45:32Z</dcterms:modified>
</cp:coreProperties>
</file>