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Lato" panose="020B0604020202020204" pitchFamily="34" charset="0"/>
      <p:regular r:id="rId40"/>
      <p:bold r:id="rId41"/>
      <p:italic r:id="rId42"/>
      <p:boldItalic r:id="rId43"/>
    </p:embeddedFont>
    <p:embeddedFont>
      <p:font typeface="Open Sans" panose="020B0604020202020204" pitchFamily="34" charset="0"/>
      <p:regular r:id="rId44"/>
      <p:bold r:id="rId45"/>
      <p:italic r:id="rId46"/>
      <p:boldItalic r:id="rId47"/>
    </p:embeddedFont>
    <p:embeddedFont>
      <p:font typeface="Raleway" panose="020B0604020202020204" pitchFamily="2" charset="0"/>
      <p:regular r:id="rId48"/>
      <p:bold r:id="rId49"/>
      <p:italic r:id="rId50"/>
      <p:boldItalic r:id="rId51"/>
    </p:embeddedFont>
    <p:embeddedFont>
      <p:font typeface="Source Sans 3" panose="020B0604020202020204" charset="0"/>
      <p:regular r:id="rId52"/>
      <p:bold r:id="rId53"/>
      <p:italic r:id="rId54"/>
      <p:boldItalic r:id="rId55"/>
    </p:embeddedFont>
    <p:embeddedFont>
      <p:font typeface="Source Sans Pro" panose="020B0503030403020204" pitchFamily="34" charset="0"/>
      <p:regular r:id="rId56"/>
      <p:bold r:id="rId57"/>
      <p:italic r:id="rId58"/>
      <p:boldItalic r:id="rId59"/>
    </p:embeddedFont>
    <p:embeddedFont>
      <p:font typeface="Source Sans Pro SemiBold" panose="020B060303040302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B0368E-229A-4AF5-9298-22738E859FBE}">
  <a:tblStyle styleId="{6EB0368E-229A-4AF5-9298-22738E859FB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font" Target="fonts/font2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2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pp.sketchengine.eu/#concordance?corpname=preloaded%2Fbawe2&amp;tab=advanced&amp;queryselector=phrase&amp;keyword=This%20essay%20will&amp;attrs=word%2Ctag%2Clemma&amp;viewmode=sen&amp;attr_allpos=kw&amp;refs_up=0&amp;shorten_refs=1&amp;glue=1&amp;gdex_enabled=1&amp;gdexcnt=300&amp;show_gdex_scores=0&amp;itemsPerPage=100&amp;structs=s%2Cg&amp;refs=%3Dtext.genre&amp;qmcase=1&amp;default_attr=lemma&amp;showresults=1&amp;tts=%7B%22text.genre%22%3A%5B%22Essay%22%5D%7D&amp;showTBL=0&amp;tbl_template=&amp;gdexconf=&amp;f_tab=advanced&amp;f_showrelfrq=1&amp;f_showperc=0&amp;f_showreldens=0&amp;f_showreltt=0&amp;c_customrange=0&amp;operations=%5B%7B%22name%22%3A%22phrase%22%2C%22arg%22%3A%22This%20essay%20will%22%2C%22query%22%3A%7B%22queryselector%22%3A%22phraserow%22%2C%22phrase%22%3A%22This%20essay%20will%22%2C%22qmcase%22%3Atrue%2C%22sca_text.genre%22%3A%5B%22Essay%22%5D%7D%2C%22id%22%3A6023%7D%2C%7B%22name%22%3A%22sample%22%2C%22arg%22%3A%2220%22%2C%22query%22%3A%7B%22q%22%3A%22r20%22%7D%2C%22id%22%3A2839%7D%2C%7B%22name%22%3A%22sample%22%2C%22arg%22%3A%2220%22%2C%22query%22%3A%7B%22q%22%3A%22r20%22%7D%2C%22id%22%3A1313%7D%5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pp.sketchengine.eu/#concordance?corpname=preloaded%2Fbawe2&amp;tab=advanced&amp;queryselector=phrase&amp;keyword=This%20essay%20will&amp;attrs=word%2Ctag%2Clemma&amp;viewmode=sen&amp;attr_allpos=kw&amp;refs_up=0&amp;shorten_refs=1&amp;glue=1&amp;gdex_enabled=1&amp;gdexcnt=300&amp;show_gdex_scores=0&amp;itemsPerPage=100&amp;structs=s%2Cg&amp;refs=%3Dtext.genre&amp;qmcase=1&amp;default_attr=lemma&amp;showresults=1&amp;tts=%7B%22text.genre%22%3A%5B%22Essay%22%5D%7D&amp;showTBL=0&amp;tbl_template=&amp;gdexconf=&amp;f_tab=advanced&amp;f_showrelfrq=1&amp;f_showperc=0&amp;f_showreldens=0&amp;f_showreltt=0&amp;c_customrange=0&amp;operations=%5B%7B%22name%22%3A%22phrase%22%2C%22arg%22%3A%22This%20essay%20will%22%2C%22query%22%3A%7B%22queryselector%22%3A%22phraserow%22%2C%22phrase%22%3A%22This%20essay%20will%22%2C%22qmcase%22%3Atrue%2C%22sca_text.genre%22%3A%5B%22Essay%22%5D%7D%2C%22id%22%3A6023%7D%2C%7B%22name%22%3A%22sample%22%2C%22arg%22%3A%2220%22%2C%22query%22%3A%7B%22q%22%3A%22r20%22%7D%2C%22id%22%3A2839%7D%2C%7B%22name%22%3A%22sample%22%2C%22arg%22%3A%2220%22%2C%22query%22%3A%7B%22q%22%3A%22r20%22%7D%2C%22id%22%3A1313%7D%5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pp.sketchengine.eu/#concordance?corpname=preloaded%2Fbawe2&amp;tab=advanced&amp;queryselector=phrase&amp;keyword=This%20essay%20will&amp;attrs=word%2Ctag%2Clemma&amp;viewmode=sen&amp;attr_allpos=kw&amp;refs_up=0&amp;shorten_refs=1&amp;glue=1&amp;gdex_enabled=1&amp;gdexcnt=300&amp;show_gdex_scores=0&amp;itemsPerPage=100&amp;structs=s%2Cg&amp;refs=%3Dtext.genre&amp;qmcase=1&amp;default_attr=lemma&amp;showresults=1&amp;tts=%7B%22text.genre%22%3A%5B%22Essay%22%5D%7D&amp;showTBL=0&amp;tbl_template=&amp;gdexconf=&amp;f_tab=advanced&amp;f_showrelfrq=1&amp;f_showperc=0&amp;f_showreldens=0&amp;f_showreltt=0&amp;c_customrange=0&amp;operations=%5B%7B%22name%22%3A%22phrase%22%2C%22arg%22%3A%22This%20essay%20will%22%2C%22query%22%3A%7B%22queryselector%22%3A%22phraserow%22%2C%22phrase%22%3A%22This%20essay%20will%22%2C%22qmcase%22%3Atrue%2C%22sca_text.genre%22%3A%5B%22Essay%22%5D%7D%2C%22id%22%3A6023%7D%2C%7B%22name%22%3A%22sample%22%2C%22arg%22%3A%2220%22%2C%22query%22%3A%7B%22q%22%3A%22r20%22%7D%2C%22id%22%3A2839%7D%2C%7B%22name%22%3A%22sample%22%2C%22arg%22%3A%2220%22%2C%22query%22%3A%7B%22q%22%3A%22r20%22%7D%2C%22id%22%3A1313%7D%5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awequicklinks.coventry.domai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pp.sketchengine.eu/#concordance?corpname=preloaded%2Fbawe2&amp;tab=advanced&amp;queryselector=phrase&amp;keyword=This%20essay%20will&amp;attrs=word%2Ctag%2Clemma&amp;viewmode=sen&amp;attr_allpos=kw&amp;refs_up=0&amp;shorten_refs=1&amp;glue=1&amp;gdex_enabled=1&amp;gdexcnt=300&amp;show_gdex_scores=0&amp;itemsPerPage=100&amp;structs=s%2Cg&amp;refs=%3Dtext.genre&amp;qmcase=1&amp;default_attr=lemma&amp;showresults=1&amp;tts=%7B%22text.genre%22%3A%5B%22Essay%22%5D%7D&amp;showTBL=0&amp;tbl_template=&amp;gdexconf=&amp;f_tab=advanced&amp;f_showrelfrq=1&amp;f_showperc=0&amp;f_showreldens=0&amp;f_showreltt=0&amp;c_customrange=0&amp;operations=%5B%7B%22name%22%3A%22phrase%22%2C%22arg%22%3A%22This%20essay%20will%22%2C%22query%22%3A%7B%22queryselector%22%3A%22phraserow%22%2C%22phrase%22%3A%22This%20essay%20will%22%2C%22qmcase%22%3Atrue%2C%22sca_text.genre%22%3A%5B%22Essay%22%5D%7D%2C%22id%22%3A6023%7D%2C%7B%22name%22%3A%22sample%22%2C%22arg%22%3A%2220%22%2C%22query%22%3A%7B%22q%22%3A%22r20%22%7D%2C%22id%22%3A2839%7D%2C%7B%22name%22%3A%22sample%22%2C%22arg%22%3A%2220%22%2C%22query%22%3A%7B%22q%22%3A%22r20%22%7D%2C%22id%22%3A1313%7D%5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pp.sketchengine.eu/#concordance?corpname=preloaded%2Fbawe2&amp;tab=advanced&amp;queryselector=phrase&amp;keyword=This%20essay%20will&amp;attrs=word%2Ctag%2Clemma&amp;viewmode=sen&amp;attr_allpos=kw&amp;refs_up=0&amp;shorten_refs=1&amp;glue=1&amp;gdex_enabled=1&amp;gdexcnt=300&amp;show_gdex_scores=0&amp;itemsPerPage=100&amp;structs=s%2Cg&amp;refs=%3Dtext.genre&amp;qmcase=1&amp;default_attr=lemma&amp;showresults=1&amp;tts=%7B%22text.genre%22%3A%5B%22Essay%22%5D%7D&amp;showTBL=0&amp;tbl_template=&amp;gdexconf=&amp;f_tab=advanced&amp;f_showrelfrq=1&amp;f_showperc=0&amp;f_showreldens=0&amp;f_showreltt=0&amp;c_customrange=0&amp;operations=%5B%7B%22name%22%3A%22phrase%22%2C%22arg%22%3A%22This%20essay%20will%22%2C%22query%22%3A%7B%22queryselector%22%3A%22phraserow%22%2C%22phrase%22%3A%22This%20essay%20will%22%2C%22qmcase%22%3Atrue%2C%22sca_text.genre%22%3A%5B%22Essay%22%5D%7D%2C%22id%22%3A6023%7D%2C%7B%22name%22%3A%22sample%22%2C%22arg%22%3A%2220%22%2C%22query%22%3A%7B%22q%22%3A%22r20%22%7D%2C%22id%22%3A2839%7D%2C%7B%22name%22%3A%22sample%22%2C%22arg%22%3A%2220%22%2C%22query%22%3A%7B%22q%22%3A%22r20%22%7D%2C%22id%22%3A1313%7D%5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fb3b42027f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fb3b42027f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2baf3e3592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2baf3e3592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Here’s the link</a:t>
            </a:r>
            <a:r>
              <a:rPr lang="en-GB"/>
              <a:t> to what I did.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2baf3e3592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2baf3e3592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fe15debf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dfe15debf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Here’s the link</a:t>
            </a:r>
            <a:r>
              <a:rPr lang="en-GB"/>
              <a:t> to what I did.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dfe15debfc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dfe15debf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Here’s the link</a:t>
            </a:r>
            <a:r>
              <a:rPr lang="en-GB"/>
              <a:t> to what I did. We could return to this when we’ve done some work on CQL.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ffbd6fbb4d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ffbd6fbb4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Coventry </a:t>
            </a:r>
            <a:r>
              <a:rPr lang="en-GB" u="sng">
                <a:solidFill>
                  <a:schemeClr val="hlink"/>
                </a:solidFill>
                <a:hlinkClick r:id="rId3"/>
              </a:rPr>
              <a:t>BAWE Quicklinks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dfcdaf0c17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dfcdaf0c17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dfe15debf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dfe15deb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dfcdaf0c17_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dfcdaf0c17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dfe15debf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dfe15debf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dfcdaf0c17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dfcdaf0c17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goes with errors 1-2 on the handout. 1 is just the same error as this for anyone who’s brand new to corpora.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fb55c94f0f_2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fb55c94f0f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dfe15debf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dfe15debf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233c49a18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233c49a18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dfee96d53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dfee96d5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dfee96d53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dfee96d53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09a98255b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09a98255b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233c49a18e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233c49a18e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Structure: - describe the activity; tell the story.</a:t>
            </a:r>
            <a:endParaRPr/>
          </a:p>
          <a:p>
            <a:pPr marL="0" lvl="0" indent="0" algn="l" rtl="0">
              <a:spcBef>
                <a:spcPts val="0"/>
              </a:spcBef>
              <a:spcAft>
                <a:spcPts val="0"/>
              </a:spcAft>
              <a:buNone/>
            </a:pPr>
            <a:r>
              <a:rPr lang="en-GB"/>
              <a:t>Attempt the activity.</a:t>
            </a:r>
            <a:endParaRPr/>
          </a:p>
          <a:p>
            <a:pPr marL="0" lvl="0" indent="0" algn="l" rtl="0">
              <a:spcBef>
                <a:spcPts val="0"/>
              </a:spcBef>
              <a:spcAft>
                <a:spcPts val="0"/>
              </a:spcAft>
              <a:buNone/>
            </a:pPr>
            <a:r>
              <a:rPr lang="en-GB"/>
              <a:t>Group evaluation - how could this be adapted or developed for other needs?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dfee96d53c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dfee96d53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Group evaluation - how could this be adapted or developed for other needs?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dfee96d53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dfee96d53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Structure: - describe the activity; tell the story.</a:t>
            </a:r>
            <a:endParaRPr/>
          </a:p>
          <a:p>
            <a:pPr marL="0" lvl="0" indent="0" algn="l" rtl="0">
              <a:spcBef>
                <a:spcPts val="0"/>
              </a:spcBef>
              <a:spcAft>
                <a:spcPts val="0"/>
              </a:spcAft>
              <a:buNone/>
            </a:pPr>
            <a:r>
              <a:rPr lang="en-GB"/>
              <a:t>Attempt the activity.</a:t>
            </a:r>
            <a:endParaRPr/>
          </a:p>
          <a:p>
            <a:pPr marL="0" lvl="0" indent="0" algn="l" rtl="0">
              <a:spcBef>
                <a:spcPts val="0"/>
              </a:spcBef>
              <a:spcAft>
                <a:spcPts val="0"/>
              </a:spcAft>
              <a:buNone/>
            </a:pPr>
            <a:r>
              <a:rPr lang="en-GB"/>
              <a:t>Group evaluation - how could this be adapted or developed for other needs?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2a1ee112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2a1ee112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dfee96d53c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dfee96d53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Structure: - describe the activity; tell the story.</a:t>
            </a:r>
            <a:endParaRPr/>
          </a:p>
          <a:p>
            <a:pPr marL="0" lvl="0" indent="0" algn="l" rtl="0">
              <a:spcBef>
                <a:spcPts val="0"/>
              </a:spcBef>
              <a:spcAft>
                <a:spcPts val="0"/>
              </a:spcAft>
              <a:buNone/>
            </a:pPr>
            <a:r>
              <a:rPr lang="en-GB"/>
              <a:t>Attempt the activity.</a:t>
            </a:r>
            <a:endParaRPr/>
          </a:p>
          <a:p>
            <a:pPr marL="0" lvl="0" indent="0" algn="l" rtl="0">
              <a:spcBef>
                <a:spcPts val="0"/>
              </a:spcBef>
              <a:spcAft>
                <a:spcPts val="0"/>
              </a:spcAft>
              <a:buNone/>
            </a:pPr>
            <a:r>
              <a:rPr lang="en-GB"/>
              <a:t>Group evaluation - how could this be adapted or developed for other needs?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20ed44e26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20ed44e26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2baf3e3592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2baf3e3592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Structure: - describe the activity; tell the story.</a:t>
            </a:r>
            <a:endParaRPr/>
          </a:p>
          <a:p>
            <a:pPr marL="0" lvl="0" indent="0" algn="l" rtl="0">
              <a:spcBef>
                <a:spcPts val="0"/>
              </a:spcBef>
              <a:spcAft>
                <a:spcPts val="0"/>
              </a:spcAft>
              <a:buNone/>
            </a:pPr>
            <a:r>
              <a:rPr lang="en-GB"/>
              <a:t>Attempt the activity.</a:t>
            </a:r>
            <a:endParaRPr/>
          </a:p>
          <a:p>
            <a:pPr marL="0" lvl="0" indent="0" algn="l" rtl="0">
              <a:spcBef>
                <a:spcPts val="0"/>
              </a:spcBef>
              <a:spcAft>
                <a:spcPts val="0"/>
              </a:spcAft>
              <a:buNone/>
            </a:pPr>
            <a:r>
              <a:rPr lang="en-GB"/>
              <a:t>Group evaluation - how could this be adapted or developed for other needs?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2baf3e359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2baf3e359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Do you have your reflections?</a:t>
            </a:r>
            <a:endParaRPr/>
          </a:p>
          <a:p>
            <a:pPr marL="0" lvl="0" indent="0" algn="l" rtl="0">
              <a:spcBef>
                <a:spcPts val="0"/>
              </a:spcBef>
              <a:spcAft>
                <a:spcPts val="0"/>
              </a:spcAft>
              <a:buNone/>
            </a:pPr>
            <a:r>
              <a:rPr lang="en-GB"/>
              <a:t>Group evaluation - how could this be adapted or developed for other needs?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ffbd6fbb4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ffbd6fbb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fb3b42027f_0_4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fb3b42027f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2baf3e3592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2baf3e359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20ed44e26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20ed44e2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fb55c94f0f_2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fb55c94f0f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33c49a18e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233c49a18e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dfe15debfc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dfe15debf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Here’s the link</a:t>
            </a:r>
            <a:r>
              <a:rPr lang="en-GB"/>
              <a:t> to what I did.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2da5319e6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2da5319e6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Here’s the link</a:t>
            </a:r>
            <a:r>
              <a:rPr lang="en-GB"/>
              <a:t> to what I did.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0"/>
              </a:spcBef>
              <a:spcAft>
                <a:spcPts val="0"/>
              </a:spcAft>
              <a:buClr>
                <a:schemeClr val="lt1"/>
              </a:buClr>
              <a:buSzPts val="11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298450" rtl="0">
              <a:spcBef>
                <a:spcPts val="0"/>
              </a:spcBef>
              <a:spcAft>
                <a:spcPts val="0"/>
              </a:spcAft>
              <a:buClr>
                <a:schemeClr val="lt1"/>
              </a:buClr>
              <a:buSzPts val="1100"/>
              <a:buChar char="●"/>
              <a:defRPr>
                <a:solidFill>
                  <a:schemeClr val="lt1"/>
                </a:solidFill>
              </a:defRPr>
            </a:lvl4pPr>
            <a:lvl5pPr marL="2286000" lvl="4" indent="-298450" rtl="0">
              <a:spcBef>
                <a:spcPts val="0"/>
              </a:spcBef>
              <a:spcAft>
                <a:spcPts val="0"/>
              </a:spcAft>
              <a:buClr>
                <a:schemeClr val="lt1"/>
              </a:buClr>
              <a:buSzPts val="1100"/>
              <a:buChar char="○"/>
              <a:defRPr>
                <a:solidFill>
                  <a:schemeClr val="lt1"/>
                </a:solidFill>
              </a:defRPr>
            </a:lvl5pPr>
            <a:lvl6pPr marL="2743200" lvl="5" indent="-298450" rtl="0">
              <a:spcBef>
                <a:spcPts val="0"/>
              </a:spcBef>
              <a:spcAft>
                <a:spcPts val="0"/>
              </a:spcAft>
              <a:buClr>
                <a:schemeClr val="lt1"/>
              </a:buClr>
              <a:buSzPts val="1100"/>
              <a:buChar char="■"/>
              <a:defRPr>
                <a:solidFill>
                  <a:schemeClr val="lt1"/>
                </a:solidFill>
              </a:defRPr>
            </a:lvl6pPr>
            <a:lvl7pPr marL="3200400" lvl="6" indent="-298450" rtl="0">
              <a:spcBef>
                <a:spcPts val="0"/>
              </a:spcBef>
              <a:spcAft>
                <a:spcPts val="0"/>
              </a:spcAft>
              <a:buClr>
                <a:schemeClr val="lt1"/>
              </a:buClr>
              <a:buSzPts val="1100"/>
              <a:buChar char="●"/>
              <a:defRPr>
                <a:solidFill>
                  <a:schemeClr val="lt1"/>
                </a:solidFill>
              </a:defRPr>
            </a:lvl7pPr>
            <a:lvl8pPr marL="3657600" lvl="7" indent="-298450" rtl="0">
              <a:spcBef>
                <a:spcPts val="0"/>
              </a:spcBef>
              <a:spcAft>
                <a:spcPts val="0"/>
              </a:spcAft>
              <a:buClr>
                <a:schemeClr val="lt1"/>
              </a:buClr>
              <a:buSzPts val="1100"/>
              <a:buChar char="○"/>
              <a:defRPr>
                <a:solidFill>
                  <a:schemeClr val="lt1"/>
                </a:solidFill>
              </a:defRPr>
            </a:lvl8pPr>
            <a:lvl9pPr marL="4114800" lvl="8" indent="-298450" rtl="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p:cSld name="CUSTOM">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13"/>
          <p:cNvSpPr/>
          <p:nvPr/>
        </p:nvSpPr>
        <p:spPr>
          <a:xfrm>
            <a:off x="0" y="0"/>
            <a:ext cx="9144000" cy="5143500"/>
          </a:xfrm>
          <a:prstGeom prst="rect">
            <a:avLst/>
          </a:prstGeom>
          <a:solidFill>
            <a:srgbClr val="E0F4F8">
              <a:alpha val="876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Source Sans 3"/>
              <a:ea typeface="Source Sans 3"/>
              <a:cs typeface="Source Sans 3"/>
              <a:sym typeface="Source Sans 3"/>
            </a:endParaRPr>
          </a:p>
        </p:txBody>
      </p:sp>
      <p:sp>
        <p:nvSpPr>
          <p:cNvPr id="84" name="Google Shape;8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85" name="Google Shape;85;p13"/>
          <p:cNvSpPr txBox="1"/>
          <p:nvPr/>
        </p:nvSpPr>
        <p:spPr>
          <a:xfrm>
            <a:off x="438150" y="1866900"/>
            <a:ext cx="50817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6000">
              <a:latin typeface="Source Sans Pro"/>
              <a:ea typeface="Source Sans Pro"/>
              <a:cs typeface="Source Sans Pro"/>
              <a:sym typeface="Source Sans Pro"/>
            </a:endParaRPr>
          </a:p>
        </p:txBody>
      </p:sp>
      <p:sp>
        <p:nvSpPr>
          <p:cNvPr id="86" name="Google Shape;86;p13"/>
          <p:cNvSpPr txBox="1"/>
          <p:nvPr/>
        </p:nvSpPr>
        <p:spPr>
          <a:xfrm>
            <a:off x="438150" y="3409950"/>
            <a:ext cx="50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87" name="Google Shape;87;p13"/>
          <p:cNvSpPr txBox="1">
            <a:spLocks noGrp="1"/>
          </p:cNvSpPr>
          <p:nvPr>
            <p:ph type="body" idx="1"/>
          </p:nvPr>
        </p:nvSpPr>
        <p:spPr>
          <a:xfrm>
            <a:off x="285750" y="2213100"/>
            <a:ext cx="8735400" cy="608400"/>
          </a:xfrm>
          <a:prstGeom prst="rect">
            <a:avLst/>
          </a:prstGeom>
          <a:noFill/>
          <a:ln>
            <a:noFill/>
          </a:ln>
        </p:spPr>
        <p:txBody>
          <a:bodyPr spcFirstLastPara="1" wrap="square" lIns="0" tIns="0" rIns="0" bIns="0" anchor="ctr" anchorCtr="0">
            <a:normAutofit/>
          </a:bodyPr>
          <a:lstStyle>
            <a:lvl1pPr marL="457200" marR="0" lvl="0" indent="-228600" algn="l" rtl="0">
              <a:lnSpc>
                <a:spcPct val="96153"/>
              </a:lnSpc>
              <a:spcBef>
                <a:spcPts val="0"/>
              </a:spcBef>
              <a:spcAft>
                <a:spcPts val="0"/>
              </a:spcAft>
              <a:buClr>
                <a:schemeClr val="dk2"/>
              </a:buClr>
              <a:buSzPts val="5200"/>
              <a:buFont typeface="Arial"/>
              <a:buNone/>
              <a:defRPr sz="5200" b="1" i="0" u="none" strike="noStrike" cap="none">
                <a:solidFill>
                  <a:schemeClr val="dk2"/>
                </a:solidFill>
                <a:latin typeface="Source Sans Pro"/>
                <a:ea typeface="Source Sans Pro"/>
                <a:cs typeface="Source Sans Pro"/>
                <a:sym typeface="Source Sans Pro"/>
              </a:defRPr>
            </a:lvl1pPr>
            <a:lvl2pPr marL="914400" marR="0" lvl="1"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Source Sans Pro SemiBold"/>
                <a:ea typeface="Source Sans Pro SemiBold"/>
                <a:cs typeface="Source Sans Pro SemiBold"/>
                <a:sym typeface="Source Sans Pro SemiBold"/>
              </a:defRPr>
            </a:lvl2pPr>
            <a:lvl3pPr marL="1371600" marR="0" lvl="2"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Source Sans Pro SemiBold"/>
                <a:ea typeface="Source Sans Pro SemiBold"/>
                <a:cs typeface="Source Sans Pro SemiBold"/>
                <a:sym typeface="Source Sans Pro SemiBold"/>
              </a:defRPr>
            </a:lvl3pPr>
            <a:lvl4pPr marL="1828800" marR="0" lvl="3"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Source Sans Pro SemiBold"/>
                <a:ea typeface="Source Sans Pro SemiBold"/>
                <a:cs typeface="Source Sans Pro SemiBold"/>
                <a:sym typeface="Source Sans Pro SemiBold"/>
              </a:defRPr>
            </a:lvl4pPr>
            <a:lvl5pPr marL="2286000" marR="0" lvl="4"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Source Sans Pro SemiBold"/>
                <a:ea typeface="Source Sans Pro SemiBold"/>
                <a:cs typeface="Source Sans Pro SemiBold"/>
                <a:sym typeface="Source Sans Pro SemiBold"/>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body" idx="2"/>
          </p:nvPr>
        </p:nvSpPr>
        <p:spPr>
          <a:xfrm>
            <a:off x="279000" y="3352950"/>
            <a:ext cx="8735400" cy="608400"/>
          </a:xfrm>
          <a:prstGeom prst="rect">
            <a:avLst/>
          </a:prstGeom>
          <a:noFill/>
          <a:ln>
            <a:noFill/>
          </a:ln>
        </p:spPr>
        <p:txBody>
          <a:bodyPr spcFirstLastPara="1" wrap="square" lIns="0" tIns="0" rIns="0" bIns="0" anchor="ctr" anchorCtr="0">
            <a:normAutofit/>
          </a:bodyPr>
          <a:lstStyle>
            <a:lvl1pPr marL="457200" marR="0" lvl="0" indent="-228600" algn="l" rtl="0">
              <a:lnSpc>
                <a:spcPct val="96153"/>
              </a:lnSpc>
              <a:spcBef>
                <a:spcPts val="0"/>
              </a:spcBef>
              <a:spcAft>
                <a:spcPts val="0"/>
              </a:spcAft>
              <a:buClr>
                <a:schemeClr val="dk2"/>
              </a:buClr>
              <a:buSzPts val="3600"/>
              <a:buFont typeface="Arial"/>
              <a:buNone/>
              <a:defRPr sz="3600" b="1" i="0" u="none" strike="noStrike" cap="none">
                <a:solidFill>
                  <a:schemeClr val="dk2"/>
                </a:solidFill>
                <a:latin typeface="Source Sans Pro"/>
                <a:ea typeface="Source Sans Pro"/>
                <a:cs typeface="Source Sans Pro"/>
                <a:sym typeface="Source Sans Pro"/>
              </a:defRPr>
            </a:lvl1pPr>
            <a:lvl2pPr marL="914400" marR="0" lvl="1"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Source Sans Pro SemiBold"/>
                <a:ea typeface="Source Sans Pro SemiBold"/>
                <a:cs typeface="Source Sans Pro SemiBold"/>
                <a:sym typeface="Source Sans Pro SemiBold"/>
              </a:defRPr>
            </a:lvl2pPr>
            <a:lvl3pPr marL="1371600" marR="0" lvl="2"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Source Sans Pro SemiBold"/>
                <a:ea typeface="Source Sans Pro SemiBold"/>
                <a:cs typeface="Source Sans Pro SemiBold"/>
                <a:sym typeface="Source Sans Pro SemiBold"/>
              </a:defRPr>
            </a:lvl3pPr>
            <a:lvl4pPr marL="1828800" marR="0" lvl="3"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Source Sans Pro SemiBold"/>
                <a:ea typeface="Source Sans Pro SemiBold"/>
                <a:cs typeface="Source Sans Pro SemiBold"/>
                <a:sym typeface="Source Sans Pro SemiBold"/>
              </a:defRPr>
            </a:lvl4pPr>
            <a:lvl5pPr marL="2286000" marR="0" lvl="4"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Source Sans Pro SemiBold"/>
                <a:ea typeface="Source Sans Pro SemiBold"/>
                <a:cs typeface="Source Sans Pro SemiBold"/>
                <a:sym typeface="Source Sans Pro SemiBold"/>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89" name="Google Shape;89;p13"/>
          <p:cNvPicPr preferRelativeResize="0"/>
          <p:nvPr/>
        </p:nvPicPr>
        <p:blipFill>
          <a:blip r:embed="rId3">
            <a:alphaModFix/>
          </a:blip>
          <a:stretch>
            <a:fillRect/>
          </a:stretch>
        </p:blipFill>
        <p:spPr>
          <a:xfrm>
            <a:off x="314625" y="222177"/>
            <a:ext cx="2302402" cy="698400"/>
          </a:xfrm>
          <a:prstGeom prst="rect">
            <a:avLst/>
          </a:prstGeom>
          <a:noFill/>
          <a:ln>
            <a:noFill/>
          </a:ln>
        </p:spPr>
      </p:pic>
      <p:sp>
        <p:nvSpPr>
          <p:cNvPr id="90" name="Google Shape;90;p13"/>
          <p:cNvSpPr txBox="1">
            <a:spLocks noGrp="1"/>
          </p:cNvSpPr>
          <p:nvPr>
            <p:ph type="body" idx="3"/>
          </p:nvPr>
        </p:nvSpPr>
        <p:spPr>
          <a:xfrm>
            <a:off x="285750" y="4266425"/>
            <a:ext cx="3729000" cy="608400"/>
          </a:xfrm>
          <a:prstGeom prst="rect">
            <a:avLst/>
          </a:prstGeom>
          <a:noFill/>
          <a:ln>
            <a:noFill/>
          </a:ln>
        </p:spPr>
        <p:txBody>
          <a:bodyPr spcFirstLastPara="1" wrap="square" lIns="0" tIns="0" rIns="0" bIns="0" anchor="ctr" anchorCtr="0">
            <a:normAutofit/>
          </a:bodyPr>
          <a:lstStyle>
            <a:lvl1pPr marL="457200" marR="0" lvl="0" indent="-228600" algn="l" rtl="0">
              <a:lnSpc>
                <a:spcPct val="96153"/>
              </a:lnSpc>
              <a:spcBef>
                <a:spcPts val="0"/>
              </a:spcBef>
              <a:spcAft>
                <a:spcPts val="0"/>
              </a:spcAft>
              <a:buClr>
                <a:schemeClr val="dk2"/>
              </a:buClr>
              <a:buSzPts val="2600"/>
              <a:buFont typeface="Arial"/>
              <a:buNone/>
              <a:defRPr sz="2600" i="0" u="none" strike="noStrike" cap="none">
                <a:solidFill>
                  <a:schemeClr val="dk2"/>
                </a:solidFill>
              </a:defRPr>
            </a:lvl1pPr>
            <a:lvl2pPr marL="914400" marR="0" lvl="1"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Source Sans Pro SemiBold"/>
                <a:ea typeface="Source Sans Pro SemiBold"/>
                <a:cs typeface="Source Sans Pro SemiBold"/>
                <a:sym typeface="Source Sans Pro SemiBold"/>
              </a:defRPr>
            </a:lvl2pPr>
            <a:lvl3pPr marL="1371600" marR="0" lvl="2"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Source Sans Pro SemiBold"/>
                <a:ea typeface="Source Sans Pro SemiBold"/>
                <a:cs typeface="Source Sans Pro SemiBold"/>
                <a:sym typeface="Source Sans Pro SemiBold"/>
              </a:defRPr>
            </a:lvl3pPr>
            <a:lvl4pPr marL="1828800" marR="0" lvl="3"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Source Sans Pro SemiBold"/>
                <a:ea typeface="Source Sans Pro SemiBold"/>
                <a:cs typeface="Source Sans Pro SemiBold"/>
                <a:sym typeface="Source Sans Pro SemiBold"/>
              </a:defRPr>
            </a:lvl4pPr>
            <a:lvl5pPr marL="2286000" marR="0" lvl="4"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Source Sans Pro SemiBold"/>
                <a:ea typeface="Source Sans Pro SemiBold"/>
                <a:cs typeface="Source Sans Pro SemiBold"/>
                <a:sym typeface="Source Sans Pro SemiBold"/>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body" idx="4"/>
          </p:nvPr>
        </p:nvSpPr>
        <p:spPr>
          <a:xfrm>
            <a:off x="4014750" y="4266425"/>
            <a:ext cx="3729000" cy="608400"/>
          </a:xfrm>
          <a:prstGeom prst="rect">
            <a:avLst/>
          </a:prstGeom>
          <a:noFill/>
          <a:ln>
            <a:noFill/>
          </a:ln>
        </p:spPr>
        <p:txBody>
          <a:bodyPr spcFirstLastPara="1" wrap="square" lIns="0" tIns="0" rIns="0" bIns="0" anchor="ctr" anchorCtr="0">
            <a:normAutofit/>
          </a:bodyPr>
          <a:lstStyle>
            <a:lvl1pPr marL="457200" marR="0" lvl="0" indent="-228600" algn="l" rtl="0">
              <a:lnSpc>
                <a:spcPct val="96153"/>
              </a:lnSpc>
              <a:spcBef>
                <a:spcPts val="0"/>
              </a:spcBef>
              <a:spcAft>
                <a:spcPts val="0"/>
              </a:spcAft>
              <a:buClr>
                <a:schemeClr val="dk2"/>
              </a:buClr>
              <a:buSzPts val="2600"/>
              <a:buFont typeface="Arial"/>
              <a:buNone/>
              <a:defRPr sz="2600" i="0" u="none" strike="noStrike" cap="none">
                <a:solidFill>
                  <a:schemeClr val="dk2"/>
                </a:solidFill>
              </a:defRPr>
            </a:lvl1pPr>
            <a:lvl2pPr marL="914400" marR="0" lvl="1"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Source Sans Pro SemiBold"/>
                <a:ea typeface="Source Sans Pro SemiBold"/>
                <a:cs typeface="Source Sans Pro SemiBold"/>
                <a:sym typeface="Source Sans Pro SemiBold"/>
              </a:defRPr>
            </a:lvl2pPr>
            <a:lvl3pPr marL="1371600" marR="0" lvl="2"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Source Sans Pro SemiBold"/>
                <a:ea typeface="Source Sans Pro SemiBold"/>
                <a:cs typeface="Source Sans Pro SemiBold"/>
                <a:sym typeface="Source Sans Pro SemiBold"/>
              </a:defRPr>
            </a:lvl3pPr>
            <a:lvl4pPr marL="1828800" marR="0" lvl="3"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Source Sans Pro SemiBold"/>
                <a:ea typeface="Source Sans Pro SemiBold"/>
                <a:cs typeface="Source Sans Pro SemiBold"/>
                <a:sym typeface="Source Sans Pro SemiBold"/>
              </a:defRPr>
            </a:lvl4pPr>
            <a:lvl5pPr marL="2286000" marR="0" lvl="4"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Source Sans Pro SemiBold"/>
                <a:ea typeface="Source Sans Pro SemiBold"/>
                <a:cs typeface="Source Sans Pro SemiBold"/>
                <a:sym typeface="Source Sans Pro SemiBold"/>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92" name="Google Shape;92;p13"/>
          <p:cNvPicPr preferRelativeResize="0"/>
          <p:nvPr/>
        </p:nvPicPr>
        <p:blipFill>
          <a:blip r:embed="rId4">
            <a:alphaModFix/>
          </a:blip>
          <a:stretch>
            <a:fillRect/>
          </a:stretch>
        </p:blipFill>
        <p:spPr>
          <a:xfrm>
            <a:off x="8008048" y="4266425"/>
            <a:ext cx="1010725" cy="6084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sLao3Mpkp3G39VSEF5gUqpu1x6MrVfBK/view"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drive.google.com/file/d/1LfcTao6p2jeFybw7XXiOy4CEbNXt0dzT/view"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bawequicklinks.coventry.domains/"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10.jpg"/><Relationship Id="rId4" Type="http://schemas.openxmlformats.org/officeDocument/2006/relationships/hyperlink" Target="http://drive.google.com/file/d/1iWiZSUyZWcIDqEWl5kZEMtEBZ2weI9Jb/vie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drive.google.com/file/d/1Gms_3mKir_tU_Cg5MoxRiTBglVnmJY0f/view"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15.jpg"/><Relationship Id="rId5" Type="http://schemas.openxmlformats.org/officeDocument/2006/relationships/hyperlink" Target="http://drive.google.com/file/d/19VSzSsSODFAvVFagwtJRS9120YiPli3y/view" TargetMode="Externa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collocaid.uk/prototype/editor/public/home"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collocaid.uk/prototype/editor/public/home"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collocaid.uk/prototype/editor/public/home"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16.jpg"/><Relationship Id="rId4" Type="http://schemas.openxmlformats.org/officeDocument/2006/relationships/hyperlink" Target="http://drive.google.com/file/d/1AnuaDXBn6OPKv48Xkg_J5gYuNjRf1cmJ/view"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collocaid.uk/prototype/editor/public/home"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hyperlink" Target="http://www.collocaid.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collocaid.uk/prototype/editor/public/home"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collocaid.uk/prototype/editor/public/home"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8" Type="http://schemas.openxmlformats.org/officeDocument/2006/relationships/hyperlink" Target="https://bawequicklinks.coventry.domains/" TargetMode="External"/><Relationship Id="rId3" Type="http://schemas.openxmlformats.org/officeDocument/2006/relationships/hyperlink" Target="http://corpora.lancs.ac.uk/bnclab/search" TargetMode="External"/><Relationship Id="rId7" Type="http://schemas.openxmlformats.org/officeDocument/2006/relationships/hyperlink" Target="https://collocaid.uk/prototype/editor/public/"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hyperlink" Target="https://www.eapfoundation.com/guides/concordancer/" TargetMode="External"/><Relationship Id="rId5" Type="http://schemas.openxmlformats.org/officeDocument/2006/relationships/hyperlink" Target="http://www.sketchengine.eu/" TargetMode="External"/><Relationship Id="rId4" Type="http://schemas.openxmlformats.org/officeDocument/2006/relationships/hyperlink" Target="https://www.english-corpora.org/bnc/"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017/S0958344005000613"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hyperlink" Target="http://journals.openedition.org/lidil/5306" TargetMode="External"/><Relationship Id="rId5" Type="http://schemas.openxmlformats.org/officeDocument/2006/relationships/hyperlink" Target="https://www.collocaid.uk/" TargetMode="External"/><Relationship Id="rId4" Type="http://schemas.openxmlformats.org/officeDocument/2006/relationships/hyperlink" Target="http://www.sketchengine.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body" idx="1"/>
          </p:nvPr>
        </p:nvSpPr>
        <p:spPr>
          <a:xfrm>
            <a:off x="285750" y="2213100"/>
            <a:ext cx="8735400" cy="608400"/>
          </a:xfrm>
          <a:prstGeom prst="rect">
            <a:avLst/>
          </a:prstGeom>
        </p:spPr>
        <p:txBody>
          <a:bodyPr spcFirstLastPara="1" wrap="square" lIns="0" tIns="0" rIns="0" bIns="0" anchor="ctr" anchorCtr="0">
            <a:normAutofit fontScale="25000" lnSpcReduction="20000"/>
          </a:bodyPr>
          <a:lstStyle/>
          <a:p>
            <a:pPr marL="0" lvl="0" indent="0" algn="ctr" rtl="0">
              <a:lnSpc>
                <a:spcPct val="100000"/>
              </a:lnSpc>
              <a:spcBef>
                <a:spcPts val="0"/>
              </a:spcBef>
              <a:spcAft>
                <a:spcPts val="0"/>
              </a:spcAft>
              <a:buNone/>
            </a:pPr>
            <a:endParaRPr sz="2500">
              <a:solidFill>
                <a:srgbClr val="202124"/>
              </a:solidFill>
              <a:latin typeface="Raleway"/>
              <a:ea typeface="Raleway"/>
              <a:cs typeface="Raleway"/>
              <a:sym typeface="Raleway"/>
            </a:endParaRPr>
          </a:p>
          <a:p>
            <a:pPr marL="0" lvl="0" indent="0" algn="ctr" rtl="0">
              <a:spcBef>
                <a:spcPts val="0"/>
              </a:spcBef>
              <a:spcAft>
                <a:spcPts val="0"/>
              </a:spcAft>
              <a:buNone/>
            </a:pPr>
            <a:r>
              <a:rPr lang="en-GB" sz="13788"/>
              <a:t>Putting corpora to work: </a:t>
            </a:r>
            <a:endParaRPr sz="13788"/>
          </a:p>
          <a:p>
            <a:pPr marL="0" lvl="0" indent="0" algn="ctr" rtl="0">
              <a:spcBef>
                <a:spcPts val="0"/>
              </a:spcBef>
              <a:spcAft>
                <a:spcPts val="0"/>
              </a:spcAft>
              <a:buNone/>
            </a:pPr>
            <a:endParaRPr sz="13788"/>
          </a:p>
        </p:txBody>
      </p:sp>
      <p:sp>
        <p:nvSpPr>
          <p:cNvPr id="98" name="Google Shape;98;p14"/>
          <p:cNvSpPr txBox="1">
            <a:spLocks noGrp="1"/>
          </p:cNvSpPr>
          <p:nvPr>
            <p:ph type="body" idx="2"/>
          </p:nvPr>
        </p:nvSpPr>
        <p:spPr>
          <a:xfrm>
            <a:off x="356825" y="2821500"/>
            <a:ext cx="8735400" cy="608400"/>
          </a:xfrm>
          <a:prstGeom prst="rect">
            <a:avLst/>
          </a:prstGeom>
        </p:spPr>
        <p:txBody>
          <a:bodyPr spcFirstLastPara="1" wrap="square" lIns="0" tIns="0" rIns="0" bIns="0" anchor="ctr" anchorCtr="0">
            <a:noAutofit/>
          </a:bodyPr>
          <a:lstStyle/>
          <a:p>
            <a:pPr marL="0" lvl="0" indent="0" algn="ctr" rtl="0">
              <a:lnSpc>
                <a:spcPct val="76153"/>
              </a:lnSpc>
              <a:spcBef>
                <a:spcPts val="0"/>
              </a:spcBef>
              <a:spcAft>
                <a:spcPts val="0"/>
              </a:spcAft>
              <a:buSzPts val="523"/>
              <a:buNone/>
            </a:pPr>
            <a:r>
              <a:rPr lang="en-GB" sz="2110"/>
              <a:t>applications of corpus tools in the EAP classroom</a:t>
            </a:r>
            <a:endParaRPr sz="2110"/>
          </a:p>
          <a:p>
            <a:pPr marL="0" lvl="0" indent="0" algn="ctr" rtl="0">
              <a:lnSpc>
                <a:spcPct val="76153"/>
              </a:lnSpc>
              <a:spcBef>
                <a:spcPts val="0"/>
              </a:spcBef>
              <a:spcAft>
                <a:spcPts val="0"/>
              </a:spcAft>
              <a:buSzPts val="523"/>
              <a:buNone/>
            </a:pPr>
            <a:endParaRPr sz="2110"/>
          </a:p>
          <a:p>
            <a:pPr marL="0" lvl="0" indent="0" algn="ctr" rtl="0">
              <a:lnSpc>
                <a:spcPct val="76153"/>
              </a:lnSpc>
              <a:spcBef>
                <a:spcPts val="0"/>
              </a:spcBef>
              <a:spcAft>
                <a:spcPts val="0"/>
              </a:spcAft>
              <a:buSzPts val="523"/>
              <a:buNone/>
            </a:pPr>
            <a:endParaRPr sz="171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157"/>
        <p:cNvGrpSpPr/>
        <p:nvPr/>
      </p:nvGrpSpPr>
      <p:grpSpPr>
        <a:xfrm>
          <a:off x="0" y="0"/>
          <a:ext cx="0" cy="0"/>
          <a:chOff x="0" y="0"/>
          <a:chExt cx="0" cy="0"/>
        </a:xfrm>
      </p:grpSpPr>
      <p:sp>
        <p:nvSpPr>
          <p:cNvPr id="158" name="Google Shape;158;p23"/>
          <p:cNvSpPr txBox="1">
            <a:spLocks noGrp="1"/>
          </p:cNvSpPr>
          <p:nvPr>
            <p:ph type="title" idx="4294967295"/>
          </p:nvPr>
        </p:nvSpPr>
        <p:spPr>
          <a:xfrm>
            <a:off x="609175" y="5616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Using formulaic language to develop thesis statements</a:t>
            </a:r>
            <a:endParaRPr/>
          </a:p>
        </p:txBody>
      </p:sp>
      <p:sp>
        <p:nvSpPr>
          <p:cNvPr id="159" name="Google Shape;159;p23"/>
          <p:cNvSpPr txBox="1">
            <a:spLocks noGrp="1"/>
          </p:cNvSpPr>
          <p:nvPr>
            <p:ph type="body" idx="4294967295"/>
          </p:nvPr>
        </p:nvSpPr>
        <p:spPr>
          <a:xfrm>
            <a:off x="489750" y="1471600"/>
            <a:ext cx="8164500" cy="3282900"/>
          </a:xfrm>
          <a:prstGeom prst="rect">
            <a:avLst/>
          </a:prstGeom>
        </p:spPr>
        <p:txBody>
          <a:bodyPr spcFirstLastPara="1" wrap="square" lIns="91425" tIns="91425" rIns="91425" bIns="91425" anchor="t" anchorCtr="0">
            <a:normAutofit/>
          </a:bodyPr>
          <a:lstStyle/>
          <a:p>
            <a:pPr marL="0" lvl="0" indent="0" algn="l" rtl="0">
              <a:spcBef>
                <a:spcPts val="1600"/>
              </a:spcBef>
              <a:spcAft>
                <a:spcPts val="0"/>
              </a:spcAft>
              <a:buNone/>
            </a:pPr>
            <a:endParaRPr sz="1800" b="1">
              <a:solidFill>
                <a:srgbClr val="313537"/>
              </a:solidFill>
              <a:latin typeface="Open Sans"/>
              <a:ea typeface="Open Sans"/>
              <a:cs typeface="Open Sans"/>
              <a:sym typeface="Open Sans"/>
            </a:endParaRPr>
          </a:p>
          <a:p>
            <a:pPr marL="0" lvl="0" indent="0" algn="l" rtl="0">
              <a:spcBef>
                <a:spcPts val="1600"/>
              </a:spcBef>
              <a:spcAft>
                <a:spcPts val="1600"/>
              </a:spcAft>
              <a:buNone/>
            </a:pPr>
            <a:endParaRPr sz="2000" b="1">
              <a:solidFill>
                <a:srgbClr val="313537"/>
              </a:solidFill>
              <a:latin typeface="Open Sans"/>
              <a:ea typeface="Open Sans"/>
              <a:cs typeface="Open Sans"/>
              <a:sym typeface="Open Sans"/>
            </a:endParaRPr>
          </a:p>
        </p:txBody>
      </p:sp>
      <p:pic>
        <p:nvPicPr>
          <p:cNvPr id="160" name="Google Shape;160;p23" title="Concordance.webm">
            <a:hlinkClick r:id="rId3"/>
          </p:cNvPr>
          <p:cNvPicPr preferRelativeResize="0"/>
          <p:nvPr/>
        </p:nvPicPr>
        <p:blipFill>
          <a:blip r:embed="rId4">
            <a:alphaModFix/>
          </a:blip>
          <a:stretch>
            <a:fillRect/>
          </a:stretch>
        </p:blipFill>
        <p:spPr>
          <a:xfrm>
            <a:off x="2203775" y="14716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164"/>
        <p:cNvGrpSpPr/>
        <p:nvPr/>
      </p:nvGrpSpPr>
      <p:grpSpPr>
        <a:xfrm>
          <a:off x="0" y="0"/>
          <a:ext cx="0" cy="0"/>
          <a:chOff x="0" y="0"/>
          <a:chExt cx="0" cy="0"/>
        </a:xfrm>
      </p:grpSpPr>
      <p:sp>
        <p:nvSpPr>
          <p:cNvPr id="165" name="Google Shape;165;p24"/>
          <p:cNvSpPr txBox="1">
            <a:spLocks noGrp="1"/>
          </p:cNvSpPr>
          <p:nvPr>
            <p:ph type="title" idx="4294967295"/>
          </p:nvPr>
        </p:nvSpPr>
        <p:spPr>
          <a:xfrm>
            <a:off x="609175" y="5616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Using formulaic language to develop thesis statements: for lower levels</a:t>
            </a:r>
            <a:endParaRPr/>
          </a:p>
        </p:txBody>
      </p:sp>
      <p:sp>
        <p:nvSpPr>
          <p:cNvPr id="166" name="Google Shape;166;p24"/>
          <p:cNvSpPr txBox="1">
            <a:spLocks noGrp="1"/>
          </p:cNvSpPr>
          <p:nvPr>
            <p:ph type="body" idx="4294967295"/>
          </p:nvPr>
        </p:nvSpPr>
        <p:spPr>
          <a:xfrm>
            <a:off x="489750" y="1471600"/>
            <a:ext cx="8164500" cy="3282900"/>
          </a:xfrm>
          <a:prstGeom prst="rect">
            <a:avLst/>
          </a:prstGeom>
        </p:spPr>
        <p:txBody>
          <a:bodyPr spcFirstLastPara="1" wrap="square" lIns="91425" tIns="91425" rIns="91425" bIns="91425" anchor="t" anchorCtr="0">
            <a:normAutofit/>
          </a:bodyPr>
          <a:lstStyle/>
          <a:p>
            <a:pPr marL="457200" lvl="0" indent="0" algn="l" rtl="0">
              <a:spcBef>
                <a:spcPts val="1600"/>
              </a:spcBef>
              <a:spcAft>
                <a:spcPts val="1600"/>
              </a:spcAft>
              <a:buNone/>
            </a:pPr>
            <a:endParaRPr sz="2000" b="1">
              <a:solidFill>
                <a:srgbClr val="313537"/>
              </a:solidFill>
              <a:latin typeface="Open Sans"/>
              <a:ea typeface="Open Sans"/>
              <a:cs typeface="Open Sans"/>
              <a:sym typeface="Open Sans"/>
            </a:endParaRPr>
          </a:p>
        </p:txBody>
      </p:sp>
      <p:pic>
        <p:nvPicPr>
          <p:cNvPr id="167" name="Google Shape;167;p24"/>
          <p:cNvPicPr preferRelativeResize="0"/>
          <p:nvPr/>
        </p:nvPicPr>
        <p:blipFill>
          <a:blip r:embed="rId3">
            <a:alphaModFix/>
          </a:blip>
          <a:stretch>
            <a:fillRect/>
          </a:stretch>
        </p:blipFill>
        <p:spPr>
          <a:xfrm>
            <a:off x="0" y="2017338"/>
            <a:ext cx="9143999" cy="25406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171"/>
        <p:cNvGrpSpPr/>
        <p:nvPr/>
      </p:nvGrpSpPr>
      <p:grpSpPr>
        <a:xfrm>
          <a:off x="0" y="0"/>
          <a:ext cx="0" cy="0"/>
          <a:chOff x="0" y="0"/>
          <a:chExt cx="0" cy="0"/>
        </a:xfrm>
      </p:grpSpPr>
      <p:sp>
        <p:nvSpPr>
          <p:cNvPr id="172" name="Google Shape;172;p25"/>
          <p:cNvSpPr txBox="1">
            <a:spLocks noGrp="1"/>
          </p:cNvSpPr>
          <p:nvPr>
            <p:ph type="title" idx="4294967295"/>
          </p:nvPr>
        </p:nvSpPr>
        <p:spPr>
          <a:xfrm>
            <a:off x="609175" y="5616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Using formulaic language to develop thesis statements</a:t>
            </a:r>
            <a:endParaRPr/>
          </a:p>
        </p:txBody>
      </p:sp>
      <p:sp>
        <p:nvSpPr>
          <p:cNvPr id="173" name="Google Shape;173;p25"/>
          <p:cNvSpPr txBox="1">
            <a:spLocks noGrp="1"/>
          </p:cNvSpPr>
          <p:nvPr>
            <p:ph type="body" idx="4294967295"/>
          </p:nvPr>
        </p:nvSpPr>
        <p:spPr>
          <a:xfrm>
            <a:off x="489750" y="1471600"/>
            <a:ext cx="8164500" cy="3282900"/>
          </a:xfrm>
          <a:prstGeom prst="rect">
            <a:avLst/>
          </a:prstGeom>
        </p:spPr>
        <p:txBody>
          <a:bodyPr spcFirstLastPara="1" wrap="square" lIns="91425" tIns="91425" rIns="91425" bIns="91425" anchor="t" anchorCtr="0">
            <a:normAutofit/>
          </a:bodyPr>
          <a:lstStyle/>
          <a:p>
            <a:pPr marL="0" lvl="0" indent="0" algn="l" rtl="0">
              <a:spcBef>
                <a:spcPts val="1600"/>
              </a:spcBef>
              <a:spcAft>
                <a:spcPts val="0"/>
              </a:spcAft>
              <a:buNone/>
            </a:pPr>
            <a:r>
              <a:rPr lang="en-GB" sz="1800" b="1">
                <a:solidFill>
                  <a:srgbClr val="313537"/>
                </a:solidFill>
                <a:latin typeface="Open Sans"/>
                <a:ea typeface="Open Sans"/>
                <a:cs typeface="Open Sans"/>
                <a:sym typeface="Open Sans"/>
              </a:rPr>
              <a:t>Students guess words likely to follow ‘This essay will…’</a:t>
            </a:r>
            <a:endParaRPr sz="1800" b="1">
              <a:solidFill>
                <a:srgbClr val="313537"/>
              </a:solidFill>
              <a:latin typeface="Open Sans"/>
              <a:ea typeface="Open Sans"/>
              <a:cs typeface="Open Sans"/>
              <a:sym typeface="Open Sans"/>
            </a:endParaRPr>
          </a:p>
          <a:p>
            <a:pPr marL="0" lvl="0" indent="0" algn="l" rtl="0">
              <a:spcBef>
                <a:spcPts val="1600"/>
              </a:spcBef>
              <a:spcAft>
                <a:spcPts val="0"/>
              </a:spcAft>
              <a:buNone/>
            </a:pPr>
            <a:r>
              <a:rPr lang="en-GB" sz="1800" b="1">
                <a:solidFill>
                  <a:srgbClr val="313537"/>
                </a:solidFill>
                <a:latin typeface="Open Sans"/>
                <a:ea typeface="Open Sans"/>
                <a:cs typeface="Open Sans"/>
                <a:sym typeface="Open Sans"/>
              </a:rPr>
              <a:t>Use corpora to provide data to check guesses, ideal for higher levels.</a:t>
            </a:r>
            <a:endParaRPr sz="1800" b="1">
              <a:solidFill>
                <a:srgbClr val="313537"/>
              </a:solidFill>
              <a:latin typeface="Open Sans"/>
              <a:ea typeface="Open Sans"/>
              <a:cs typeface="Open Sans"/>
              <a:sym typeface="Open Sans"/>
            </a:endParaRPr>
          </a:p>
          <a:p>
            <a:pPr marL="0" lvl="0" indent="0" algn="l" rtl="0">
              <a:spcBef>
                <a:spcPts val="1600"/>
              </a:spcBef>
              <a:spcAft>
                <a:spcPts val="1600"/>
              </a:spcAft>
              <a:buNone/>
            </a:pPr>
            <a:endParaRPr sz="2000" b="1">
              <a:solidFill>
                <a:srgbClr val="313537"/>
              </a:solidFill>
              <a:latin typeface="Open Sans"/>
              <a:ea typeface="Open Sans"/>
              <a:cs typeface="Open Sans"/>
              <a:sym typeface="Open Sans"/>
            </a:endParaRPr>
          </a:p>
        </p:txBody>
      </p:sp>
      <p:pic>
        <p:nvPicPr>
          <p:cNvPr id="174" name="Google Shape;174;p25" title="Dashboard | Sketch Engine.webm">
            <a:hlinkClick r:id="rId3"/>
          </p:cNvPr>
          <p:cNvPicPr preferRelativeResize="0"/>
          <p:nvPr/>
        </p:nvPicPr>
        <p:blipFill>
          <a:blip r:embed="rId4">
            <a:alphaModFix/>
          </a:blip>
          <a:stretch>
            <a:fillRect/>
          </a:stretch>
        </p:blipFill>
        <p:spPr>
          <a:xfrm>
            <a:off x="2599301" y="2571750"/>
            <a:ext cx="3237800" cy="2428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178"/>
        <p:cNvGrpSpPr/>
        <p:nvPr/>
      </p:nvGrpSpPr>
      <p:grpSpPr>
        <a:xfrm>
          <a:off x="0" y="0"/>
          <a:ext cx="0" cy="0"/>
          <a:chOff x="0" y="0"/>
          <a:chExt cx="0" cy="0"/>
        </a:xfrm>
      </p:grpSpPr>
      <p:sp>
        <p:nvSpPr>
          <p:cNvPr id="179" name="Google Shape;179;p26"/>
          <p:cNvSpPr txBox="1">
            <a:spLocks noGrp="1"/>
          </p:cNvSpPr>
          <p:nvPr>
            <p:ph type="title" idx="4294967295"/>
          </p:nvPr>
        </p:nvSpPr>
        <p:spPr>
          <a:xfrm>
            <a:off x="609175" y="5616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320"/>
              <a:t>Activity: Using formulaic language to develop thesis statements</a:t>
            </a:r>
            <a:endParaRPr sz="2320"/>
          </a:p>
        </p:txBody>
      </p:sp>
      <p:sp>
        <p:nvSpPr>
          <p:cNvPr id="180" name="Google Shape;180;p26"/>
          <p:cNvSpPr txBox="1">
            <a:spLocks noGrp="1"/>
          </p:cNvSpPr>
          <p:nvPr>
            <p:ph type="body" idx="4294967295"/>
          </p:nvPr>
        </p:nvSpPr>
        <p:spPr>
          <a:xfrm>
            <a:off x="489750" y="1471600"/>
            <a:ext cx="8164500" cy="3282900"/>
          </a:xfrm>
          <a:prstGeom prst="rect">
            <a:avLst/>
          </a:prstGeom>
        </p:spPr>
        <p:txBody>
          <a:bodyPr spcFirstLastPara="1" wrap="square" lIns="91425" tIns="91425" rIns="91425" bIns="91425" anchor="t" anchorCtr="0">
            <a:normAutofit/>
          </a:bodyPr>
          <a:lstStyle/>
          <a:p>
            <a:pPr marL="0" lvl="0" indent="0" algn="l" rtl="0">
              <a:spcBef>
                <a:spcPts val="1600"/>
              </a:spcBef>
              <a:spcAft>
                <a:spcPts val="0"/>
              </a:spcAft>
              <a:buNone/>
            </a:pPr>
            <a:r>
              <a:rPr lang="en-GB" sz="1800" b="1">
                <a:solidFill>
                  <a:srgbClr val="313537"/>
                </a:solidFill>
                <a:latin typeface="Raleway"/>
                <a:ea typeface="Raleway"/>
                <a:cs typeface="Raleway"/>
                <a:sym typeface="Raleway"/>
              </a:rPr>
              <a:t>Can you use the corpus to start investigating so you can create something you could potentially use with a class of students?</a:t>
            </a:r>
            <a:endParaRPr sz="1800" b="1">
              <a:solidFill>
                <a:srgbClr val="313537"/>
              </a:solidFill>
              <a:latin typeface="Raleway"/>
              <a:ea typeface="Raleway"/>
              <a:cs typeface="Raleway"/>
              <a:sym typeface="Raleway"/>
            </a:endParaRPr>
          </a:p>
          <a:p>
            <a:pPr marL="0" lvl="0" indent="0" algn="l" rtl="0">
              <a:spcBef>
                <a:spcPts val="1600"/>
              </a:spcBef>
              <a:spcAft>
                <a:spcPts val="0"/>
              </a:spcAft>
              <a:buNone/>
            </a:pPr>
            <a:r>
              <a:rPr lang="en-GB" sz="1800" b="1">
                <a:solidFill>
                  <a:srgbClr val="313537"/>
                </a:solidFill>
                <a:latin typeface="Raleway"/>
                <a:ea typeface="Raleway"/>
                <a:cs typeface="Raleway"/>
                <a:sym typeface="Raleway"/>
              </a:rPr>
              <a:t>Use Sketch Engine (concordance)</a:t>
            </a:r>
            <a:endParaRPr sz="1800" b="1">
              <a:solidFill>
                <a:srgbClr val="313537"/>
              </a:solidFill>
              <a:latin typeface="Raleway"/>
              <a:ea typeface="Raleway"/>
              <a:cs typeface="Raleway"/>
              <a:sym typeface="Raleway"/>
            </a:endParaRPr>
          </a:p>
          <a:p>
            <a:pPr marL="457200" lvl="0" indent="-342900" algn="l" rtl="0">
              <a:spcBef>
                <a:spcPts val="1600"/>
              </a:spcBef>
              <a:spcAft>
                <a:spcPts val="0"/>
              </a:spcAft>
              <a:buClr>
                <a:srgbClr val="313537"/>
              </a:buClr>
              <a:buSzPts val="1800"/>
              <a:buFont typeface="Raleway"/>
              <a:buChar char="●"/>
            </a:pPr>
            <a:r>
              <a:rPr lang="en-GB" sz="1800" b="1">
                <a:solidFill>
                  <a:srgbClr val="313537"/>
                </a:solidFill>
                <a:latin typeface="Raleway"/>
                <a:ea typeface="Raleway"/>
                <a:cs typeface="Raleway"/>
                <a:sym typeface="Raleway"/>
              </a:rPr>
              <a:t>Type the formulaic language and see what you get.</a:t>
            </a:r>
            <a:endParaRPr sz="1800" b="1">
              <a:solidFill>
                <a:srgbClr val="313537"/>
              </a:solidFill>
              <a:latin typeface="Raleway"/>
              <a:ea typeface="Raleway"/>
              <a:cs typeface="Raleway"/>
              <a:sym typeface="Raleway"/>
            </a:endParaRPr>
          </a:p>
          <a:p>
            <a:pPr marL="457200" lvl="0" indent="-342900" algn="l" rtl="0">
              <a:spcBef>
                <a:spcPts val="0"/>
              </a:spcBef>
              <a:spcAft>
                <a:spcPts val="0"/>
              </a:spcAft>
              <a:buClr>
                <a:srgbClr val="313537"/>
              </a:buClr>
              <a:buSzPts val="1800"/>
              <a:buFont typeface="Raleway"/>
              <a:buChar char="●"/>
            </a:pPr>
            <a:r>
              <a:rPr lang="en-GB" sz="1800" b="1">
                <a:solidFill>
                  <a:srgbClr val="313537"/>
                </a:solidFill>
                <a:latin typeface="Raleway"/>
                <a:ea typeface="Raleway"/>
                <a:cs typeface="Raleway"/>
                <a:sym typeface="Raleway"/>
              </a:rPr>
              <a:t>Can you think of any other applications of this tool?</a:t>
            </a:r>
            <a:endParaRPr sz="1800" b="1">
              <a:solidFill>
                <a:srgbClr val="313537"/>
              </a:solidFill>
              <a:latin typeface="Raleway"/>
              <a:ea typeface="Raleway"/>
              <a:cs typeface="Raleway"/>
              <a:sym typeface="Raleway"/>
            </a:endParaRPr>
          </a:p>
          <a:p>
            <a:pPr marL="0" lvl="0" indent="0" algn="l" rtl="0">
              <a:spcBef>
                <a:spcPts val="1600"/>
              </a:spcBef>
              <a:spcAft>
                <a:spcPts val="1600"/>
              </a:spcAft>
              <a:buNone/>
            </a:pPr>
            <a:endParaRPr sz="2000" b="1">
              <a:solidFill>
                <a:srgbClr val="313537"/>
              </a:solidFill>
              <a:latin typeface="Open Sans"/>
              <a:ea typeface="Open Sans"/>
              <a:cs typeface="Open Sans"/>
              <a:sym typeface="Open Sans"/>
            </a:endParaRPr>
          </a:p>
        </p:txBody>
      </p:sp>
      <p:sp>
        <p:nvSpPr>
          <p:cNvPr id="181" name="Google Shape;181;p26"/>
          <p:cNvSpPr txBox="1"/>
          <p:nvPr/>
        </p:nvSpPr>
        <p:spPr>
          <a:xfrm>
            <a:off x="609175" y="3974200"/>
            <a:ext cx="74088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600"/>
              </a:spcBef>
              <a:spcAft>
                <a:spcPts val="1600"/>
              </a:spcAft>
              <a:buNone/>
            </a:pP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185"/>
        <p:cNvGrpSpPr/>
        <p:nvPr/>
      </p:nvGrpSpPr>
      <p:grpSpPr>
        <a:xfrm>
          <a:off x="0" y="0"/>
          <a:ext cx="0" cy="0"/>
          <a:chOff x="0" y="0"/>
          <a:chExt cx="0" cy="0"/>
        </a:xfrm>
      </p:grpSpPr>
      <p:sp>
        <p:nvSpPr>
          <p:cNvPr id="186" name="Google Shape;186;p27"/>
          <p:cNvSpPr txBox="1"/>
          <p:nvPr/>
        </p:nvSpPr>
        <p:spPr>
          <a:xfrm>
            <a:off x="1860725" y="516475"/>
            <a:ext cx="56652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500" b="1" u="sng">
                <a:solidFill>
                  <a:schemeClr val="hlink"/>
                </a:solidFill>
                <a:latin typeface="Raleway"/>
                <a:ea typeface="Raleway"/>
                <a:cs typeface="Raleway"/>
                <a:sym typeface="Raleway"/>
                <a:hlinkClick r:id="rId3"/>
              </a:rPr>
              <a:t>BAWE QUICKLINKS</a:t>
            </a:r>
            <a:r>
              <a:rPr lang="en-GB" sz="2500" b="1">
                <a:latin typeface="Raleway"/>
                <a:ea typeface="Raleway"/>
                <a:cs typeface="Raleway"/>
                <a:sym typeface="Raleway"/>
              </a:rPr>
              <a:t> and OWN LINKS</a:t>
            </a:r>
            <a:endParaRPr sz="2500" b="1">
              <a:latin typeface="Raleway"/>
              <a:ea typeface="Raleway"/>
              <a:cs typeface="Raleway"/>
              <a:sym typeface="Raleway"/>
            </a:endParaRPr>
          </a:p>
        </p:txBody>
      </p:sp>
      <p:sp>
        <p:nvSpPr>
          <p:cNvPr id="187" name="Google Shape;187;p27"/>
          <p:cNvSpPr txBox="1"/>
          <p:nvPr/>
        </p:nvSpPr>
        <p:spPr>
          <a:xfrm>
            <a:off x="742875" y="1330100"/>
            <a:ext cx="7103400" cy="38172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Lato"/>
              <a:buChar char="●"/>
            </a:pPr>
            <a:r>
              <a:rPr lang="en-GB" sz="2000">
                <a:latin typeface="Lato"/>
                <a:ea typeface="Lato"/>
                <a:cs typeface="Lato"/>
                <a:sym typeface="Lato"/>
              </a:rPr>
              <a:t>based at Coventry University</a:t>
            </a:r>
            <a:endParaRPr sz="2000">
              <a:latin typeface="Lato"/>
              <a:ea typeface="Lato"/>
              <a:cs typeface="Lato"/>
              <a:sym typeface="Lato"/>
            </a:endParaRPr>
          </a:p>
          <a:p>
            <a:pPr marL="0" lvl="0" indent="0" algn="l" rtl="0">
              <a:spcBef>
                <a:spcPts val="0"/>
              </a:spcBef>
              <a:spcAft>
                <a:spcPts val="0"/>
              </a:spcAft>
              <a:buNone/>
            </a:pPr>
            <a:endParaRPr sz="2000">
              <a:latin typeface="Lato"/>
              <a:ea typeface="Lato"/>
              <a:cs typeface="Lato"/>
              <a:sym typeface="Lato"/>
            </a:endParaRPr>
          </a:p>
          <a:p>
            <a:pPr marL="457200" lvl="0" indent="-355600" algn="l" rtl="0">
              <a:spcBef>
                <a:spcPts val="0"/>
              </a:spcBef>
              <a:spcAft>
                <a:spcPts val="0"/>
              </a:spcAft>
              <a:buSzPts val="2000"/>
              <a:buFont typeface="Lato"/>
              <a:buChar char="●"/>
            </a:pPr>
            <a:r>
              <a:rPr lang="en-GB" sz="2000">
                <a:latin typeface="Lato"/>
                <a:ea typeface="Lato"/>
                <a:cs typeface="Lato"/>
                <a:sym typeface="Lato"/>
              </a:rPr>
              <a:t>a database of hyperlinks to concordance lines, collocations lists or word sketches from BAWE in response to some common student errors</a:t>
            </a:r>
            <a:endParaRPr sz="2000">
              <a:latin typeface="Lato"/>
              <a:ea typeface="Lato"/>
              <a:cs typeface="Lato"/>
              <a:sym typeface="Lato"/>
            </a:endParaRPr>
          </a:p>
          <a:p>
            <a:pPr marL="0" lvl="0" indent="0" algn="l" rtl="0">
              <a:spcBef>
                <a:spcPts val="0"/>
              </a:spcBef>
              <a:spcAft>
                <a:spcPts val="0"/>
              </a:spcAft>
              <a:buNone/>
            </a:pPr>
            <a:endParaRPr sz="2000">
              <a:latin typeface="Lato"/>
              <a:ea typeface="Lato"/>
              <a:cs typeface="Lato"/>
              <a:sym typeface="Lato"/>
            </a:endParaRPr>
          </a:p>
          <a:p>
            <a:pPr marL="457200" lvl="0" indent="-355600" algn="l" rtl="0">
              <a:spcBef>
                <a:spcPts val="0"/>
              </a:spcBef>
              <a:spcAft>
                <a:spcPts val="0"/>
              </a:spcAft>
              <a:buSzPts val="2000"/>
              <a:buFont typeface="Lato"/>
              <a:buChar char="●"/>
            </a:pPr>
            <a:r>
              <a:rPr lang="en-GB" sz="2000">
                <a:latin typeface="Lato"/>
                <a:ea typeface="Lato"/>
                <a:cs typeface="Lato"/>
                <a:sym typeface="Lato"/>
              </a:rPr>
              <a:t>can be accessed by anyone</a:t>
            </a:r>
            <a:endParaRPr sz="2000">
              <a:latin typeface="Lato"/>
              <a:ea typeface="Lato"/>
              <a:cs typeface="Lato"/>
              <a:sym typeface="Lato"/>
            </a:endParaRPr>
          </a:p>
          <a:p>
            <a:pPr marL="0" lvl="0" indent="0" algn="l" rtl="0">
              <a:spcBef>
                <a:spcPts val="0"/>
              </a:spcBef>
              <a:spcAft>
                <a:spcPts val="0"/>
              </a:spcAft>
              <a:buNone/>
            </a:pPr>
            <a:endParaRPr sz="2000">
              <a:latin typeface="Lato"/>
              <a:ea typeface="Lato"/>
              <a:cs typeface="Lato"/>
              <a:sym typeface="Lato"/>
            </a:endParaRPr>
          </a:p>
          <a:p>
            <a:pPr marL="457200" lvl="0" indent="-355600" algn="l" rtl="0">
              <a:spcBef>
                <a:spcPts val="0"/>
              </a:spcBef>
              <a:spcAft>
                <a:spcPts val="0"/>
              </a:spcAft>
              <a:buSzPts val="2000"/>
              <a:buFont typeface="Lato"/>
              <a:buChar char="●"/>
            </a:pPr>
            <a:r>
              <a:rPr lang="en-GB" sz="2000">
                <a:latin typeface="Lato"/>
                <a:ea typeface="Lato"/>
                <a:cs typeface="Lato"/>
                <a:sym typeface="Lato"/>
              </a:rPr>
              <a:t>our experience: making own links allows for differentiation and specificity.</a:t>
            </a:r>
            <a:endParaRPr sz="2000">
              <a:latin typeface="Lato"/>
              <a:ea typeface="Lato"/>
              <a:cs typeface="Lato"/>
              <a:sym typeface="Lato"/>
            </a:endParaRPr>
          </a:p>
          <a:p>
            <a:pPr marL="0" lvl="0" indent="0" algn="l" rtl="0">
              <a:spcBef>
                <a:spcPts val="0"/>
              </a:spcBef>
              <a:spcAft>
                <a:spcPts val="0"/>
              </a:spcAft>
              <a:buNone/>
            </a:pPr>
            <a:endParaRPr sz="2000">
              <a:latin typeface="Lato"/>
              <a:ea typeface="Lato"/>
              <a:cs typeface="Lato"/>
              <a:sym typeface="Lato"/>
            </a:endParaRPr>
          </a:p>
          <a:p>
            <a:pPr marL="457200" lvl="0" indent="0" algn="l" rtl="0">
              <a:spcBef>
                <a:spcPts val="0"/>
              </a:spcBef>
              <a:spcAft>
                <a:spcPts val="0"/>
              </a:spcAft>
              <a:buNone/>
            </a:pPr>
            <a:endParaRPr sz="1600">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191"/>
        <p:cNvGrpSpPr/>
        <p:nvPr/>
      </p:nvGrpSpPr>
      <p:grpSpPr>
        <a:xfrm>
          <a:off x="0" y="0"/>
          <a:ext cx="0" cy="0"/>
          <a:chOff x="0" y="0"/>
          <a:chExt cx="0" cy="0"/>
        </a:xfrm>
      </p:grpSpPr>
      <p:sp>
        <p:nvSpPr>
          <p:cNvPr id="192" name="Google Shape;192;p28"/>
          <p:cNvSpPr txBox="1"/>
          <p:nvPr/>
        </p:nvSpPr>
        <p:spPr>
          <a:xfrm>
            <a:off x="1015325" y="516475"/>
            <a:ext cx="71034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500" b="1">
                <a:latin typeface="Raleway"/>
                <a:ea typeface="Raleway"/>
                <a:cs typeface="Raleway"/>
                <a:sym typeface="Raleway"/>
              </a:rPr>
              <a:t>Making your own links for error correction: Some principles</a:t>
            </a:r>
            <a:endParaRPr sz="2500" b="1">
              <a:latin typeface="Raleway"/>
              <a:ea typeface="Raleway"/>
              <a:cs typeface="Raleway"/>
              <a:sym typeface="Raleway"/>
            </a:endParaRPr>
          </a:p>
        </p:txBody>
      </p:sp>
      <p:sp>
        <p:nvSpPr>
          <p:cNvPr id="193" name="Google Shape;193;p28"/>
          <p:cNvSpPr txBox="1"/>
          <p:nvPr/>
        </p:nvSpPr>
        <p:spPr>
          <a:xfrm>
            <a:off x="742875" y="1330100"/>
            <a:ext cx="71034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a:latin typeface="Lato"/>
                <a:ea typeface="Lato"/>
                <a:cs typeface="Lato"/>
                <a:sym typeface="Lato"/>
              </a:rPr>
              <a:t>Differentiation:</a:t>
            </a:r>
            <a:endParaRPr sz="1600" b="1">
              <a:latin typeface="Lato"/>
              <a:ea typeface="Lato"/>
              <a:cs typeface="Lato"/>
              <a:sym typeface="Lato"/>
            </a:endParaRPr>
          </a:p>
          <a:p>
            <a:pPr marL="457200" lvl="0" indent="-330200" algn="l" rtl="0">
              <a:spcBef>
                <a:spcPts val="0"/>
              </a:spcBef>
              <a:spcAft>
                <a:spcPts val="0"/>
              </a:spcAft>
              <a:buSzPts val="1600"/>
              <a:buFont typeface="Lato"/>
              <a:buChar char="●"/>
            </a:pPr>
            <a:r>
              <a:rPr lang="en-GB" sz="1600">
                <a:latin typeface="Lato"/>
                <a:ea typeface="Lato"/>
                <a:cs typeface="Lato"/>
                <a:sym typeface="Lato"/>
              </a:rPr>
              <a:t> Important to note that there is a range of searches you can perform and provide to the students.  Some students will benefit from a more open-ended search, maximising scope for autonomy, analysis and decision-making.</a:t>
            </a:r>
            <a:endParaRPr sz="1600">
              <a:latin typeface="Lato"/>
              <a:ea typeface="Lato"/>
              <a:cs typeface="Lato"/>
              <a:sym typeface="Lato"/>
            </a:endParaRPr>
          </a:p>
          <a:p>
            <a:pPr marL="457200" lvl="0" indent="0" algn="l" rtl="0">
              <a:spcBef>
                <a:spcPts val="0"/>
              </a:spcBef>
              <a:spcAft>
                <a:spcPts val="0"/>
              </a:spcAft>
              <a:buNone/>
            </a:pPr>
            <a:endParaRPr sz="1600">
              <a:latin typeface="Lato"/>
              <a:ea typeface="Lato"/>
              <a:cs typeface="Lato"/>
              <a:sym typeface="Lato"/>
            </a:endParaRPr>
          </a:p>
          <a:p>
            <a:pPr marL="457200" lvl="0" indent="-330200" algn="l" rtl="0">
              <a:spcBef>
                <a:spcPts val="0"/>
              </a:spcBef>
              <a:spcAft>
                <a:spcPts val="0"/>
              </a:spcAft>
              <a:buSzPts val="1600"/>
              <a:buFont typeface="Lato"/>
              <a:buChar char="●"/>
            </a:pPr>
            <a:r>
              <a:rPr lang="en-GB" sz="1600">
                <a:latin typeface="Lato"/>
                <a:ea typeface="Lato"/>
                <a:cs typeface="Lato"/>
                <a:sym typeface="Lato"/>
              </a:rPr>
              <a:t>Some students will need something which provides them with a limited range of possibilities from which to choose.</a:t>
            </a: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r>
              <a:rPr lang="en-GB" sz="1600" b="1">
                <a:latin typeface="Lato"/>
                <a:ea typeface="Lato"/>
                <a:cs typeface="Lato"/>
                <a:sym typeface="Lato"/>
              </a:rPr>
              <a:t>Ease of use: </a:t>
            </a:r>
            <a:endParaRPr sz="1600" b="1" i="1">
              <a:latin typeface="Lato"/>
              <a:ea typeface="Lato"/>
              <a:cs typeface="Lato"/>
              <a:sym typeface="Lato"/>
            </a:endParaRPr>
          </a:p>
          <a:p>
            <a:pPr marL="457200" lvl="0" indent="-330200" algn="l" rtl="0">
              <a:spcBef>
                <a:spcPts val="0"/>
              </a:spcBef>
              <a:spcAft>
                <a:spcPts val="0"/>
              </a:spcAft>
              <a:buSzPts val="1600"/>
              <a:buFont typeface="Lato"/>
              <a:buChar char="●"/>
            </a:pPr>
            <a:r>
              <a:rPr lang="en-GB" sz="1600">
                <a:latin typeface="Lato"/>
                <a:ea typeface="Lato"/>
                <a:cs typeface="Lato"/>
                <a:sym typeface="Lato"/>
              </a:rPr>
              <a:t>Some searches require more skill and expertise from the teacher and the learner.</a:t>
            </a:r>
            <a:endParaRPr sz="1600">
              <a:latin typeface="Lato"/>
              <a:ea typeface="Lato"/>
              <a:cs typeface="Lato"/>
              <a:sym typeface="Lato"/>
            </a:endParaRPr>
          </a:p>
          <a:p>
            <a:pPr marL="457200" lvl="0" indent="0" algn="l" rtl="0">
              <a:spcBef>
                <a:spcPts val="0"/>
              </a:spcBef>
              <a:spcAft>
                <a:spcPts val="0"/>
              </a:spcAft>
              <a:buNone/>
            </a:pPr>
            <a:endParaRPr sz="1600">
              <a:latin typeface="Lato"/>
              <a:ea typeface="Lato"/>
              <a:cs typeface="Lato"/>
              <a:sym typeface="Lato"/>
            </a:endParaRPr>
          </a:p>
          <a:p>
            <a:pPr marL="457200" lvl="0" indent="-330200" algn="l" rtl="0">
              <a:spcBef>
                <a:spcPts val="0"/>
              </a:spcBef>
              <a:spcAft>
                <a:spcPts val="0"/>
              </a:spcAft>
              <a:buSzPts val="1600"/>
              <a:buFont typeface="Lato"/>
              <a:buChar char="●"/>
            </a:pPr>
            <a:r>
              <a:rPr lang="en-GB" sz="1600">
                <a:latin typeface="Lato"/>
                <a:ea typeface="Lato"/>
                <a:cs typeface="Lato"/>
                <a:sym typeface="Lato"/>
              </a:rPr>
              <a:t>In general, the lower level the student, the greater the expertise needed by the teacher.</a:t>
            </a:r>
            <a:endParaRPr sz="160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197"/>
        <p:cNvGrpSpPr/>
        <p:nvPr/>
      </p:nvGrpSpPr>
      <p:grpSpPr>
        <a:xfrm>
          <a:off x="0" y="0"/>
          <a:ext cx="0" cy="0"/>
          <a:chOff x="0" y="0"/>
          <a:chExt cx="0" cy="0"/>
        </a:xfrm>
      </p:grpSpPr>
      <p:sp>
        <p:nvSpPr>
          <p:cNvPr id="198" name="Google Shape;198;p29"/>
          <p:cNvSpPr txBox="1"/>
          <p:nvPr/>
        </p:nvSpPr>
        <p:spPr>
          <a:xfrm>
            <a:off x="1860725" y="516475"/>
            <a:ext cx="51639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500" b="1">
                <a:latin typeface="Raleway"/>
                <a:ea typeface="Raleway"/>
                <a:cs typeface="Raleway"/>
                <a:sym typeface="Raleway"/>
              </a:rPr>
              <a:t>Making your own links for error correction: Some tools</a:t>
            </a:r>
            <a:endParaRPr sz="2500" b="1">
              <a:latin typeface="Raleway"/>
              <a:ea typeface="Raleway"/>
              <a:cs typeface="Raleway"/>
              <a:sym typeface="Raleway"/>
            </a:endParaRPr>
          </a:p>
        </p:txBody>
      </p:sp>
      <p:sp>
        <p:nvSpPr>
          <p:cNvPr id="199" name="Google Shape;199;p29"/>
          <p:cNvSpPr txBox="1"/>
          <p:nvPr/>
        </p:nvSpPr>
        <p:spPr>
          <a:xfrm>
            <a:off x="680350" y="1736575"/>
            <a:ext cx="7103400" cy="26781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Lato"/>
              <a:buAutoNum type="arabicPeriod"/>
            </a:pPr>
            <a:r>
              <a:rPr lang="en-GB" sz="2400">
                <a:latin typeface="Lato"/>
                <a:ea typeface="Lato"/>
                <a:cs typeface="Lato"/>
                <a:sym typeface="Lato"/>
              </a:rPr>
              <a:t>Filter by part-of-speech</a:t>
            </a:r>
            <a:endParaRPr sz="2400">
              <a:latin typeface="Lato"/>
              <a:ea typeface="Lato"/>
              <a:cs typeface="Lato"/>
              <a:sym typeface="Lato"/>
            </a:endParaRPr>
          </a:p>
          <a:p>
            <a:pPr marL="457200" lvl="0" indent="0" algn="l" rtl="0">
              <a:spcBef>
                <a:spcPts val="0"/>
              </a:spcBef>
              <a:spcAft>
                <a:spcPts val="0"/>
              </a:spcAft>
              <a:buNone/>
            </a:pPr>
            <a:endParaRPr sz="2400">
              <a:latin typeface="Lato"/>
              <a:ea typeface="Lato"/>
              <a:cs typeface="Lato"/>
              <a:sym typeface="Lato"/>
            </a:endParaRPr>
          </a:p>
          <a:p>
            <a:pPr marL="457200" lvl="0" indent="-381000" algn="l" rtl="0">
              <a:spcBef>
                <a:spcPts val="0"/>
              </a:spcBef>
              <a:spcAft>
                <a:spcPts val="0"/>
              </a:spcAft>
              <a:buSzPts val="2400"/>
              <a:buFont typeface="Lato"/>
              <a:buAutoNum type="arabicPeriod"/>
            </a:pPr>
            <a:r>
              <a:rPr lang="en-GB" sz="2400">
                <a:latin typeface="Lato"/>
                <a:ea typeface="Lato"/>
                <a:cs typeface="Lato"/>
                <a:sym typeface="Lato"/>
              </a:rPr>
              <a:t>Corpus Query Language </a:t>
            </a:r>
            <a:r>
              <a:rPr lang="en-GB" sz="2400" i="1">
                <a:latin typeface="Lato"/>
                <a:ea typeface="Lato"/>
                <a:cs typeface="Lato"/>
                <a:sym typeface="Lato"/>
              </a:rPr>
              <a:t>(handout available, but we will not cover this today)</a:t>
            </a:r>
            <a:endParaRPr sz="2400" i="1">
              <a:latin typeface="Lato"/>
              <a:ea typeface="Lato"/>
              <a:cs typeface="Lato"/>
              <a:sym typeface="Lato"/>
            </a:endParaRPr>
          </a:p>
          <a:p>
            <a:pPr marL="0" lvl="0" indent="0" algn="l" rtl="0">
              <a:spcBef>
                <a:spcPts val="0"/>
              </a:spcBef>
              <a:spcAft>
                <a:spcPts val="0"/>
              </a:spcAft>
              <a:buNone/>
            </a:pPr>
            <a:endParaRPr sz="2400">
              <a:latin typeface="Lato"/>
              <a:ea typeface="Lato"/>
              <a:cs typeface="Lato"/>
              <a:sym typeface="Lato"/>
            </a:endParaRPr>
          </a:p>
          <a:p>
            <a:pPr marL="0" lvl="0" indent="0" algn="l" rtl="0">
              <a:spcBef>
                <a:spcPts val="0"/>
              </a:spcBef>
              <a:spcAft>
                <a:spcPts val="0"/>
              </a:spcAft>
              <a:buNone/>
            </a:pPr>
            <a:endParaRPr sz="24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203"/>
        <p:cNvGrpSpPr/>
        <p:nvPr/>
      </p:nvGrpSpPr>
      <p:grpSpPr>
        <a:xfrm>
          <a:off x="0" y="0"/>
          <a:ext cx="0" cy="0"/>
          <a:chOff x="0" y="0"/>
          <a:chExt cx="0" cy="0"/>
        </a:xfrm>
      </p:grpSpPr>
      <p:sp>
        <p:nvSpPr>
          <p:cNvPr id="204" name="Google Shape;204;p30"/>
          <p:cNvSpPr txBox="1"/>
          <p:nvPr/>
        </p:nvSpPr>
        <p:spPr>
          <a:xfrm>
            <a:off x="1015325" y="516475"/>
            <a:ext cx="71034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500" b="1">
                <a:latin typeface="Raleway"/>
                <a:ea typeface="Raleway"/>
                <a:cs typeface="Raleway"/>
                <a:sym typeface="Raleway"/>
              </a:rPr>
              <a:t>Tool 1: Part of Speech</a:t>
            </a:r>
            <a:endParaRPr sz="2500" b="1">
              <a:latin typeface="Raleway"/>
              <a:ea typeface="Raleway"/>
              <a:cs typeface="Raleway"/>
              <a:sym typeface="Raleway"/>
            </a:endParaRPr>
          </a:p>
        </p:txBody>
      </p:sp>
      <p:sp>
        <p:nvSpPr>
          <p:cNvPr id="205" name="Google Shape;205;p30"/>
          <p:cNvSpPr txBox="1"/>
          <p:nvPr/>
        </p:nvSpPr>
        <p:spPr>
          <a:xfrm>
            <a:off x="742875" y="1330100"/>
            <a:ext cx="7103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latin typeface="Lato"/>
              <a:ea typeface="Lato"/>
              <a:cs typeface="Lato"/>
              <a:sym typeface="Lato"/>
            </a:endParaRPr>
          </a:p>
        </p:txBody>
      </p:sp>
      <p:pic>
        <p:nvPicPr>
          <p:cNvPr id="206" name="Google Shape;206;p30"/>
          <p:cNvPicPr preferRelativeResize="0"/>
          <p:nvPr/>
        </p:nvPicPr>
        <p:blipFill>
          <a:blip r:embed="rId3">
            <a:alphaModFix/>
          </a:blip>
          <a:stretch>
            <a:fillRect/>
          </a:stretch>
        </p:blipFill>
        <p:spPr>
          <a:xfrm>
            <a:off x="152400" y="1913600"/>
            <a:ext cx="8839200" cy="13767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210"/>
        <p:cNvGrpSpPr/>
        <p:nvPr/>
      </p:nvGrpSpPr>
      <p:grpSpPr>
        <a:xfrm>
          <a:off x="0" y="0"/>
          <a:ext cx="0" cy="0"/>
          <a:chOff x="0" y="0"/>
          <a:chExt cx="0" cy="0"/>
        </a:xfrm>
      </p:grpSpPr>
      <p:sp>
        <p:nvSpPr>
          <p:cNvPr id="211" name="Google Shape;211;p31"/>
          <p:cNvSpPr txBox="1"/>
          <p:nvPr/>
        </p:nvSpPr>
        <p:spPr>
          <a:xfrm>
            <a:off x="1015325" y="516475"/>
            <a:ext cx="71034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500" b="1">
                <a:latin typeface="Raleway"/>
                <a:ea typeface="Raleway"/>
                <a:cs typeface="Raleway"/>
                <a:sym typeface="Raleway"/>
              </a:rPr>
              <a:t>Filtering by part-of-speech is often enough</a:t>
            </a:r>
            <a:endParaRPr sz="2500" b="1">
              <a:latin typeface="Raleway"/>
              <a:ea typeface="Raleway"/>
              <a:cs typeface="Raleway"/>
              <a:sym typeface="Raleway"/>
            </a:endParaRPr>
          </a:p>
        </p:txBody>
      </p:sp>
      <p:sp>
        <p:nvSpPr>
          <p:cNvPr id="212" name="Google Shape;212;p31"/>
          <p:cNvSpPr txBox="1"/>
          <p:nvPr/>
        </p:nvSpPr>
        <p:spPr>
          <a:xfrm>
            <a:off x="742875" y="1330100"/>
            <a:ext cx="7103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latin typeface="Lato"/>
              <a:ea typeface="Lato"/>
              <a:cs typeface="Lato"/>
              <a:sym typeface="Lato"/>
            </a:endParaRPr>
          </a:p>
        </p:txBody>
      </p:sp>
      <p:pic>
        <p:nvPicPr>
          <p:cNvPr id="213" name="Google Shape;213;p31"/>
          <p:cNvPicPr preferRelativeResize="0"/>
          <p:nvPr/>
        </p:nvPicPr>
        <p:blipFill>
          <a:blip r:embed="rId3">
            <a:alphaModFix/>
          </a:blip>
          <a:stretch>
            <a:fillRect/>
          </a:stretch>
        </p:blipFill>
        <p:spPr>
          <a:xfrm>
            <a:off x="940263" y="1441975"/>
            <a:ext cx="7253525" cy="1129775"/>
          </a:xfrm>
          <a:prstGeom prst="rect">
            <a:avLst/>
          </a:prstGeom>
          <a:noFill/>
          <a:ln>
            <a:noFill/>
          </a:ln>
        </p:spPr>
      </p:pic>
      <p:pic>
        <p:nvPicPr>
          <p:cNvPr id="214" name="Google Shape;214;p31" title="Dashboard | Sketch Engine.webm">
            <a:hlinkClick r:id="rId4"/>
          </p:cNvPr>
          <p:cNvPicPr preferRelativeResize="0"/>
          <p:nvPr/>
        </p:nvPicPr>
        <p:blipFill>
          <a:blip r:embed="rId5">
            <a:alphaModFix/>
          </a:blip>
          <a:stretch>
            <a:fillRect/>
          </a:stretch>
        </p:blipFill>
        <p:spPr>
          <a:xfrm>
            <a:off x="3002208" y="2768698"/>
            <a:ext cx="2951324" cy="221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218"/>
        <p:cNvGrpSpPr/>
        <p:nvPr/>
      </p:nvGrpSpPr>
      <p:grpSpPr>
        <a:xfrm>
          <a:off x="0" y="0"/>
          <a:ext cx="0" cy="0"/>
          <a:chOff x="0" y="0"/>
          <a:chExt cx="0" cy="0"/>
        </a:xfrm>
      </p:grpSpPr>
      <p:sp>
        <p:nvSpPr>
          <p:cNvPr id="219" name="Google Shape;219;p32"/>
          <p:cNvSpPr txBox="1"/>
          <p:nvPr/>
        </p:nvSpPr>
        <p:spPr>
          <a:xfrm>
            <a:off x="1015325" y="516475"/>
            <a:ext cx="71034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500" b="1">
                <a:latin typeface="Raleway"/>
                <a:ea typeface="Raleway"/>
                <a:cs typeface="Raleway"/>
                <a:sym typeface="Raleway"/>
              </a:rPr>
              <a:t>Errors 1-3: Filter by part-of-speech</a:t>
            </a:r>
            <a:endParaRPr sz="2500" b="1">
              <a:latin typeface="Raleway"/>
              <a:ea typeface="Raleway"/>
              <a:cs typeface="Raleway"/>
              <a:sym typeface="Raleway"/>
            </a:endParaRPr>
          </a:p>
        </p:txBody>
      </p:sp>
      <p:sp>
        <p:nvSpPr>
          <p:cNvPr id="220" name="Google Shape;220;p32"/>
          <p:cNvSpPr txBox="1"/>
          <p:nvPr/>
        </p:nvSpPr>
        <p:spPr>
          <a:xfrm>
            <a:off x="742875" y="1330100"/>
            <a:ext cx="7103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i="1">
                <a:latin typeface="Lato"/>
                <a:ea typeface="Lato"/>
                <a:cs typeface="Lato"/>
                <a:sym typeface="Lato"/>
              </a:rPr>
              <a:t>Access Handout 2 on Sched to try this now.</a:t>
            </a:r>
            <a:endParaRPr sz="1600" i="1">
              <a:latin typeface="Lato"/>
              <a:ea typeface="Lato"/>
              <a:cs typeface="Lato"/>
              <a:sym typeface="Lato"/>
            </a:endParaRPr>
          </a:p>
        </p:txBody>
      </p:sp>
      <p:pic>
        <p:nvPicPr>
          <p:cNvPr id="221" name="Google Shape;221;p32"/>
          <p:cNvPicPr preferRelativeResize="0"/>
          <p:nvPr/>
        </p:nvPicPr>
        <p:blipFill>
          <a:blip r:embed="rId3">
            <a:alphaModFix/>
          </a:blip>
          <a:stretch>
            <a:fillRect/>
          </a:stretch>
        </p:blipFill>
        <p:spPr>
          <a:xfrm>
            <a:off x="1342195" y="2005425"/>
            <a:ext cx="6284799" cy="2963825"/>
          </a:xfrm>
          <a:prstGeom prst="rect">
            <a:avLst/>
          </a:prstGeom>
          <a:noFill/>
          <a:ln>
            <a:noFill/>
          </a:ln>
        </p:spPr>
      </p:pic>
      <p:sp>
        <p:nvSpPr>
          <p:cNvPr id="222" name="Google Shape;222;p32"/>
          <p:cNvSpPr txBox="1"/>
          <p:nvPr/>
        </p:nvSpPr>
        <p:spPr>
          <a:xfrm>
            <a:off x="3408650" y="2186900"/>
            <a:ext cx="3794700" cy="8313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Lato"/>
                <a:ea typeface="Lato"/>
                <a:cs typeface="Lato"/>
                <a:sym typeface="Lato"/>
              </a:rPr>
              <a:t>Note: to display the list of words most frequently to the left of the key word, you need to do this:</a:t>
            </a:r>
            <a:endParaRPr b="1">
              <a:latin typeface="Lato"/>
              <a:ea typeface="Lato"/>
              <a:cs typeface="Lato"/>
              <a:sym typeface="Lato"/>
            </a:endParaRPr>
          </a:p>
        </p:txBody>
      </p:sp>
      <p:sp>
        <p:nvSpPr>
          <p:cNvPr id="223" name="Google Shape;223;p32"/>
          <p:cNvSpPr txBox="1"/>
          <p:nvPr/>
        </p:nvSpPr>
        <p:spPr>
          <a:xfrm>
            <a:off x="289950" y="1733400"/>
            <a:ext cx="888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102"/>
        <p:cNvGrpSpPr/>
        <p:nvPr/>
      </p:nvGrpSpPr>
      <p:grpSpPr>
        <a:xfrm>
          <a:off x="0" y="0"/>
          <a:ext cx="0" cy="0"/>
          <a:chOff x="0" y="0"/>
          <a:chExt cx="0" cy="0"/>
        </a:xfrm>
      </p:grpSpPr>
      <p:sp>
        <p:nvSpPr>
          <p:cNvPr id="103" name="Google Shape;103;p15"/>
          <p:cNvSpPr txBox="1">
            <a:spLocks noGrp="1"/>
          </p:cNvSpPr>
          <p:nvPr>
            <p:ph type="title" idx="4294967295"/>
          </p:nvPr>
        </p:nvSpPr>
        <p:spPr>
          <a:xfrm>
            <a:off x="727800" y="6394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Aims</a:t>
            </a:r>
            <a:endParaRPr/>
          </a:p>
          <a:p>
            <a:pPr marL="0" lvl="0" indent="0" algn="l" rtl="0">
              <a:spcBef>
                <a:spcPts val="0"/>
              </a:spcBef>
              <a:spcAft>
                <a:spcPts val="0"/>
              </a:spcAft>
              <a:buNone/>
            </a:pPr>
            <a:endParaRPr/>
          </a:p>
        </p:txBody>
      </p:sp>
      <p:sp>
        <p:nvSpPr>
          <p:cNvPr id="104" name="Google Shape;104;p15"/>
          <p:cNvSpPr txBox="1">
            <a:spLocks noGrp="1"/>
          </p:cNvSpPr>
          <p:nvPr>
            <p:ph type="body" idx="4294967295"/>
          </p:nvPr>
        </p:nvSpPr>
        <p:spPr>
          <a:xfrm>
            <a:off x="4891229" y="1802950"/>
            <a:ext cx="3774300" cy="22611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0"/>
              </a:spcAft>
              <a:buClr>
                <a:srgbClr val="000000"/>
              </a:buClr>
              <a:buSzPts val="935"/>
              <a:buFont typeface="Arial"/>
              <a:buNone/>
            </a:pPr>
            <a:endParaRPr sz="1400">
              <a:latin typeface="Calibri"/>
              <a:ea typeface="Calibri"/>
              <a:cs typeface="Calibri"/>
              <a:sym typeface="Calibri"/>
            </a:endParaRPr>
          </a:p>
          <a:p>
            <a:pPr marL="0" lvl="0" indent="0" algn="l" rtl="0">
              <a:lnSpc>
                <a:spcPct val="95000"/>
              </a:lnSpc>
              <a:spcBef>
                <a:spcPts val="1200"/>
              </a:spcBef>
              <a:spcAft>
                <a:spcPts val="1200"/>
              </a:spcAft>
              <a:buClr>
                <a:srgbClr val="000000"/>
              </a:buClr>
              <a:buSzPts val="935"/>
              <a:buFont typeface="Arial"/>
              <a:buNone/>
            </a:pPr>
            <a:endParaRPr/>
          </a:p>
        </p:txBody>
      </p:sp>
      <p:sp>
        <p:nvSpPr>
          <p:cNvPr id="105" name="Google Shape;105;p15"/>
          <p:cNvSpPr txBox="1"/>
          <p:nvPr/>
        </p:nvSpPr>
        <p:spPr>
          <a:xfrm>
            <a:off x="-468050" y="-259475"/>
            <a:ext cx="879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06" name="Google Shape;106;p15"/>
          <p:cNvSpPr txBox="1"/>
          <p:nvPr/>
        </p:nvSpPr>
        <p:spPr>
          <a:xfrm>
            <a:off x="900500" y="1444850"/>
            <a:ext cx="6959700" cy="32787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Lato"/>
              <a:buAutoNum type="arabicPeriod"/>
            </a:pPr>
            <a:r>
              <a:rPr lang="en-GB" sz="1700" b="1">
                <a:latin typeface="Lato"/>
                <a:ea typeface="Lato"/>
                <a:cs typeface="Lato"/>
                <a:sym typeface="Lato"/>
              </a:rPr>
              <a:t>Introduce </a:t>
            </a:r>
            <a:r>
              <a:rPr lang="en-GB" sz="1700">
                <a:latin typeface="Lato"/>
                <a:ea typeface="Lato"/>
                <a:cs typeface="Lato"/>
                <a:sym typeface="Lato"/>
              </a:rPr>
              <a:t>widely-available tools to enable students and teachers to use corpora in the EAP classroom.</a:t>
            </a:r>
            <a:endParaRPr sz="1700">
              <a:latin typeface="Lato"/>
              <a:ea typeface="Lato"/>
              <a:cs typeface="Lato"/>
              <a:sym typeface="Lato"/>
            </a:endParaRPr>
          </a:p>
          <a:p>
            <a:pPr marL="457200" lvl="0" indent="0" algn="l" rtl="0">
              <a:spcBef>
                <a:spcPts val="0"/>
              </a:spcBef>
              <a:spcAft>
                <a:spcPts val="0"/>
              </a:spcAft>
              <a:buNone/>
            </a:pPr>
            <a:endParaRPr sz="1700">
              <a:latin typeface="Lato"/>
              <a:ea typeface="Lato"/>
              <a:cs typeface="Lato"/>
              <a:sym typeface="Lato"/>
            </a:endParaRPr>
          </a:p>
          <a:p>
            <a:pPr marL="457200" lvl="0" indent="-336550" algn="l" rtl="0">
              <a:spcBef>
                <a:spcPts val="0"/>
              </a:spcBef>
              <a:spcAft>
                <a:spcPts val="0"/>
              </a:spcAft>
              <a:buSzPts val="1700"/>
              <a:buFont typeface="Lato"/>
              <a:buAutoNum type="arabicPeriod"/>
            </a:pPr>
            <a:r>
              <a:rPr lang="en-GB" sz="1700" b="1">
                <a:latin typeface="Lato"/>
                <a:ea typeface="Lato"/>
                <a:cs typeface="Lato"/>
                <a:sym typeface="Lato"/>
              </a:rPr>
              <a:t>Practise </a:t>
            </a:r>
            <a:r>
              <a:rPr lang="en-GB" sz="1700">
                <a:latin typeface="Lato"/>
                <a:ea typeface="Lato"/>
                <a:cs typeface="Lato"/>
                <a:sym typeface="Lato"/>
              </a:rPr>
              <a:t>using these tools for:</a:t>
            </a:r>
            <a:endParaRPr sz="1700">
              <a:latin typeface="Lato"/>
              <a:ea typeface="Lato"/>
              <a:cs typeface="Lato"/>
              <a:sym typeface="Lato"/>
            </a:endParaRPr>
          </a:p>
          <a:p>
            <a:pPr marL="914400" lvl="1" indent="-336550" algn="l" rtl="0">
              <a:spcBef>
                <a:spcPts val="0"/>
              </a:spcBef>
              <a:spcAft>
                <a:spcPts val="0"/>
              </a:spcAft>
              <a:buSzPts val="1700"/>
              <a:buFont typeface="Lato"/>
              <a:buAutoNum type="alphaLcPeriod"/>
            </a:pPr>
            <a:r>
              <a:rPr lang="en-GB" sz="1700">
                <a:latin typeface="Lato"/>
                <a:ea typeface="Lato"/>
                <a:cs typeface="Lato"/>
                <a:sym typeface="Lato"/>
              </a:rPr>
              <a:t>Using formulaic language (e.g. thesis statements).</a:t>
            </a:r>
            <a:endParaRPr sz="1700">
              <a:latin typeface="Lato"/>
              <a:ea typeface="Lato"/>
              <a:cs typeface="Lato"/>
              <a:sym typeface="Lato"/>
            </a:endParaRPr>
          </a:p>
          <a:p>
            <a:pPr marL="914400" lvl="1" indent="-336550" algn="l" rtl="0">
              <a:spcBef>
                <a:spcPts val="0"/>
              </a:spcBef>
              <a:spcAft>
                <a:spcPts val="0"/>
              </a:spcAft>
              <a:buSzPts val="1700"/>
              <a:buFont typeface="Lato"/>
              <a:buAutoNum type="alphaLcPeriod"/>
            </a:pPr>
            <a:r>
              <a:rPr lang="en-GB" sz="1700">
                <a:latin typeface="Lato"/>
                <a:ea typeface="Lato"/>
                <a:cs typeface="Lato"/>
                <a:sym typeface="Lato"/>
              </a:rPr>
              <a:t>Providing constructive feedback on student writing.</a:t>
            </a:r>
            <a:endParaRPr sz="1700">
              <a:latin typeface="Lato"/>
              <a:ea typeface="Lato"/>
              <a:cs typeface="Lato"/>
              <a:sym typeface="Lato"/>
            </a:endParaRPr>
          </a:p>
          <a:p>
            <a:pPr marL="914400" lvl="1" indent="-336550" algn="l" rtl="0">
              <a:spcBef>
                <a:spcPts val="0"/>
              </a:spcBef>
              <a:spcAft>
                <a:spcPts val="0"/>
              </a:spcAft>
              <a:buSzPts val="1700"/>
              <a:buFont typeface="Lato"/>
              <a:buAutoNum type="alphaLcPeriod"/>
            </a:pPr>
            <a:r>
              <a:rPr lang="en-GB" sz="1700">
                <a:latin typeface="Lato"/>
                <a:ea typeface="Lato"/>
                <a:cs typeface="Lato"/>
                <a:sym typeface="Lato"/>
              </a:rPr>
              <a:t>Preparing for presentations </a:t>
            </a:r>
            <a:endParaRPr sz="1700">
              <a:latin typeface="Lato"/>
              <a:ea typeface="Lato"/>
              <a:cs typeface="Lato"/>
              <a:sym typeface="Lato"/>
            </a:endParaRPr>
          </a:p>
          <a:p>
            <a:pPr marL="914400" lvl="1" indent="-336550" algn="l" rtl="0">
              <a:spcBef>
                <a:spcPts val="0"/>
              </a:spcBef>
              <a:spcAft>
                <a:spcPts val="0"/>
              </a:spcAft>
              <a:buSzPts val="1700"/>
              <a:buFont typeface="Lato"/>
              <a:buAutoNum type="alphaLcPeriod"/>
            </a:pPr>
            <a:r>
              <a:rPr lang="en-GB" sz="1700">
                <a:latin typeface="Lato"/>
                <a:ea typeface="Lato"/>
                <a:cs typeface="Lato"/>
                <a:sym typeface="Lato"/>
              </a:rPr>
              <a:t>Micro-writing practice focusing on improving word choice (e.g. collocations)</a:t>
            </a:r>
            <a:endParaRPr sz="1700">
              <a:latin typeface="Lato"/>
              <a:ea typeface="Lato"/>
              <a:cs typeface="Lato"/>
              <a:sym typeface="Lato"/>
            </a:endParaRPr>
          </a:p>
          <a:p>
            <a:pPr marL="457200" lvl="0" indent="0" algn="l" rtl="0">
              <a:spcBef>
                <a:spcPts val="0"/>
              </a:spcBef>
              <a:spcAft>
                <a:spcPts val="0"/>
              </a:spcAft>
              <a:buNone/>
            </a:pPr>
            <a:endParaRPr sz="1700">
              <a:latin typeface="Lato"/>
              <a:ea typeface="Lato"/>
              <a:cs typeface="Lato"/>
              <a:sym typeface="Lato"/>
            </a:endParaRPr>
          </a:p>
          <a:p>
            <a:pPr marL="457200" lvl="0" indent="-336550" algn="l" rtl="0">
              <a:spcBef>
                <a:spcPts val="0"/>
              </a:spcBef>
              <a:spcAft>
                <a:spcPts val="0"/>
              </a:spcAft>
              <a:buSzPts val="1700"/>
              <a:buFont typeface="Lato"/>
              <a:buAutoNum type="arabicPeriod"/>
            </a:pPr>
            <a:r>
              <a:rPr lang="en-GB" sz="1700" b="1">
                <a:latin typeface="Lato"/>
                <a:ea typeface="Lato"/>
                <a:cs typeface="Lato"/>
                <a:sym typeface="Lato"/>
              </a:rPr>
              <a:t>Reflect </a:t>
            </a:r>
            <a:r>
              <a:rPr lang="en-GB" sz="1700">
                <a:latin typeface="Lato"/>
                <a:ea typeface="Lato"/>
                <a:cs typeface="Lato"/>
                <a:sym typeface="Lato"/>
              </a:rPr>
              <a:t>on how these tools might be used in the classroom.</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227"/>
        <p:cNvGrpSpPr/>
        <p:nvPr/>
      </p:nvGrpSpPr>
      <p:grpSpPr>
        <a:xfrm>
          <a:off x="0" y="0"/>
          <a:ext cx="0" cy="0"/>
          <a:chOff x="0" y="0"/>
          <a:chExt cx="0" cy="0"/>
        </a:xfrm>
      </p:grpSpPr>
      <p:sp>
        <p:nvSpPr>
          <p:cNvPr id="228" name="Google Shape;228;p33"/>
          <p:cNvSpPr txBox="1"/>
          <p:nvPr/>
        </p:nvSpPr>
        <p:spPr>
          <a:xfrm>
            <a:off x="1860725" y="516475"/>
            <a:ext cx="51639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500" b="1">
                <a:latin typeface="Raleway"/>
                <a:ea typeface="Raleway"/>
                <a:cs typeface="Raleway"/>
                <a:sym typeface="Raleway"/>
              </a:rPr>
              <a:t>Making your own quicklinks for error correction: Some tools</a:t>
            </a:r>
            <a:endParaRPr sz="2500" b="1">
              <a:latin typeface="Raleway"/>
              <a:ea typeface="Raleway"/>
              <a:cs typeface="Raleway"/>
              <a:sym typeface="Raleway"/>
            </a:endParaRPr>
          </a:p>
        </p:txBody>
      </p:sp>
      <p:sp>
        <p:nvSpPr>
          <p:cNvPr id="229" name="Google Shape;229;p33"/>
          <p:cNvSpPr txBox="1"/>
          <p:nvPr/>
        </p:nvSpPr>
        <p:spPr>
          <a:xfrm>
            <a:off x="680350" y="1736575"/>
            <a:ext cx="7103400" cy="41559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Lato"/>
              <a:buAutoNum type="arabicPeriod"/>
            </a:pPr>
            <a:r>
              <a:rPr lang="en-GB" sz="2400">
                <a:latin typeface="Lato"/>
                <a:ea typeface="Lato"/>
                <a:cs typeface="Lato"/>
                <a:sym typeface="Lato"/>
              </a:rPr>
              <a:t>Filter by part-of-speech</a:t>
            </a:r>
            <a:endParaRPr sz="2400">
              <a:latin typeface="Lato"/>
              <a:ea typeface="Lato"/>
              <a:cs typeface="Lato"/>
              <a:sym typeface="Lato"/>
            </a:endParaRPr>
          </a:p>
          <a:p>
            <a:pPr marL="457200" lvl="0" indent="0" algn="l" rtl="0">
              <a:spcBef>
                <a:spcPts val="0"/>
              </a:spcBef>
              <a:spcAft>
                <a:spcPts val="0"/>
              </a:spcAft>
              <a:buNone/>
            </a:pPr>
            <a:endParaRPr sz="2400">
              <a:latin typeface="Lato"/>
              <a:ea typeface="Lato"/>
              <a:cs typeface="Lato"/>
              <a:sym typeface="Lato"/>
            </a:endParaRPr>
          </a:p>
          <a:p>
            <a:pPr marL="457200" lvl="0" indent="-381000" algn="l" rtl="0">
              <a:spcBef>
                <a:spcPts val="0"/>
              </a:spcBef>
              <a:spcAft>
                <a:spcPts val="0"/>
              </a:spcAft>
              <a:buSzPts val="2400"/>
              <a:buFont typeface="Lato"/>
              <a:buAutoNum type="arabicPeriod"/>
            </a:pPr>
            <a:r>
              <a:rPr lang="en-GB" sz="2400">
                <a:latin typeface="Lato"/>
                <a:ea typeface="Lato"/>
                <a:cs typeface="Lato"/>
                <a:sym typeface="Lato"/>
              </a:rPr>
              <a:t>Using Corpus Query Language</a:t>
            </a:r>
            <a:endParaRPr sz="2400">
              <a:latin typeface="Lato"/>
              <a:ea typeface="Lato"/>
              <a:cs typeface="Lato"/>
              <a:sym typeface="Lato"/>
            </a:endParaRPr>
          </a:p>
          <a:p>
            <a:pPr marL="914400" lvl="1" indent="-355600" algn="l" rtl="0">
              <a:spcBef>
                <a:spcPts val="0"/>
              </a:spcBef>
              <a:spcAft>
                <a:spcPts val="0"/>
              </a:spcAft>
              <a:buSzPts val="2000"/>
              <a:buFont typeface="Lato"/>
              <a:buAutoNum type="alphaLcPeriod"/>
            </a:pPr>
            <a:r>
              <a:rPr lang="en-GB" sz="2000">
                <a:latin typeface="Lato"/>
                <a:ea typeface="Lato"/>
                <a:cs typeface="Lato"/>
                <a:sym typeface="Lato"/>
              </a:rPr>
              <a:t>Enables more specific, tailored examples.</a:t>
            </a:r>
            <a:endParaRPr sz="2000">
              <a:latin typeface="Lato"/>
              <a:ea typeface="Lato"/>
              <a:cs typeface="Lato"/>
              <a:sym typeface="Lato"/>
            </a:endParaRPr>
          </a:p>
          <a:p>
            <a:pPr marL="1371600" lvl="2" indent="-355600" algn="l" rtl="0">
              <a:spcBef>
                <a:spcPts val="0"/>
              </a:spcBef>
              <a:spcAft>
                <a:spcPts val="0"/>
              </a:spcAft>
              <a:buSzPts val="2000"/>
              <a:buFont typeface="Lato"/>
              <a:buAutoNum type="romanLcPeriod"/>
            </a:pPr>
            <a:r>
              <a:rPr lang="en-GB" sz="2000">
                <a:latin typeface="Lato"/>
                <a:ea typeface="Lato"/>
                <a:cs typeface="Lato"/>
                <a:sym typeface="Lato"/>
              </a:rPr>
              <a:t>More granular grammar (e.g. superlative adjectives, modal verbs).</a:t>
            </a:r>
            <a:endParaRPr sz="2000">
              <a:latin typeface="Lato"/>
              <a:ea typeface="Lato"/>
              <a:cs typeface="Lato"/>
              <a:sym typeface="Lato"/>
            </a:endParaRPr>
          </a:p>
          <a:p>
            <a:pPr marL="1371600" lvl="2" indent="-355600" algn="l" rtl="0">
              <a:spcBef>
                <a:spcPts val="0"/>
              </a:spcBef>
              <a:spcAft>
                <a:spcPts val="0"/>
              </a:spcAft>
              <a:buSzPts val="2000"/>
              <a:buFont typeface="Lato"/>
              <a:buAutoNum type="romanLcPeriod"/>
            </a:pPr>
            <a:r>
              <a:rPr lang="en-GB" sz="2000">
                <a:latin typeface="Lato"/>
                <a:ea typeface="Lato"/>
                <a:cs typeface="Lato"/>
                <a:sym typeface="Lato"/>
              </a:rPr>
              <a:t>Either/or choices.</a:t>
            </a:r>
            <a:endParaRPr sz="2000">
              <a:latin typeface="Lato"/>
              <a:ea typeface="Lato"/>
              <a:cs typeface="Lato"/>
              <a:sym typeface="Lato"/>
            </a:endParaRPr>
          </a:p>
          <a:p>
            <a:pPr marL="1371600" lvl="2" indent="-355600" algn="l" rtl="0">
              <a:spcBef>
                <a:spcPts val="0"/>
              </a:spcBef>
              <a:spcAft>
                <a:spcPts val="0"/>
              </a:spcAft>
              <a:buSzPts val="2000"/>
              <a:buFont typeface="Lato"/>
              <a:buAutoNum type="romanLcPeriod"/>
            </a:pPr>
            <a:r>
              <a:rPr lang="en-GB" sz="2000">
                <a:latin typeface="Lato"/>
                <a:ea typeface="Lato"/>
                <a:cs typeface="Lato"/>
                <a:sym typeface="Lato"/>
              </a:rPr>
              <a:t>Numerous tools to make exemplars more specific (and thus helpful to lower levels).</a:t>
            </a:r>
            <a:endParaRPr sz="2000">
              <a:latin typeface="Lato"/>
              <a:ea typeface="Lato"/>
              <a:cs typeface="Lato"/>
              <a:sym typeface="Lato"/>
            </a:endParaRPr>
          </a:p>
          <a:p>
            <a:pPr marL="0" lvl="0" indent="0" algn="l" rtl="0">
              <a:spcBef>
                <a:spcPts val="0"/>
              </a:spcBef>
              <a:spcAft>
                <a:spcPts val="0"/>
              </a:spcAft>
              <a:buNone/>
            </a:pPr>
            <a:endParaRPr sz="2400">
              <a:latin typeface="Lato"/>
              <a:ea typeface="Lato"/>
              <a:cs typeface="Lato"/>
              <a:sym typeface="Lato"/>
            </a:endParaRPr>
          </a:p>
          <a:p>
            <a:pPr marL="0" lvl="0" indent="0" algn="l" rtl="0">
              <a:spcBef>
                <a:spcPts val="0"/>
              </a:spcBef>
              <a:spcAft>
                <a:spcPts val="0"/>
              </a:spcAft>
              <a:buNone/>
            </a:pPr>
            <a:endParaRPr sz="24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p:txBody>
      </p:sp>
      <p:pic>
        <p:nvPicPr>
          <p:cNvPr id="230" name="Google Shape;230;p33"/>
          <p:cNvPicPr preferRelativeResize="0"/>
          <p:nvPr/>
        </p:nvPicPr>
        <p:blipFill>
          <a:blip r:embed="rId3">
            <a:alphaModFix/>
          </a:blip>
          <a:stretch>
            <a:fillRect/>
          </a:stretch>
        </p:blipFill>
        <p:spPr>
          <a:xfrm>
            <a:off x="4572000" y="1736575"/>
            <a:ext cx="603274" cy="6032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234"/>
        <p:cNvGrpSpPr/>
        <p:nvPr/>
      </p:nvGrpSpPr>
      <p:grpSpPr>
        <a:xfrm>
          <a:off x="0" y="0"/>
          <a:ext cx="0" cy="0"/>
          <a:chOff x="0" y="0"/>
          <a:chExt cx="0" cy="0"/>
        </a:xfrm>
      </p:grpSpPr>
      <p:sp>
        <p:nvSpPr>
          <p:cNvPr id="235" name="Google Shape;235;p34"/>
          <p:cNvSpPr txBox="1">
            <a:spLocks noGrp="1"/>
          </p:cNvSpPr>
          <p:nvPr>
            <p:ph type="title" idx="4294967295"/>
          </p:nvPr>
        </p:nvSpPr>
        <p:spPr>
          <a:xfrm>
            <a:off x="609175" y="561625"/>
            <a:ext cx="7937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Using BASE to prepare for presentations</a:t>
            </a:r>
            <a:endParaRPr/>
          </a:p>
        </p:txBody>
      </p:sp>
      <p:sp>
        <p:nvSpPr>
          <p:cNvPr id="236" name="Google Shape;236;p34"/>
          <p:cNvSpPr txBox="1">
            <a:spLocks noGrp="1"/>
          </p:cNvSpPr>
          <p:nvPr>
            <p:ph type="body" idx="4294967295"/>
          </p:nvPr>
        </p:nvSpPr>
        <p:spPr>
          <a:xfrm>
            <a:off x="489750" y="1464125"/>
            <a:ext cx="8164500" cy="3282900"/>
          </a:xfrm>
          <a:prstGeom prst="rect">
            <a:avLst/>
          </a:prstGeom>
        </p:spPr>
        <p:txBody>
          <a:bodyPr spcFirstLastPara="1" wrap="square" lIns="91425" tIns="91425" rIns="91425" bIns="91425" anchor="t" anchorCtr="0">
            <a:normAutofit/>
          </a:bodyPr>
          <a:lstStyle/>
          <a:p>
            <a:pPr marL="0" lvl="0" indent="0" algn="l" rtl="0">
              <a:spcBef>
                <a:spcPts val="1600"/>
              </a:spcBef>
              <a:spcAft>
                <a:spcPts val="0"/>
              </a:spcAft>
              <a:buNone/>
            </a:pPr>
            <a:r>
              <a:rPr lang="en-GB" sz="1700" b="1">
                <a:solidFill>
                  <a:srgbClr val="313537"/>
                </a:solidFill>
              </a:rPr>
              <a:t>Context:</a:t>
            </a:r>
            <a:endParaRPr sz="1700" b="1">
              <a:solidFill>
                <a:srgbClr val="313537"/>
              </a:solidFill>
            </a:endParaRPr>
          </a:p>
          <a:p>
            <a:pPr marL="457200" lvl="0" indent="-323850" algn="l" rtl="0">
              <a:spcBef>
                <a:spcPts val="1600"/>
              </a:spcBef>
              <a:spcAft>
                <a:spcPts val="0"/>
              </a:spcAft>
              <a:buClr>
                <a:srgbClr val="313537"/>
              </a:buClr>
              <a:buSzPts val="1500"/>
              <a:buChar char="●"/>
            </a:pPr>
            <a:r>
              <a:rPr lang="en-GB" sz="1500" b="1">
                <a:solidFill>
                  <a:srgbClr val="313537"/>
                </a:solidFill>
              </a:rPr>
              <a:t>Students preparing for presentations.</a:t>
            </a:r>
            <a:endParaRPr sz="1500" b="1">
              <a:solidFill>
                <a:srgbClr val="313537"/>
              </a:solidFill>
            </a:endParaRPr>
          </a:p>
          <a:p>
            <a:pPr marL="457200" lvl="0" indent="-323850" algn="l" rtl="0">
              <a:spcBef>
                <a:spcPts val="0"/>
              </a:spcBef>
              <a:spcAft>
                <a:spcPts val="0"/>
              </a:spcAft>
              <a:buClr>
                <a:srgbClr val="313537"/>
              </a:buClr>
              <a:buSzPts val="1500"/>
              <a:buChar char="●"/>
            </a:pPr>
            <a:r>
              <a:rPr lang="en-GB" sz="1500" b="1">
                <a:solidFill>
                  <a:srgbClr val="313537"/>
                </a:solidFill>
              </a:rPr>
              <a:t>Presenting issue of scripts.</a:t>
            </a:r>
            <a:endParaRPr sz="1500" b="1">
              <a:solidFill>
                <a:srgbClr val="313537"/>
              </a:solidFill>
            </a:endParaRPr>
          </a:p>
          <a:p>
            <a:pPr marL="0" lvl="0" indent="0" algn="l" rtl="0">
              <a:spcBef>
                <a:spcPts val="1600"/>
              </a:spcBef>
              <a:spcAft>
                <a:spcPts val="0"/>
              </a:spcAft>
              <a:buNone/>
            </a:pPr>
            <a:r>
              <a:rPr lang="en-GB" sz="1700" b="1">
                <a:solidFill>
                  <a:srgbClr val="313537"/>
                </a:solidFill>
              </a:rPr>
              <a:t>Aim:</a:t>
            </a:r>
            <a:endParaRPr sz="1700" b="1">
              <a:solidFill>
                <a:srgbClr val="313537"/>
              </a:solidFill>
            </a:endParaRPr>
          </a:p>
          <a:p>
            <a:pPr marL="457200" lvl="0" indent="-323850" algn="l" rtl="0">
              <a:spcBef>
                <a:spcPts val="1600"/>
              </a:spcBef>
              <a:spcAft>
                <a:spcPts val="0"/>
              </a:spcAft>
              <a:buClr>
                <a:srgbClr val="313537"/>
              </a:buClr>
              <a:buSzPts val="1500"/>
              <a:buChar char="●"/>
            </a:pPr>
            <a:r>
              <a:rPr lang="en-GB" sz="1500" b="1">
                <a:solidFill>
                  <a:srgbClr val="313537"/>
                </a:solidFill>
              </a:rPr>
              <a:t>Understanding differences between written and spoken academic language.</a:t>
            </a:r>
            <a:endParaRPr sz="1500" b="1">
              <a:solidFill>
                <a:srgbClr val="313537"/>
              </a:solidFill>
            </a:endParaRPr>
          </a:p>
          <a:p>
            <a:pPr marL="457200" lvl="0" indent="-323850" algn="l" rtl="0">
              <a:spcBef>
                <a:spcPts val="0"/>
              </a:spcBef>
              <a:spcAft>
                <a:spcPts val="0"/>
              </a:spcAft>
              <a:buClr>
                <a:srgbClr val="313537"/>
              </a:buClr>
              <a:buSzPts val="1500"/>
              <a:buChar char="●"/>
            </a:pPr>
            <a:r>
              <a:rPr lang="en-GB" sz="1500" b="1">
                <a:solidFill>
                  <a:srgbClr val="313537"/>
                </a:solidFill>
              </a:rPr>
              <a:t>Evaluate progress on presentations and make improvements.</a:t>
            </a:r>
            <a:endParaRPr sz="1500" b="1">
              <a:solidFill>
                <a:srgbClr val="313537"/>
              </a:solidFill>
            </a:endParaRPr>
          </a:p>
          <a:p>
            <a:pPr marL="0" lvl="0" indent="0" algn="l" rtl="0">
              <a:spcBef>
                <a:spcPts val="1600"/>
              </a:spcBef>
              <a:spcAft>
                <a:spcPts val="1600"/>
              </a:spcAft>
              <a:buNone/>
            </a:pPr>
            <a:r>
              <a:rPr lang="en-GB" sz="1400" b="1" i="1">
                <a:solidFill>
                  <a:srgbClr val="313537"/>
                </a:solidFill>
              </a:rPr>
              <a:t>NB: This also reinforces some of the learning about distinct conventions of academic written language.</a:t>
            </a:r>
            <a:endParaRPr sz="1400" b="1" i="1">
              <a:solidFill>
                <a:srgbClr val="313537"/>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240"/>
        <p:cNvGrpSpPr/>
        <p:nvPr/>
      </p:nvGrpSpPr>
      <p:grpSpPr>
        <a:xfrm>
          <a:off x="0" y="0"/>
          <a:ext cx="0" cy="0"/>
          <a:chOff x="0" y="0"/>
          <a:chExt cx="0" cy="0"/>
        </a:xfrm>
      </p:grpSpPr>
      <p:sp>
        <p:nvSpPr>
          <p:cNvPr id="241" name="Google Shape;241;p35"/>
          <p:cNvSpPr txBox="1">
            <a:spLocks noGrp="1"/>
          </p:cNvSpPr>
          <p:nvPr>
            <p:ph type="title" idx="4294967295"/>
          </p:nvPr>
        </p:nvSpPr>
        <p:spPr>
          <a:xfrm>
            <a:off x="609175" y="561625"/>
            <a:ext cx="7937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Using BASE to prepare for presentations</a:t>
            </a:r>
            <a:endParaRPr/>
          </a:p>
        </p:txBody>
      </p:sp>
      <p:sp>
        <p:nvSpPr>
          <p:cNvPr id="242" name="Google Shape;242;p35"/>
          <p:cNvSpPr txBox="1">
            <a:spLocks noGrp="1"/>
          </p:cNvSpPr>
          <p:nvPr>
            <p:ph type="body" idx="4294967295"/>
          </p:nvPr>
        </p:nvSpPr>
        <p:spPr>
          <a:xfrm>
            <a:off x="489750" y="1471600"/>
            <a:ext cx="8164500" cy="3282900"/>
          </a:xfrm>
          <a:prstGeom prst="rect">
            <a:avLst/>
          </a:prstGeom>
        </p:spPr>
        <p:txBody>
          <a:bodyPr spcFirstLastPara="1" wrap="square" lIns="91425" tIns="91425" rIns="91425" bIns="91425" anchor="t" anchorCtr="0">
            <a:normAutofit/>
          </a:bodyPr>
          <a:lstStyle/>
          <a:p>
            <a:pPr marL="0" lvl="0" indent="0" algn="l" rtl="0">
              <a:spcBef>
                <a:spcPts val="1600"/>
              </a:spcBef>
              <a:spcAft>
                <a:spcPts val="1600"/>
              </a:spcAft>
              <a:buNone/>
            </a:pPr>
            <a:endParaRPr sz="1400" b="1">
              <a:solidFill>
                <a:srgbClr val="313537"/>
              </a:solidFill>
              <a:latin typeface="Open Sans"/>
              <a:ea typeface="Open Sans"/>
              <a:cs typeface="Open Sans"/>
              <a:sym typeface="Open Sans"/>
            </a:endParaRPr>
          </a:p>
        </p:txBody>
      </p:sp>
      <p:pic>
        <p:nvPicPr>
          <p:cNvPr id="243" name="Google Shape;243;p35"/>
          <p:cNvPicPr preferRelativeResize="0"/>
          <p:nvPr/>
        </p:nvPicPr>
        <p:blipFill>
          <a:blip r:embed="rId3">
            <a:alphaModFix/>
          </a:blip>
          <a:stretch>
            <a:fillRect/>
          </a:stretch>
        </p:blipFill>
        <p:spPr>
          <a:xfrm>
            <a:off x="571974" y="1464988"/>
            <a:ext cx="1471873" cy="985297"/>
          </a:xfrm>
          <a:prstGeom prst="rect">
            <a:avLst/>
          </a:prstGeom>
          <a:noFill/>
          <a:ln>
            <a:noFill/>
          </a:ln>
        </p:spPr>
      </p:pic>
      <p:sp>
        <p:nvSpPr>
          <p:cNvPr id="244" name="Google Shape;244;p35"/>
          <p:cNvSpPr txBox="1"/>
          <p:nvPr/>
        </p:nvSpPr>
        <p:spPr>
          <a:xfrm>
            <a:off x="2148525" y="1582788"/>
            <a:ext cx="4306200" cy="74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800" i="1">
                <a:solidFill>
                  <a:schemeClr val="accent1"/>
                </a:solidFill>
              </a:rPr>
              <a:t>‘</a:t>
            </a:r>
            <a:r>
              <a:rPr lang="en-GB" sz="1600" i="1">
                <a:solidFill>
                  <a:schemeClr val="accent1"/>
                </a:solidFill>
              </a:rPr>
              <a:t>And so today, I’m going to explain the findings of my research into…’</a:t>
            </a:r>
            <a:endParaRPr>
              <a:latin typeface="Lato"/>
              <a:ea typeface="Lato"/>
              <a:cs typeface="Lato"/>
              <a:sym typeface="Lato"/>
            </a:endParaRPr>
          </a:p>
        </p:txBody>
      </p:sp>
      <p:sp>
        <p:nvSpPr>
          <p:cNvPr id="245" name="Google Shape;245;p35"/>
          <p:cNvSpPr txBox="1"/>
          <p:nvPr/>
        </p:nvSpPr>
        <p:spPr>
          <a:xfrm>
            <a:off x="852275" y="2818450"/>
            <a:ext cx="67134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Lato"/>
                <a:ea typeface="Lato"/>
                <a:cs typeface="Lato"/>
                <a:sym typeface="Lato"/>
              </a:rPr>
              <a:t>We considered this phrase, and asked students to note features of the language.</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Students guessed at relative frequency of the following in written and academic English.</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‘So today’</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GB">
                <a:latin typeface="Lato"/>
                <a:ea typeface="Lato"/>
                <a:cs typeface="Lato"/>
                <a:sym typeface="Lato"/>
              </a:rPr>
              <a:t>‘I’m going to’</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What do </a:t>
            </a:r>
            <a:r>
              <a:rPr lang="en-GB" i="1">
                <a:latin typeface="Lato"/>
                <a:ea typeface="Lato"/>
                <a:cs typeface="Lato"/>
                <a:sym typeface="Lato"/>
              </a:rPr>
              <a:t>you </a:t>
            </a:r>
            <a:r>
              <a:rPr lang="en-GB">
                <a:latin typeface="Lato"/>
                <a:ea typeface="Lato"/>
                <a:cs typeface="Lato"/>
                <a:sym typeface="Lato"/>
              </a:rPr>
              <a:t>think?</a:t>
            </a:r>
            <a:endParaRPr>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249"/>
        <p:cNvGrpSpPr/>
        <p:nvPr/>
      </p:nvGrpSpPr>
      <p:grpSpPr>
        <a:xfrm>
          <a:off x="0" y="0"/>
          <a:ext cx="0" cy="0"/>
          <a:chOff x="0" y="0"/>
          <a:chExt cx="0" cy="0"/>
        </a:xfrm>
      </p:grpSpPr>
      <p:sp>
        <p:nvSpPr>
          <p:cNvPr id="250" name="Google Shape;250;p36"/>
          <p:cNvSpPr txBox="1">
            <a:spLocks noGrp="1"/>
          </p:cNvSpPr>
          <p:nvPr>
            <p:ph type="title" idx="4294967295"/>
          </p:nvPr>
        </p:nvSpPr>
        <p:spPr>
          <a:xfrm>
            <a:off x="609175" y="561625"/>
            <a:ext cx="7937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Using BASE to prepare for presentations</a:t>
            </a:r>
            <a:endParaRPr/>
          </a:p>
        </p:txBody>
      </p:sp>
      <p:pic>
        <p:nvPicPr>
          <p:cNvPr id="251" name="Google Shape;251;p36" title="Concordancer.webm">
            <a:hlinkClick r:id="rId3"/>
          </p:cNvPr>
          <p:cNvPicPr preferRelativeResize="0"/>
          <p:nvPr/>
        </p:nvPicPr>
        <p:blipFill>
          <a:blip r:embed="rId4">
            <a:alphaModFix/>
          </a:blip>
          <a:stretch>
            <a:fillRect/>
          </a:stretch>
        </p:blipFill>
        <p:spPr>
          <a:xfrm>
            <a:off x="531175" y="1588775"/>
            <a:ext cx="3890900" cy="2918175"/>
          </a:xfrm>
          <a:prstGeom prst="rect">
            <a:avLst/>
          </a:prstGeom>
          <a:noFill/>
          <a:ln>
            <a:noFill/>
          </a:ln>
        </p:spPr>
      </p:pic>
      <p:pic>
        <p:nvPicPr>
          <p:cNvPr id="252" name="Google Shape;252;p36" title="Concordancer.webm">
            <a:hlinkClick r:id="rId5"/>
          </p:cNvPr>
          <p:cNvPicPr preferRelativeResize="0"/>
          <p:nvPr/>
        </p:nvPicPr>
        <p:blipFill>
          <a:blip r:embed="rId6">
            <a:alphaModFix/>
          </a:blip>
          <a:stretch>
            <a:fillRect/>
          </a:stretch>
        </p:blipFill>
        <p:spPr>
          <a:xfrm>
            <a:off x="5165925" y="1588763"/>
            <a:ext cx="3890900" cy="2918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256"/>
        <p:cNvGrpSpPr/>
        <p:nvPr/>
      </p:nvGrpSpPr>
      <p:grpSpPr>
        <a:xfrm>
          <a:off x="0" y="0"/>
          <a:ext cx="0" cy="0"/>
          <a:chOff x="0" y="0"/>
          <a:chExt cx="0" cy="0"/>
        </a:xfrm>
      </p:grpSpPr>
      <p:sp>
        <p:nvSpPr>
          <p:cNvPr id="257" name="Google Shape;257;p37"/>
          <p:cNvSpPr txBox="1">
            <a:spLocks noGrp="1"/>
          </p:cNvSpPr>
          <p:nvPr>
            <p:ph type="title" idx="4294967295"/>
          </p:nvPr>
        </p:nvSpPr>
        <p:spPr>
          <a:xfrm>
            <a:off x="609175" y="561625"/>
            <a:ext cx="7937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Using BASE to prepare for presentations</a:t>
            </a:r>
            <a:endParaRPr/>
          </a:p>
        </p:txBody>
      </p:sp>
      <p:sp>
        <p:nvSpPr>
          <p:cNvPr id="258" name="Google Shape;258;p37"/>
          <p:cNvSpPr txBox="1">
            <a:spLocks noGrp="1"/>
          </p:cNvSpPr>
          <p:nvPr>
            <p:ph type="body" idx="4294967295"/>
          </p:nvPr>
        </p:nvSpPr>
        <p:spPr>
          <a:xfrm>
            <a:off x="489750" y="1471600"/>
            <a:ext cx="8164500" cy="3282900"/>
          </a:xfrm>
          <a:prstGeom prst="rect">
            <a:avLst/>
          </a:prstGeom>
        </p:spPr>
        <p:txBody>
          <a:bodyPr spcFirstLastPara="1" wrap="square" lIns="91425" tIns="91425" rIns="91425" bIns="91425" anchor="t" anchorCtr="0">
            <a:normAutofit/>
          </a:bodyPr>
          <a:lstStyle/>
          <a:p>
            <a:pPr marL="0" lvl="0" indent="0" algn="l" rtl="0">
              <a:spcBef>
                <a:spcPts val="1600"/>
              </a:spcBef>
              <a:spcAft>
                <a:spcPts val="0"/>
              </a:spcAft>
              <a:buNone/>
            </a:pPr>
            <a:r>
              <a:rPr lang="en-GB" sz="1400" b="1">
                <a:solidFill>
                  <a:srgbClr val="313537"/>
                </a:solidFill>
              </a:rPr>
              <a:t>Lots of examples were then provided of language, some of which were much more common in BASE (e.g. we’re going).</a:t>
            </a:r>
            <a:endParaRPr sz="1400" b="1">
              <a:solidFill>
                <a:srgbClr val="313537"/>
              </a:solidFill>
            </a:endParaRPr>
          </a:p>
          <a:p>
            <a:pPr marL="0" lvl="0" indent="0" algn="l" rtl="0">
              <a:spcBef>
                <a:spcPts val="1600"/>
              </a:spcBef>
              <a:spcAft>
                <a:spcPts val="0"/>
              </a:spcAft>
              <a:buNone/>
            </a:pPr>
            <a:r>
              <a:rPr lang="en-GB" sz="1400" b="1">
                <a:solidFill>
                  <a:srgbClr val="313537"/>
                </a:solidFill>
              </a:rPr>
              <a:t>Compare the following examples using EAP Foundations concordancer (eapfoundation.com/vocab/concordancer)</a:t>
            </a:r>
            <a:endParaRPr sz="1400" b="1">
              <a:solidFill>
                <a:srgbClr val="313537"/>
              </a:solidFill>
            </a:endParaRPr>
          </a:p>
          <a:p>
            <a:pPr marL="457200" lvl="0" indent="-317500" algn="l" rtl="0">
              <a:spcBef>
                <a:spcPts val="1600"/>
              </a:spcBef>
              <a:spcAft>
                <a:spcPts val="0"/>
              </a:spcAft>
              <a:buClr>
                <a:srgbClr val="313537"/>
              </a:buClr>
              <a:buSzPts val="1400"/>
              <a:buAutoNum type="alphaLcPeriod"/>
            </a:pPr>
            <a:r>
              <a:rPr lang="en-GB" sz="1400" b="1">
                <a:solidFill>
                  <a:srgbClr val="313537"/>
                </a:solidFill>
              </a:rPr>
              <a:t>we’re going</a:t>
            </a:r>
            <a:endParaRPr sz="1400" b="1">
              <a:solidFill>
                <a:srgbClr val="313537"/>
              </a:solidFill>
            </a:endParaRPr>
          </a:p>
          <a:p>
            <a:pPr marL="457200" lvl="0" indent="-317500" algn="l" rtl="0">
              <a:spcBef>
                <a:spcPts val="0"/>
              </a:spcBef>
              <a:spcAft>
                <a:spcPts val="0"/>
              </a:spcAft>
              <a:buClr>
                <a:srgbClr val="313537"/>
              </a:buClr>
              <a:buSzPts val="1400"/>
              <a:buAutoNum type="alphaLcPeriod"/>
            </a:pPr>
            <a:r>
              <a:rPr lang="en-GB" sz="1400" b="1">
                <a:solidFill>
                  <a:srgbClr val="313537"/>
                </a:solidFill>
              </a:rPr>
              <a:t>move on</a:t>
            </a:r>
            <a:endParaRPr sz="1400" b="1">
              <a:solidFill>
                <a:srgbClr val="313537"/>
              </a:solidFill>
            </a:endParaRPr>
          </a:p>
          <a:p>
            <a:pPr marL="457200" lvl="0" indent="-317500" algn="l" rtl="0">
              <a:spcBef>
                <a:spcPts val="0"/>
              </a:spcBef>
              <a:spcAft>
                <a:spcPts val="0"/>
              </a:spcAft>
              <a:buClr>
                <a:srgbClr val="313537"/>
              </a:buClr>
              <a:buSzPts val="1400"/>
              <a:buAutoNum type="alphaLcPeriod"/>
            </a:pPr>
            <a:r>
              <a:rPr lang="en-GB" sz="1400" b="1">
                <a:solidFill>
                  <a:srgbClr val="313537"/>
                </a:solidFill>
              </a:rPr>
              <a:t>consider</a:t>
            </a:r>
            <a:endParaRPr sz="1400" b="1">
              <a:solidFill>
                <a:srgbClr val="313537"/>
              </a:solidFill>
            </a:endParaRPr>
          </a:p>
          <a:p>
            <a:pPr marL="457200" lvl="0" indent="-317500" algn="l" rtl="0">
              <a:spcBef>
                <a:spcPts val="0"/>
              </a:spcBef>
              <a:spcAft>
                <a:spcPts val="0"/>
              </a:spcAft>
              <a:buClr>
                <a:srgbClr val="313537"/>
              </a:buClr>
              <a:buSzPts val="1400"/>
              <a:buAutoNum type="alphaLcPeriod"/>
            </a:pPr>
            <a:r>
              <a:rPr lang="en-GB" sz="1400" b="1">
                <a:solidFill>
                  <a:srgbClr val="313537"/>
                </a:solidFill>
              </a:rPr>
              <a:t>think about</a:t>
            </a:r>
            <a:endParaRPr sz="1400" b="1">
              <a:solidFill>
                <a:srgbClr val="313537"/>
              </a:solidFill>
            </a:endParaRPr>
          </a:p>
          <a:p>
            <a:pPr marL="457200" lvl="0" indent="-317500" algn="l" rtl="0">
              <a:spcBef>
                <a:spcPts val="0"/>
              </a:spcBef>
              <a:spcAft>
                <a:spcPts val="0"/>
              </a:spcAft>
              <a:buClr>
                <a:srgbClr val="313537"/>
              </a:buClr>
              <a:buSzPts val="1400"/>
              <a:buAutoNum type="alphaLcPeriod"/>
            </a:pPr>
            <a:r>
              <a:rPr lang="en-GB" sz="1400" b="1">
                <a:solidFill>
                  <a:srgbClr val="313537"/>
                </a:solidFill>
              </a:rPr>
              <a:t>consideration</a:t>
            </a:r>
            <a:endParaRPr sz="1400" b="1">
              <a:solidFill>
                <a:srgbClr val="313537"/>
              </a:solidFill>
            </a:endParaRPr>
          </a:p>
          <a:p>
            <a:pPr marL="457200" lvl="0" indent="0" algn="l" rtl="0">
              <a:spcBef>
                <a:spcPts val="1600"/>
              </a:spcBef>
              <a:spcAft>
                <a:spcPts val="1600"/>
              </a:spcAft>
              <a:buNone/>
            </a:pPr>
            <a:endParaRPr sz="1400" b="1">
              <a:solidFill>
                <a:srgbClr val="313537"/>
              </a:solidFill>
              <a:latin typeface="Open Sans"/>
              <a:ea typeface="Open Sans"/>
              <a:cs typeface="Open Sans"/>
              <a:sym typeface="Open Sans"/>
            </a:endParaRPr>
          </a:p>
        </p:txBody>
      </p:sp>
      <p:sp>
        <p:nvSpPr>
          <p:cNvPr id="259" name="Google Shape;259;p37"/>
          <p:cNvSpPr txBox="1"/>
          <p:nvPr/>
        </p:nvSpPr>
        <p:spPr>
          <a:xfrm>
            <a:off x="3723050" y="3065175"/>
            <a:ext cx="4306200" cy="400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a:latin typeface="Lato"/>
              <a:ea typeface="Lato"/>
              <a:cs typeface="Lato"/>
              <a:sym typeface="Lato"/>
            </a:endParaRPr>
          </a:p>
        </p:txBody>
      </p:sp>
      <p:sp>
        <p:nvSpPr>
          <p:cNvPr id="260" name="Google Shape;260;p37"/>
          <p:cNvSpPr/>
          <p:nvPr/>
        </p:nvSpPr>
        <p:spPr>
          <a:xfrm>
            <a:off x="4180675" y="2960500"/>
            <a:ext cx="4365900" cy="99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Lato"/>
              <a:buAutoNum type="arabicPeriod"/>
            </a:pPr>
            <a:r>
              <a:rPr lang="en-GB">
                <a:latin typeface="Lato"/>
                <a:ea typeface="Lato"/>
                <a:cs typeface="Lato"/>
                <a:sym typeface="Lato"/>
              </a:rPr>
              <a:t>What information does this give a learner?</a:t>
            </a:r>
            <a:endParaRPr>
              <a:latin typeface="Lato"/>
              <a:ea typeface="Lato"/>
              <a:cs typeface="Lato"/>
              <a:sym typeface="Lato"/>
            </a:endParaRPr>
          </a:p>
          <a:p>
            <a:pPr marL="457200" lvl="0" indent="-317500" algn="l" rtl="0">
              <a:spcBef>
                <a:spcPts val="0"/>
              </a:spcBef>
              <a:spcAft>
                <a:spcPts val="0"/>
              </a:spcAft>
              <a:buSzPts val="1400"/>
              <a:buFont typeface="Lato"/>
              <a:buAutoNum type="arabicPeriod"/>
            </a:pPr>
            <a:r>
              <a:rPr lang="en-GB">
                <a:latin typeface="Lato"/>
                <a:ea typeface="Lato"/>
                <a:cs typeface="Lato"/>
                <a:sym typeface="Lato"/>
              </a:rPr>
              <a:t>How could they use this information?</a:t>
            </a:r>
            <a:endParaRPr>
              <a:latin typeface="Lato"/>
              <a:ea typeface="Lato"/>
              <a:cs typeface="Lato"/>
              <a:sym typeface="Lato"/>
            </a:endParaRPr>
          </a:p>
          <a:p>
            <a:pPr marL="457200" lvl="0" indent="-317500" algn="l" rtl="0">
              <a:spcBef>
                <a:spcPts val="0"/>
              </a:spcBef>
              <a:spcAft>
                <a:spcPts val="0"/>
              </a:spcAft>
              <a:buSzPts val="1400"/>
              <a:buFont typeface="Lato"/>
              <a:buAutoNum type="arabicPeriod"/>
            </a:pPr>
            <a:r>
              <a:rPr lang="en-GB">
                <a:latin typeface="Lato"/>
                <a:ea typeface="Lato"/>
                <a:cs typeface="Lato"/>
                <a:sym typeface="Lato"/>
              </a:rPr>
              <a:t>What features of language could this tool help you teach?</a:t>
            </a:r>
            <a:endParaRPr>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264"/>
        <p:cNvGrpSpPr/>
        <p:nvPr/>
      </p:nvGrpSpPr>
      <p:grpSpPr>
        <a:xfrm>
          <a:off x="0" y="0"/>
          <a:ext cx="0" cy="0"/>
          <a:chOff x="0" y="0"/>
          <a:chExt cx="0" cy="0"/>
        </a:xfrm>
      </p:grpSpPr>
      <p:sp>
        <p:nvSpPr>
          <p:cNvPr id="265" name="Google Shape;265;p38"/>
          <p:cNvSpPr txBox="1">
            <a:spLocks noGrp="1"/>
          </p:cNvSpPr>
          <p:nvPr>
            <p:ph type="title" idx="4294967295"/>
          </p:nvPr>
        </p:nvSpPr>
        <p:spPr>
          <a:xfrm>
            <a:off x="609175" y="5616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Developing writing skills using </a:t>
            </a:r>
            <a:r>
              <a:rPr lang="en-GB" u="sng">
                <a:solidFill>
                  <a:schemeClr val="hlink"/>
                </a:solidFill>
                <a:hlinkClick r:id="rId3"/>
              </a:rPr>
              <a:t>ColloCaid</a:t>
            </a:r>
            <a:r>
              <a:rPr lang="en-GB"/>
              <a:t>.</a:t>
            </a:r>
            <a:endParaRPr/>
          </a:p>
        </p:txBody>
      </p:sp>
      <p:sp>
        <p:nvSpPr>
          <p:cNvPr id="266" name="Google Shape;266;p38"/>
          <p:cNvSpPr txBox="1">
            <a:spLocks noGrp="1"/>
          </p:cNvSpPr>
          <p:nvPr>
            <p:ph type="body" idx="4294967295"/>
          </p:nvPr>
        </p:nvSpPr>
        <p:spPr>
          <a:xfrm>
            <a:off x="489750" y="1471600"/>
            <a:ext cx="8164500" cy="3282900"/>
          </a:xfrm>
          <a:prstGeom prst="rect">
            <a:avLst/>
          </a:prstGeom>
        </p:spPr>
        <p:txBody>
          <a:bodyPr spcFirstLastPara="1" wrap="square" lIns="91425" tIns="91425" rIns="91425" bIns="91425" anchor="t" anchorCtr="0">
            <a:normAutofit/>
          </a:bodyPr>
          <a:lstStyle/>
          <a:p>
            <a:pPr marL="457200" lvl="0" indent="-349250" algn="l" rtl="0">
              <a:spcBef>
                <a:spcPts val="1600"/>
              </a:spcBef>
              <a:spcAft>
                <a:spcPts val="0"/>
              </a:spcAft>
              <a:buClr>
                <a:srgbClr val="313537"/>
              </a:buClr>
              <a:buSzPts val="1900"/>
              <a:buChar char="●"/>
            </a:pPr>
            <a:r>
              <a:rPr lang="en-GB" sz="1900" b="1">
                <a:solidFill>
                  <a:srgbClr val="313537"/>
                </a:solidFill>
              </a:rPr>
              <a:t>University of Surrey, Bangor University, Adam Mickievicz University in Poznan, Poland</a:t>
            </a:r>
            <a:endParaRPr sz="1900" b="1">
              <a:solidFill>
                <a:srgbClr val="313537"/>
              </a:solidFill>
            </a:endParaRPr>
          </a:p>
          <a:p>
            <a:pPr marL="457200" lvl="0" indent="0" algn="l" rtl="0">
              <a:spcBef>
                <a:spcPts val="1600"/>
              </a:spcBef>
              <a:spcAft>
                <a:spcPts val="0"/>
              </a:spcAft>
              <a:buNone/>
            </a:pPr>
            <a:endParaRPr sz="1900" b="1">
              <a:solidFill>
                <a:srgbClr val="313537"/>
              </a:solidFill>
            </a:endParaRPr>
          </a:p>
          <a:p>
            <a:pPr marL="457200" lvl="0" indent="-349250" algn="l" rtl="0">
              <a:spcBef>
                <a:spcPts val="1600"/>
              </a:spcBef>
              <a:spcAft>
                <a:spcPts val="0"/>
              </a:spcAft>
              <a:buClr>
                <a:srgbClr val="313537"/>
              </a:buClr>
              <a:buSzPts val="1900"/>
              <a:buChar char="●"/>
            </a:pPr>
            <a:r>
              <a:rPr lang="en-GB" sz="1900" b="1">
                <a:solidFill>
                  <a:srgbClr val="313537"/>
                </a:solidFill>
              </a:rPr>
              <a:t>suggests collocations and provides examples in real time</a:t>
            </a:r>
            <a:endParaRPr sz="1900" b="1">
              <a:solidFill>
                <a:srgbClr val="313537"/>
              </a:solidFill>
            </a:endParaRPr>
          </a:p>
          <a:p>
            <a:pPr marL="457200" lvl="0" indent="0" algn="l" rtl="0">
              <a:spcBef>
                <a:spcPts val="1600"/>
              </a:spcBef>
              <a:spcAft>
                <a:spcPts val="0"/>
              </a:spcAft>
              <a:buNone/>
            </a:pPr>
            <a:endParaRPr sz="1900" b="1">
              <a:solidFill>
                <a:srgbClr val="313537"/>
              </a:solidFill>
              <a:latin typeface="Open Sans"/>
              <a:ea typeface="Open Sans"/>
              <a:cs typeface="Open Sans"/>
              <a:sym typeface="Open Sans"/>
            </a:endParaRPr>
          </a:p>
          <a:p>
            <a:pPr marL="457200" lvl="0" indent="0" algn="l" rtl="0">
              <a:spcBef>
                <a:spcPts val="1600"/>
              </a:spcBef>
              <a:spcAft>
                <a:spcPts val="1600"/>
              </a:spcAft>
              <a:buNone/>
            </a:pPr>
            <a:endParaRPr sz="1900" b="1">
              <a:solidFill>
                <a:srgbClr val="313537"/>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270"/>
        <p:cNvGrpSpPr/>
        <p:nvPr/>
      </p:nvGrpSpPr>
      <p:grpSpPr>
        <a:xfrm>
          <a:off x="0" y="0"/>
          <a:ext cx="0" cy="0"/>
          <a:chOff x="0" y="0"/>
          <a:chExt cx="0" cy="0"/>
        </a:xfrm>
      </p:grpSpPr>
      <p:sp>
        <p:nvSpPr>
          <p:cNvPr id="271" name="Google Shape;271;p39"/>
          <p:cNvSpPr txBox="1">
            <a:spLocks noGrp="1"/>
          </p:cNvSpPr>
          <p:nvPr>
            <p:ph type="title" idx="4294967295"/>
          </p:nvPr>
        </p:nvSpPr>
        <p:spPr>
          <a:xfrm>
            <a:off x="609175" y="5616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Developing writing skills using </a:t>
            </a:r>
            <a:r>
              <a:rPr lang="en-GB" u="sng">
                <a:solidFill>
                  <a:schemeClr val="hlink"/>
                </a:solidFill>
                <a:hlinkClick r:id="rId3"/>
              </a:rPr>
              <a:t>ColloCaid</a:t>
            </a:r>
            <a:r>
              <a:rPr lang="en-GB"/>
              <a:t>.</a:t>
            </a:r>
            <a:endParaRPr/>
          </a:p>
        </p:txBody>
      </p:sp>
      <p:sp>
        <p:nvSpPr>
          <p:cNvPr id="272" name="Google Shape;272;p39"/>
          <p:cNvSpPr txBox="1">
            <a:spLocks noGrp="1"/>
          </p:cNvSpPr>
          <p:nvPr>
            <p:ph type="body" idx="4294967295"/>
          </p:nvPr>
        </p:nvSpPr>
        <p:spPr>
          <a:xfrm>
            <a:off x="489750" y="1096825"/>
            <a:ext cx="8164500" cy="3657600"/>
          </a:xfrm>
          <a:prstGeom prst="rect">
            <a:avLst/>
          </a:prstGeom>
        </p:spPr>
        <p:txBody>
          <a:bodyPr spcFirstLastPara="1" wrap="square" lIns="91425" tIns="91425" rIns="91425" bIns="91425" anchor="t" anchorCtr="0">
            <a:normAutofit lnSpcReduction="10000"/>
          </a:bodyPr>
          <a:lstStyle/>
          <a:p>
            <a:pPr marL="0" lvl="0" indent="0" algn="l" rtl="0">
              <a:spcBef>
                <a:spcPts val="1600"/>
              </a:spcBef>
              <a:spcAft>
                <a:spcPts val="0"/>
              </a:spcAft>
              <a:buNone/>
            </a:pPr>
            <a:r>
              <a:rPr lang="en-GB" sz="1400" b="1">
                <a:solidFill>
                  <a:srgbClr val="313537"/>
                </a:solidFill>
              </a:rPr>
              <a:t>We asked students to report the information below first without ColloCaid, then relying on collocations suggestions offered by ColloCaid.</a:t>
            </a:r>
            <a:endParaRPr sz="1400" b="1">
              <a:solidFill>
                <a:srgbClr val="313537"/>
              </a:solidFill>
            </a:endParaRPr>
          </a:p>
          <a:p>
            <a:pPr marL="114300" lvl="0" indent="0" algn="l" rtl="0">
              <a:spcBef>
                <a:spcPts val="1600"/>
              </a:spcBef>
              <a:spcAft>
                <a:spcPts val="0"/>
              </a:spcAft>
              <a:buNone/>
            </a:pPr>
            <a:r>
              <a:rPr lang="en-GB" sz="1400" b="1"/>
              <a:t>The British Social Attitudes Survey 2021.</a:t>
            </a:r>
            <a:endParaRPr sz="1400" b="1"/>
          </a:p>
          <a:p>
            <a:pPr marL="114300" lvl="0" indent="0" algn="l" rtl="0">
              <a:spcBef>
                <a:spcPts val="0"/>
              </a:spcBef>
              <a:spcAft>
                <a:spcPts val="0"/>
              </a:spcAft>
              <a:buClr>
                <a:srgbClr val="000000"/>
              </a:buClr>
              <a:buSzPts val="1800"/>
              <a:buFont typeface="Arial"/>
              <a:buNone/>
            </a:pPr>
            <a:endParaRPr sz="1400"/>
          </a:p>
          <a:p>
            <a:pPr marL="114300" lvl="0" indent="0" algn="l" rtl="0">
              <a:spcBef>
                <a:spcPts val="0"/>
              </a:spcBef>
              <a:spcAft>
                <a:spcPts val="0"/>
              </a:spcAft>
              <a:buClr>
                <a:srgbClr val="000000"/>
              </a:buClr>
              <a:buSzPts val="1800"/>
              <a:buFont typeface="Arial"/>
              <a:buNone/>
            </a:pPr>
            <a:r>
              <a:rPr lang="en-GB" sz="1400"/>
              <a:t>Information: </a:t>
            </a:r>
            <a:endParaRPr sz="1800"/>
          </a:p>
          <a:p>
            <a:pPr marL="457200" lvl="0" indent="-342900" algn="l" rtl="0">
              <a:spcBef>
                <a:spcPts val="0"/>
              </a:spcBef>
              <a:spcAft>
                <a:spcPts val="0"/>
              </a:spcAft>
              <a:buSzPts val="1800"/>
              <a:buFont typeface="Lato"/>
              <a:buChar char="●"/>
            </a:pPr>
            <a:r>
              <a:rPr lang="en-GB" sz="1400"/>
              <a:t>40% are very concerned about the environment. 22% were very concerned in 2011.</a:t>
            </a:r>
            <a:endParaRPr sz="1800"/>
          </a:p>
          <a:p>
            <a:pPr marL="457200" lvl="0" indent="-342900" algn="l" rtl="0">
              <a:spcBef>
                <a:spcPts val="0"/>
              </a:spcBef>
              <a:spcAft>
                <a:spcPts val="0"/>
              </a:spcAft>
              <a:buSzPts val="1800"/>
              <a:buFont typeface="Lato"/>
              <a:buChar char="●"/>
            </a:pPr>
            <a:r>
              <a:rPr lang="en-GB" sz="1400"/>
              <a:t>45% view climate change as being the most important environmental issue (up from 19% in 2011).</a:t>
            </a:r>
            <a:endParaRPr sz="1800"/>
          </a:p>
          <a:p>
            <a:pPr marL="457200" lvl="0" indent="-342900" algn="l" rtl="0">
              <a:spcBef>
                <a:spcPts val="0"/>
              </a:spcBef>
              <a:spcAft>
                <a:spcPts val="0"/>
              </a:spcAft>
              <a:buSzPts val="1800"/>
              <a:buFont typeface="Lato"/>
              <a:buChar char="●"/>
            </a:pPr>
            <a:r>
              <a:rPr lang="en-GB" sz="1400"/>
              <a:t>76% of those who are ‘very concerned’ about the environment are willing to pay to protect it.10% of people say they will not pay to protect the environment, despite their concern.</a:t>
            </a:r>
            <a:endParaRPr sz="1400"/>
          </a:p>
          <a:p>
            <a:pPr marL="0" lvl="0" indent="0" algn="l" rtl="0">
              <a:spcBef>
                <a:spcPts val="0"/>
              </a:spcBef>
              <a:spcAft>
                <a:spcPts val="0"/>
              </a:spcAft>
              <a:buNone/>
            </a:pPr>
            <a:endParaRPr sz="1400"/>
          </a:p>
          <a:p>
            <a:pPr marL="114300" lvl="0" indent="0" algn="l" rtl="0">
              <a:spcBef>
                <a:spcPts val="0"/>
              </a:spcBef>
              <a:spcAft>
                <a:spcPts val="0"/>
              </a:spcAft>
              <a:buNone/>
            </a:pPr>
            <a:r>
              <a:rPr lang="en-GB" sz="1000" i="1"/>
              <a:t>Source: British Social Attitudes Survey (2021)</a:t>
            </a:r>
            <a:endParaRPr sz="1000" i="1"/>
          </a:p>
          <a:p>
            <a:pPr marL="114300" lvl="0" indent="0" algn="l" rtl="0">
              <a:spcBef>
                <a:spcPts val="0"/>
              </a:spcBef>
              <a:spcAft>
                <a:spcPts val="0"/>
              </a:spcAft>
              <a:buNone/>
            </a:pPr>
            <a:endParaRPr sz="1000" i="1"/>
          </a:p>
          <a:p>
            <a:pPr marL="0" lvl="0" indent="0" algn="l" rtl="0">
              <a:spcBef>
                <a:spcPts val="1600"/>
              </a:spcBef>
              <a:spcAft>
                <a:spcPts val="1600"/>
              </a:spcAft>
              <a:buNone/>
            </a:pPr>
            <a:endParaRPr sz="1400" b="1">
              <a:solidFill>
                <a:srgbClr val="313537"/>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276"/>
        <p:cNvGrpSpPr/>
        <p:nvPr/>
      </p:nvGrpSpPr>
      <p:grpSpPr>
        <a:xfrm>
          <a:off x="0" y="0"/>
          <a:ext cx="0" cy="0"/>
          <a:chOff x="0" y="0"/>
          <a:chExt cx="0" cy="0"/>
        </a:xfrm>
      </p:grpSpPr>
      <p:sp>
        <p:nvSpPr>
          <p:cNvPr id="277" name="Google Shape;277;p40"/>
          <p:cNvSpPr txBox="1">
            <a:spLocks noGrp="1"/>
          </p:cNvSpPr>
          <p:nvPr>
            <p:ph type="title" idx="4294967295"/>
          </p:nvPr>
        </p:nvSpPr>
        <p:spPr>
          <a:xfrm>
            <a:off x="609175" y="5616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Developing writing skills using </a:t>
            </a:r>
            <a:r>
              <a:rPr lang="en-GB" u="sng">
                <a:solidFill>
                  <a:schemeClr val="hlink"/>
                </a:solidFill>
                <a:hlinkClick r:id="rId3"/>
              </a:rPr>
              <a:t>ColloCaid</a:t>
            </a:r>
            <a:r>
              <a:rPr lang="en-GB"/>
              <a:t>.</a:t>
            </a:r>
            <a:endParaRPr/>
          </a:p>
        </p:txBody>
      </p:sp>
      <p:pic>
        <p:nvPicPr>
          <p:cNvPr id="278" name="Google Shape;278;p40" title="Collocaid.webm">
            <a:hlinkClick r:id="rId4"/>
          </p:cNvPr>
          <p:cNvPicPr preferRelativeResize="0"/>
          <p:nvPr/>
        </p:nvPicPr>
        <p:blipFill>
          <a:blip r:embed="rId5">
            <a:alphaModFix/>
          </a:blip>
          <a:stretch>
            <a:fillRect/>
          </a:stretch>
        </p:blipFill>
        <p:spPr>
          <a:xfrm>
            <a:off x="1833625" y="1296925"/>
            <a:ext cx="48261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1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282"/>
        <p:cNvGrpSpPr/>
        <p:nvPr/>
      </p:nvGrpSpPr>
      <p:grpSpPr>
        <a:xfrm>
          <a:off x="0" y="0"/>
          <a:ext cx="0" cy="0"/>
          <a:chOff x="0" y="0"/>
          <a:chExt cx="0" cy="0"/>
        </a:xfrm>
      </p:grpSpPr>
      <p:sp>
        <p:nvSpPr>
          <p:cNvPr id="283" name="Google Shape;283;p41"/>
          <p:cNvSpPr txBox="1"/>
          <p:nvPr/>
        </p:nvSpPr>
        <p:spPr>
          <a:xfrm>
            <a:off x="892975" y="521500"/>
            <a:ext cx="4731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latin typeface="Raleway"/>
                <a:ea typeface="Raleway"/>
                <a:cs typeface="Raleway"/>
                <a:sym typeface="Raleway"/>
              </a:rPr>
              <a:t>Some examples of student writing</a:t>
            </a:r>
            <a:endParaRPr sz="1900" b="1">
              <a:latin typeface="Raleway"/>
              <a:ea typeface="Raleway"/>
              <a:cs typeface="Raleway"/>
              <a:sym typeface="Raleway"/>
            </a:endParaRPr>
          </a:p>
        </p:txBody>
      </p:sp>
      <p:sp>
        <p:nvSpPr>
          <p:cNvPr id="284" name="Google Shape;284;p41"/>
          <p:cNvSpPr txBox="1"/>
          <p:nvPr/>
        </p:nvSpPr>
        <p:spPr>
          <a:xfrm>
            <a:off x="971575" y="1285875"/>
            <a:ext cx="411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graphicFrame>
        <p:nvGraphicFramePr>
          <p:cNvPr id="285" name="Google Shape;285;p41"/>
          <p:cNvGraphicFramePr/>
          <p:nvPr/>
        </p:nvGraphicFramePr>
        <p:xfrm>
          <a:off x="892975" y="1514475"/>
          <a:ext cx="7239000" cy="2469325"/>
        </p:xfrm>
        <a:graphic>
          <a:graphicData uri="http://schemas.openxmlformats.org/drawingml/2006/table">
            <a:tbl>
              <a:tblPr>
                <a:noFill/>
                <a:tableStyleId>{6EB0368E-229A-4AF5-9298-22738E859FBE}</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sz="1800"/>
                        <a:t>Sentences </a:t>
                      </a:r>
                      <a:r>
                        <a:rPr lang="en-GB" sz="1800">
                          <a:solidFill>
                            <a:srgbClr val="A61C00"/>
                          </a:solidFill>
                        </a:rPr>
                        <a:t>without</a:t>
                      </a:r>
                      <a:r>
                        <a:rPr lang="en-GB" sz="1800">
                          <a:solidFill>
                            <a:srgbClr val="EA9999"/>
                          </a:solidFill>
                        </a:rPr>
                        <a:t> </a:t>
                      </a:r>
                      <a:r>
                        <a:rPr lang="en-GB" sz="1800"/>
                        <a:t>ColloCaid</a:t>
                      </a:r>
                      <a:endParaRPr sz="18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800"/>
                        <a:t>Sentences </a:t>
                      </a:r>
                      <a:r>
                        <a:rPr lang="en-GB" sz="1800">
                          <a:solidFill>
                            <a:srgbClr val="A61C00"/>
                          </a:solidFill>
                        </a:rPr>
                        <a:t>with</a:t>
                      </a:r>
                      <a:r>
                        <a:rPr lang="en-GB" sz="1800"/>
                        <a:t> ColloCaid</a:t>
                      </a:r>
                      <a:endParaRPr sz="18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solidFill>
                            <a:srgbClr val="595959"/>
                          </a:solidFill>
                        </a:rPr>
                        <a:t>According to the British Social Attitudes Survey (2021), 40% of British are extremely concerned about the environment, which has doubled from 2011.</a:t>
                      </a:r>
                      <a:endParaRPr>
                        <a:solidFill>
                          <a:srgbClr val="595959"/>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i="1">
                          <a:solidFill>
                            <a:srgbClr val="595959"/>
                          </a:solidFill>
                          <a:highlight>
                            <a:schemeClr val="lt1"/>
                          </a:highlight>
                        </a:rPr>
                        <a:t>The British Social Attitudes survey reveals 40% of British view climate change as the most important environmental issue, which is up from 19% in 2011.</a:t>
                      </a:r>
                      <a:endParaRPr i="1">
                        <a:solidFill>
                          <a:srgbClr val="595959"/>
                        </a:solidFill>
                        <a:highlight>
                          <a:schemeClr val="lt1"/>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0F4F8">
                        <a:alpha val="87600"/>
                      </a:srgbClr>
                    </a:solidFill>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GB"/>
                        <a:t>There was a dramatic rise in the number of people considering climate change to be a critical issue between 2011-2021, which increased from 19% to 45%.</a:t>
                      </a:r>
                      <a:endParaRPr sz="1700">
                        <a:solidFill>
                          <a:srgbClr val="595959"/>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i="1">
                          <a:solidFill>
                            <a:schemeClr val="accent1"/>
                          </a:solidFill>
                          <a:highlight>
                            <a:srgbClr val="FFFFFF"/>
                          </a:highlight>
                        </a:rPr>
                        <a:t>According to the survey, the numbers of people concerned about the environment doubled between 2011 and 2021…</a:t>
                      </a:r>
                      <a:endParaRPr sz="1700" i="1">
                        <a:solidFill>
                          <a:schemeClr val="accent1"/>
                        </a:solidFill>
                      </a:endParaRPr>
                    </a:p>
                    <a:p>
                      <a:pPr marL="0" lvl="0" indent="0" algn="l" rtl="0">
                        <a:spcBef>
                          <a:spcPts val="0"/>
                        </a:spcBef>
                        <a:spcAft>
                          <a:spcPts val="0"/>
                        </a:spcAft>
                        <a:buNone/>
                      </a:pPr>
                      <a:endParaRPr i="1">
                        <a:solidFill>
                          <a:srgbClr val="595959"/>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0F4F8">
                        <a:alpha val="87600"/>
                      </a:srgb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289"/>
        <p:cNvGrpSpPr/>
        <p:nvPr/>
      </p:nvGrpSpPr>
      <p:grpSpPr>
        <a:xfrm>
          <a:off x="0" y="0"/>
          <a:ext cx="0" cy="0"/>
          <a:chOff x="0" y="0"/>
          <a:chExt cx="0" cy="0"/>
        </a:xfrm>
      </p:grpSpPr>
      <p:sp>
        <p:nvSpPr>
          <p:cNvPr id="290" name="Google Shape;290;p42"/>
          <p:cNvSpPr txBox="1">
            <a:spLocks noGrp="1"/>
          </p:cNvSpPr>
          <p:nvPr>
            <p:ph type="title" idx="4294967295"/>
          </p:nvPr>
        </p:nvSpPr>
        <p:spPr>
          <a:xfrm>
            <a:off x="609175" y="561625"/>
            <a:ext cx="80451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320"/>
              <a:t>Activity: Developing writing skills using </a:t>
            </a:r>
            <a:r>
              <a:rPr lang="en-GB" sz="2320" u="sng">
                <a:solidFill>
                  <a:schemeClr val="hlink"/>
                </a:solidFill>
                <a:hlinkClick r:id="rId3"/>
              </a:rPr>
              <a:t>ColloCaid</a:t>
            </a:r>
            <a:r>
              <a:rPr lang="en-GB" sz="2320"/>
              <a:t>.</a:t>
            </a:r>
            <a:endParaRPr sz="2320"/>
          </a:p>
        </p:txBody>
      </p:sp>
      <p:sp>
        <p:nvSpPr>
          <p:cNvPr id="291" name="Google Shape;291;p42"/>
          <p:cNvSpPr txBox="1">
            <a:spLocks noGrp="1"/>
          </p:cNvSpPr>
          <p:nvPr>
            <p:ph type="body" idx="4294967295"/>
          </p:nvPr>
        </p:nvSpPr>
        <p:spPr>
          <a:xfrm>
            <a:off x="446875" y="1143000"/>
            <a:ext cx="8164500" cy="3822000"/>
          </a:xfrm>
          <a:prstGeom prst="rect">
            <a:avLst/>
          </a:prstGeom>
        </p:spPr>
        <p:txBody>
          <a:bodyPr spcFirstLastPara="1" wrap="square" lIns="91425" tIns="91425" rIns="91425" bIns="91425" anchor="t" anchorCtr="0">
            <a:normAutofit/>
          </a:bodyPr>
          <a:lstStyle/>
          <a:p>
            <a:pPr marL="0" lvl="0" indent="0" algn="l" rtl="0">
              <a:spcBef>
                <a:spcPts val="1600"/>
              </a:spcBef>
              <a:spcAft>
                <a:spcPts val="0"/>
              </a:spcAft>
              <a:buNone/>
            </a:pPr>
            <a:r>
              <a:rPr lang="en-GB" sz="1400" b="1">
                <a:solidFill>
                  <a:srgbClr val="313537"/>
                </a:solidFill>
              </a:rPr>
              <a:t>Try using ColloCaid </a:t>
            </a:r>
            <a:r>
              <a:rPr lang="en-GB" sz="1400" b="1" u="sng">
                <a:solidFill>
                  <a:schemeClr val="hlink"/>
                </a:solidFill>
                <a:hlinkClick r:id="rId4"/>
              </a:rPr>
              <a:t>www.collocaid.uk</a:t>
            </a:r>
            <a:r>
              <a:rPr lang="en-GB" sz="1400" b="1">
                <a:solidFill>
                  <a:srgbClr val="313537"/>
                </a:solidFill>
              </a:rPr>
              <a:t> - Try the prototype - Register</a:t>
            </a:r>
            <a:endParaRPr sz="1400" b="1">
              <a:solidFill>
                <a:srgbClr val="313537"/>
              </a:solidFill>
            </a:endParaRPr>
          </a:p>
          <a:p>
            <a:pPr marL="0" lvl="0" indent="0" algn="l" rtl="0">
              <a:spcBef>
                <a:spcPts val="1600"/>
              </a:spcBef>
              <a:spcAft>
                <a:spcPts val="0"/>
              </a:spcAft>
              <a:buNone/>
            </a:pPr>
            <a:r>
              <a:rPr lang="en-GB" sz="1400" b="1">
                <a:solidFill>
                  <a:srgbClr val="313537"/>
                </a:solidFill>
              </a:rPr>
              <a:t>Use your own ideas or report the same information from the British Social Attitudes Survey 2021:</a:t>
            </a:r>
            <a:endParaRPr sz="1400" b="1">
              <a:solidFill>
                <a:srgbClr val="313537"/>
              </a:solidFill>
            </a:endParaRPr>
          </a:p>
          <a:p>
            <a:pPr marL="114300" lvl="0" indent="0" algn="l" rtl="0">
              <a:spcBef>
                <a:spcPts val="1600"/>
              </a:spcBef>
              <a:spcAft>
                <a:spcPts val="0"/>
              </a:spcAft>
              <a:buClr>
                <a:srgbClr val="000000"/>
              </a:buClr>
              <a:buSzPts val="1800"/>
              <a:buFont typeface="Arial"/>
              <a:buNone/>
            </a:pPr>
            <a:r>
              <a:rPr lang="en-GB" sz="1400"/>
              <a:t>Information: </a:t>
            </a:r>
            <a:endParaRPr sz="1800"/>
          </a:p>
          <a:p>
            <a:pPr marL="457200" lvl="0" indent="-342900" algn="l" rtl="0">
              <a:spcBef>
                <a:spcPts val="0"/>
              </a:spcBef>
              <a:spcAft>
                <a:spcPts val="0"/>
              </a:spcAft>
              <a:buSzPts val="1800"/>
              <a:buFont typeface="Lato"/>
              <a:buChar char="●"/>
            </a:pPr>
            <a:r>
              <a:rPr lang="en-GB" sz="1400"/>
              <a:t>40% are very concerned about the environment. 22% were very concerned in 2011.</a:t>
            </a:r>
            <a:endParaRPr sz="1800"/>
          </a:p>
          <a:p>
            <a:pPr marL="457200" lvl="0" indent="-342900" algn="l" rtl="0">
              <a:spcBef>
                <a:spcPts val="0"/>
              </a:spcBef>
              <a:spcAft>
                <a:spcPts val="0"/>
              </a:spcAft>
              <a:buSzPts val="1800"/>
              <a:buFont typeface="Lato"/>
              <a:buChar char="●"/>
            </a:pPr>
            <a:r>
              <a:rPr lang="en-GB" sz="1400"/>
              <a:t>45% view climate change as being the most important environmental issue (up from 19% in 2011).</a:t>
            </a:r>
            <a:endParaRPr sz="1800"/>
          </a:p>
          <a:p>
            <a:pPr marL="457200" lvl="0" indent="-342900" algn="l" rtl="0">
              <a:spcBef>
                <a:spcPts val="0"/>
              </a:spcBef>
              <a:spcAft>
                <a:spcPts val="0"/>
              </a:spcAft>
              <a:buSzPts val="1800"/>
              <a:buFont typeface="Lato"/>
              <a:buChar char="●"/>
            </a:pPr>
            <a:r>
              <a:rPr lang="en-GB" sz="1400"/>
              <a:t>76% of those who are ‘very concerned’ about the environment are willing to pay to protect it.10% of people say they will not pay to protect the environment, despite their concern.</a:t>
            </a:r>
            <a:endParaRPr sz="1400"/>
          </a:p>
          <a:p>
            <a:pPr marL="0" lvl="0" indent="0" algn="l" rtl="0">
              <a:spcBef>
                <a:spcPts val="0"/>
              </a:spcBef>
              <a:spcAft>
                <a:spcPts val="0"/>
              </a:spcAft>
              <a:buNone/>
            </a:pPr>
            <a:endParaRPr sz="1400"/>
          </a:p>
          <a:p>
            <a:pPr marL="114300" lvl="0" indent="0" algn="l" rtl="0">
              <a:spcBef>
                <a:spcPts val="0"/>
              </a:spcBef>
              <a:spcAft>
                <a:spcPts val="0"/>
              </a:spcAft>
              <a:buNone/>
            </a:pPr>
            <a:r>
              <a:rPr lang="en-GB" sz="1000" i="1"/>
              <a:t>Source: British Social Attitudes Survey (2021)</a:t>
            </a:r>
            <a:endParaRPr sz="1400" b="1">
              <a:solidFill>
                <a:srgbClr val="31353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727800" y="6394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Which quote is more true for you?</a:t>
            </a:r>
            <a:endParaRPr/>
          </a:p>
          <a:p>
            <a:pPr marL="0" lvl="0" indent="0" algn="l" rtl="0">
              <a:spcBef>
                <a:spcPts val="0"/>
              </a:spcBef>
              <a:spcAft>
                <a:spcPts val="0"/>
              </a:spcAft>
              <a:buNone/>
            </a:pPr>
            <a:endParaRPr/>
          </a:p>
        </p:txBody>
      </p:sp>
      <p:sp>
        <p:nvSpPr>
          <p:cNvPr id="112" name="Google Shape;112;p16"/>
          <p:cNvSpPr txBox="1">
            <a:spLocks noGrp="1"/>
          </p:cNvSpPr>
          <p:nvPr>
            <p:ph type="body" idx="4294967295"/>
          </p:nvPr>
        </p:nvSpPr>
        <p:spPr>
          <a:xfrm>
            <a:off x="545400" y="1802950"/>
            <a:ext cx="3774300" cy="2261100"/>
          </a:xfrm>
          <a:prstGeom prst="rect">
            <a:avLst/>
          </a:prstGeom>
          <a:solidFill>
            <a:srgbClr val="E0F4F8">
              <a:alpha val="87600"/>
            </a:srgbClr>
          </a:solidFill>
        </p:spPr>
        <p:txBody>
          <a:bodyPr spcFirstLastPara="1" wrap="square" lIns="91425" tIns="91425" rIns="91425" bIns="91425" anchor="t" anchorCtr="0">
            <a:normAutofit lnSpcReduction="10000"/>
          </a:bodyPr>
          <a:lstStyle/>
          <a:p>
            <a:pPr marL="0" lvl="0" indent="0" algn="l" rtl="0">
              <a:lnSpc>
                <a:spcPct val="95000"/>
              </a:lnSpc>
              <a:spcBef>
                <a:spcPts val="0"/>
              </a:spcBef>
              <a:spcAft>
                <a:spcPts val="0"/>
              </a:spcAft>
              <a:buClr>
                <a:srgbClr val="000000"/>
              </a:buClr>
              <a:buSzPts val="935"/>
              <a:buFont typeface="Arial"/>
              <a:buNone/>
            </a:pPr>
            <a:r>
              <a:rPr lang="en-GB" sz="1400"/>
              <a:t>“Now corpora, large and small, are seen by many teachers as useful tools, and are being put to use more and more every day. Access has become fairly easy on standard small computers, user-friendly software is available for most normal tasks, websites are accumulating fast, and </a:t>
            </a:r>
            <a:r>
              <a:rPr lang="en-GB" sz="1400" b="1"/>
              <a:t>corpora are </a:t>
            </a:r>
            <a:r>
              <a:rPr lang="en-GB" sz="1400"/>
              <a:t>almost</a:t>
            </a:r>
            <a:r>
              <a:rPr lang="en-GB" sz="1400" b="1"/>
              <a:t> part of the pedagogical landscape</a:t>
            </a:r>
            <a:r>
              <a:rPr lang="en-GB" sz="1400"/>
              <a:t>” (Sinclair, 2004, p.2).</a:t>
            </a:r>
            <a:r>
              <a:rPr lang="en-GB" sz="1400">
                <a:latin typeface="Calibri"/>
                <a:ea typeface="Calibri"/>
                <a:cs typeface="Calibri"/>
                <a:sym typeface="Calibri"/>
              </a:rPr>
              <a:t> </a:t>
            </a:r>
            <a:r>
              <a:rPr lang="en-GB" sz="1400">
                <a:solidFill>
                  <a:srgbClr val="3A3A3A"/>
                </a:solidFill>
                <a:highlight>
                  <a:schemeClr val="lt1"/>
                </a:highlight>
                <a:latin typeface="Calibri"/>
                <a:ea typeface="Calibri"/>
                <a:cs typeface="Calibri"/>
                <a:sym typeface="Calibri"/>
              </a:rPr>
              <a:t> </a:t>
            </a:r>
            <a:endParaRPr sz="1400" i="1">
              <a:solidFill>
                <a:srgbClr val="3A3A3A"/>
              </a:solidFill>
              <a:highlight>
                <a:schemeClr val="lt1"/>
              </a:highlight>
              <a:latin typeface="Calibri"/>
              <a:ea typeface="Calibri"/>
              <a:cs typeface="Calibri"/>
              <a:sym typeface="Calibri"/>
            </a:endParaRPr>
          </a:p>
          <a:p>
            <a:pPr marL="0" lvl="0" indent="0" algn="l" rtl="0">
              <a:spcBef>
                <a:spcPts val="1200"/>
              </a:spcBef>
              <a:spcAft>
                <a:spcPts val="1200"/>
              </a:spcAft>
              <a:buNone/>
            </a:pPr>
            <a:endParaRPr/>
          </a:p>
        </p:txBody>
      </p:sp>
      <p:sp>
        <p:nvSpPr>
          <p:cNvPr id="113" name="Google Shape;113;p16"/>
          <p:cNvSpPr txBox="1">
            <a:spLocks noGrp="1"/>
          </p:cNvSpPr>
          <p:nvPr>
            <p:ph type="body" idx="4294967295"/>
          </p:nvPr>
        </p:nvSpPr>
        <p:spPr>
          <a:xfrm>
            <a:off x="4891229" y="1802950"/>
            <a:ext cx="3774300" cy="22611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1200"/>
              </a:spcAft>
              <a:buClr>
                <a:srgbClr val="000000"/>
              </a:buClr>
              <a:buSzPts val="935"/>
              <a:buFont typeface="Arial"/>
              <a:buNone/>
            </a:pPr>
            <a:r>
              <a:rPr lang="en-GB" sz="1400"/>
              <a:t>“While the contribution of computer corpora to language description is by now an uncontested fact, with corpus linguistics being firmly established as a branch of linguistic inquiry in its own right, the </a:t>
            </a:r>
            <a:r>
              <a:rPr lang="en-GB" sz="1400" b="1"/>
              <a:t>application of computer corpora for language teaching</a:t>
            </a:r>
            <a:r>
              <a:rPr lang="en-GB" sz="1400"/>
              <a:t> is still a rather </a:t>
            </a:r>
            <a:r>
              <a:rPr lang="en-GB" sz="1400" b="1"/>
              <a:t>neglected area</a:t>
            </a:r>
            <a:r>
              <a:rPr lang="en-GB" sz="1400"/>
              <a:t>”(Kaltenböck &amp; Mehlmauer-Larcher, 2005, p.65).</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295"/>
        <p:cNvGrpSpPr/>
        <p:nvPr/>
      </p:nvGrpSpPr>
      <p:grpSpPr>
        <a:xfrm>
          <a:off x="0" y="0"/>
          <a:ext cx="0" cy="0"/>
          <a:chOff x="0" y="0"/>
          <a:chExt cx="0" cy="0"/>
        </a:xfrm>
      </p:grpSpPr>
      <p:sp>
        <p:nvSpPr>
          <p:cNvPr id="296" name="Google Shape;296;p43"/>
          <p:cNvSpPr txBox="1">
            <a:spLocks noGrp="1"/>
          </p:cNvSpPr>
          <p:nvPr>
            <p:ph type="title" idx="4294967295"/>
          </p:nvPr>
        </p:nvSpPr>
        <p:spPr>
          <a:xfrm>
            <a:off x="609175" y="561625"/>
            <a:ext cx="80451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320"/>
              <a:t>Activity: Developing writing skills using </a:t>
            </a:r>
            <a:r>
              <a:rPr lang="en-GB" sz="2320" u="sng">
                <a:solidFill>
                  <a:schemeClr val="hlink"/>
                </a:solidFill>
                <a:hlinkClick r:id="rId3"/>
              </a:rPr>
              <a:t>ColloCaid</a:t>
            </a:r>
            <a:r>
              <a:rPr lang="en-GB" sz="2320"/>
              <a:t>.</a:t>
            </a:r>
            <a:endParaRPr sz="2320"/>
          </a:p>
        </p:txBody>
      </p:sp>
      <p:sp>
        <p:nvSpPr>
          <p:cNvPr id="297" name="Google Shape;297;p43"/>
          <p:cNvSpPr txBox="1">
            <a:spLocks noGrp="1"/>
          </p:cNvSpPr>
          <p:nvPr>
            <p:ph type="body" idx="4294967295"/>
          </p:nvPr>
        </p:nvSpPr>
        <p:spPr>
          <a:xfrm>
            <a:off x="446875" y="1143000"/>
            <a:ext cx="8164500" cy="3822000"/>
          </a:xfrm>
          <a:prstGeom prst="rect">
            <a:avLst/>
          </a:prstGeom>
        </p:spPr>
        <p:txBody>
          <a:bodyPr spcFirstLastPara="1" wrap="square" lIns="91425" tIns="91425" rIns="91425" bIns="91425" anchor="t" anchorCtr="0">
            <a:normAutofit/>
          </a:bodyPr>
          <a:lstStyle/>
          <a:p>
            <a:pPr marL="114300" lvl="0" indent="0" algn="l" rtl="0">
              <a:spcBef>
                <a:spcPts val="0"/>
              </a:spcBef>
              <a:spcAft>
                <a:spcPts val="0"/>
              </a:spcAft>
              <a:buNone/>
            </a:pPr>
            <a:r>
              <a:rPr lang="en-GB" sz="1400" b="1">
                <a:solidFill>
                  <a:srgbClr val="313537"/>
                </a:solidFill>
                <a:latin typeface="Open Sans"/>
                <a:ea typeface="Open Sans"/>
                <a:cs typeface="Open Sans"/>
                <a:sym typeface="Open Sans"/>
              </a:rPr>
              <a:t>R</a:t>
            </a:r>
            <a:r>
              <a:rPr lang="en-GB" sz="1600" b="1">
                <a:solidFill>
                  <a:srgbClr val="313537"/>
                </a:solidFill>
              </a:rPr>
              <a:t>eflection (suggested questions)</a:t>
            </a:r>
            <a:endParaRPr sz="1600" b="1">
              <a:solidFill>
                <a:srgbClr val="313537"/>
              </a:solidFill>
            </a:endParaRPr>
          </a:p>
          <a:p>
            <a:pPr marL="114300" lvl="0" indent="0" algn="l" rtl="0">
              <a:spcBef>
                <a:spcPts val="0"/>
              </a:spcBef>
              <a:spcAft>
                <a:spcPts val="0"/>
              </a:spcAft>
              <a:buNone/>
            </a:pPr>
            <a:endParaRPr sz="1600" b="1">
              <a:solidFill>
                <a:srgbClr val="313537"/>
              </a:solidFill>
            </a:endParaRPr>
          </a:p>
          <a:p>
            <a:pPr marL="457200" lvl="0" indent="-330200" algn="l" rtl="0">
              <a:spcBef>
                <a:spcPts val="0"/>
              </a:spcBef>
              <a:spcAft>
                <a:spcPts val="0"/>
              </a:spcAft>
              <a:buClr>
                <a:srgbClr val="313537"/>
              </a:buClr>
              <a:buSzPts val="1600"/>
              <a:buChar char="●"/>
            </a:pPr>
            <a:r>
              <a:rPr lang="en-GB" sz="1600" b="1">
                <a:solidFill>
                  <a:srgbClr val="313537"/>
                </a:solidFill>
              </a:rPr>
              <a:t>What did you think? Could you use it?!</a:t>
            </a:r>
            <a:endParaRPr sz="1600" b="1">
              <a:solidFill>
                <a:srgbClr val="313537"/>
              </a:solidFill>
            </a:endParaRPr>
          </a:p>
          <a:p>
            <a:pPr marL="457200" lvl="0" indent="0" algn="l" rtl="0">
              <a:spcBef>
                <a:spcPts val="0"/>
              </a:spcBef>
              <a:spcAft>
                <a:spcPts val="0"/>
              </a:spcAft>
              <a:buNone/>
            </a:pPr>
            <a:endParaRPr sz="1600" b="1">
              <a:solidFill>
                <a:srgbClr val="313537"/>
              </a:solidFill>
            </a:endParaRPr>
          </a:p>
          <a:p>
            <a:pPr marL="457200" lvl="0" indent="-330200" algn="l" rtl="0">
              <a:spcBef>
                <a:spcPts val="0"/>
              </a:spcBef>
              <a:spcAft>
                <a:spcPts val="0"/>
              </a:spcAft>
              <a:buClr>
                <a:srgbClr val="313537"/>
              </a:buClr>
              <a:buSzPts val="1600"/>
              <a:buChar char="●"/>
            </a:pPr>
            <a:r>
              <a:rPr lang="en-GB" sz="1600" b="1">
                <a:solidFill>
                  <a:srgbClr val="313537"/>
                </a:solidFill>
              </a:rPr>
              <a:t>What kind of learning activities could it support?</a:t>
            </a:r>
            <a:endParaRPr sz="1600" b="1">
              <a:solidFill>
                <a:srgbClr val="313537"/>
              </a:solidFill>
            </a:endParaRPr>
          </a:p>
          <a:p>
            <a:pPr marL="457200" lvl="0" indent="0" algn="l" rtl="0">
              <a:spcBef>
                <a:spcPts val="0"/>
              </a:spcBef>
              <a:spcAft>
                <a:spcPts val="0"/>
              </a:spcAft>
              <a:buNone/>
            </a:pPr>
            <a:endParaRPr sz="1600" b="1">
              <a:solidFill>
                <a:srgbClr val="313537"/>
              </a:solidFill>
            </a:endParaRPr>
          </a:p>
          <a:p>
            <a:pPr marL="457200" lvl="0" indent="-330200" algn="l" rtl="0">
              <a:spcBef>
                <a:spcPts val="0"/>
              </a:spcBef>
              <a:spcAft>
                <a:spcPts val="0"/>
              </a:spcAft>
              <a:buClr>
                <a:srgbClr val="313537"/>
              </a:buClr>
              <a:buSzPts val="1600"/>
              <a:buChar char="●"/>
            </a:pPr>
            <a:r>
              <a:rPr lang="en-GB" sz="1600" b="1">
                <a:solidFill>
                  <a:srgbClr val="313537"/>
                </a:solidFill>
              </a:rPr>
              <a:t>How might it be used in a differentiated way?</a:t>
            </a:r>
            <a:endParaRPr sz="1600" b="1">
              <a:solidFill>
                <a:srgbClr val="313537"/>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301"/>
        <p:cNvGrpSpPr/>
        <p:nvPr/>
      </p:nvGrpSpPr>
      <p:grpSpPr>
        <a:xfrm>
          <a:off x="0" y="0"/>
          <a:ext cx="0" cy="0"/>
          <a:chOff x="0" y="0"/>
          <a:chExt cx="0" cy="0"/>
        </a:xfrm>
      </p:grpSpPr>
      <p:sp>
        <p:nvSpPr>
          <p:cNvPr id="302" name="Google Shape;302;p44"/>
          <p:cNvSpPr txBox="1">
            <a:spLocks noGrp="1"/>
          </p:cNvSpPr>
          <p:nvPr>
            <p:ph type="title" idx="4294967295"/>
          </p:nvPr>
        </p:nvSpPr>
        <p:spPr>
          <a:xfrm>
            <a:off x="609175" y="5616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20" u="sng">
                <a:solidFill>
                  <a:schemeClr val="hlink"/>
                </a:solidFill>
                <a:hlinkClick r:id="rId3"/>
              </a:rPr>
              <a:t>ColloCaid</a:t>
            </a:r>
            <a:r>
              <a:rPr lang="en-GB" sz="2220"/>
              <a:t>: initial reflections</a:t>
            </a:r>
            <a:endParaRPr sz="2220"/>
          </a:p>
        </p:txBody>
      </p:sp>
      <p:sp>
        <p:nvSpPr>
          <p:cNvPr id="303" name="Google Shape;303;p44"/>
          <p:cNvSpPr txBox="1">
            <a:spLocks noGrp="1"/>
          </p:cNvSpPr>
          <p:nvPr>
            <p:ph type="body" idx="4294967295"/>
          </p:nvPr>
        </p:nvSpPr>
        <p:spPr>
          <a:xfrm>
            <a:off x="489750" y="1471600"/>
            <a:ext cx="8164500" cy="32829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1600"/>
              </a:spcBef>
              <a:spcAft>
                <a:spcPts val="0"/>
              </a:spcAft>
              <a:buClr>
                <a:srgbClr val="313537"/>
              </a:buClr>
              <a:buSzPts val="1800"/>
              <a:buChar char="●"/>
            </a:pPr>
            <a:r>
              <a:rPr lang="en-GB" sz="1800" b="1">
                <a:solidFill>
                  <a:srgbClr val="313537"/>
                </a:solidFill>
              </a:rPr>
              <a:t>works well with higher level students, but can be confusing for lower level students (complex grammar)</a:t>
            </a:r>
            <a:endParaRPr sz="1800" b="1">
              <a:solidFill>
                <a:srgbClr val="313537"/>
              </a:solidFill>
            </a:endParaRPr>
          </a:p>
          <a:p>
            <a:pPr marL="457200" lvl="0" indent="-342900" algn="l" rtl="0">
              <a:lnSpc>
                <a:spcPct val="150000"/>
              </a:lnSpc>
              <a:spcBef>
                <a:spcPts val="0"/>
              </a:spcBef>
              <a:spcAft>
                <a:spcPts val="0"/>
              </a:spcAft>
              <a:buClr>
                <a:srgbClr val="313537"/>
              </a:buClr>
              <a:buSzPts val="1800"/>
              <a:buChar char="●"/>
            </a:pPr>
            <a:r>
              <a:rPr lang="en-GB" sz="1800" b="1">
                <a:solidFill>
                  <a:srgbClr val="313537"/>
                </a:solidFill>
              </a:rPr>
              <a:t>good potential to develop autonomy</a:t>
            </a:r>
            <a:endParaRPr sz="1800" b="1">
              <a:solidFill>
                <a:srgbClr val="313537"/>
              </a:solidFill>
            </a:endParaRPr>
          </a:p>
          <a:p>
            <a:pPr marL="457200" lvl="0" indent="-342900" algn="l" rtl="0">
              <a:lnSpc>
                <a:spcPct val="150000"/>
              </a:lnSpc>
              <a:spcBef>
                <a:spcPts val="0"/>
              </a:spcBef>
              <a:spcAft>
                <a:spcPts val="0"/>
              </a:spcAft>
              <a:buClr>
                <a:srgbClr val="313537"/>
              </a:buClr>
              <a:buSzPts val="1800"/>
              <a:buChar char="●"/>
            </a:pPr>
            <a:r>
              <a:rPr lang="en-GB" sz="1800" b="1">
                <a:solidFill>
                  <a:srgbClr val="313537"/>
                </a:solidFill>
              </a:rPr>
              <a:t>requires repeated exposure</a:t>
            </a:r>
            <a:endParaRPr sz="1800" b="1">
              <a:solidFill>
                <a:srgbClr val="313537"/>
              </a:solidFill>
            </a:endParaRPr>
          </a:p>
          <a:p>
            <a:pPr marL="457200" lvl="0" indent="-342900" algn="l" rtl="0">
              <a:spcBef>
                <a:spcPts val="0"/>
              </a:spcBef>
              <a:spcAft>
                <a:spcPts val="0"/>
              </a:spcAft>
              <a:buClr>
                <a:srgbClr val="313537"/>
              </a:buClr>
              <a:buSzPts val="1800"/>
              <a:buChar char="●"/>
            </a:pPr>
            <a:r>
              <a:rPr lang="en-GB" sz="1800" b="1">
                <a:solidFill>
                  <a:srgbClr val="313537"/>
                </a:solidFill>
              </a:rPr>
              <a:t>works better for writing in real time, not for proofreading/introducing improvements/corrections</a:t>
            </a:r>
            <a:endParaRPr sz="1800" b="1">
              <a:solidFill>
                <a:srgbClr val="313537"/>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307"/>
        <p:cNvGrpSpPr/>
        <p:nvPr/>
      </p:nvGrpSpPr>
      <p:grpSpPr>
        <a:xfrm>
          <a:off x="0" y="0"/>
          <a:ext cx="0" cy="0"/>
          <a:chOff x="0" y="0"/>
          <a:chExt cx="0" cy="0"/>
        </a:xfrm>
      </p:grpSpPr>
      <p:sp>
        <p:nvSpPr>
          <p:cNvPr id="308" name="Google Shape;308;p45"/>
          <p:cNvSpPr txBox="1"/>
          <p:nvPr/>
        </p:nvSpPr>
        <p:spPr>
          <a:xfrm>
            <a:off x="509400" y="438650"/>
            <a:ext cx="80232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b="1">
                <a:solidFill>
                  <a:schemeClr val="dk2"/>
                </a:solidFill>
              </a:rPr>
              <a:t>Corpora and the tools to access them</a:t>
            </a:r>
            <a:endParaRPr sz="2500" b="1">
              <a:solidFill>
                <a:schemeClr val="dk2"/>
              </a:solidFill>
            </a:endParaRPr>
          </a:p>
          <a:p>
            <a:pPr marL="0" lvl="0" indent="0" algn="l" rtl="0">
              <a:spcBef>
                <a:spcPts val="0"/>
              </a:spcBef>
              <a:spcAft>
                <a:spcPts val="0"/>
              </a:spcAft>
              <a:buNone/>
            </a:pPr>
            <a:endParaRPr>
              <a:latin typeface="Lato"/>
              <a:ea typeface="Lato"/>
              <a:cs typeface="Lato"/>
              <a:sym typeface="Lato"/>
            </a:endParaRPr>
          </a:p>
        </p:txBody>
      </p:sp>
      <p:sp>
        <p:nvSpPr>
          <p:cNvPr id="309" name="Google Shape;309;p45"/>
          <p:cNvSpPr txBox="1"/>
          <p:nvPr/>
        </p:nvSpPr>
        <p:spPr>
          <a:xfrm>
            <a:off x="233475" y="1286500"/>
            <a:ext cx="20943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Lato"/>
                <a:ea typeface="Lato"/>
                <a:cs typeface="Lato"/>
                <a:sym typeface="Lato"/>
              </a:rPr>
              <a:t>BAWE</a:t>
            </a:r>
            <a:endParaRPr b="1">
              <a:latin typeface="Lato"/>
              <a:ea typeface="Lato"/>
              <a:cs typeface="Lato"/>
              <a:sym typeface="Lato"/>
            </a:endParaRPr>
          </a:p>
          <a:p>
            <a:pPr marL="0" lvl="0" indent="0" algn="ctr" rtl="0">
              <a:spcBef>
                <a:spcPts val="0"/>
              </a:spcBef>
              <a:spcAft>
                <a:spcPts val="0"/>
              </a:spcAft>
              <a:buNone/>
            </a:pPr>
            <a:r>
              <a:rPr lang="en-GB" sz="1200" b="1">
                <a:latin typeface="Lato"/>
                <a:ea typeface="Lato"/>
                <a:cs typeface="Lato"/>
                <a:sym typeface="Lato"/>
              </a:rPr>
              <a:t>The British Academic Written English</a:t>
            </a:r>
            <a:endParaRPr sz="1200" b="1">
              <a:latin typeface="Lato"/>
              <a:ea typeface="Lato"/>
              <a:cs typeface="Lato"/>
              <a:sym typeface="Lato"/>
            </a:endParaRPr>
          </a:p>
        </p:txBody>
      </p:sp>
      <p:sp>
        <p:nvSpPr>
          <p:cNvPr id="310" name="Google Shape;310;p45"/>
          <p:cNvSpPr txBox="1"/>
          <p:nvPr/>
        </p:nvSpPr>
        <p:spPr>
          <a:xfrm>
            <a:off x="3452700" y="1317100"/>
            <a:ext cx="2136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Lato"/>
                <a:ea typeface="Lato"/>
                <a:cs typeface="Lato"/>
                <a:sym typeface="Lato"/>
              </a:rPr>
              <a:t>BASE</a:t>
            </a:r>
            <a:endParaRPr b="1">
              <a:latin typeface="Lato"/>
              <a:ea typeface="Lato"/>
              <a:cs typeface="Lato"/>
              <a:sym typeface="Lato"/>
            </a:endParaRPr>
          </a:p>
          <a:p>
            <a:pPr marL="0" lvl="0" indent="0" algn="ctr" rtl="0">
              <a:spcBef>
                <a:spcPts val="0"/>
              </a:spcBef>
              <a:spcAft>
                <a:spcPts val="0"/>
              </a:spcAft>
              <a:buNone/>
            </a:pPr>
            <a:r>
              <a:rPr lang="en-GB" sz="1100" b="1">
                <a:latin typeface="Lato"/>
                <a:ea typeface="Lato"/>
                <a:cs typeface="Lato"/>
                <a:sym typeface="Lato"/>
              </a:rPr>
              <a:t>The British Academic Spoken English</a:t>
            </a:r>
            <a:endParaRPr sz="1100" b="1">
              <a:latin typeface="Lato"/>
              <a:ea typeface="Lato"/>
              <a:cs typeface="Lato"/>
              <a:sym typeface="Lato"/>
            </a:endParaRPr>
          </a:p>
        </p:txBody>
      </p:sp>
      <p:sp>
        <p:nvSpPr>
          <p:cNvPr id="311" name="Google Shape;311;p45"/>
          <p:cNvSpPr txBox="1"/>
          <p:nvPr/>
        </p:nvSpPr>
        <p:spPr>
          <a:xfrm>
            <a:off x="6664625" y="1317100"/>
            <a:ext cx="1719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Lato"/>
                <a:ea typeface="Lato"/>
                <a:cs typeface="Lato"/>
                <a:sym typeface="Lato"/>
              </a:rPr>
              <a:t>BNC</a:t>
            </a:r>
            <a:endParaRPr b="1">
              <a:latin typeface="Lato"/>
              <a:ea typeface="Lato"/>
              <a:cs typeface="Lato"/>
              <a:sym typeface="Lato"/>
            </a:endParaRPr>
          </a:p>
          <a:p>
            <a:pPr marL="0" lvl="0" indent="0" algn="ctr" rtl="0">
              <a:spcBef>
                <a:spcPts val="0"/>
              </a:spcBef>
              <a:spcAft>
                <a:spcPts val="0"/>
              </a:spcAft>
              <a:buNone/>
            </a:pPr>
            <a:r>
              <a:rPr lang="en-GB" sz="1100" b="1">
                <a:latin typeface="Lato"/>
                <a:ea typeface="Lato"/>
                <a:cs typeface="Lato"/>
                <a:sym typeface="Lato"/>
              </a:rPr>
              <a:t>The British National Corpus</a:t>
            </a:r>
            <a:endParaRPr sz="1100" b="1">
              <a:latin typeface="Lato"/>
              <a:ea typeface="Lato"/>
              <a:cs typeface="Lato"/>
              <a:sym typeface="Lato"/>
            </a:endParaRPr>
          </a:p>
        </p:txBody>
      </p:sp>
      <p:sp>
        <p:nvSpPr>
          <p:cNvPr id="312" name="Google Shape;312;p45"/>
          <p:cNvSpPr txBox="1"/>
          <p:nvPr/>
        </p:nvSpPr>
        <p:spPr>
          <a:xfrm>
            <a:off x="1062875" y="2652275"/>
            <a:ext cx="1492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latin typeface="Lato"/>
              <a:ea typeface="Lato"/>
              <a:cs typeface="Lato"/>
              <a:sym typeface="Lato"/>
            </a:endParaRPr>
          </a:p>
        </p:txBody>
      </p:sp>
      <p:sp>
        <p:nvSpPr>
          <p:cNvPr id="313" name="Google Shape;313;p45"/>
          <p:cNvSpPr txBox="1"/>
          <p:nvPr/>
        </p:nvSpPr>
        <p:spPr>
          <a:xfrm>
            <a:off x="3664800" y="2675925"/>
            <a:ext cx="2336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latin typeface="Lato"/>
              <a:ea typeface="Lato"/>
              <a:cs typeface="Lato"/>
              <a:sym typeface="Lato"/>
            </a:endParaRPr>
          </a:p>
        </p:txBody>
      </p:sp>
      <p:sp>
        <p:nvSpPr>
          <p:cNvPr id="314" name="Google Shape;314;p45"/>
          <p:cNvSpPr txBox="1"/>
          <p:nvPr/>
        </p:nvSpPr>
        <p:spPr>
          <a:xfrm>
            <a:off x="113225" y="3972150"/>
            <a:ext cx="1917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latin typeface="Lato"/>
              <a:ea typeface="Lato"/>
              <a:cs typeface="Lato"/>
              <a:sym typeface="Lato"/>
            </a:endParaRPr>
          </a:p>
        </p:txBody>
      </p:sp>
      <p:sp>
        <p:nvSpPr>
          <p:cNvPr id="315" name="Google Shape;315;p45"/>
          <p:cNvSpPr txBox="1"/>
          <p:nvPr/>
        </p:nvSpPr>
        <p:spPr>
          <a:xfrm>
            <a:off x="2518675" y="3834625"/>
            <a:ext cx="191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316" name="Google Shape;316;p45"/>
          <p:cNvSpPr txBox="1"/>
          <p:nvPr/>
        </p:nvSpPr>
        <p:spPr>
          <a:xfrm>
            <a:off x="6558700" y="2371650"/>
            <a:ext cx="23061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latin typeface="Lato"/>
                <a:ea typeface="Lato"/>
                <a:cs typeface="Lato"/>
                <a:sym typeface="Lato"/>
              </a:rPr>
              <a:t>BNC lab </a:t>
            </a:r>
            <a:endParaRPr sz="1100">
              <a:latin typeface="Lato"/>
              <a:ea typeface="Lato"/>
              <a:cs typeface="Lato"/>
              <a:sym typeface="Lato"/>
            </a:endParaRPr>
          </a:p>
          <a:p>
            <a:pPr marL="0" lvl="0" indent="0" algn="l" rtl="0">
              <a:spcBef>
                <a:spcPts val="0"/>
              </a:spcBef>
              <a:spcAft>
                <a:spcPts val="0"/>
              </a:spcAft>
              <a:buNone/>
            </a:pPr>
            <a:r>
              <a:rPr lang="en-GB" sz="1100" u="sng">
                <a:solidFill>
                  <a:schemeClr val="hlink"/>
                </a:solidFill>
                <a:latin typeface="Lato"/>
                <a:ea typeface="Lato"/>
                <a:cs typeface="Lato"/>
                <a:sym typeface="Lato"/>
                <a:hlinkClick r:id="rId3"/>
              </a:rPr>
              <a:t>http://corpora.lancs.ac.uk/bnclab/search</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GB" sz="1100">
                <a:latin typeface="Lato"/>
                <a:ea typeface="Lato"/>
                <a:cs typeface="Lato"/>
                <a:sym typeface="Lato"/>
              </a:rPr>
              <a:t>BNC </a:t>
            </a:r>
            <a:r>
              <a:rPr lang="en-GB" sz="1100" u="sng">
                <a:solidFill>
                  <a:schemeClr val="hlink"/>
                </a:solidFill>
                <a:latin typeface="Lato"/>
                <a:ea typeface="Lato"/>
                <a:cs typeface="Lato"/>
                <a:sym typeface="Lato"/>
                <a:hlinkClick r:id="rId4"/>
              </a:rPr>
              <a:t>https://www.english-corpora.org/bnc/</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p:txBody>
      </p:sp>
      <p:sp>
        <p:nvSpPr>
          <p:cNvPr id="317" name="Google Shape;317;p45"/>
          <p:cNvSpPr txBox="1"/>
          <p:nvPr/>
        </p:nvSpPr>
        <p:spPr>
          <a:xfrm>
            <a:off x="113225" y="2370125"/>
            <a:ext cx="31413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latin typeface="Lato"/>
                <a:ea typeface="Lato"/>
                <a:cs typeface="Lato"/>
                <a:sym typeface="Lato"/>
              </a:rPr>
              <a:t>Sketch Engine  </a:t>
            </a:r>
            <a:r>
              <a:rPr lang="en-GB" sz="1100" u="sng">
                <a:solidFill>
                  <a:schemeClr val="hlink"/>
                </a:solidFill>
                <a:latin typeface="Lato"/>
                <a:ea typeface="Lato"/>
                <a:cs typeface="Lato"/>
                <a:sym typeface="Lato"/>
                <a:hlinkClick r:id="rId5"/>
              </a:rPr>
              <a:t>http://www.sketchengine.eu/</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GB" sz="1100">
                <a:latin typeface="Lato"/>
                <a:ea typeface="Lato"/>
                <a:cs typeface="Lato"/>
                <a:sym typeface="Lato"/>
              </a:rPr>
              <a:t>EAP foundations concordancer </a:t>
            </a:r>
            <a:r>
              <a:rPr lang="en-GB" sz="1100" u="sng">
                <a:solidFill>
                  <a:schemeClr val="hlink"/>
                </a:solidFill>
                <a:latin typeface="Lato"/>
                <a:ea typeface="Lato"/>
                <a:cs typeface="Lato"/>
                <a:sym typeface="Lato"/>
                <a:hlinkClick r:id="rId6"/>
              </a:rPr>
              <a:t>https://www.eapfoundation.com/guides/concordancer/</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GB" sz="1100">
                <a:latin typeface="Lato"/>
                <a:ea typeface="Lato"/>
                <a:cs typeface="Lato"/>
                <a:sym typeface="Lato"/>
              </a:rPr>
              <a:t>ColloCaid </a:t>
            </a:r>
            <a:r>
              <a:rPr lang="en-GB" sz="1100" u="sng">
                <a:solidFill>
                  <a:schemeClr val="hlink"/>
                </a:solidFill>
                <a:latin typeface="Lato"/>
                <a:ea typeface="Lato"/>
                <a:cs typeface="Lato"/>
                <a:sym typeface="Lato"/>
                <a:hlinkClick r:id="rId7"/>
              </a:rPr>
              <a:t>https://collocaid.uk/prototype/editor/public/</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GB" sz="1100">
                <a:latin typeface="Lato"/>
                <a:ea typeface="Lato"/>
                <a:cs typeface="Lato"/>
                <a:sym typeface="Lato"/>
              </a:rPr>
              <a:t>BAWE Quicklinks - lexico-grammatical patterns common in academic writing </a:t>
            </a:r>
            <a:endParaRPr sz="1100">
              <a:latin typeface="Lato"/>
              <a:ea typeface="Lato"/>
              <a:cs typeface="Lato"/>
              <a:sym typeface="Lato"/>
            </a:endParaRPr>
          </a:p>
          <a:p>
            <a:pPr marL="0" lvl="0" indent="0" algn="l" rtl="0">
              <a:spcBef>
                <a:spcPts val="0"/>
              </a:spcBef>
              <a:spcAft>
                <a:spcPts val="0"/>
              </a:spcAft>
              <a:buNone/>
            </a:pPr>
            <a:r>
              <a:rPr lang="en-GB" sz="1100" u="sng">
                <a:solidFill>
                  <a:schemeClr val="hlink"/>
                </a:solidFill>
                <a:latin typeface="Lato"/>
                <a:ea typeface="Lato"/>
                <a:cs typeface="Lato"/>
                <a:sym typeface="Lato"/>
                <a:hlinkClick r:id="rId8"/>
              </a:rPr>
              <a:t>https://bawequicklinks.coventry.domains/</a:t>
            </a:r>
            <a:endParaRPr>
              <a:latin typeface="Lato"/>
              <a:ea typeface="Lato"/>
              <a:cs typeface="Lato"/>
              <a:sym typeface="Lato"/>
            </a:endParaRPr>
          </a:p>
        </p:txBody>
      </p:sp>
      <p:sp>
        <p:nvSpPr>
          <p:cNvPr id="318" name="Google Shape;318;p45"/>
          <p:cNvSpPr txBox="1"/>
          <p:nvPr/>
        </p:nvSpPr>
        <p:spPr>
          <a:xfrm>
            <a:off x="3395975" y="2371650"/>
            <a:ext cx="2907900" cy="124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latin typeface="Lato"/>
                <a:ea typeface="Lato"/>
                <a:cs typeface="Lato"/>
                <a:sym typeface="Lato"/>
              </a:rPr>
              <a:t>Sketch Engine  </a:t>
            </a:r>
            <a:r>
              <a:rPr lang="en-GB" sz="1100" u="sng">
                <a:solidFill>
                  <a:schemeClr val="accent5"/>
                </a:solidFill>
                <a:latin typeface="Lato"/>
                <a:ea typeface="Lato"/>
                <a:cs typeface="Lato"/>
                <a:sym typeface="Lato"/>
                <a:hlinkClick r:id="rId5">
                  <a:extLst>
                    <a:ext uri="{A12FA001-AC4F-418D-AE19-62706E023703}">
                      <ahyp:hlinkClr xmlns:ahyp="http://schemas.microsoft.com/office/drawing/2018/hyperlinkcolor" val="tx"/>
                    </a:ext>
                  </a:extLst>
                </a:hlinkClick>
              </a:rPr>
              <a:t>http://www.sketchengine.eu/</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GB" sz="1100">
                <a:latin typeface="Lato"/>
                <a:ea typeface="Lato"/>
                <a:cs typeface="Lato"/>
                <a:sym typeface="Lato"/>
              </a:rPr>
              <a:t>EAP foundations concordancer </a:t>
            </a:r>
            <a:r>
              <a:rPr lang="en-GB" sz="1100" u="sng">
                <a:solidFill>
                  <a:schemeClr val="accent5"/>
                </a:solidFill>
                <a:latin typeface="Lato"/>
                <a:ea typeface="Lato"/>
                <a:cs typeface="Lato"/>
                <a:sym typeface="Lato"/>
                <a:hlinkClick r:id="rId6">
                  <a:extLst>
                    <a:ext uri="{A12FA001-AC4F-418D-AE19-62706E023703}">
                      <ahyp:hlinkClr xmlns:ahyp="http://schemas.microsoft.com/office/drawing/2018/hyperlinkcolor" val="tx"/>
                    </a:ext>
                  </a:extLst>
                </a:hlinkClick>
              </a:rPr>
              <a:t>https://www.eapfoundation.com/guides/concordancer/</a:t>
            </a:r>
            <a:endParaRPr sz="11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cxnSp>
        <p:nvCxnSpPr>
          <p:cNvPr id="319" name="Google Shape;319;p45"/>
          <p:cNvCxnSpPr>
            <a:stCxn id="309" idx="2"/>
          </p:cNvCxnSpPr>
          <p:nvPr/>
        </p:nvCxnSpPr>
        <p:spPr>
          <a:xfrm>
            <a:off x="1280625" y="2056000"/>
            <a:ext cx="0" cy="321300"/>
          </a:xfrm>
          <a:prstGeom prst="straightConnector1">
            <a:avLst/>
          </a:prstGeom>
          <a:noFill/>
          <a:ln w="9525" cap="flat" cmpd="sng">
            <a:solidFill>
              <a:schemeClr val="dk2"/>
            </a:solidFill>
            <a:prstDash val="solid"/>
            <a:round/>
            <a:headEnd type="none" w="med" len="med"/>
            <a:tailEnd type="triangle" w="med" len="med"/>
          </a:ln>
        </p:spPr>
      </p:cxnSp>
      <p:cxnSp>
        <p:nvCxnSpPr>
          <p:cNvPr id="320" name="Google Shape;320;p45"/>
          <p:cNvCxnSpPr>
            <a:stCxn id="310" idx="2"/>
          </p:cNvCxnSpPr>
          <p:nvPr/>
        </p:nvCxnSpPr>
        <p:spPr>
          <a:xfrm>
            <a:off x="4521000" y="2056000"/>
            <a:ext cx="6900" cy="356700"/>
          </a:xfrm>
          <a:prstGeom prst="straightConnector1">
            <a:avLst/>
          </a:prstGeom>
          <a:noFill/>
          <a:ln w="9525" cap="flat" cmpd="sng">
            <a:solidFill>
              <a:schemeClr val="dk2"/>
            </a:solidFill>
            <a:prstDash val="solid"/>
            <a:round/>
            <a:headEnd type="none" w="med" len="med"/>
            <a:tailEnd type="triangle" w="med" len="med"/>
          </a:ln>
        </p:spPr>
      </p:cxnSp>
      <p:cxnSp>
        <p:nvCxnSpPr>
          <p:cNvPr id="321" name="Google Shape;321;p45"/>
          <p:cNvCxnSpPr>
            <a:stCxn id="311" idx="2"/>
          </p:cNvCxnSpPr>
          <p:nvPr/>
        </p:nvCxnSpPr>
        <p:spPr>
          <a:xfrm>
            <a:off x="7524275" y="2056000"/>
            <a:ext cx="3600" cy="328200"/>
          </a:xfrm>
          <a:prstGeom prst="straightConnector1">
            <a:avLst/>
          </a:prstGeom>
          <a:noFill/>
          <a:ln w="9525" cap="flat" cmpd="sng">
            <a:solidFill>
              <a:schemeClr val="dk2"/>
            </a:solidFill>
            <a:prstDash val="solid"/>
            <a:round/>
            <a:headEnd type="none" w="med" len="med"/>
            <a:tailEnd type="triangle" w="med" len="med"/>
          </a:ln>
        </p:spPr>
      </p:cxnSp>
      <p:sp>
        <p:nvSpPr>
          <p:cNvPr id="322" name="Google Shape;322;p45"/>
          <p:cNvSpPr txBox="1"/>
          <p:nvPr/>
        </p:nvSpPr>
        <p:spPr>
          <a:xfrm>
            <a:off x="183950" y="4565000"/>
            <a:ext cx="8405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326"/>
        <p:cNvGrpSpPr/>
        <p:nvPr/>
      </p:nvGrpSpPr>
      <p:grpSpPr>
        <a:xfrm>
          <a:off x="0" y="0"/>
          <a:ext cx="0" cy="0"/>
          <a:chOff x="0" y="0"/>
          <a:chExt cx="0" cy="0"/>
        </a:xfrm>
      </p:grpSpPr>
      <p:sp>
        <p:nvSpPr>
          <p:cNvPr id="327" name="Google Shape;327;p46"/>
          <p:cNvSpPr txBox="1">
            <a:spLocks noGrp="1"/>
          </p:cNvSpPr>
          <p:nvPr>
            <p:ph type="title" idx="4294967295"/>
          </p:nvPr>
        </p:nvSpPr>
        <p:spPr>
          <a:xfrm>
            <a:off x="727650" y="3147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References</a:t>
            </a:r>
            <a:endParaRPr/>
          </a:p>
        </p:txBody>
      </p:sp>
      <p:sp>
        <p:nvSpPr>
          <p:cNvPr id="328" name="Google Shape;328;p46"/>
          <p:cNvSpPr txBox="1">
            <a:spLocks noGrp="1"/>
          </p:cNvSpPr>
          <p:nvPr>
            <p:ph type="body" idx="4294967295"/>
          </p:nvPr>
        </p:nvSpPr>
        <p:spPr>
          <a:xfrm>
            <a:off x="729450" y="1028700"/>
            <a:ext cx="7688700" cy="3870600"/>
          </a:xfrm>
          <a:prstGeom prst="rect">
            <a:avLst/>
          </a:prstGeom>
          <a:solidFill>
            <a:srgbClr val="E0F4F8">
              <a:alpha val="87600"/>
            </a:srgbClr>
          </a:solidFill>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GB" sz="1150">
                <a:solidFill>
                  <a:srgbClr val="3A3A3A"/>
                </a:solidFill>
                <a:highlight>
                  <a:schemeClr val="lt1"/>
                </a:highlight>
                <a:latin typeface="Source Sans Pro"/>
                <a:ea typeface="Source Sans Pro"/>
                <a:cs typeface="Source Sans Pro"/>
                <a:sym typeface="Source Sans Pro"/>
              </a:rPr>
              <a:t>Kaltenböck, G., &amp; Mehlmauer-Larcher, B. (2005). Computer corpora and the language classroom: on the potential and limitations of computer corpora in language teaching. </a:t>
            </a:r>
            <a:r>
              <a:rPr lang="en-GB" sz="1150" i="1">
                <a:solidFill>
                  <a:srgbClr val="3A3A3A"/>
                </a:solidFill>
                <a:highlight>
                  <a:schemeClr val="lt1"/>
                </a:highlight>
                <a:latin typeface="Source Sans Pro"/>
                <a:ea typeface="Source Sans Pro"/>
                <a:cs typeface="Source Sans Pro"/>
                <a:sym typeface="Source Sans Pro"/>
              </a:rPr>
              <a:t>ReCALL</a:t>
            </a:r>
            <a:r>
              <a:rPr lang="en-GB" sz="1150">
                <a:solidFill>
                  <a:srgbClr val="3A3A3A"/>
                </a:solidFill>
                <a:highlight>
                  <a:schemeClr val="lt1"/>
                </a:highlight>
                <a:latin typeface="Source Sans Pro"/>
                <a:ea typeface="Source Sans Pro"/>
                <a:cs typeface="Source Sans Pro"/>
                <a:sym typeface="Source Sans Pro"/>
              </a:rPr>
              <a:t>, </a:t>
            </a:r>
            <a:r>
              <a:rPr lang="en-GB" sz="1150" i="1">
                <a:solidFill>
                  <a:srgbClr val="3A3A3A"/>
                </a:solidFill>
                <a:highlight>
                  <a:schemeClr val="lt1"/>
                </a:highlight>
                <a:latin typeface="Source Sans Pro"/>
                <a:ea typeface="Source Sans Pro"/>
                <a:cs typeface="Source Sans Pro"/>
                <a:sym typeface="Source Sans Pro"/>
              </a:rPr>
              <a:t>17</a:t>
            </a:r>
            <a:r>
              <a:rPr lang="en-GB" sz="1150">
                <a:solidFill>
                  <a:srgbClr val="3A3A3A"/>
                </a:solidFill>
                <a:highlight>
                  <a:schemeClr val="lt1"/>
                </a:highlight>
                <a:latin typeface="Source Sans Pro"/>
                <a:ea typeface="Source Sans Pro"/>
                <a:cs typeface="Source Sans Pro"/>
                <a:sym typeface="Source Sans Pro"/>
              </a:rPr>
              <a:t>(1), 65–84. </a:t>
            </a:r>
            <a:r>
              <a:rPr lang="en-GB" sz="1150" u="sng">
                <a:solidFill>
                  <a:schemeClr val="accent5"/>
                </a:solidFill>
                <a:highlight>
                  <a:schemeClr val="lt1"/>
                </a:highlight>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https://doi.org/10.1017/S0958344005000613</a:t>
            </a:r>
            <a:endParaRPr sz="1150">
              <a:solidFill>
                <a:srgbClr val="3A3A3A"/>
              </a:solidFill>
              <a:highlight>
                <a:srgbClr val="FFFFFF"/>
              </a:highlight>
              <a:latin typeface="Source Sans Pro"/>
              <a:ea typeface="Source Sans Pro"/>
              <a:cs typeface="Source Sans Pro"/>
              <a:sym typeface="Source Sans Pro"/>
            </a:endParaRPr>
          </a:p>
          <a:p>
            <a:pPr marL="0" lvl="0" indent="0" algn="l" rtl="0">
              <a:spcBef>
                <a:spcPts val="1200"/>
              </a:spcBef>
              <a:spcAft>
                <a:spcPts val="0"/>
              </a:spcAft>
              <a:buNone/>
            </a:pPr>
            <a:r>
              <a:rPr lang="en-GB" sz="1150">
                <a:solidFill>
                  <a:srgbClr val="3A3A3A"/>
                </a:solidFill>
                <a:highlight>
                  <a:srgbClr val="FFFFFF"/>
                </a:highlight>
                <a:latin typeface="Source Sans Pro"/>
                <a:ea typeface="Source Sans Pro"/>
                <a:cs typeface="Source Sans Pro"/>
                <a:sym typeface="Source Sans Pro"/>
              </a:rPr>
              <a:t>Kilgarriff, A., Baisa, V.,  Bušta, J., Jakubíček, M., Kovář, V.,  Michelfeit, J., Rychlý, P., Suchomel, V. (2014).  The Sketch Engine: ten years on. Lexicography, 1, 7-36, .  </a:t>
            </a:r>
            <a:r>
              <a:rPr lang="en-GB" sz="1150" u="sng">
                <a:solidFill>
                  <a:schemeClr val="hlink"/>
                </a:solidFill>
                <a:highlight>
                  <a:srgbClr val="FFFFFF"/>
                </a:highlight>
                <a:latin typeface="Source Sans Pro"/>
                <a:ea typeface="Source Sans Pro"/>
                <a:cs typeface="Source Sans Pro"/>
                <a:sym typeface="Source Sans Pro"/>
                <a:hlinkClick r:id="rId4"/>
              </a:rPr>
              <a:t>http://www.sketchengine.eu/</a:t>
            </a:r>
            <a:endParaRPr sz="1150">
              <a:solidFill>
                <a:srgbClr val="3A3A3A"/>
              </a:solidFill>
              <a:highlight>
                <a:srgbClr val="FFFFFF"/>
              </a:highlight>
              <a:latin typeface="Source Sans Pro"/>
              <a:ea typeface="Source Sans Pro"/>
              <a:cs typeface="Source Sans Pro"/>
              <a:sym typeface="Source Sans Pro"/>
            </a:endParaRPr>
          </a:p>
          <a:p>
            <a:pPr marL="0" lvl="0" indent="0" algn="l" rtl="0">
              <a:spcBef>
                <a:spcPts val="1200"/>
              </a:spcBef>
              <a:spcAft>
                <a:spcPts val="0"/>
              </a:spcAft>
              <a:buNone/>
            </a:pPr>
            <a:r>
              <a:rPr lang="en-GB" sz="1150">
                <a:solidFill>
                  <a:srgbClr val="3A3A3A"/>
                </a:solidFill>
                <a:highlight>
                  <a:srgbClr val="FFFFFF"/>
                </a:highlight>
                <a:latin typeface="Source Sans Pro"/>
                <a:ea typeface="Source Sans Pro"/>
                <a:cs typeface="Source Sans Pro"/>
                <a:sym typeface="Source Sans Pro"/>
              </a:rPr>
              <a:t>Lew, R., Frankenberg-Garcia, A., Rees, G., Roberts, J. C., &amp; Sharma, N. (2018). ColloCaid: A real-time tool to help academic writers with English collocations. Paper presented at Proceedings of the XVIII EURALEX International Congress, Ljubljana, Slovenia.  </a:t>
            </a:r>
            <a:r>
              <a:rPr lang="en-GB" sz="1150" u="sng">
                <a:solidFill>
                  <a:schemeClr val="hlink"/>
                </a:solidFill>
                <a:highlight>
                  <a:srgbClr val="FFFFFF"/>
                </a:highlight>
                <a:latin typeface="Source Sans Pro"/>
                <a:ea typeface="Source Sans Pro"/>
                <a:cs typeface="Source Sans Pro"/>
                <a:sym typeface="Source Sans Pro"/>
                <a:hlinkClick r:id="rId5"/>
              </a:rPr>
              <a:t>https://www.collocaid.uk/</a:t>
            </a:r>
            <a:endParaRPr sz="1150">
              <a:solidFill>
                <a:srgbClr val="3A3A3A"/>
              </a:solidFill>
              <a:highlight>
                <a:srgbClr val="FFFFFF"/>
              </a:highlight>
              <a:latin typeface="Source Sans Pro"/>
              <a:ea typeface="Source Sans Pro"/>
              <a:cs typeface="Source Sans Pro"/>
              <a:sym typeface="Source Sans Pro"/>
            </a:endParaRPr>
          </a:p>
          <a:p>
            <a:pPr marL="0" lvl="0" indent="0" algn="l" rtl="0">
              <a:spcBef>
                <a:spcPts val="1200"/>
              </a:spcBef>
              <a:spcAft>
                <a:spcPts val="0"/>
              </a:spcAft>
              <a:buNone/>
            </a:pPr>
            <a:r>
              <a:rPr lang="en-GB" sz="1150">
                <a:solidFill>
                  <a:srgbClr val="3A3A3A"/>
                </a:solidFill>
                <a:highlight>
                  <a:srgbClr val="FFFFFF"/>
                </a:highlight>
                <a:latin typeface="Source Sans Pro"/>
                <a:ea typeface="Source Sans Pro"/>
                <a:cs typeface="Source Sans Pro"/>
                <a:sym typeface="Source Sans Pro"/>
              </a:rPr>
              <a:t>Sinclair, J. (2004). Introduction. In: Sinclair J. M. (ed.) </a:t>
            </a:r>
            <a:r>
              <a:rPr lang="en-GB" sz="1150" i="1">
                <a:solidFill>
                  <a:srgbClr val="3A3A3A"/>
                </a:solidFill>
                <a:highlight>
                  <a:srgbClr val="FFFFFF"/>
                </a:highlight>
                <a:latin typeface="Source Sans Pro"/>
                <a:ea typeface="Source Sans Pro"/>
                <a:cs typeface="Source Sans Pro"/>
                <a:sym typeface="Source Sans Pro"/>
              </a:rPr>
              <a:t>How to use corpora in language teaching </a:t>
            </a:r>
            <a:r>
              <a:rPr lang="en-GB" sz="1150">
                <a:solidFill>
                  <a:srgbClr val="3A3A3A"/>
                </a:solidFill>
                <a:highlight>
                  <a:srgbClr val="FFFFFF"/>
                </a:highlight>
                <a:latin typeface="Source Sans Pro"/>
                <a:ea typeface="Source Sans Pro"/>
                <a:cs typeface="Source Sans Pro"/>
                <a:sym typeface="Source Sans Pro"/>
              </a:rPr>
              <a:t>(pp.1-10). J. Benjamins. </a:t>
            </a:r>
            <a:endParaRPr sz="1150">
              <a:solidFill>
                <a:srgbClr val="3A3A3A"/>
              </a:solidFill>
              <a:highlight>
                <a:srgbClr val="FFFFFF"/>
              </a:highlight>
              <a:latin typeface="Source Sans Pro"/>
              <a:ea typeface="Source Sans Pro"/>
              <a:cs typeface="Source Sans Pro"/>
              <a:sym typeface="Source Sans Pro"/>
            </a:endParaRPr>
          </a:p>
          <a:p>
            <a:pPr marL="0" lvl="0" indent="0" algn="l" rtl="0">
              <a:spcBef>
                <a:spcPts val="1200"/>
              </a:spcBef>
              <a:spcAft>
                <a:spcPts val="0"/>
              </a:spcAft>
              <a:buNone/>
            </a:pPr>
            <a:r>
              <a:rPr lang="en-GB" sz="1150">
                <a:solidFill>
                  <a:srgbClr val="3A3A3A"/>
                </a:solidFill>
                <a:highlight>
                  <a:srgbClr val="FFFFFF"/>
                </a:highlight>
                <a:latin typeface="Source Sans Pro"/>
                <a:ea typeface="Source Sans Pro"/>
                <a:cs typeface="Source Sans Pro"/>
                <a:sym typeface="Source Sans Pro"/>
              </a:rPr>
              <a:t>Smith, C.H.S. (2013). </a:t>
            </a:r>
            <a:r>
              <a:rPr lang="en-GB" sz="1150" i="1">
                <a:solidFill>
                  <a:srgbClr val="3A3A3A"/>
                </a:solidFill>
                <a:highlight>
                  <a:srgbClr val="FFFFFF"/>
                </a:highlight>
                <a:latin typeface="Source Sans Pro"/>
                <a:ea typeface="Source Sans Pro"/>
                <a:cs typeface="Source Sans Pro"/>
                <a:sym typeface="Source Sans Pro"/>
              </a:rPr>
              <a:t>Concordancer. </a:t>
            </a:r>
            <a:r>
              <a:rPr lang="en-GB" sz="1150">
                <a:solidFill>
                  <a:srgbClr val="3A3A3A"/>
                </a:solidFill>
                <a:highlight>
                  <a:srgbClr val="FFFFFF"/>
                </a:highlight>
                <a:latin typeface="Source Sans Pro"/>
                <a:ea typeface="Source Sans Pro"/>
                <a:cs typeface="Source Sans Pro"/>
                <a:sym typeface="Source Sans Pro"/>
              </a:rPr>
              <a:t>EAP Foundation. https://www.eapfoundation.com/vocab/concordancer/</a:t>
            </a:r>
            <a:endParaRPr sz="1150">
              <a:solidFill>
                <a:srgbClr val="3A3A3A"/>
              </a:solidFill>
              <a:highlight>
                <a:srgbClr val="FFFFFF"/>
              </a:highlight>
              <a:latin typeface="Source Sans Pro"/>
              <a:ea typeface="Source Sans Pro"/>
              <a:cs typeface="Source Sans Pro"/>
              <a:sym typeface="Source Sans Pro"/>
            </a:endParaRPr>
          </a:p>
          <a:p>
            <a:pPr marL="0" lvl="0" indent="0" algn="l" rtl="0">
              <a:spcBef>
                <a:spcPts val="1200"/>
              </a:spcBef>
              <a:spcAft>
                <a:spcPts val="0"/>
              </a:spcAft>
              <a:buNone/>
            </a:pPr>
            <a:r>
              <a:rPr lang="en-GB" sz="1200">
                <a:solidFill>
                  <a:srgbClr val="333333"/>
                </a:solidFill>
                <a:highlight>
                  <a:srgbClr val="FFFFFF"/>
                </a:highlight>
                <a:latin typeface="Source Sans Pro"/>
                <a:ea typeface="Source Sans Pro"/>
                <a:cs typeface="Source Sans Pro"/>
                <a:sym typeface="Source Sans Pro"/>
              </a:rPr>
              <a:t>Vincent, B. &amp; Nesi, H. (2018) The BAWE Quicklinks project: a new DDL resource for university students. </a:t>
            </a:r>
            <a:r>
              <a:rPr lang="en-GB" sz="1200" i="1">
                <a:solidFill>
                  <a:srgbClr val="333333"/>
                </a:solidFill>
                <a:highlight>
                  <a:srgbClr val="FFFFFF"/>
                </a:highlight>
                <a:latin typeface="Source Sans Pro"/>
                <a:ea typeface="Source Sans Pro"/>
                <a:cs typeface="Source Sans Pro"/>
                <a:sym typeface="Source Sans Pro"/>
              </a:rPr>
              <a:t>Revue de Linguistique et de Didactique des Langues (Lidil), </a:t>
            </a:r>
            <a:r>
              <a:rPr lang="en-GB" sz="1200">
                <a:solidFill>
                  <a:srgbClr val="333333"/>
                </a:solidFill>
                <a:highlight>
                  <a:srgbClr val="FFFFFF"/>
                </a:highlight>
                <a:latin typeface="Source Sans Pro"/>
                <a:ea typeface="Source Sans Pro"/>
                <a:cs typeface="Source Sans Pro"/>
                <a:sym typeface="Source Sans Pro"/>
              </a:rPr>
              <a:t>58: </a:t>
            </a:r>
            <a:r>
              <a:rPr lang="en-GB" sz="1200">
                <a:solidFill>
                  <a:srgbClr val="000080"/>
                </a:solidFill>
                <a:highlight>
                  <a:srgbClr val="FFFFFF"/>
                </a:highlight>
                <a:uFill>
                  <a:noFill/>
                </a:uFill>
                <a:latin typeface="Source Sans Pro"/>
                <a:ea typeface="Source Sans Pro"/>
                <a:cs typeface="Source Sans Pro"/>
                <a:sym typeface="Source Sans Pro"/>
                <a:hlinkClick r:id="rId6">
                  <a:extLst>
                    <a:ext uri="{A12FA001-AC4F-418D-AE19-62706E023703}">
                      <ahyp:hlinkClr xmlns:ahyp="http://schemas.microsoft.com/office/drawing/2018/hyperlinkcolor" val="tx"/>
                    </a:ext>
                  </a:extLst>
                </a:hlinkClick>
              </a:rPr>
              <a:t>http://journals.openedition.org/lidil/5306</a:t>
            </a:r>
            <a:r>
              <a:rPr lang="en-GB" sz="1200">
                <a:solidFill>
                  <a:srgbClr val="000080"/>
                </a:solidFill>
                <a:highlight>
                  <a:srgbClr val="FFFFFF"/>
                </a:highlight>
                <a:latin typeface="Source Sans Pro"/>
                <a:ea typeface="Source Sans Pro"/>
                <a:cs typeface="Source Sans Pro"/>
                <a:sym typeface="Source Sans Pro"/>
              </a:rPr>
              <a:t> https://bawequicklinks.coventry.domains/</a:t>
            </a:r>
            <a:endParaRPr sz="1200">
              <a:solidFill>
                <a:srgbClr val="000080"/>
              </a:solidFill>
              <a:highlight>
                <a:srgbClr val="FFFFFF"/>
              </a:highlight>
              <a:latin typeface="Source Sans Pro"/>
              <a:ea typeface="Source Sans Pro"/>
              <a:cs typeface="Source Sans Pro"/>
              <a:sym typeface="Source Sans Pro"/>
            </a:endParaRPr>
          </a:p>
          <a:p>
            <a:pPr marL="0" lvl="0" indent="0" algn="l" rtl="0">
              <a:spcBef>
                <a:spcPts val="1800"/>
              </a:spcBef>
              <a:spcAft>
                <a:spcPts val="0"/>
              </a:spcAft>
              <a:buNone/>
            </a:pPr>
            <a:endParaRPr sz="1150">
              <a:solidFill>
                <a:srgbClr val="3A3A3A"/>
              </a:solidFill>
              <a:highlight>
                <a:srgbClr val="FFFFFF"/>
              </a:highlight>
              <a:latin typeface="Source Sans Pro"/>
              <a:ea typeface="Source Sans Pro"/>
              <a:cs typeface="Source Sans Pro"/>
              <a:sym typeface="Source Sans Pro"/>
            </a:endParaRPr>
          </a:p>
          <a:p>
            <a:pPr marL="0" lvl="0" indent="0" algn="l" rtl="0">
              <a:spcBef>
                <a:spcPts val="1200"/>
              </a:spcBef>
              <a:spcAft>
                <a:spcPts val="0"/>
              </a:spcAft>
              <a:buNone/>
            </a:pPr>
            <a:endParaRPr sz="1150">
              <a:solidFill>
                <a:srgbClr val="3A3A3A"/>
              </a:solidFill>
              <a:highlight>
                <a:srgbClr val="FFFFFF"/>
              </a:highlight>
              <a:latin typeface="Source Sans Pro"/>
              <a:ea typeface="Source Sans Pro"/>
              <a:cs typeface="Source Sans Pro"/>
              <a:sym typeface="Source Sans Pro"/>
            </a:endParaRPr>
          </a:p>
          <a:p>
            <a:pPr marL="0" lvl="0" indent="0" algn="l" rtl="0">
              <a:spcBef>
                <a:spcPts val="1200"/>
              </a:spcBef>
              <a:spcAft>
                <a:spcPts val="0"/>
              </a:spcAft>
              <a:buNone/>
            </a:pPr>
            <a:endParaRPr sz="1150">
              <a:solidFill>
                <a:srgbClr val="3A3A3A"/>
              </a:solidFill>
              <a:highlight>
                <a:srgbClr val="FFFFFF"/>
              </a:highlight>
              <a:latin typeface="Source Sans Pro"/>
              <a:ea typeface="Source Sans Pro"/>
              <a:cs typeface="Source Sans Pro"/>
              <a:sym typeface="Source Sans Pro"/>
            </a:endParaRPr>
          </a:p>
          <a:p>
            <a:pPr marL="0" lvl="0" indent="0" algn="l" rtl="0">
              <a:spcBef>
                <a:spcPts val="1200"/>
              </a:spcBef>
              <a:spcAft>
                <a:spcPts val="1200"/>
              </a:spcAft>
              <a:buNone/>
            </a:pPr>
            <a:endParaRPr sz="1150">
              <a:solidFill>
                <a:srgbClr val="3A3A3A"/>
              </a:solidFill>
              <a:highlight>
                <a:srgbClr val="FFFFFF"/>
              </a:highlight>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117"/>
        <p:cNvGrpSpPr/>
        <p:nvPr/>
      </p:nvGrpSpPr>
      <p:grpSpPr>
        <a:xfrm>
          <a:off x="0" y="0"/>
          <a:ext cx="0" cy="0"/>
          <a:chOff x="0" y="0"/>
          <a:chExt cx="0" cy="0"/>
        </a:xfrm>
      </p:grpSpPr>
      <p:sp>
        <p:nvSpPr>
          <p:cNvPr id="118" name="Google Shape;118;p17"/>
          <p:cNvSpPr txBox="1">
            <a:spLocks noGrp="1"/>
          </p:cNvSpPr>
          <p:nvPr>
            <p:ph type="title" idx="4294967295"/>
          </p:nvPr>
        </p:nvSpPr>
        <p:spPr>
          <a:xfrm>
            <a:off x="727800" y="6394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How we ended up here…</a:t>
            </a:r>
            <a:endParaRPr/>
          </a:p>
          <a:p>
            <a:pPr marL="0" lvl="0" indent="0" algn="l" rtl="0">
              <a:spcBef>
                <a:spcPts val="0"/>
              </a:spcBef>
              <a:spcAft>
                <a:spcPts val="0"/>
              </a:spcAft>
              <a:buNone/>
            </a:pPr>
            <a:endParaRPr/>
          </a:p>
        </p:txBody>
      </p:sp>
      <p:sp>
        <p:nvSpPr>
          <p:cNvPr id="119" name="Google Shape;119;p17"/>
          <p:cNvSpPr txBox="1">
            <a:spLocks noGrp="1"/>
          </p:cNvSpPr>
          <p:nvPr>
            <p:ph type="body" idx="4294967295"/>
          </p:nvPr>
        </p:nvSpPr>
        <p:spPr>
          <a:xfrm>
            <a:off x="4891229" y="1802950"/>
            <a:ext cx="3774300" cy="22611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0"/>
              </a:spcAft>
              <a:buClr>
                <a:srgbClr val="000000"/>
              </a:buClr>
              <a:buSzPts val="935"/>
              <a:buFont typeface="Arial"/>
              <a:buNone/>
            </a:pPr>
            <a:endParaRPr sz="1400">
              <a:latin typeface="Calibri"/>
              <a:ea typeface="Calibri"/>
              <a:cs typeface="Calibri"/>
              <a:sym typeface="Calibri"/>
            </a:endParaRPr>
          </a:p>
          <a:p>
            <a:pPr marL="0" lvl="0" indent="0" algn="l" rtl="0">
              <a:lnSpc>
                <a:spcPct val="95000"/>
              </a:lnSpc>
              <a:spcBef>
                <a:spcPts val="1200"/>
              </a:spcBef>
              <a:spcAft>
                <a:spcPts val="1200"/>
              </a:spcAft>
              <a:buClr>
                <a:srgbClr val="000000"/>
              </a:buClr>
              <a:buSzPts val="935"/>
              <a:buFont typeface="Arial"/>
              <a:buNone/>
            </a:pPr>
            <a:endParaRPr/>
          </a:p>
        </p:txBody>
      </p:sp>
      <p:sp>
        <p:nvSpPr>
          <p:cNvPr id="120" name="Google Shape;120;p17"/>
          <p:cNvSpPr txBox="1"/>
          <p:nvPr/>
        </p:nvSpPr>
        <p:spPr>
          <a:xfrm>
            <a:off x="-468050" y="-259475"/>
            <a:ext cx="879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21" name="Google Shape;121;p17"/>
          <p:cNvSpPr txBox="1"/>
          <p:nvPr/>
        </p:nvSpPr>
        <p:spPr>
          <a:xfrm>
            <a:off x="900500" y="1444850"/>
            <a:ext cx="6959700" cy="27090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Lato"/>
              <a:buAutoNum type="arabicPeriod"/>
            </a:pPr>
            <a:r>
              <a:rPr lang="en-GB" sz="1700" b="1">
                <a:latin typeface="Lato"/>
                <a:ea typeface="Lato"/>
                <a:cs typeface="Lato"/>
                <a:sym typeface="Lato"/>
              </a:rPr>
              <a:t>We want learners to engage with language as it is actually used.</a:t>
            </a:r>
            <a:endParaRPr sz="1700" b="1">
              <a:latin typeface="Lato"/>
              <a:ea typeface="Lato"/>
              <a:cs typeface="Lato"/>
              <a:sym typeface="Lato"/>
            </a:endParaRPr>
          </a:p>
          <a:p>
            <a:pPr marL="457200" lvl="0" indent="-336550" algn="l" rtl="0">
              <a:spcBef>
                <a:spcPts val="0"/>
              </a:spcBef>
              <a:spcAft>
                <a:spcPts val="0"/>
              </a:spcAft>
              <a:buSzPts val="1700"/>
              <a:buFont typeface="Lato"/>
              <a:buAutoNum type="arabicPeriod"/>
            </a:pPr>
            <a:r>
              <a:rPr lang="en-GB" sz="1700" b="1">
                <a:latin typeface="Lato"/>
                <a:ea typeface="Lato"/>
                <a:cs typeface="Lato"/>
                <a:sym typeface="Lato"/>
              </a:rPr>
              <a:t>We want learners to be given tools to grow in their skills and autonomy.</a:t>
            </a:r>
            <a:endParaRPr sz="1700" b="1">
              <a:latin typeface="Lato"/>
              <a:ea typeface="Lato"/>
              <a:cs typeface="Lato"/>
              <a:sym typeface="Lato"/>
            </a:endParaRPr>
          </a:p>
          <a:p>
            <a:pPr marL="457200" lvl="0" indent="-336550" algn="l" rtl="0">
              <a:spcBef>
                <a:spcPts val="0"/>
              </a:spcBef>
              <a:spcAft>
                <a:spcPts val="0"/>
              </a:spcAft>
              <a:buSzPts val="1700"/>
              <a:buFont typeface="Lato"/>
              <a:buAutoNum type="arabicPeriod"/>
            </a:pPr>
            <a:r>
              <a:rPr lang="en-GB" sz="1700" b="1">
                <a:latin typeface="Lato"/>
                <a:ea typeface="Lato"/>
                <a:cs typeface="Lato"/>
                <a:sym typeface="Lato"/>
              </a:rPr>
              <a:t>We want  learners to be empowered to make informed decisions about their language use, rather than being provided with a set of acceptable answers by a teacher.</a:t>
            </a:r>
            <a:endParaRPr sz="1700" b="1">
              <a:latin typeface="Lato"/>
              <a:ea typeface="Lato"/>
              <a:cs typeface="Lato"/>
              <a:sym typeface="Lato"/>
            </a:endParaRPr>
          </a:p>
          <a:p>
            <a:pPr marL="457200" lvl="0" indent="-336550" algn="l" rtl="0">
              <a:spcBef>
                <a:spcPts val="0"/>
              </a:spcBef>
              <a:spcAft>
                <a:spcPts val="0"/>
              </a:spcAft>
              <a:buSzPts val="1700"/>
              <a:buFont typeface="Lato"/>
              <a:buAutoNum type="arabicPeriod"/>
            </a:pPr>
            <a:r>
              <a:rPr lang="en-GB" sz="1700" b="1">
                <a:latin typeface="Lato"/>
                <a:ea typeface="Lato"/>
                <a:cs typeface="Lato"/>
                <a:sym typeface="Lato"/>
              </a:rPr>
              <a:t>We want to encourage learners to be critical users of online and digital tools.</a:t>
            </a:r>
            <a:endParaRPr sz="1700" b="1">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pic>
        <p:nvPicPr>
          <p:cNvPr id="122" name="Google Shape;122;p17"/>
          <p:cNvPicPr preferRelativeResize="0"/>
          <p:nvPr/>
        </p:nvPicPr>
        <p:blipFill>
          <a:blip r:embed="rId3">
            <a:alphaModFix/>
          </a:blip>
          <a:stretch>
            <a:fillRect/>
          </a:stretch>
        </p:blipFill>
        <p:spPr>
          <a:xfrm>
            <a:off x="3399539" y="3501800"/>
            <a:ext cx="1961626" cy="1312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126"/>
        <p:cNvGrpSpPr/>
        <p:nvPr/>
      </p:nvGrpSpPr>
      <p:grpSpPr>
        <a:xfrm>
          <a:off x="0" y="0"/>
          <a:ext cx="0" cy="0"/>
          <a:chOff x="0" y="0"/>
          <a:chExt cx="0" cy="0"/>
        </a:xfrm>
      </p:grpSpPr>
      <p:sp>
        <p:nvSpPr>
          <p:cNvPr id="127" name="Google Shape;127;p18"/>
          <p:cNvSpPr txBox="1">
            <a:spLocks noGrp="1"/>
          </p:cNvSpPr>
          <p:nvPr>
            <p:ph type="title" idx="4294967295"/>
          </p:nvPr>
        </p:nvSpPr>
        <p:spPr>
          <a:xfrm>
            <a:off x="609175" y="5616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Rationale/principles for choice of activities</a:t>
            </a:r>
            <a:endParaRPr/>
          </a:p>
        </p:txBody>
      </p:sp>
      <p:sp>
        <p:nvSpPr>
          <p:cNvPr id="128" name="Google Shape;128;p18"/>
          <p:cNvSpPr txBox="1">
            <a:spLocks noGrp="1"/>
          </p:cNvSpPr>
          <p:nvPr>
            <p:ph type="body" idx="4294967295"/>
          </p:nvPr>
        </p:nvSpPr>
        <p:spPr>
          <a:xfrm>
            <a:off x="489750" y="1471600"/>
            <a:ext cx="8164500" cy="3282900"/>
          </a:xfrm>
          <a:prstGeom prst="rect">
            <a:avLst/>
          </a:prstGeom>
        </p:spPr>
        <p:txBody>
          <a:bodyPr spcFirstLastPara="1" wrap="square" lIns="91425" tIns="91425" rIns="91425" bIns="91425" anchor="t" anchorCtr="0">
            <a:normAutofit/>
          </a:bodyPr>
          <a:lstStyle/>
          <a:p>
            <a:pPr marL="0" lvl="0" indent="0" algn="l" rtl="0">
              <a:spcBef>
                <a:spcPts val="1600"/>
              </a:spcBef>
              <a:spcAft>
                <a:spcPts val="0"/>
              </a:spcAft>
              <a:buNone/>
            </a:pPr>
            <a:r>
              <a:rPr lang="en-GB" sz="1400" b="1">
                <a:solidFill>
                  <a:srgbClr val="313537"/>
                </a:solidFill>
              </a:rPr>
              <a:t>We want to put corpora to work in way which:</a:t>
            </a:r>
            <a:endParaRPr sz="1400" b="1">
              <a:solidFill>
                <a:srgbClr val="313537"/>
              </a:solidFill>
            </a:endParaRPr>
          </a:p>
          <a:p>
            <a:pPr marL="457200" lvl="0" indent="-317500" algn="l" rtl="0">
              <a:spcBef>
                <a:spcPts val="1600"/>
              </a:spcBef>
              <a:spcAft>
                <a:spcPts val="0"/>
              </a:spcAft>
              <a:buClr>
                <a:srgbClr val="313537"/>
              </a:buClr>
              <a:buSzPts val="1400"/>
              <a:buAutoNum type="arabicPeriod"/>
            </a:pPr>
            <a:r>
              <a:rPr lang="en-GB" sz="1400" b="1">
                <a:solidFill>
                  <a:srgbClr val="313537"/>
                </a:solidFill>
              </a:rPr>
              <a:t>Is easy to use: for both teachers and students, corpora need to be straightforward to use, and not a distraction from other priorities.</a:t>
            </a:r>
            <a:endParaRPr sz="1400" b="1">
              <a:solidFill>
                <a:srgbClr val="313537"/>
              </a:solidFill>
            </a:endParaRPr>
          </a:p>
          <a:p>
            <a:pPr marL="457200" lvl="0" indent="-317500" algn="l" rtl="0">
              <a:spcBef>
                <a:spcPts val="0"/>
              </a:spcBef>
              <a:spcAft>
                <a:spcPts val="0"/>
              </a:spcAft>
              <a:buClr>
                <a:srgbClr val="313537"/>
              </a:buClr>
              <a:buSzPts val="1400"/>
              <a:buAutoNum type="arabicPeriod"/>
            </a:pPr>
            <a:r>
              <a:rPr lang="en-GB" sz="1400" b="1">
                <a:solidFill>
                  <a:srgbClr val="313537"/>
                </a:solidFill>
              </a:rPr>
              <a:t>Develops and promotes learner autonomy. </a:t>
            </a:r>
            <a:endParaRPr sz="1400" b="1">
              <a:solidFill>
                <a:srgbClr val="313537"/>
              </a:solidFill>
            </a:endParaRPr>
          </a:p>
          <a:p>
            <a:pPr marL="457200" lvl="0" indent="-317500" algn="l" rtl="0">
              <a:spcBef>
                <a:spcPts val="0"/>
              </a:spcBef>
              <a:spcAft>
                <a:spcPts val="0"/>
              </a:spcAft>
              <a:buClr>
                <a:srgbClr val="313537"/>
              </a:buClr>
              <a:buSzPts val="1400"/>
              <a:buAutoNum type="arabicPeriod"/>
            </a:pPr>
            <a:r>
              <a:rPr lang="en-GB" sz="1400" b="1">
                <a:solidFill>
                  <a:srgbClr val="313537"/>
                </a:solidFill>
              </a:rPr>
              <a:t>Helps with differentiation: putting corpora to work provides good opportunities for differentiation.</a:t>
            </a:r>
            <a:endParaRPr sz="1400" b="1">
              <a:solidFill>
                <a:srgbClr val="313537"/>
              </a:solidFill>
            </a:endParaRPr>
          </a:p>
          <a:p>
            <a:pPr marL="457200" lvl="0" indent="-317500" algn="l" rtl="0">
              <a:spcBef>
                <a:spcPts val="0"/>
              </a:spcBef>
              <a:spcAft>
                <a:spcPts val="0"/>
              </a:spcAft>
              <a:buClr>
                <a:srgbClr val="313537"/>
              </a:buClr>
              <a:buSzPts val="1400"/>
              <a:buAutoNum type="arabicPeriod"/>
            </a:pPr>
            <a:r>
              <a:rPr lang="en-GB" sz="1400" b="1">
                <a:solidFill>
                  <a:srgbClr val="313537"/>
                </a:solidFill>
              </a:rPr>
              <a:t>Is adaptable: not requiring the rewriting of curricula or generating complex materials (nothing we present here took us more than a couple of hours to create).</a:t>
            </a:r>
            <a:endParaRPr sz="1400" b="1">
              <a:solidFill>
                <a:srgbClr val="313537"/>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132"/>
        <p:cNvGrpSpPr/>
        <p:nvPr/>
      </p:nvGrpSpPr>
      <p:grpSpPr>
        <a:xfrm>
          <a:off x="0" y="0"/>
          <a:ext cx="0" cy="0"/>
          <a:chOff x="0" y="0"/>
          <a:chExt cx="0" cy="0"/>
        </a:xfrm>
      </p:grpSpPr>
      <p:sp>
        <p:nvSpPr>
          <p:cNvPr id="133" name="Google Shape;133;p19"/>
          <p:cNvSpPr txBox="1">
            <a:spLocks noGrp="1"/>
          </p:cNvSpPr>
          <p:nvPr>
            <p:ph type="title" idx="4294967295"/>
          </p:nvPr>
        </p:nvSpPr>
        <p:spPr>
          <a:xfrm>
            <a:off x="609175" y="5616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Corpora we have used in teaching</a:t>
            </a:r>
            <a:endParaRPr/>
          </a:p>
        </p:txBody>
      </p:sp>
      <p:sp>
        <p:nvSpPr>
          <p:cNvPr id="134" name="Google Shape;134;p19"/>
          <p:cNvSpPr txBox="1">
            <a:spLocks noGrp="1"/>
          </p:cNvSpPr>
          <p:nvPr>
            <p:ph type="body" idx="4294967295"/>
          </p:nvPr>
        </p:nvSpPr>
        <p:spPr>
          <a:xfrm>
            <a:off x="489750" y="1471600"/>
            <a:ext cx="8164500" cy="3282900"/>
          </a:xfrm>
          <a:prstGeom prst="rect">
            <a:avLst/>
          </a:prstGeom>
        </p:spPr>
        <p:txBody>
          <a:bodyPr spcFirstLastPara="1" wrap="square" lIns="91425" tIns="91425" rIns="91425" bIns="91425" anchor="t" anchorCtr="0">
            <a:normAutofit/>
          </a:bodyPr>
          <a:lstStyle/>
          <a:p>
            <a:pPr marL="457200" lvl="0" indent="-311150" algn="l" rtl="0">
              <a:spcBef>
                <a:spcPts val="1600"/>
              </a:spcBef>
              <a:spcAft>
                <a:spcPts val="0"/>
              </a:spcAft>
              <a:buSzPts val="1300"/>
              <a:buAutoNum type="arabicPeriod"/>
            </a:pPr>
            <a:r>
              <a:rPr lang="en-GB" sz="1400" b="1">
                <a:solidFill>
                  <a:srgbClr val="313537"/>
                </a:solidFill>
              </a:rPr>
              <a:t>The British Academic Written English (BAWE) corpus </a:t>
            </a:r>
            <a:r>
              <a:rPr lang="en-GB" sz="1400">
                <a:solidFill>
                  <a:srgbClr val="313537"/>
                </a:solidFill>
              </a:rPr>
              <a:t> contains approx 3000 good-standard student assignments (</a:t>
            </a:r>
            <a:r>
              <a:rPr lang="en-GB" sz="1400" b="1">
                <a:solidFill>
                  <a:srgbClr val="313537"/>
                </a:solidFill>
              </a:rPr>
              <a:t>6,968,089 words</a:t>
            </a:r>
            <a:r>
              <a:rPr lang="en-GB" sz="1400">
                <a:solidFill>
                  <a:srgbClr val="313537"/>
                </a:solidFill>
              </a:rPr>
              <a:t>) distributed across </a:t>
            </a:r>
            <a:r>
              <a:rPr lang="en-GB" sz="1400" b="1">
                <a:solidFill>
                  <a:srgbClr val="313537"/>
                </a:solidFill>
              </a:rPr>
              <a:t>four broad disciplinary areas</a:t>
            </a:r>
            <a:r>
              <a:rPr lang="en-GB" sz="1400">
                <a:solidFill>
                  <a:srgbClr val="313537"/>
                </a:solidFill>
              </a:rPr>
              <a:t> (Arts and Humanities, Social Sciences, Life Sciences and Physical Sciences) and across </a:t>
            </a:r>
            <a:r>
              <a:rPr lang="en-GB" sz="1400" b="1">
                <a:solidFill>
                  <a:srgbClr val="313537"/>
                </a:solidFill>
              </a:rPr>
              <a:t>four levels of study</a:t>
            </a:r>
            <a:r>
              <a:rPr lang="en-GB" sz="1400">
                <a:solidFill>
                  <a:srgbClr val="313537"/>
                </a:solidFill>
              </a:rPr>
              <a:t> (undergraduate and taught masters level).</a:t>
            </a:r>
            <a:endParaRPr sz="1400">
              <a:solidFill>
                <a:srgbClr val="313537"/>
              </a:solidFill>
            </a:endParaRPr>
          </a:p>
          <a:p>
            <a:pPr marL="457200" lvl="0" indent="-317500" algn="l" rtl="0">
              <a:spcBef>
                <a:spcPts val="1600"/>
              </a:spcBef>
              <a:spcAft>
                <a:spcPts val="0"/>
              </a:spcAft>
              <a:buClr>
                <a:srgbClr val="313537"/>
              </a:buClr>
              <a:buSzPts val="1400"/>
              <a:buFont typeface="Open Sans"/>
              <a:buAutoNum type="arabicPeriod"/>
            </a:pPr>
            <a:r>
              <a:rPr lang="en-GB" sz="1400" b="1">
                <a:solidFill>
                  <a:srgbClr val="313537"/>
                </a:solidFill>
              </a:rPr>
              <a:t>The British Academic Spoken English (BASE) corpus </a:t>
            </a:r>
            <a:r>
              <a:rPr lang="en-GB" sz="1400">
                <a:solidFill>
                  <a:srgbClr val="313537"/>
                </a:solidFill>
              </a:rPr>
              <a:t>consists of </a:t>
            </a:r>
            <a:r>
              <a:rPr lang="en-GB" sz="1400" b="1">
                <a:solidFill>
                  <a:srgbClr val="313537"/>
                </a:solidFill>
              </a:rPr>
              <a:t>160 lectures </a:t>
            </a:r>
            <a:r>
              <a:rPr lang="en-GB" sz="1400">
                <a:solidFill>
                  <a:srgbClr val="313537"/>
                </a:solidFill>
              </a:rPr>
              <a:t>and </a:t>
            </a:r>
            <a:r>
              <a:rPr lang="en-GB" sz="1400" b="1">
                <a:solidFill>
                  <a:srgbClr val="313537"/>
                </a:solidFill>
              </a:rPr>
              <a:t>38 seminars</a:t>
            </a:r>
            <a:r>
              <a:rPr lang="en-GB" sz="1400">
                <a:solidFill>
                  <a:srgbClr val="313537"/>
                </a:solidFill>
              </a:rPr>
              <a:t> recorded in a variety of university departments and contains </a:t>
            </a:r>
            <a:r>
              <a:rPr lang="en-GB" sz="1400" b="1">
                <a:solidFill>
                  <a:srgbClr val="313537"/>
                </a:solidFill>
              </a:rPr>
              <a:t>1,477,281 words</a:t>
            </a:r>
            <a:r>
              <a:rPr lang="en-GB" sz="1400">
                <a:solidFill>
                  <a:srgbClr val="313537"/>
                </a:solidFill>
              </a:rPr>
              <a:t>. Holdings are distributed across the same four disciplinary groups as BAWE.</a:t>
            </a:r>
            <a:endParaRPr sz="1400">
              <a:solidFill>
                <a:srgbClr val="313537"/>
              </a:solidFill>
            </a:endParaRPr>
          </a:p>
          <a:p>
            <a:pPr marL="457200" lvl="0" indent="-317500" algn="l" rtl="0">
              <a:spcBef>
                <a:spcPts val="1600"/>
              </a:spcBef>
              <a:spcAft>
                <a:spcPts val="1600"/>
              </a:spcAft>
              <a:buClr>
                <a:srgbClr val="313537"/>
              </a:buClr>
              <a:buSzPts val="1400"/>
              <a:buFont typeface="Open Sans"/>
              <a:buAutoNum type="arabicPeriod"/>
            </a:pPr>
            <a:r>
              <a:rPr lang="en-GB" sz="1400" b="1">
                <a:solidFill>
                  <a:srgbClr val="313537"/>
                </a:solidFill>
              </a:rPr>
              <a:t>(The British National Corpus (BNC) </a:t>
            </a:r>
            <a:r>
              <a:rPr lang="en-GB" sz="1400">
                <a:solidFill>
                  <a:srgbClr val="313537"/>
                </a:solidFill>
              </a:rPr>
              <a:t>has an academic component.)</a:t>
            </a:r>
            <a:endParaRPr sz="1400">
              <a:solidFill>
                <a:srgbClr val="31353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138"/>
        <p:cNvGrpSpPr/>
        <p:nvPr/>
      </p:nvGrpSpPr>
      <p:grpSpPr>
        <a:xfrm>
          <a:off x="0" y="0"/>
          <a:ext cx="0" cy="0"/>
          <a:chOff x="0" y="0"/>
          <a:chExt cx="0" cy="0"/>
        </a:xfrm>
      </p:grpSpPr>
      <p:sp>
        <p:nvSpPr>
          <p:cNvPr id="139" name="Google Shape;139;p20"/>
          <p:cNvSpPr txBox="1">
            <a:spLocks noGrp="1"/>
          </p:cNvSpPr>
          <p:nvPr>
            <p:ph type="title" idx="4294967295"/>
          </p:nvPr>
        </p:nvSpPr>
        <p:spPr>
          <a:xfrm>
            <a:off x="609175" y="5616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Using formulaic language to develop thesis statements</a:t>
            </a:r>
            <a:endParaRPr/>
          </a:p>
        </p:txBody>
      </p:sp>
      <p:sp>
        <p:nvSpPr>
          <p:cNvPr id="140" name="Google Shape;140;p20"/>
          <p:cNvSpPr txBox="1">
            <a:spLocks noGrp="1"/>
          </p:cNvSpPr>
          <p:nvPr>
            <p:ph type="body" idx="4294967295"/>
          </p:nvPr>
        </p:nvSpPr>
        <p:spPr>
          <a:xfrm>
            <a:off x="489750" y="1471600"/>
            <a:ext cx="8164500" cy="3282900"/>
          </a:xfrm>
          <a:prstGeom prst="rect">
            <a:avLst/>
          </a:prstGeom>
        </p:spPr>
        <p:txBody>
          <a:bodyPr spcFirstLastPara="1" wrap="square" lIns="91425" tIns="91425" rIns="91425" bIns="91425" anchor="t" anchorCtr="0">
            <a:normAutofit/>
          </a:bodyPr>
          <a:lstStyle/>
          <a:p>
            <a:pPr marL="457200" lvl="0" indent="-342900" algn="l" rtl="0">
              <a:spcBef>
                <a:spcPts val="1600"/>
              </a:spcBef>
              <a:spcAft>
                <a:spcPts val="0"/>
              </a:spcAft>
              <a:buClr>
                <a:srgbClr val="313537"/>
              </a:buClr>
              <a:buSzPts val="1800"/>
              <a:buChar char="●"/>
            </a:pPr>
            <a:r>
              <a:rPr lang="en-GB" sz="1800" b="1">
                <a:solidFill>
                  <a:srgbClr val="313537"/>
                </a:solidFill>
              </a:rPr>
              <a:t>Take advantage of formulaic language to develop parts of students’ writing.</a:t>
            </a:r>
            <a:endParaRPr sz="1800" b="1">
              <a:solidFill>
                <a:srgbClr val="313537"/>
              </a:solidFill>
            </a:endParaRPr>
          </a:p>
          <a:p>
            <a:pPr marL="457200" lvl="0" indent="-342900" algn="l" rtl="0">
              <a:spcBef>
                <a:spcPts val="0"/>
              </a:spcBef>
              <a:spcAft>
                <a:spcPts val="0"/>
              </a:spcAft>
              <a:buClr>
                <a:srgbClr val="313537"/>
              </a:buClr>
              <a:buSzPts val="1800"/>
              <a:buChar char="●"/>
            </a:pPr>
            <a:r>
              <a:rPr lang="en-GB" sz="1800" b="1">
                <a:solidFill>
                  <a:srgbClr val="313537"/>
                </a:solidFill>
              </a:rPr>
              <a:t>Example: Thesis statements.</a:t>
            </a:r>
            <a:endParaRPr sz="1800" b="1">
              <a:solidFill>
                <a:srgbClr val="313537"/>
              </a:solidFill>
            </a:endParaRPr>
          </a:p>
          <a:p>
            <a:pPr marL="914400" lvl="1" indent="-342900" algn="l" rtl="0">
              <a:spcBef>
                <a:spcPts val="0"/>
              </a:spcBef>
              <a:spcAft>
                <a:spcPts val="0"/>
              </a:spcAft>
              <a:buClr>
                <a:srgbClr val="313537"/>
              </a:buClr>
              <a:buSzPts val="1800"/>
              <a:buChar char="○"/>
            </a:pPr>
            <a:r>
              <a:rPr lang="en-GB" sz="1800" b="1">
                <a:solidFill>
                  <a:srgbClr val="313537"/>
                </a:solidFill>
              </a:rPr>
              <a:t>“This essay will…”</a:t>
            </a:r>
            <a:endParaRPr sz="1800" b="1">
              <a:solidFill>
                <a:srgbClr val="313537"/>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144"/>
        <p:cNvGrpSpPr/>
        <p:nvPr/>
      </p:nvGrpSpPr>
      <p:grpSpPr>
        <a:xfrm>
          <a:off x="0" y="0"/>
          <a:ext cx="0" cy="0"/>
          <a:chOff x="0" y="0"/>
          <a:chExt cx="0" cy="0"/>
        </a:xfrm>
      </p:grpSpPr>
      <p:sp>
        <p:nvSpPr>
          <p:cNvPr id="145" name="Google Shape;145;p21"/>
          <p:cNvSpPr txBox="1">
            <a:spLocks noGrp="1"/>
          </p:cNvSpPr>
          <p:nvPr>
            <p:ph type="title" idx="4294967295"/>
          </p:nvPr>
        </p:nvSpPr>
        <p:spPr>
          <a:xfrm>
            <a:off x="609175" y="5616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Using formulaic language to develop thesis statements</a:t>
            </a:r>
            <a:endParaRPr/>
          </a:p>
        </p:txBody>
      </p:sp>
      <p:sp>
        <p:nvSpPr>
          <p:cNvPr id="146" name="Google Shape;146;p21"/>
          <p:cNvSpPr txBox="1">
            <a:spLocks noGrp="1"/>
          </p:cNvSpPr>
          <p:nvPr>
            <p:ph type="body" idx="4294967295"/>
          </p:nvPr>
        </p:nvSpPr>
        <p:spPr>
          <a:xfrm>
            <a:off x="489750" y="1471600"/>
            <a:ext cx="8164500" cy="3282900"/>
          </a:xfrm>
          <a:prstGeom prst="rect">
            <a:avLst/>
          </a:prstGeom>
        </p:spPr>
        <p:txBody>
          <a:bodyPr spcFirstLastPara="1" wrap="square" lIns="91425" tIns="91425" rIns="91425" bIns="91425" anchor="t" anchorCtr="0">
            <a:normAutofit lnSpcReduction="20000"/>
          </a:bodyPr>
          <a:lstStyle/>
          <a:p>
            <a:pPr marL="0" lvl="0" indent="0" algn="l" rtl="0">
              <a:spcBef>
                <a:spcPts val="1600"/>
              </a:spcBef>
              <a:spcAft>
                <a:spcPts val="0"/>
              </a:spcAft>
              <a:buNone/>
            </a:pPr>
            <a:r>
              <a:rPr lang="en-GB" sz="1800" b="1">
                <a:solidFill>
                  <a:srgbClr val="313537"/>
                </a:solidFill>
              </a:rPr>
              <a:t>Students guess words likely to follow ‘This essay will…’</a:t>
            </a:r>
            <a:endParaRPr sz="1800" b="1">
              <a:solidFill>
                <a:srgbClr val="313537"/>
              </a:solidFill>
            </a:endParaRPr>
          </a:p>
          <a:p>
            <a:pPr marL="0" lvl="0" indent="0" algn="l" rtl="0">
              <a:spcBef>
                <a:spcPts val="1600"/>
              </a:spcBef>
              <a:spcAft>
                <a:spcPts val="0"/>
              </a:spcAft>
              <a:buNone/>
            </a:pPr>
            <a:r>
              <a:rPr lang="en-GB" sz="1800" b="1">
                <a:solidFill>
                  <a:srgbClr val="313537"/>
                </a:solidFill>
              </a:rPr>
              <a:t>Use corpora to provide data to check guesses.</a:t>
            </a:r>
            <a:endParaRPr sz="1800" b="1">
              <a:solidFill>
                <a:srgbClr val="313537"/>
              </a:solidFill>
            </a:endParaRPr>
          </a:p>
          <a:p>
            <a:pPr marL="0" lvl="0" indent="0" algn="l" rtl="0">
              <a:spcBef>
                <a:spcPts val="1600"/>
              </a:spcBef>
              <a:spcAft>
                <a:spcPts val="0"/>
              </a:spcAft>
              <a:buNone/>
            </a:pPr>
            <a:r>
              <a:rPr lang="en-GB" sz="1800" b="1">
                <a:solidFill>
                  <a:srgbClr val="313537"/>
                </a:solidFill>
              </a:rPr>
              <a:t>Follow up with observation questions: </a:t>
            </a:r>
            <a:endParaRPr sz="1800" b="1">
              <a:solidFill>
                <a:srgbClr val="313537"/>
              </a:solidFill>
            </a:endParaRPr>
          </a:p>
          <a:p>
            <a:pPr marL="457200" lvl="0" indent="-330200" algn="l" rtl="0">
              <a:spcBef>
                <a:spcPts val="1600"/>
              </a:spcBef>
              <a:spcAft>
                <a:spcPts val="0"/>
              </a:spcAft>
              <a:buClr>
                <a:srgbClr val="313537"/>
              </a:buClr>
              <a:buSzPts val="1600"/>
              <a:buChar char="●"/>
            </a:pPr>
            <a:r>
              <a:rPr lang="en-GB" sz="1600" b="1" i="1">
                <a:solidFill>
                  <a:srgbClr val="313537"/>
                </a:solidFill>
              </a:rPr>
              <a:t>E.g. write 5 words which follow the phrase more than once.</a:t>
            </a:r>
            <a:endParaRPr sz="1600" b="1" i="1">
              <a:solidFill>
                <a:srgbClr val="313537"/>
              </a:solidFill>
            </a:endParaRPr>
          </a:p>
          <a:p>
            <a:pPr marL="0" lvl="0" indent="0" algn="l" rtl="0">
              <a:spcBef>
                <a:spcPts val="1600"/>
              </a:spcBef>
              <a:spcAft>
                <a:spcPts val="0"/>
              </a:spcAft>
              <a:buNone/>
            </a:pPr>
            <a:r>
              <a:rPr lang="en-GB" sz="1800" b="1">
                <a:solidFill>
                  <a:srgbClr val="313537"/>
                </a:solidFill>
              </a:rPr>
              <a:t>Students then developed their thesis statements using this data.</a:t>
            </a:r>
            <a:endParaRPr sz="1800" b="1">
              <a:solidFill>
                <a:srgbClr val="313537"/>
              </a:solidFill>
            </a:endParaRPr>
          </a:p>
          <a:p>
            <a:pPr marL="0" lvl="0" indent="0" algn="l" rtl="0">
              <a:spcBef>
                <a:spcPts val="1600"/>
              </a:spcBef>
              <a:spcAft>
                <a:spcPts val="0"/>
              </a:spcAft>
              <a:buNone/>
            </a:pPr>
            <a:r>
              <a:rPr lang="en-GB" sz="1800" b="1">
                <a:solidFill>
                  <a:srgbClr val="313537"/>
                </a:solidFill>
              </a:rPr>
              <a:t>Which do you think are the top 3 verbs which follow ‘this essay will…’?</a:t>
            </a:r>
            <a:endParaRPr sz="1800" b="1">
              <a:solidFill>
                <a:srgbClr val="313537"/>
              </a:solidFill>
            </a:endParaRPr>
          </a:p>
          <a:p>
            <a:pPr marL="0" lvl="0" indent="0" algn="l" rtl="0">
              <a:spcBef>
                <a:spcPts val="1600"/>
              </a:spcBef>
              <a:spcAft>
                <a:spcPts val="1600"/>
              </a:spcAft>
              <a:buNone/>
            </a:pPr>
            <a:endParaRPr sz="2000" b="1">
              <a:solidFill>
                <a:srgbClr val="313537"/>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0F4F8">
            <a:alpha val="87600"/>
          </a:srgbClr>
        </a:solidFill>
        <a:effectLst/>
      </p:bgPr>
    </p:bg>
    <p:spTree>
      <p:nvGrpSpPr>
        <p:cNvPr id="1" name="Shape 150"/>
        <p:cNvGrpSpPr/>
        <p:nvPr/>
      </p:nvGrpSpPr>
      <p:grpSpPr>
        <a:xfrm>
          <a:off x="0" y="0"/>
          <a:ext cx="0" cy="0"/>
          <a:chOff x="0" y="0"/>
          <a:chExt cx="0" cy="0"/>
        </a:xfrm>
      </p:grpSpPr>
      <p:sp>
        <p:nvSpPr>
          <p:cNvPr id="151" name="Google Shape;151;p22"/>
          <p:cNvSpPr txBox="1">
            <a:spLocks noGrp="1"/>
          </p:cNvSpPr>
          <p:nvPr>
            <p:ph type="title" idx="4294967295"/>
          </p:nvPr>
        </p:nvSpPr>
        <p:spPr>
          <a:xfrm>
            <a:off x="609175" y="5616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Using formulaic language to develop thesis statements</a:t>
            </a:r>
            <a:endParaRPr/>
          </a:p>
        </p:txBody>
      </p:sp>
      <p:sp>
        <p:nvSpPr>
          <p:cNvPr id="152" name="Google Shape;152;p22"/>
          <p:cNvSpPr txBox="1">
            <a:spLocks noGrp="1"/>
          </p:cNvSpPr>
          <p:nvPr>
            <p:ph type="body" idx="4294967295"/>
          </p:nvPr>
        </p:nvSpPr>
        <p:spPr>
          <a:xfrm>
            <a:off x="489750" y="1471600"/>
            <a:ext cx="8164500" cy="3282900"/>
          </a:xfrm>
          <a:prstGeom prst="rect">
            <a:avLst/>
          </a:prstGeom>
        </p:spPr>
        <p:txBody>
          <a:bodyPr spcFirstLastPara="1" wrap="square" lIns="91425" tIns="91425" rIns="91425" bIns="91425" anchor="t" anchorCtr="0">
            <a:normAutofit/>
          </a:bodyPr>
          <a:lstStyle/>
          <a:p>
            <a:pPr marL="0" lvl="0" indent="0" algn="l" rtl="0">
              <a:spcBef>
                <a:spcPts val="1600"/>
              </a:spcBef>
              <a:spcAft>
                <a:spcPts val="0"/>
              </a:spcAft>
              <a:buNone/>
            </a:pPr>
            <a:endParaRPr sz="1800" b="1">
              <a:solidFill>
                <a:srgbClr val="313537"/>
              </a:solidFill>
            </a:endParaRPr>
          </a:p>
          <a:p>
            <a:pPr marL="0" lvl="0" indent="0" algn="l" rtl="0">
              <a:spcBef>
                <a:spcPts val="1600"/>
              </a:spcBef>
              <a:spcAft>
                <a:spcPts val="0"/>
              </a:spcAft>
              <a:buNone/>
            </a:pPr>
            <a:r>
              <a:rPr lang="en-GB" sz="1800" b="1">
                <a:solidFill>
                  <a:srgbClr val="313537"/>
                </a:solidFill>
              </a:rPr>
              <a:t>Which do you think are the top 3 verbs which follow ‘this essay will…’?</a:t>
            </a:r>
            <a:endParaRPr sz="1800" b="1">
              <a:solidFill>
                <a:srgbClr val="313537"/>
              </a:solidFill>
            </a:endParaRPr>
          </a:p>
          <a:p>
            <a:pPr marL="0" lvl="0" indent="0" algn="l" rtl="0">
              <a:spcBef>
                <a:spcPts val="1600"/>
              </a:spcBef>
              <a:spcAft>
                <a:spcPts val="0"/>
              </a:spcAft>
              <a:buNone/>
            </a:pPr>
            <a:endParaRPr sz="1800" b="1">
              <a:solidFill>
                <a:srgbClr val="313537"/>
              </a:solidFill>
            </a:endParaRPr>
          </a:p>
          <a:p>
            <a:pPr marL="0" lvl="0" indent="0" algn="l" rtl="0">
              <a:spcBef>
                <a:spcPts val="1600"/>
              </a:spcBef>
              <a:spcAft>
                <a:spcPts val="0"/>
              </a:spcAft>
              <a:buNone/>
            </a:pPr>
            <a:endParaRPr sz="1800" b="1">
              <a:solidFill>
                <a:srgbClr val="313537"/>
              </a:solidFill>
            </a:endParaRPr>
          </a:p>
          <a:p>
            <a:pPr marL="0" lvl="0" indent="0" algn="l" rtl="0">
              <a:spcBef>
                <a:spcPts val="1600"/>
              </a:spcBef>
              <a:spcAft>
                <a:spcPts val="1600"/>
              </a:spcAft>
              <a:buNone/>
            </a:pPr>
            <a:endParaRPr sz="2000" b="1">
              <a:solidFill>
                <a:srgbClr val="313537"/>
              </a:solidFill>
              <a:latin typeface="Open Sans"/>
              <a:ea typeface="Open Sans"/>
              <a:cs typeface="Open Sans"/>
              <a:sym typeface="Open Sans"/>
            </a:endParaRPr>
          </a:p>
        </p:txBody>
      </p:sp>
      <p:pic>
        <p:nvPicPr>
          <p:cNvPr id="153" name="Google Shape;153;p22"/>
          <p:cNvPicPr preferRelativeResize="0"/>
          <p:nvPr/>
        </p:nvPicPr>
        <p:blipFill>
          <a:blip r:embed="rId3">
            <a:alphaModFix/>
          </a:blip>
          <a:stretch>
            <a:fillRect/>
          </a:stretch>
        </p:blipFill>
        <p:spPr>
          <a:xfrm>
            <a:off x="2874387" y="2806625"/>
            <a:ext cx="3158275" cy="1775250"/>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2377</Words>
  <Application>Microsoft Office PowerPoint</Application>
  <PresentationFormat>On-screen Show (16:9)</PresentationFormat>
  <Paragraphs>222</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Raleway</vt:lpstr>
      <vt:lpstr>Arial</vt:lpstr>
      <vt:lpstr>Source Sans Pro SemiBold</vt:lpstr>
      <vt:lpstr>Lato</vt:lpstr>
      <vt:lpstr>Source Sans Pro</vt:lpstr>
      <vt:lpstr>Open Sans</vt:lpstr>
      <vt:lpstr>Calibri</vt:lpstr>
      <vt:lpstr>Source Sans 3</vt:lpstr>
      <vt:lpstr>Streamline</vt:lpstr>
      <vt:lpstr>PowerPoint Presentation</vt:lpstr>
      <vt:lpstr>Aims </vt:lpstr>
      <vt:lpstr>Which quote is more true for you? </vt:lpstr>
      <vt:lpstr>How we ended up here… </vt:lpstr>
      <vt:lpstr>Rationale/principles for choice of activities</vt:lpstr>
      <vt:lpstr>Corpora we have used in teaching</vt:lpstr>
      <vt:lpstr>Using formulaic language to develop thesis statements</vt:lpstr>
      <vt:lpstr>Using formulaic language to develop thesis statements</vt:lpstr>
      <vt:lpstr>Using formulaic language to develop thesis statements</vt:lpstr>
      <vt:lpstr>Using formulaic language to develop thesis statements</vt:lpstr>
      <vt:lpstr>Using formulaic language to develop thesis statements: for lower levels</vt:lpstr>
      <vt:lpstr>Using formulaic language to develop thesis statements</vt:lpstr>
      <vt:lpstr>Activity: Using formulaic language to develop thesis statements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BASE to prepare for presentations</vt:lpstr>
      <vt:lpstr>Using BASE to prepare for presentations</vt:lpstr>
      <vt:lpstr>Using BASE to prepare for presentations</vt:lpstr>
      <vt:lpstr>Using BASE to prepare for presentations</vt:lpstr>
      <vt:lpstr>Developing writing skills using ColloCaid.</vt:lpstr>
      <vt:lpstr>Developing writing skills using ColloCaid.</vt:lpstr>
      <vt:lpstr>Developing writing skills using ColloCaid.</vt:lpstr>
      <vt:lpstr>PowerPoint Presentation</vt:lpstr>
      <vt:lpstr>Activity: Developing writing skills using ColloCaid.</vt:lpstr>
      <vt:lpstr>Activity: Developing writing skills using ColloCaid.</vt:lpstr>
      <vt:lpstr>ColloCaid: initial reflections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Robert Spink</cp:lastModifiedBy>
  <cp:revision>1</cp:revision>
  <dcterms:modified xsi:type="dcterms:W3CDTF">2023-04-14T11:05:18Z</dcterms:modified>
</cp:coreProperties>
</file>