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Crimson Text" panose="020B0604020202020204" charset="0"/>
      <p:regular r:id="rId44"/>
      <p:bold r:id="rId45"/>
      <p:italic r:id="rId46"/>
      <p:boldItalic r:id="rId47"/>
    </p:embeddedFont>
    <p:embeddedFont>
      <p:font typeface="Josefin Sans" pitchFamily="2" charset="0"/>
      <p:regular r:id="rId48"/>
      <p:bold r:id="rId49"/>
    </p:embeddedFont>
    <p:embeddedFont>
      <p:font typeface="Montserrat" panose="00000500000000000000" pitchFamily="2" charset="0"/>
      <p:regular r:id="rId50"/>
      <p:bold r:id="rId51"/>
      <p:italic r:id="rId52"/>
      <p:boldItalic r:id="rId53"/>
    </p:embeddedFont>
    <p:embeddedFont>
      <p:font typeface="Montserrat Medium" panose="00000600000000000000" pitchFamily="2"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1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28bb5efe56_0_6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28bb5efe5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4" name="Google Shape;7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28bb5efe56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28bb5efe56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Plurilingual repertoires</a:t>
            </a:r>
            <a:endParaRPr/>
          </a:p>
          <a:p>
            <a:pPr marL="0" lvl="0" indent="0" algn="l" rtl="0">
              <a:lnSpc>
                <a:spcPct val="100000"/>
              </a:lnSpc>
              <a:spcBef>
                <a:spcPts val="0"/>
              </a:spcBef>
              <a:spcAft>
                <a:spcPts val="0"/>
              </a:spcAft>
              <a:buSzPts val="1100"/>
              <a:buNone/>
            </a:pPr>
            <a:r>
              <a:rPr lang="en"/>
              <a:t>International and domestic journeys</a:t>
            </a:r>
            <a:endParaRPr/>
          </a:p>
          <a:p>
            <a:pPr marL="0" lvl="0" indent="0" algn="l" rtl="0">
              <a:lnSpc>
                <a:spcPct val="100000"/>
              </a:lnSpc>
              <a:spcBef>
                <a:spcPts val="0"/>
              </a:spcBef>
              <a:spcAft>
                <a:spcPts val="0"/>
              </a:spcAft>
              <a:buSzPts val="1100"/>
              <a:buNone/>
            </a:pPr>
            <a:r>
              <a:rPr lang="en"/>
              <a:t>“Falling into” the profession</a:t>
            </a:r>
            <a:endParaRPr/>
          </a:p>
          <a:p>
            <a:pPr marL="0" lvl="0" indent="0" algn="l" rtl="0">
              <a:lnSpc>
                <a:spcPct val="100000"/>
              </a:lnSpc>
              <a:spcBef>
                <a:spcPts val="0"/>
              </a:spcBef>
              <a:spcAft>
                <a:spcPts val="0"/>
              </a:spcAft>
              <a:buSzPts val="1100"/>
              <a:buNone/>
            </a:pPr>
            <a:r>
              <a:rPr lang="en"/>
              <a:t>Varied but overlapping education &amp; certification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2c969b329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22c969b329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2c969b329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22c969b329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2c969b329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22c969b329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28bb5efe5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28bb5efe5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22c969b3292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22c969b329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2c969b329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2c969b329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2c969b329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2c969b329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2c969b3292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22c969b329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2c969b329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2c969b329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4" name="Google Shape;82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Adopting a critical lens that considers practitioner agency within the market of EAP, these findings highlight the tensions, juxtapositions, and contestations related to practitioner agency and identity within Canadian EAP.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2" name="Google Shape;83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2bed1718a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22bed1718a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2c969b329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2c969b329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28bb5efe56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28bb5efe5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2c969b329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2c969b329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28bb5efe56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228bb5efe56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2c969b329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2c969b329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2c969b3292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22c969b329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1892fdf69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21892fdf6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2c969b329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22c969b329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21892fdf69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21892fdf6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t>This research builds on recent work investigating EAP programs and practitioners across Canada, fill out the dearth of work focusing on /eap in Canada and aims to Recognize, validate, and improve the lives of EAP practitioners, an under-researched cadre of ELT professionals</a:t>
            </a:r>
            <a:endParaRPr/>
          </a:p>
          <a:p>
            <a:pPr marL="0" lvl="0" indent="0" algn="l" rtl="0">
              <a:lnSpc>
                <a:spcPct val="90000"/>
              </a:lnSpc>
              <a:spcBef>
                <a:spcPts val="100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2bed1718a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2bed1718a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6" name="Google Shape;69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Drawing on our critical, multiethnographic framework, we argue that our data point to a cadre of professionals operating within programs and institutions driven by neoliberal economic principles, the consequences of which are a marginalized workforce with oft-alienated and disenfrachised agentive work lives.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2bed1718a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2bed1718a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21100" y="1228275"/>
            <a:ext cx="6687000" cy="231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21100" y="3578925"/>
            <a:ext cx="7906500" cy="336300"/>
          </a:xfrm>
          <a:prstGeom prst="rect">
            <a:avLst/>
          </a:prstGeom>
          <a:solidFill>
            <a:schemeClr val="dk1"/>
          </a:solidFill>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2640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1655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9175" y="8177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14;p2"/>
          <p:cNvCxnSpPr/>
          <p:nvPr/>
        </p:nvCxnSpPr>
        <p:spPr>
          <a:xfrm>
            <a:off x="6482075"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15" name="Google Shape;15;p2"/>
          <p:cNvSpPr/>
          <p:nvPr/>
        </p:nvSpPr>
        <p:spPr>
          <a:xfrm>
            <a:off x="1363350" y="5044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514450" y="4715850"/>
            <a:ext cx="1008600" cy="47100"/>
            <a:chOff x="58300" y="4325125"/>
            <a:chExt cx="1008600" cy="47100"/>
          </a:xfrm>
        </p:grpSpPr>
        <p:sp>
          <p:nvSpPr>
            <p:cNvPr id="17" name="Google Shape;17;p2"/>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3351500" y="43588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6175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63175" y="3675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618675" y="1460625"/>
            <a:ext cx="47100" cy="431700"/>
            <a:chOff x="8618675" y="1460625"/>
            <a:chExt cx="47100" cy="431700"/>
          </a:xfrm>
        </p:grpSpPr>
        <p:sp>
          <p:nvSpPr>
            <p:cNvPr id="27" name="Google Shape;27;p2"/>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8930225" y="34339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sp>
        <p:nvSpPr>
          <p:cNvPr id="185" name="Google Shape;185;p11"/>
          <p:cNvSpPr txBox="1">
            <a:spLocks noGrp="1"/>
          </p:cNvSpPr>
          <p:nvPr>
            <p:ph type="title" hasCustomPrompt="1"/>
          </p:nvPr>
        </p:nvSpPr>
        <p:spPr>
          <a:xfrm>
            <a:off x="1709325" y="1649313"/>
            <a:ext cx="5725500" cy="1089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2000"/>
              <a:buNone/>
              <a:defRPr sz="95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86" name="Google Shape;186;p11"/>
          <p:cNvSpPr txBox="1">
            <a:spLocks noGrp="1"/>
          </p:cNvSpPr>
          <p:nvPr>
            <p:ph type="subTitle" idx="1"/>
          </p:nvPr>
        </p:nvSpPr>
        <p:spPr>
          <a:xfrm>
            <a:off x="1709325" y="3066063"/>
            <a:ext cx="5725500" cy="428100"/>
          </a:xfrm>
          <a:prstGeom prst="rect">
            <a:avLst/>
          </a:prstGeom>
          <a:solidFill>
            <a:schemeClr val="dk1"/>
          </a:solidFill>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1"/>
          <p:cNvSpPr/>
          <p:nvPr/>
        </p:nvSpPr>
        <p:spPr>
          <a:xfrm>
            <a:off x="891000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6719525" y="47000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 name="Google Shape;189;p11"/>
          <p:cNvCxnSpPr/>
          <p:nvPr/>
        </p:nvCxnSpPr>
        <p:spPr>
          <a:xfrm>
            <a:off x="-56050" y="4608575"/>
            <a:ext cx="2789400" cy="0"/>
          </a:xfrm>
          <a:prstGeom prst="straightConnector1">
            <a:avLst/>
          </a:prstGeom>
          <a:noFill/>
          <a:ln w="19050" cap="flat" cmpd="sng">
            <a:solidFill>
              <a:schemeClr val="dk1"/>
            </a:solidFill>
            <a:prstDash val="solid"/>
            <a:round/>
            <a:headEnd type="none" w="med" len="med"/>
            <a:tailEnd type="none" w="med" len="med"/>
          </a:ln>
        </p:spPr>
      </p:cxnSp>
      <p:sp>
        <p:nvSpPr>
          <p:cNvPr id="190" name="Google Shape;190;p11"/>
          <p:cNvSpPr/>
          <p:nvPr/>
        </p:nvSpPr>
        <p:spPr>
          <a:xfrm>
            <a:off x="3712550" y="49065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5202425" y="1302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6400" y="-3300"/>
            <a:ext cx="38922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11"/>
          <p:cNvCxnSpPr/>
          <p:nvPr/>
        </p:nvCxnSpPr>
        <p:spPr>
          <a:xfrm>
            <a:off x="2787700" y="535775"/>
            <a:ext cx="6380100" cy="36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97" name="Google Shape;197;p13"/>
          <p:cNvSpPr txBox="1">
            <a:spLocks noGrp="1"/>
          </p:cNvSpPr>
          <p:nvPr>
            <p:ph type="subTitle" idx="1"/>
          </p:nvPr>
        </p:nvSpPr>
        <p:spPr>
          <a:xfrm>
            <a:off x="5737030" y="1695950"/>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98" name="Google Shape;198;p13"/>
          <p:cNvSpPr txBox="1">
            <a:spLocks noGrp="1"/>
          </p:cNvSpPr>
          <p:nvPr>
            <p:ph type="subTitle" idx="2"/>
          </p:nvPr>
        </p:nvSpPr>
        <p:spPr>
          <a:xfrm>
            <a:off x="5737013" y="209420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9" name="Google Shape;199;p13"/>
          <p:cNvSpPr txBox="1">
            <a:spLocks noGrp="1"/>
          </p:cNvSpPr>
          <p:nvPr>
            <p:ph type="subTitle" idx="3"/>
          </p:nvPr>
        </p:nvSpPr>
        <p:spPr>
          <a:xfrm>
            <a:off x="1914675" y="1695950"/>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00" name="Google Shape;200;p13"/>
          <p:cNvSpPr txBox="1">
            <a:spLocks noGrp="1"/>
          </p:cNvSpPr>
          <p:nvPr>
            <p:ph type="subTitle" idx="4"/>
          </p:nvPr>
        </p:nvSpPr>
        <p:spPr>
          <a:xfrm>
            <a:off x="1914663" y="209420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1" name="Google Shape;201;p13"/>
          <p:cNvSpPr txBox="1">
            <a:spLocks noGrp="1"/>
          </p:cNvSpPr>
          <p:nvPr>
            <p:ph type="subTitle" idx="5"/>
          </p:nvPr>
        </p:nvSpPr>
        <p:spPr>
          <a:xfrm>
            <a:off x="5737030" y="3064025"/>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02" name="Google Shape;202;p13"/>
          <p:cNvSpPr txBox="1">
            <a:spLocks noGrp="1"/>
          </p:cNvSpPr>
          <p:nvPr>
            <p:ph type="subTitle" idx="6"/>
          </p:nvPr>
        </p:nvSpPr>
        <p:spPr>
          <a:xfrm>
            <a:off x="5737013" y="3462325"/>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3" name="Google Shape;203;p13"/>
          <p:cNvSpPr txBox="1">
            <a:spLocks noGrp="1"/>
          </p:cNvSpPr>
          <p:nvPr>
            <p:ph type="subTitle" idx="7"/>
          </p:nvPr>
        </p:nvSpPr>
        <p:spPr>
          <a:xfrm>
            <a:off x="1914675" y="3064025"/>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04" name="Google Shape;204;p13"/>
          <p:cNvSpPr txBox="1">
            <a:spLocks noGrp="1"/>
          </p:cNvSpPr>
          <p:nvPr>
            <p:ph type="subTitle" idx="8"/>
          </p:nvPr>
        </p:nvSpPr>
        <p:spPr>
          <a:xfrm>
            <a:off x="1914663" y="3462325"/>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5" name="Google Shape;205;p13"/>
          <p:cNvSpPr txBox="1">
            <a:spLocks noGrp="1"/>
          </p:cNvSpPr>
          <p:nvPr>
            <p:ph type="title" idx="9" hasCustomPrompt="1"/>
          </p:nvPr>
        </p:nvSpPr>
        <p:spPr>
          <a:xfrm>
            <a:off x="875463" y="188310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6" name="Google Shape;206;p13"/>
          <p:cNvSpPr txBox="1">
            <a:spLocks noGrp="1"/>
          </p:cNvSpPr>
          <p:nvPr>
            <p:ph type="title" idx="13" hasCustomPrompt="1"/>
          </p:nvPr>
        </p:nvSpPr>
        <p:spPr>
          <a:xfrm>
            <a:off x="4697813" y="188310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7" name="Google Shape;207;p13"/>
          <p:cNvSpPr txBox="1">
            <a:spLocks noGrp="1"/>
          </p:cNvSpPr>
          <p:nvPr>
            <p:ph type="title" idx="14" hasCustomPrompt="1"/>
          </p:nvPr>
        </p:nvSpPr>
        <p:spPr>
          <a:xfrm>
            <a:off x="875463" y="324065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8" name="Google Shape;208;p13"/>
          <p:cNvSpPr txBox="1">
            <a:spLocks noGrp="1"/>
          </p:cNvSpPr>
          <p:nvPr>
            <p:ph type="title" idx="15" hasCustomPrompt="1"/>
          </p:nvPr>
        </p:nvSpPr>
        <p:spPr>
          <a:xfrm>
            <a:off x="4697813" y="3240661"/>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3_1">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2567700" y="1476700"/>
            <a:ext cx="4008600" cy="112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72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211" name="Google Shape;211;p14"/>
          <p:cNvSpPr txBox="1">
            <a:spLocks noGrp="1"/>
          </p:cNvSpPr>
          <p:nvPr>
            <p:ph type="subTitle" idx="1"/>
          </p:nvPr>
        </p:nvSpPr>
        <p:spPr>
          <a:xfrm>
            <a:off x="2567700" y="2656100"/>
            <a:ext cx="4008600" cy="8373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2" name="Google Shape;212;p14"/>
          <p:cNvSpPr/>
          <p:nvPr/>
        </p:nvSpPr>
        <p:spPr>
          <a:xfrm>
            <a:off x="-2640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293200" y="28505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52000" y="18923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a:off x="4318525" y="4715850"/>
            <a:ext cx="1008600" cy="47100"/>
            <a:chOff x="58300" y="4325125"/>
            <a:chExt cx="1008600" cy="47100"/>
          </a:xfrm>
        </p:grpSpPr>
        <p:sp>
          <p:nvSpPr>
            <p:cNvPr id="216" name="Google Shape;216;p14"/>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4"/>
          <p:cNvSpPr/>
          <p:nvPr/>
        </p:nvSpPr>
        <p:spPr>
          <a:xfrm>
            <a:off x="2465800" y="45168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8930225" y="34339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_1">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15"/>
          <p:cNvSpPr txBox="1">
            <a:spLocks noGrp="1"/>
          </p:cNvSpPr>
          <p:nvPr>
            <p:ph type="subTitle" idx="1"/>
          </p:nvPr>
        </p:nvSpPr>
        <p:spPr>
          <a:xfrm>
            <a:off x="3452900" y="2537813"/>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27" name="Google Shape;227;p15"/>
          <p:cNvSpPr txBox="1">
            <a:spLocks noGrp="1"/>
          </p:cNvSpPr>
          <p:nvPr>
            <p:ph type="subTitle" idx="2"/>
          </p:nvPr>
        </p:nvSpPr>
        <p:spPr>
          <a:xfrm>
            <a:off x="3452875" y="29109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28" name="Google Shape;228;p15"/>
          <p:cNvSpPr txBox="1">
            <a:spLocks noGrp="1"/>
          </p:cNvSpPr>
          <p:nvPr>
            <p:ph type="subTitle" idx="3"/>
          </p:nvPr>
        </p:nvSpPr>
        <p:spPr>
          <a:xfrm>
            <a:off x="1034238" y="2537813"/>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29" name="Google Shape;229;p15"/>
          <p:cNvSpPr txBox="1">
            <a:spLocks noGrp="1"/>
          </p:cNvSpPr>
          <p:nvPr>
            <p:ph type="subTitle" idx="4"/>
          </p:nvPr>
        </p:nvSpPr>
        <p:spPr>
          <a:xfrm>
            <a:off x="1034238" y="29109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30" name="Google Shape;230;p15"/>
          <p:cNvSpPr txBox="1">
            <a:spLocks noGrp="1"/>
          </p:cNvSpPr>
          <p:nvPr>
            <p:ph type="subTitle" idx="5"/>
          </p:nvPr>
        </p:nvSpPr>
        <p:spPr>
          <a:xfrm>
            <a:off x="5871625" y="2537813"/>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31" name="Google Shape;231;p15"/>
          <p:cNvSpPr txBox="1">
            <a:spLocks noGrp="1"/>
          </p:cNvSpPr>
          <p:nvPr>
            <p:ph type="subTitle" idx="6"/>
          </p:nvPr>
        </p:nvSpPr>
        <p:spPr>
          <a:xfrm>
            <a:off x="5871600" y="29109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32" name="Google Shape;232;p15"/>
          <p:cNvSpPr/>
          <p:nvPr/>
        </p:nvSpPr>
        <p:spPr>
          <a:xfrm>
            <a:off x="-26400" y="49062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15"/>
          <p:cNvGrpSpPr/>
          <p:nvPr/>
        </p:nvGrpSpPr>
        <p:grpSpPr>
          <a:xfrm>
            <a:off x="8618675" y="1460625"/>
            <a:ext cx="47100" cy="431700"/>
            <a:chOff x="8618675" y="1460625"/>
            <a:chExt cx="47100" cy="431700"/>
          </a:xfrm>
        </p:grpSpPr>
        <p:sp>
          <p:nvSpPr>
            <p:cNvPr id="234" name="Google Shape;234;p15"/>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15"/>
          <p:cNvSpPr/>
          <p:nvPr/>
        </p:nvSpPr>
        <p:spPr>
          <a:xfrm>
            <a:off x="7309275" y="-1728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 name="Google Shape;238;p15"/>
          <p:cNvCxnSpPr/>
          <p:nvPr/>
        </p:nvCxnSpPr>
        <p:spPr>
          <a:xfrm>
            <a:off x="6482075" y="4608575"/>
            <a:ext cx="2789400" cy="0"/>
          </a:xfrm>
          <a:prstGeom prst="straightConnector1">
            <a:avLst/>
          </a:prstGeom>
          <a:noFill/>
          <a:ln w="19050" cap="flat" cmpd="sng">
            <a:solidFill>
              <a:schemeClr val="dk1"/>
            </a:solidFill>
            <a:prstDash val="solid"/>
            <a:round/>
            <a:headEnd type="none" w="med" len="med"/>
            <a:tailEnd type="none" w="med" len="med"/>
          </a:ln>
        </p:spPr>
      </p:cxnSp>
      <p:grpSp>
        <p:nvGrpSpPr>
          <p:cNvPr id="239" name="Google Shape;239;p15"/>
          <p:cNvGrpSpPr/>
          <p:nvPr/>
        </p:nvGrpSpPr>
        <p:grpSpPr>
          <a:xfrm>
            <a:off x="311625" y="4557875"/>
            <a:ext cx="1008600" cy="47100"/>
            <a:chOff x="58300" y="4325125"/>
            <a:chExt cx="1008600" cy="47100"/>
          </a:xfrm>
        </p:grpSpPr>
        <p:sp>
          <p:nvSpPr>
            <p:cNvPr id="240" name="Google Shape;240;p15"/>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15"/>
          <p:cNvSpPr/>
          <p:nvPr/>
        </p:nvSpPr>
        <p:spPr>
          <a:xfrm>
            <a:off x="8910000" y="-3"/>
            <a:ext cx="234000" cy="368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311625" y="25879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2_1_1">
    <p:spTree>
      <p:nvGrpSpPr>
        <p:cNvPr id="1" name="Shape 248"/>
        <p:cNvGrpSpPr/>
        <p:nvPr/>
      </p:nvGrpSpPr>
      <p:grpSpPr>
        <a:xfrm>
          <a:off x="0" y="0"/>
          <a:ext cx="0" cy="0"/>
          <a:chOff x="0" y="0"/>
          <a:chExt cx="0" cy="0"/>
        </a:xfrm>
      </p:grpSpPr>
      <p:sp>
        <p:nvSpPr>
          <p:cNvPr id="249" name="Google Shape;249;p16"/>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0" name="Google Shape;250;p16"/>
          <p:cNvSpPr txBox="1">
            <a:spLocks noGrp="1"/>
          </p:cNvSpPr>
          <p:nvPr>
            <p:ph type="subTitle" idx="1"/>
          </p:nvPr>
        </p:nvSpPr>
        <p:spPr>
          <a:xfrm>
            <a:off x="4846563" y="1882738"/>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51" name="Google Shape;251;p16"/>
          <p:cNvSpPr txBox="1">
            <a:spLocks noGrp="1"/>
          </p:cNvSpPr>
          <p:nvPr>
            <p:ph type="subTitle" idx="2"/>
          </p:nvPr>
        </p:nvSpPr>
        <p:spPr>
          <a:xfrm>
            <a:off x="4846563" y="2255850"/>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52" name="Google Shape;252;p16"/>
          <p:cNvSpPr txBox="1">
            <a:spLocks noGrp="1"/>
          </p:cNvSpPr>
          <p:nvPr>
            <p:ph type="subTitle" idx="3"/>
          </p:nvPr>
        </p:nvSpPr>
        <p:spPr>
          <a:xfrm>
            <a:off x="2059125" y="1882738"/>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53" name="Google Shape;253;p16"/>
          <p:cNvSpPr txBox="1">
            <a:spLocks noGrp="1"/>
          </p:cNvSpPr>
          <p:nvPr>
            <p:ph type="subTitle" idx="4"/>
          </p:nvPr>
        </p:nvSpPr>
        <p:spPr>
          <a:xfrm>
            <a:off x="2059125" y="2255850"/>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54" name="Google Shape;254;p16"/>
          <p:cNvSpPr txBox="1">
            <a:spLocks noGrp="1"/>
          </p:cNvSpPr>
          <p:nvPr>
            <p:ph type="subTitle" idx="5"/>
          </p:nvPr>
        </p:nvSpPr>
        <p:spPr>
          <a:xfrm>
            <a:off x="4846563" y="3614275"/>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55" name="Google Shape;255;p16"/>
          <p:cNvSpPr txBox="1">
            <a:spLocks noGrp="1"/>
          </p:cNvSpPr>
          <p:nvPr>
            <p:ph type="subTitle" idx="6"/>
          </p:nvPr>
        </p:nvSpPr>
        <p:spPr>
          <a:xfrm>
            <a:off x="4846563" y="39873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56" name="Google Shape;256;p16"/>
          <p:cNvSpPr txBox="1">
            <a:spLocks noGrp="1"/>
          </p:cNvSpPr>
          <p:nvPr>
            <p:ph type="subTitle" idx="7"/>
          </p:nvPr>
        </p:nvSpPr>
        <p:spPr>
          <a:xfrm>
            <a:off x="2059138" y="3614275"/>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57" name="Google Shape;257;p16"/>
          <p:cNvSpPr txBox="1">
            <a:spLocks noGrp="1"/>
          </p:cNvSpPr>
          <p:nvPr>
            <p:ph type="subTitle" idx="8"/>
          </p:nvPr>
        </p:nvSpPr>
        <p:spPr>
          <a:xfrm>
            <a:off x="2059113" y="39873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60" name="Google Shape;260;p17"/>
          <p:cNvSpPr txBox="1">
            <a:spLocks noGrp="1"/>
          </p:cNvSpPr>
          <p:nvPr>
            <p:ph type="subTitle" idx="1"/>
          </p:nvPr>
        </p:nvSpPr>
        <p:spPr>
          <a:xfrm>
            <a:off x="3452900" y="1882738"/>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61" name="Google Shape;261;p17"/>
          <p:cNvSpPr txBox="1">
            <a:spLocks noGrp="1"/>
          </p:cNvSpPr>
          <p:nvPr>
            <p:ph type="subTitle" idx="2"/>
          </p:nvPr>
        </p:nvSpPr>
        <p:spPr>
          <a:xfrm>
            <a:off x="3452875" y="2255850"/>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62" name="Google Shape;262;p17"/>
          <p:cNvSpPr txBox="1">
            <a:spLocks noGrp="1"/>
          </p:cNvSpPr>
          <p:nvPr>
            <p:ph type="subTitle" idx="3"/>
          </p:nvPr>
        </p:nvSpPr>
        <p:spPr>
          <a:xfrm>
            <a:off x="1034238" y="1882738"/>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63" name="Google Shape;263;p17"/>
          <p:cNvSpPr txBox="1">
            <a:spLocks noGrp="1"/>
          </p:cNvSpPr>
          <p:nvPr>
            <p:ph type="subTitle" idx="4"/>
          </p:nvPr>
        </p:nvSpPr>
        <p:spPr>
          <a:xfrm>
            <a:off x="1034238" y="2255850"/>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64" name="Google Shape;264;p17"/>
          <p:cNvSpPr txBox="1">
            <a:spLocks noGrp="1"/>
          </p:cNvSpPr>
          <p:nvPr>
            <p:ph type="subTitle" idx="5"/>
          </p:nvPr>
        </p:nvSpPr>
        <p:spPr>
          <a:xfrm>
            <a:off x="5871625" y="1882738"/>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65" name="Google Shape;265;p17"/>
          <p:cNvSpPr txBox="1">
            <a:spLocks noGrp="1"/>
          </p:cNvSpPr>
          <p:nvPr>
            <p:ph type="subTitle" idx="6"/>
          </p:nvPr>
        </p:nvSpPr>
        <p:spPr>
          <a:xfrm>
            <a:off x="5871600" y="2255850"/>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66" name="Google Shape;266;p17"/>
          <p:cNvSpPr txBox="1">
            <a:spLocks noGrp="1"/>
          </p:cNvSpPr>
          <p:nvPr>
            <p:ph type="subTitle" idx="7"/>
          </p:nvPr>
        </p:nvSpPr>
        <p:spPr>
          <a:xfrm>
            <a:off x="3452900" y="3614275"/>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67" name="Google Shape;267;p17"/>
          <p:cNvSpPr txBox="1">
            <a:spLocks noGrp="1"/>
          </p:cNvSpPr>
          <p:nvPr>
            <p:ph type="subTitle" idx="8"/>
          </p:nvPr>
        </p:nvSpPr>
        <p:spPr>
          <a:xfrm>
            <a:off x="3452925" y="39873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68" name="Google Shape;268;p17"/>
          <p:cNvSpPr txBox="1">
            <a:spLocks noGrp="1"/>
          </p:cNvSpPr>
          <p:nvPr>
            <p:ph type="subTitle" idx="9"/>
          </p:nvPr>
        </p:nvSpPr>
        <p:spPr>
          <a:xfrm>
            <a:off x="1034250" y="3614275"/>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69" name="Google Shape;269;p17"/>
          <p:cNvSpPr txBox="1">
            <a:spLocks noGrp="1"/>
          </p:cNvSpPr>
          <p:nvPr>
            <p:ph type="subTitle" idx="13"/>
          </p:nvPr>
        </p:nvSpPr>
        <p:spPr>
          <a:xfrm>
            <a:off x="1034225" y="39873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70" name="Google Shape;270;p17"/>
          <p:cNvSpPr txBox="1">
            <a:spLocks noGrp="1"/>
          </p:cNvSpPr>
          <p:nvPr>
            <p:ph type="subTitle" idx="14"/>
          </p:nvPr>
        </p:nvSpPr>
        <p:spPr>
          <a:xfrm>
            <a:off x="5871625" y="3614275"/>
            <a:ext cx="2238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71" name="Google Shape;271;p17"/>
          <p:cNvSpPr txBox="1">
            <a:spLocks noGrp="1"/>
          </p:cNvSpPr>
          <p:nvPr>
            <p:ph type="subTitle" idx="15"/>
          </p:nvPr>
        </p:nvSpPr>
        <p:spPr>
          <a:xfrm>
            <a:off x="5871600" y="3987325"/>
            <a:ext cx="223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1346250" y="3043675"/>
            <a:ext cx="6451500" cy="49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2200"/>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274" name="Google Shape;274;p18"/>
          <p:cNvSpPr txBox="1">
            <a:spLocks noGrp="1"/>
          </p:cNvSpPr>
          <p:nvPr>
            <p:ph type="subTitle" idx="1"/>
          </p:nvPr>
        </p:nvSpPr>
        <p:spPr>
          <a:xfrm>
            <a:off x="1346250" y="1456075"/>
            <a:ext cx="6451500" cy="14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7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18"/>
          <p:cNvSpPr/>
          <p:nvPr/>
        </p:nvSpPr>
        <p:spPr>
          <a:xfrm>
            <a:off x="-26400" y="-3300"/>
            <a:ext cx="26460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1237500" y="49062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8"/>
          <p:cNvGrpSpPr/>
          <p:nvPr/>
        </p:nvGrpSpPr>
        <p:grpSpPr>
          <a:xfrm>
            <a:off x="597550" y="1346875"/>
            <a:ext cx="47100" cy="431700"/>
            <a:chOff x="8618675" y="1460625"/>
            <a:chExt cx="47100" cy="431700"/>
          </a:xfrm>
        </p:grpSpPr>
        <p:sp>
          <p:nvSpPr>
            <p:cNvPr id="278" name="Google Shape;278;p18"/>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8"/>
          <p:cNvSpPr/>
          <p:nvPr/>
        </p:nvSpPr>
        <p:spPr>
          <a:xfrm>
            <a:off x="8930225" y="34339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 name="Google Shape;282;p18"/>
          <p:cNvCxnSpPr/>
          <p:nvPr/>
        </p:nvCxnSpPr>
        <p:spPr>
          <a:xfrm>
            <a:off x="616600" y="2716800"/>
            <a:ext cx="0" cy="2562000"/>
          </a:xfrm>
          <a:prstGeom prst="straightConnector1">
            <a:avLst/>
          </a:prstGeom>
          <a:noFill/>
          <a:ln w="19050" cap="flat" cmpd="sng">
            <a:solidFill>
              <a:schemeClr val="dk1"/>
            </a:solidFill>
            <a:prstDash val="solid"/>
            <a:round/>
            <a:headEnd type="none" w="med" len="med"/>
            <a:tailEnd type="none" w="med" len="med"/>
          </a:ln>
        </p:spPr>
      </p:cxnSp>
      <p:grpSp>
        <p:nvGrpSpPr>
          <p:cNvPr id="283" name="Google Shape;283;p18"/>
          <p:cNvGrpSpPr/>
          <p:nvPr/>
        </p:nvGrpSpPr>
        <p:grpSpPr>
          <a:xfrm>
            <a:off x="7514450" y="4715850"/>
            <a:ext cx="1008600" cy="47100"/>
            <a:chOff x="58300" y="4325125"/>
            <a:chExt cx="1008600" cy="47100"/>
          </a:xfrm>
        </p:grpSpPr>
        <p:sp>
          <p:nvSpPr>
            <p:cNvPr id="284" name="Google Shape;284;p18"/>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18"/>
          <p:cNvSpPr/>
          <p:nvPr/>
        </p:nvSpPr>
        <p:spPr>
          <a:xfrm>
            <a:off x="7995475" y="2340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606175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5522675" y="2340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8687900" y="13522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atin typeface="Montserrat Medium"/>
                <a:ea typeface="Montserrat Medium"/>
                <a:cs typeface="Montserrat Medium"/>
                <a:sym typeface="Montserrat Medium"/>
              </a:defRPr>
            </a:lvl1pPr>
            <a:lvl2pPr lvl="1">
              <a:spcBef>
                <a:spcPts val="0"/>
              </a:spcBef>
              <a:spcAft>
                <a:spcPts val="0"/>
              </a:spcAft>
              <a:buSzPts val="3500"/>
              <a:buNone/>
              <a:defRPr>
                <a:latin typeface="Montserrat Medium"/>
                <a:ea typeface="Montserrat Medium"/>
                <a:cs typeface="Montserrat Medium"/>
                <a:sym typeface="Montserrat Medium"/>
              </a:defRPr>
            </a:lvl2pPr>
            <a:lvl3pPr lvl="2">
              <a:spcBef>
                <a:spcPts val="0"/>
              </a:spcBef>
              <a:spcAft>
                <a:spcPts val="0"/>
              </a:spcAft>
              <a:buSzPts val="3500"/>
              <a:buNone/>
              <a:defRPr>
                <a:latin typeface="Montserrat Medium"/>
                <a:ea typeface="Montserrat Medium"/>
                <a:cs typeface="Montserrat Medium"/>
                <a:sym typeface="Montserrat Medium"/>
              </a:defRPr>
            </a:lvl3pPr>
            <a:lvl4pPr lvl="3">
              <a:spcBef>
                <a:spcPts val="0"/>
              </a:spcBef>
              <a:spcAft>
                <a:spcPts val="0"/>
              </a:spcAft>
              <a:buSzPts val="3500"/>
              <a:buNone/>
              <a:defRPr>
                <a:latin typeface="Montserrat Medium"/>
                <a:ea typeface="Montserrat Medium"/>
                <a:cs typeface="Montserrat Medium"/>
                <a:sym typeface="Montserrat Medium"/>
              </a:defRPr>
            </a:lvl4pPr>
            <a:lvl5pPr lvl="4">
              <a:spcBef>
                <a:spcPts val="0"/>
              </a:spcBef>
              <a:spcAft>
                <a:spcPts val="0"/>
              </a:spcAft>
              <a:buSzPts val="3500"/>
              <a:buNone/>
              <a:defRPr>
                <a:latin typeface="Montserrat Medium"/>
                <a:ea typeface="Montserrat Medium"/>
                <a:cs typeface="Montserrat Medium"/>
                <a:sym typeface="Montserrat Medium"/>
              </a:defRPr>
            </a:lvl5pPr>
            <a:lvl6pPr lvl="5">
              <a:spcBef>
                <a:spcPts val="0"/>
              </a:spcBef>
              <a:spcAft>
                <a:spcPts val="0"/>
              </a:spcAft>
              <a:buSzPts val="3500"/>
              <a:buNone/>
              <a:defRPr>
                <a:latin typeface="Montserrat Medium"/>
                <a:ea typeface="Montserrat Medium"/>
                <a:cs typeface="Montserrat Medium"/>
                <a:sym typeface="Montserrat Medium"/>
              </a:defRPr>
            </a:lvl6pPr>
            <a:lvl7pPr lvl="6">
              <a:spcBef>
                <a:spcPts val="0"/>
              </a:spcBef>
              <a:spcAft>
                <a:spcPts val="0"/>
              </a:spcAft>
              <a:buSzPts val="3500"/>
              <a:buNone/>
              <a:defRPr>
                <a:latin typeface="Montserrat Medium"/>
                <a:ea typeface="Montserrat Medium"/>
                <a:cs typeface="Montserrat Medium"/>
                <a:sym typeface="Montserrat Medium"/>
              </a:defRPr>
            </a:lvl7pPr>
            <a:lvl8pPr lvl="7">
              <a:spcBef>
                <a:spcPts val="0"/>
              </a:spcBef>
              <a:spcAft>
                <a:spcPts val="0"/>
              </a:spcAft>
              <a:buSzPts val="3500"/>
              <a:buNone/>
              <a:defRPr>
                <a:latin typeface="Montserrat Medium"/>
                <a:ea typeface="Montserrat Medium"/>
                <a:cs typeface="Montserrat Medium"/>
                <a:sym typeface="Montserrat Medium"/>
              </a:defRPr>
            </a:lvl8pPr>
            <a:lvl9pPr lvl="8">
              <a:spcBef>
                <a:spcPts val="0"/>
              </a:spcBef>
              <a:spcAft>
                <a:spcPts val="0"/>
              </a:spcAft>
              <a:buSzPts val="3500"/>
              <a:buNone/>
              <a:defRPr>
                <a:latin typeface="Montserrat Medium"/>
                <a:ea typeface="Montserrat Medium"/>
                <a:cs typeface="Montserrat Medium"/>
                <a:sym typeface="Montserrat Medium"/>
              </a:defRPr>
            </a:lvl9pPr>
          </a:lstStyle>
          <a:p>
            <a:endParaRPr/>
          </a:p>
        </p:txBody>
      </p:sp>
      <p:sp>
        <p:nvSpPr>
          <p:cNvPr id="296" name="Google Shape;296;p19"/>
          <p:cNvSpPr txBox="1">
            <a:spLocks noGrp="1"/>
          </p:cNvSpPr>
          <p:nvPr>
            <p:ph type="subTitle" idx="1"/>
          </p:nvPr>
        </p:nvSpPr>
        <p:spPr>
          <a:xfrm>
            <a:off x="2073100" y="2996925"/>
            <a:ext cx="49980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297" name="Google Shape;297;p19"/>
          <p:cNvSpPr txBox="1">
            <a:spLocks noGrp="1"/>
          </p:cNvSpPr>
          <p:nvPr>
            <p:ph type="subTitle" idx="2"/>
          </p:nvPr>
        </p:nvSpPr>
        <p:spPr>
          <a:xfrm>
            <a:off x="2073100" y="3318700"/>
            <a:ext cx="4998000" cy="80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8" name="Google Shape;298;p19"/>
          <p:cNvSpPr txBox="1">
            <a:spLocks noGrp="1"/>
          </p:cNvSpPr>
          <p:nvPr>
            <p:ph type="subTitle" idx="3"/>
          </p:nvPr>
        </p:nvSpPr>
        <p:spPr>
          <a:xfrm>
            <a:off x="2073100" y="1608425"/>
            <a:ext cx="49980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299" name="Google Shape;299;p19"/>
          <p:cNvSpPr txBox="1">
            <a:spLocks noGrp="1"/>
          </p:cNvSpPr>
          <p:nvPr>
            <p:ph type="subTitle" idx="4"/>
          </p:nvPr>
        </p:nvSpPr>
        <p:spPr>
          <a:xfrm>
            <a:off x="2073100" y="1930200"/>
            <a:ext cx="4998000" cy="8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0" name="Google Shape;300;p19"/>
          <p:cNvSpPr/>
          <p:nvPr/>
        </p:nvSpPr>
        <p:spPr>
          <a:xfrm>
            <a:off x="-2640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9"/>
          <p:cNvGrpSpPr/>
          <p:nvPr/>
        </p:nvGrpSpPr>
        <p:grpSpPr>
          <a:xfrm>
            <a:off x="8618675" y="1460625"/>
            <a:ext cx="47100" cy="431700"/>
            <a:chOff x="8618675" y="1460625"/>
            <a:chExt cx="47100" cy="431700"/>
          </a:xfrm>
        </p:grpSpPr>
        <p:sp>
          <p:nvSpPr>
            <p:cNvPr id="302" name="Google Shape;302;p19"/>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5" name="Google Shape;305;p19"/>
          <p:cNvCxnSpPr/>
          <p:nvPr/>
        </p:nvCxnSpPr>
        <p:spPr>
          <a:xfrm>
            <a:off x="-125350" y="4608575"/>
            <a:ext cx="5475000" cy="0"/>
          </a:xfrm>
          <a:prstGeom prst="straightConnector1">
            <a:avLst/>
          </a:prstGeom>
          <a:noFill/>
          <a:ln w="19050" cap="flat" cmpd="sng">
            <a:solidFill>
              <a:schemeClr val="dk1"/>
            </a:solidFill>
            <a:prstDash val="solid"/>
            <a:round/>
            <a:headEnd type="none" w="med" len="med"/>
            <a:tailEnd type="none" w="med" len="med"/>
          </a:ln>
        </p:spPr>
      </p:cxnSp>
      <p:grpSp>
        <p:nvGrpSpPr>
          <p:cNvPr id="306" name="Google Shape;306;p19"/>
          <p:cNvGrpSpPr/>
          <p:nvPr/>
        </p:nvGrpSpPr>
        <p:grpSpPr>
          <a:xfrm>
            <a:off x="4341050" y="4878200"/>
            <a:ext cx="1008600" cy="47100"/>
            <a:chOff x="58300" y="4325125"/>
            <a:chExt cx="1008600" cy="47100"/>
          </a:xfrm>
        </p:grpSpPr>
        <p:sp>
          <p:nvSpPr>
            <p:cNvPr id="307" name="Google Shape;307;p19"/>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9"/>
          <p:cNvSpPr/>
          <p:nvPr/>
        </p:nvSpPr>
        <p:spPr>
          <a:xfrm>
            <a:off x="6783750" y="49050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1160600" y="48498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606175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8910000" y="2340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8910000" y="1460697"/>
            <a:ext cx="234000" cy="368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569200" y="289312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319"/>
        <p:cNvGrpSpPr/>
        <p:nvPr/>
      </p:nvGrpSpPr>
      <p:grpSpPr>
        <a:xfrm>
          <a:off x="0" y="0"/>
          <a:ext cx="0" cy="0"/>
          <a:chOff x="0" y="0"/>
          <a:chExt cx="0" cy="0"/>
        </a:xfrm>
      </p:grpSpPr>
      <p:sp>
        <p:nvSpPr>
          <p:cNvPr id="320" name="Google Shape;320;p20"/>
          <p:cNvSpPr>
            <a:spLocks noGrp="1"/>
          </p:cNvSpPr>
          <p:nvPr>
            <p:ph type="pic" idx="2"/>
          </p:nvPr>
        </p:nvSpPr>
        <p:spPr>
          <a:xfrm>
            <a:off x="989875" y="1009300"/>
            <a:ext cx="3126900" cy="3126900"/>
          </a:xfrm>
          <a:prstGeom prst="rect">
            <a:avLst/>
          </a:prstGeom>
          <a:noFill/>
          <a:ln>
            <a:noFill/>
          </a:ln>
        </p:spPr>
      </p:sp>
      <p:sp>
        <p:nvSpPr>
          <p:cNvPr id="321" name="Google Shape;321;p20"/>
          <p:cNvSpPr txBox="1">
            <a:spLocks noGrp="1"/>
          </p:cNvSpPr>
          <p:nvPr>
            <p:ph type="title"/>
          </p:nvPr>
        </p:nvSpPr>
        <p:spPr>
          <a:xfrm>
            <a:off x="4696312" y="941675"/>
            <a:ext cx="3680100" cy="219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20"/>
          <p:cNvSpPr txBox="1">
            <a:spLocks noGrp="1"/>
          </p:cNvSpPr>
          <p:nvPr>
            <p:ph type="subTitle" idx="1"/>
          </p:nvPr>
        </p:nvSpPr>
        <p:spPr>
          <a:xfrm>
            <a:off x="4696300" y="3139175"/>
            <a:ext cx="3680100" cy="100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323" name="Google Shape;323;p20"/>
          <p:cNvSpPr/>
          <p:nvPr/>
        </p:nvSpPr>
        <p:spPr>
          <a:xfrm rot="10800000" flipH="1">
            <a:off x="616550" y="-33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20"/>
          <p:cNvGrpSpPr/>
          <p:nvPr/>
        </p:nvGrpSpPr>
        <p:grpSpPr>
          <a:xfrm>
            <a:off x="8499350" y="1519975"/>
            <a:ext cx="47100" cy="431700"/>
            <a:chOff x="8618675" y="1460625"/>
            <a:chExt cx="47100" cy="431700"/>
          </a:xfrm>
        </p:grpSpPr>
        <p:sp>
          <p:nvSpPr>
            <p:cNvPr id="325" name="Google Shape;325;p20"/>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20"/>
          <p:cNvSpPr/>
          <p:nvPr/>
        </p:nvSpPr>
        <p:spPr>
          <a:xfrm>
            <a:off x="112225" y="5357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8910425" y="38197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0" name="Google Shape;330;p20"/>
          <p:cNvCxnSpPr/>
          <p:nvPr/>
        </p:nvCxnSpPr>
        <p:spPr>
          <a:xfrm>
            <a:off x="6482075"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331" name="Google Shape;331;p20"/>
          <p:cNvSpPr/>
          <p:nvPr/>
        </p:nvSpPr>
        <p:spPr>
          <a:xfrm>
            <a:off x="112225" y="18983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443475" y="273662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112225" y="42649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794575" y="46556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7045950" y="48879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5646300" y="4655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892638" y="1786338"/>
            <a:ext cx="4901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3"/>
          <p:cNvSpPr txBox="1">
            <a:spLocks noGrp="1"/>
          </p:cNvSpPr>
          <p:nvPr>
            <p:ph type="title" idx="2" hasCustomPrompt="1"/>
          </p:nvPr>
        </p:nvSpPr>
        <p:spPr>
          <a:xfrm>
            <a:off x="1165525" y="2182700"/>
            <a:ext cx="1591500" cy="7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 name="Google Shape;34;p3"/>
          <p:cNvSpPr txBox="1">
            <a:spLocks noGrp="1"/>
          </p:cNvSpPr>
          <p:nvPr>
            <p:ph type="subTitle" idx="1"/>
          </p:nvPr>
        </p:nvSpPr>
        <p:spPr>
          <a:xfrm>
            <a:off x="2892613" y="2723388"/>
            <a:ext cx="4901400" cy="4299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3"/>
          <p:cNvSpPr/>
          <p:nvPr/>
        </p:nvSpPr>
        <p:spPr>
          <a:xfrm>
            <a:off x="0" y="539511"/>
            <a:ext cx="234000" cy="237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910000" y="1460622"/>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8618675" y="1460625"/>
            <a:ext cx="47100" cy="431700"/>
            <a:chOff x="8618675" y="1460625"/>
            <a:chExt cx="47100" cy="431700"/>
          </a:xfrm>
        </p:grpSpPr>
        <p:sp>
          <p:nvSpPr>
            <p:cNvPr id="38" name="Google Shape;38;p3"/>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3"/>
          <p:cNvSpPr/>
          <p:nvPr/>
        </p:nvSpPr>
        <p:spPr>
          <a:xfrm>
            <a:off x="3776825" y="48917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3"/>
          <p:cNvCxnSpPr/>
          <p:nvPr/>
        </p:nvCxnSpPr>
        <p:spPr>
          <a:xfrm>
            <a:off x="-56050" y="4608575"/>
            <a:ext cx="2789400" cy="0"/>
          </a:xfrm>
          <a:prstGeom prst="straightConnector1">
            <a:avLst/>
          </a:prstGeom>
          <a:noFill/>
          <a:ln w="19050" cap="flat" cmpd="sng">
            <a:solidFill>
              <a:schemeClr val="dk1"/>
            </a:solidFill>
            <a:prstDash val="solid"/>
            <a:round/>
            <a:headEnd type="none" w="med" len="med"/>
            <a:tailEnd type="none" w="med" len="med"/>
          </a:ln>
        </p:spPr>
      </p:cxnSp>
      <p:sp>
        <p:nvSpPr>
          <p:cNvPr id="43" name="Google Shape;43;p3"/>
          <p:cNvSpPr/>
          <p:nvPr/>
        </p:nvSpPr>
        <p:spPr>
          <a:xfrm>
            <a:off x="774675" y="-1578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10350" y="35119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3"/>
          <p:cNvCxnSpPr/>
          <p:nvPr/>
        </p:nvCxnSpPr>
        <p:spPr>
          <a:xfrm>
            <a:off x="6427725" y="539500"/>
            <a:ext cx="27894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37"/>
        <p:cNvGrpSpPr/>
        <p:nvPr/>
      </p:nvGrpSpPr>
      <p:grpSpPr>
        <a:xfrm>
          <a:off x="0" y="0"/>
          <a:ext cx="0" cy="0"/>
          <a:chOff x="0" y="0"/>
          <a:chExt cx="0" cy="0"/>
        </a:xfrm>
      </p:grpSpPr>
      <p:sp>
        <p:nvSpPr>
          <p:cNvPr id="338" name="Google Shape;338;p21"/>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21"/>
          <p:cNvSpPr/>
          <p:nvPr/>
        </p:nvSpPr>
        <p:spPr>
          <a:xfrm>
            <a:off x="1237500" y="-33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1"/>
          <p:cNvGrpSpPr/>
          <p:nvPr/>
        </p:nvGrpSpPr>
        <p:grpSpPr>
          <a:xfrm rot="5400000">
            <a:off x="17800" y="4478450"/>
            <a:ext cx="1008600" cy="47100"/>
            <a:chOff x="58300" y="4325125"/>
            <a:chExt cx="1008600" cy="47100"/>
          </a:xfrm>
        </p:grpSpPr>
        <p:sp>
          <p:nvSpPr>
            <p:cNvPr id="341" name="Google Shape;341;p21"/>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1"/>
          <p:cNvGrpSpPr/>
          <p:nvPr/>
        </p:nvGrpSpPr>
        <p:grpSpPr>
          <a:xfrm>
            <a:off x="8018600" y="532775"/>
            <a:ext cx="1008600" cy="47100"/>
            <a:chOff x="58300" y="4325125"/>
            <a:chExt cx="1008600" cy="47100"/>
          </a:xfrm>
        </p:grpSpPr>
        <p:sp>
          <p:nvSpPr>
            <p:cNvPr id="348" name="Google Shape;348;p21"/>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 name="Google Shape;354;p21"/>
          <p:cNvSpPr/>
          <p:nvPr/>
        </p:nvSpPr>
        <p:spPr>
          <a:xfrm>
            <a:off x="353050" y="22183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74600" y="15100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8638100" y="1169438"/>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266800" y="29907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8935575" y="19173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9" name="Google Shape;359;p21"/>
          <p:cNvCxnSpPr/>
          <p:nvPr/>
        </p:nvCxnSpPr>
        <p:spPr>
          <a:xfrm>
            <a:off x="8797700" y="2706925"/>
            <a:ext cx="0" cy="24756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60"/>
        <p:cNvGrpSpPr/>
        <p:nvPr/>
      </p:nvGrpSpPr>
      <p:grpSpPr>
        <a:xfrm>
          <a:off x="0" y="0"/>
          <a:ext cx="0" cy="0"/>
          <a:chOff x="0" y="0"/>
          <a:chExt cx="0" cy="0"/>
        </a:xfrm>
      </p:grpSpPr>
      <p:sp>
        <p:nvSpPr>
          <p:cNvPr id="361" name="Google Shape;361;p22"/>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2"/>
          <p:cNvSpPr/>
          <p:nvPr/>
        </p:nvSpPr>
        <p:spPr>
          <a:xfrm>
            <a:off x="61655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8914225" y="16732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22"/>
          <p:cNvCxnSpPr/>
          <p:nvPr/>
        </p:nvCxnSpPr>
        <p:spPr>
          <a:xfrm>
            <a:off x="6482075" y="257975"/>
            <a:ext cx="2789400" cy="0"/>
          </a:xfrm>
          <a:prstGeom prst="straightConnector1">
            <a:avLst/>
          </a:prstGeom>
          <a:noFill/>
          <a:ln w="19050" cap="flat" cmpd="sng">
            <a:solidFill>
              <a:schemeClr val="dk1"/>
            </a:solidFill>
            <a:prstDash val="solid"/>
            <a:round/>
            <a:headEnd type="none" w="med" len="med"/>
            <a:tailEnd type="none" w="med" len="med"/>
          </a:ln>
        </p:spPr>
      </p:cxnSp>
      <p:grpSp>
        <p:nvGrpSpPr>
          <p:cNvPr id="365" name="Google Shape;365;p22"/>
          <p:cNvGrpSpPr/>
          <p:nvPr/>
        </p:nvGrpSpPr>
        <p:grpSpPr>
          <a:xfrm>
            <a:off x="6482075" y="483775"/>
            <a:ext cx="1008600" cy="47100"/>
            <a:chOff x="58300" y="4325125"/>
            <a:chExt cx="1008600" cy="47100"/>
          </a:xfrm>
        </p:grpSpPr>
        <p:sp>
          <p:nvSpPr>
            <p:cNvPr id="366" name="Google Shape;366;p22"/>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22"/>
          <p:cNvSpPr/>
          <p:nvPr/>
        </p:nvSpPr>
        <p:spPr>
          <a:xfrm>
            <a:off x="8522800" y="42418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8882100" y="32054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8600750" y="988388"/>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229175" y="33521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146850" y="44528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89225" y="16420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395750" y="306132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379"/>
        <p:cNvGrpSpPr/>
        <p:nvPr/>
      </p:nvGrpSpPr>
      <p:grpSpPr>
        <a:xfrm>
          <a:off x="0" y="0"/>
          <a:ext cx="0" cy="0"/>
          <a:chOff x="0" y="0"/>
          <a:chExt cx="0" cy="0"/>
        </a:xfrm>
      </p:grpSpPr>
      <p:sp>
        <p:nvSpPr>
          <p:cNvPr id="380" name="Google Shape;380;p23"/>
          <p:cNvSpPr txBox="1">
            <a:spLocks noGrp="1"/>
          </p:cNvSpPr>
          <p:nvPr>
            <p:ph type="title" hasCustomPrompt="1"/>
          </p:nvPr>
        </p:nvSpPr>
        <p:spPr>
          <a:xfrm>
            <a:off x="2516850" y="629750"/>
            <a:ext cx="4110300" cy="89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5500"/>
              <a:buNone/>
              <a:defRPr sz="5500">
                <a:solidFill>
                  <a:schemeClr val="dk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sp>
        <p:nvSpPr>
          <p:cNvPr id="381" name="Google Shape;381;p23"/>
          <p:cNvSpPr txBox="1">
            <a:spLocks noGrp="1"/>
          </p:cNvSpPr>
          <p:nvPr>
            <p:ph type="subTitle" idx="1"/>
          </p:nvPr>
        </p:nvSpPr>
        <p:spPr>
          <a:xfrm>
            <a:off x="2516851" y="1437925"/>
            <a:ext cx="41103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2" name="Google Shape;382;p23"/>
          <p:cNvSpPr txBox="1">
            <a:spLocks noGrp="1"/>
          </p:cNvSpPr>
          <p:nvPr>
            <p:ph type="title" idx="2" hasCustomPrompt="1"/>
          </p:nvPr>
        </p:nvSpPr>
        <p:spPr>
          <a:xfrm>
            <a:off x="2516850" y="1947325"/>
            <a:ext cx="4110300" cy="89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5500"/>
              <a:buNone/>
              <a:defRPr sz="5500">
                <a:solidFill>
                  <a:schemeClr val="dk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sp>
        <p:nvSpPr>
          <p:cNvPr id="383" name="Google Shape;383;p23"/>
          <p:cNvSpPr txBox="1">
            <a:spLocks noGrp="1"/>
          </p:cNvSpPr>
          <p:nvPr>
            <p:ph type="subTitle" idx="3"/>
          </p:nvPr>
        </p:nvSpPr>
        <p:spPr>
          <a:xfrm>
            <a:off x="2516851" y="2755600"/>
            <a:ext cx="41103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4" name="Google Shape;384;p23"/>
          <p:cNvSpPr txBox="1">
            <a:spLocks noGrp="1"/>
          </p:cNvSpPr>
          <p:nvPr>
            <p:ph type="title" idx="4" hasCustomPrompt="1"/>
          </p:nvPr>
        </p:nvSpPr>
        <p:spPr>
          <a:xfrm>
            <a:off x="2516850" y="3265000"/>
            <a:ext cx="4110300" cy="89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5500"/>
              <a:buNone/>
              <a:defRPr sz="5500">
                <a:solidFill>
                  <a:schemeClr val="dk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sp>
        <p:nvSpPr>
          <p:cNvPr id="385" name="Google Shape;385;p23"/>
          <p:cNvSpPr txBox="1">
            <a:spLocks noGrp="1"/>
          </p:cNvSpPr>
          <p:nvPr>
            <p:ph type="subTitle" idx="5"/>
          </p:nvPr>
        </p:nvSpPr>
        <p:spPr>
          <a:xfrm>
            <a:off x="2516851" y="4073275"/>
            <a:ext cx="41103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386" name="Google Shape;386;p23"/>
          <p:cNvGrpSpPr/>
          <p:nvPr/>
        </p:nvGrpSpPr>
        <p:grpSpPr>
          <a:xfrm>
            <a:off x="8522900" y="3251100"/>
            <a:ext cx="47100" cy="431700"/>
            <a:chOff x="8618675" y="1460625"/>
            <a:chExt cx="47100" cy="431700"/>
          </a:xfrm>
        </p:grpSpPr>
        <p:sp>
          <p:nvSpPr>
            <p:cNvPr id="387" name="Google Shape;387;p23"/>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23"/>
          <p:cNvGrpSpPr/>
          <p:nvPr/>
        </p:nvGrpSpPr>
        <p:grpSpPr>
          <a:xfrm>
            <a:off x="4137875" y="4810575"/>
            <a:ext cx="1008600" cy="47100"/>
            <a:chOff x="58300" y="4325125"/>
            <a:chExt cx="1008600" cy="47100"/>
          </a:xfrm>
        </p:grpSpPr>
        <p:sp>
          <p:nvSpPr>
            <p:cNvPr id="391" name="Google Shape;391;p23"/>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3"/>
          <p:cNvSpPr/>
          <p:nvPr/>
        </p:nvSpPr>
        <p:spPr>
          <a:xfrm>
            <a:off x="8927975" y="-3"/>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0" y="1488647"/>
            <a:ext cx="234000" cy="368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9" name="Google Shape;399;p23"/>
          <p:cNvCxnSpPr/>
          <p:nvPr/>
        </p:nvCxnSpPr>
        <p:spPr>
          <a:xfrm>
            <a:off x="4137875" y="4630775"/>
            <a:ext cx="5022300" cy="0"/>
          </a:xfrm>
          <a:prstGeom prst="straightConnector1">
            <a:avLst/>
          </a:prstGeom>
          <a:noFill/>
          <a:ln w="19050" cap="flat" cmpd="sng">
            <a:solidFill>
              <a:schemeClr val="dk1"/>
            </a:solidFill>
            <a:prstDash val="solid"/>
            <a:round/>
            <a:headEnd type="none" w="med" len="med"/>
            <a:tailEnd type="none" w="med" len="med"/>
          </a:ln>
        </p:spPr>
      </p:cxnSp>
      <p:sp>
        <p:nvSpPr>
          <p:cNvPr id="400" name="Google Shape;400;p23"/>
          <p:cNvSpPr/>
          <p:nvPr/>
        </p:nvSpPr>
        <p:spPr>
          <a:xfrm>
            <a:off x="1021950" y="47538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1" name="Google Shape;401;p23"/>
          <p:cNvCxnSpPr/>
          <p:nvPr/>
        </p:nvCxnSpPr>
        <p:spPr>
          <a:xfrm>
            <a:off x="-155025"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402" name="Google Shape;402;p23"/>
          <p:cNvSpPr/>
          <p:nvPr/>
        </p:nvSpPr>
        <p:spPr>
          <a:xfrm>
            <a:off x="661075" y="1285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3"/>
          <p:cNvGrpSpPr/>
          <p:nvPr/>
        </p:nvGrpSpPr>
        <p:grpSpPr>
          <a:xfrm>
            <a:off x="564925" y="1488650"/>
            <a:ext cx="47100" cy="431700"/>
            <a:chOff x="8618675" y="1460625"/>
            <a:chExt cx="47100" cy="431700"/>
          </a:xfrm>
        </p:grpSpPr>
        <p:sp>
          <p:nvSpPr>
            <p:cNvPr id="404" name="Google Shape;404;p23"/>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CUSTOM_2_1_2">
    <p:spTree>
      <p:nvGrpSpPr>
        <p:cNvPr id="1" name="Shape 407"/>
        <p:cNvGrpSpPr/>
        <p:nvPr/>
      </p:nvGrpSpPr>
      <p:grpSpPr>
        <a:xfrm>
          <a:off x="0" y="0"/>
          <a:ext cx="0" cy="0"/>
          <a:chOff x="0" y="0"/>
          <a:chExt cx="0" cy="0"/>
        </a:xfrm>
      </p:grpSpPr>
      <p:sp>
        <p:nvSpPr>
          <p:cNvPr id="408" name="Google Shape;408;p24"/>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9" name="Google Shape;409;p24"/>
          <p:cNvSpPr txBox="1">
            <a:spLocks noGrp="1"/>
          </p:cNvSpPr>
          <p:nvPr>
            <p:ph type="subTitle" idx="1"/>
          </p:nvPr>
        </p:nvSpPr>
        <p:spPr>
          <a:xfrm>
            <a:off x="5813263" y="2444188"/>
            <a:ext cx="2238300" cy="51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410" name="Google Shape;410;p24"/>
          <p:cNvSpPr txBox="1">
            <a:spLocks noGrp="1"/>
          </p:cNvSpPr>
          <p:nvPr>
            <p:ph type="subTitle" idx="2"/>
          </p:nvPr>
        </p:nvSpPr>
        <p:spPr>
          <a:xfrm>
            <a:off x="5813238" y="2817300"/>
            <a:ext cx="223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11" name="Google Shape;411;p24"/>
          <p:cNvSpPr txBox="1">
            <a:spLocks noGrp="1"/>
          </p:cNvSpPr>
          <p:nvPr>
            <p:ph type="subTitle" idx="3"/>
          </p:nvPr>
        </p:nvSpPr>
        <p:spPr>
          <a:xfrm>
            <a:off x="5813150" y="1324488"/>
            <a:ext cx="2238300" cy="51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412" name="Google Shape;412;p24"/>
          <p:cNvSpPr txBox="1">
            <a:spLocks noGrp="1"/>
          </p:cNvSpPr>
          <p:nvPr>
            <p:ph type="subTitle" idx="4"/>
          </p:nvPr>
        </p:nvSpPr>
        <p:spPr>
          <a:xfrm>
            <a:off x="5813150" y="1697600"/>
            <a:ext cx="223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13" name="Google Shape;413;p24"/>
          <p:cNvSpPr txBox="1">
            <a:spLocks noGrp="1"/>
          </p:cNvSpPr>
          <p:nvPr>
            <p:ph type="subTitle" idx="5"/>
          </p:nvPr>
        </p:nvSpPr>
        <p:spPr>
          <a:xfrm>
            <a:off x="5813175" y="3563888"/>
            <a:ext cx="2238300" cy="51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414" name="Google Shape;414;p24"/>
          <p:cNvSpPr txBox="1">
            <a:spLocks noGrp="1"/>
          </p:cNvSpPr>
          <p:nvPr>
            <p:ph type="subTitle" idx="6"/>
          </p:nvPr>
        </p:nvSpPr>
        <p:spPr>
          <a:xfrm>
            <a:off x="5813150" y="3937000"/>
            <a:ext cx="223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15" name="Google Shape;415;p24"/>
          <p:cNvSpPr txBox="1">
            <a:spLocks noGrp="1"/>
          </p:cNvSpPr>
          <p:nvPr>
            <p:ph type="title" idx="7" hasCustomPrompt="1"/>
          </p:nvPr>
        </p:nvSpPr>
        <p:spPr>
          <a:xfrm>
            <a:off x="1092343" y="1505950"/>
            <a:ext cx="15249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416" name="Google Shape;416;p24"/>
          <p:cNvSpPr txBox="1">
            <a:spLocks noGrp="1"/>
          </p:cNvSpPr>
          <p:nvPr>
            <p:ph type="title" idx="8" hasCustomPrompt="1"/>
          </p:nvPr>
        </p:nvSpPr>
        <p:spPr>
          <a:xfrm>
            <a:off x="1092343" y="2625651"/>
            <a:ext cx="15249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417" name="Google Shape;417;p24"/>
          <p:cNvSpPr txBox="1">
            <a:spLocks noGrp="1"/>
          </p:cNvSpPr>
          <p:nvPr>
            <p:ph type="title" idx="9" hasCustomPrompt="1"/>
          </p:nvPr>
        </p:nvSpPr>
        <p:spPr>
          <a:xfrm>
            <a:off x="1092343" y="3745353"/>
            <a:ext cx="15249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7">
    <p:spTree>
      <p:nvGrpSpPr>
        <p:cNvPr id="1" name="Shape 418"/>
        <p:cNvGrpSpPr/>
        <p:nvPr/>
      </p:nvGrpSpPr>
      <p:grpSpPr>
        <a:xfrm>
          <a:off x="0" y="0"/>
          <a:ext cx="0" cy="0"/>
          <a:chOff x="0" y="0"/>
          <a:chExt cx="0" cy="0"/>
        </a:xfrm>
      </p:grpSpPr>
      <p:sp>
        <p:nvSpPr>
          <p:cNvPr id="419" name="Google Shape;419;p25"/>
          <p:cNvSpPr txBox="1">
            <a:spLocks noGrp="1"/>
          </p:cNvSpPr>
          <p:nvPr>
            <p:ph type="title"/>
          </p:nvPr>
        </p:nvSpPr>
        <p:spPr>
          <a:xfrm>
            <a:off x="803750" y="1409938"/>
            <a:ext cx="2973000" cy="1226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0" name="Google Shape;420;p25"/>
          <p:cNvSpPr txBox="1">
            <a:spLocks noGrp="1"/>
          </p:cNvSpPr>
          <p:nvPr>
            <p:ph type="subTitle" idx="1"/>
          </p:nvPr>
        </p:nvSpPr>
        <p:spPr>
          <a:xfrm>
            <a:off x="803750" y="2597763"/>
            <a:ext cx="2973000" cy="113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Josefin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1" name="Google Shape;421;p25"/>
          <p:cNvSpPr/>
          <p:nvPr/>
        </p:nvSpPr>
        <p:spPr>
          <a:xfrm>
            <a:off x="3232825" y="0"/>
            <a:ext cx="59112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5"/>
          <p:cNvGrpSpPr/>
          <p:nvPr/>
        </p:nvGrpSpPr>
        <p:grpSpPr>
          <a:xfrm>
            <a:off x="8618675" y="515300"/>
            <a:ext cx="47100" cy="431700"/>
            <a:chOff x="8618675" y="1460625"/>
            <a:chExt cx="47100" cy="431700"/>
          </a:xfrm>
        </p:grpSpPr>
        <p:sp>
          <p:nvSpPr>
            <p:cNvPr id="423" name="Google Shape;423;p25"/>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6" name="Google Shape;426;p25"/>
          <p:cNvCxnSpPr/>
          <p:nvPr/>
        </p:nvCxnSpPr>
        <p:spPr>
          <a:xfrm>
            <a:off x="8801650" y="535775"/>
            <a:ext cx="0" cy="4639200"/>
          </a:xfrm>
          <a:prstGeom prst="straightConnector1">
            <a:avLst/>
          </a:prstGeom>
          <a:noFill/>
          <a:ln w="19050" cap="flat" cmpd="sng">
            <a:solidFill>
              <a:schemeClr val="dk1"/>
            </a:solidFill>
            <a:prstDash val="solid"/>
            <a:round/>
            <a:headEnd type="none" w="med" len="med"/>
            <a:tailEnd type="none" w="med" len="med"/>
          </a:ln>
        </p:spPr>
      </p:cxnSp>
      <p:sp>
        <p:nvSpPr>
          <p:cNvPr id="427" name="Google Shape;427;p25"/>
          <p:cNvSpPr/>
          <p:nvPr/>
        </p:nvSpPr>
        <p:spPr>
          <a:xfrm>
            <a:off x="3381175" y="47445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5"/>
          <p:cNvGrpSpPr/>
          <p:nvPr/>
        </p:nvGrpSpPr>
        <p:grpSpPr>
          <a:xfrm>
            <a:off x="621100" y="4557875"/>
            <a:ext cx="1008600" cy="47100"/>
            <a:chOff x="58300" y="4325125"/>
            <a:chExt cx="1008600" cy="47100"/>
          </a:xfrm>
        </p:grpSpPr>
        <p:sp>
          <p:nvSpPr>
            <p:cNvPr id="429" name="Google Shape;429;p25"/>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643300" y="48731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587925" y="452952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412800" y="-2079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0" y="1460622"/>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349500" y="4357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7_1">
    <p:spTree>
      <p:nvGrpSpPr>
        <p:cNvPr id="1" name="Shape 440"/>
        <p:cNvGrpSpPr/>
        <p:nvPr/>
      </p:nvGrpSpPr>
      <p:grpSpPr>
        <a:xfrm>
          <a:off x="0" y="0"/>
          <a:ext cx="0" cy="0"/>
          <a:chOff x="0" y="0"/>
          <a:chExt cx="0" cy="0"/>
        </a:xfrm>
      </p:grpSpPr>
      <p:sp>
        <p:nvSpPr>
          <p:cNvPr id="441" name="Google Shape;441;p26"/>
          <p:cNvSpPr txBox="1">
            <a:spLocks noGrp="1"/>
          </p:cNvSpPr>
          <p:nvPr>
            <p:ph type="title"/>
          </p:nvPr>
        </p:nvSpPr>
        <p:spPr>
          <a:xfrm flipH="1">
            <a:off x="5067025" y="1688100"/>
            <a:ext cx="3224400" cy="724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442" name="Google Shape;442;p26"/>
          <p:cNvSpPr txBox="1">
            <a:spLocks noGrp="1"/>
          </p:cNvSpPr>
          <p:nvPr>
            <p:ph type="subTitle" idx="1"/>
          </p:nvPr>
        </p:nvSpPr>
        <p:spPr>
          <a:xfrm flipH="1">
            <a:off x="5067025" y="2337700"/>
            <a:ext cx="3224400" cy="113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43" name="Google Shape;443;p26"/>
          <p:cNvSpPr/>
          <p:nvPr/>
        </p:nvSpPr>
        <p:spPr>
          <a:xfrm>
            <a:off x="61655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29175" y="17870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275325" y="13568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26"/>
          <p:cNvGrpSpPr/>
          <p:nvPr/>
        </p:nvGrpSpPr>
        <p:grpSpPr>
          <a:xfrm>
            <a:off x="5181600" y="320475"/>
            <a:ext cx="1008600" cy="47100"/>
            <a:chOff x="58300" y="4325125"/>
            <a:chExt cx="1008600" cy="47100"/>
          </a:xfrm>
        </p:grpSpPr>
        <p:sp>
          <p:nvSpPr>
            <p:cNvPr id="447" name="Google Shape;447;p26"/>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26"/>
          <p:cNvSpPr/>
          <p:nvPr/>
        </p:nvSpPr>
        <p:spPr>
          <a:xfrm>
            <a:off x="569200" y="32502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606175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8561975" y="3675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7342650" y="-1863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891000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26"/>
          <p:cNvGrpSpPr/>
          <p:nvPr/>
        </p:nvGrpSpPr>
        <p:grpSpPr>
          <a:xfrm>
            <a:off x="8618675" y="1460625"/>
            <a:ext cx="47100" cy="431700"/>
            <a:chOff x="8618675" y="1460625"/>
            <a:chExt cx="47100" cy="431700"/>
          </a:xfrm>
        </p:grpSpPr>
        <p:sp>
          <p:nvSpPr>
            <p:cNvPr id="459" name="Google Shape;459;p26"/>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62"/>
        <p:cNvGrpSpPr/>
        <p:nvPr/>
      </p:nvGrpSpPr>
      <p:grpSpPr>
        <a:xfrm>
          <a:off x="0" y="0"/>
          <a:ext cx="0" cy="0"/>
          <a:chOff x="0" y="0"/>
          <a:chExt cx="0" cy="0"/>
        </a:xfrm>
      </p:grpSpPr>
      <p:sp>
        <p:nvSpPr>
          <p:cNvPr id="463" name="Google Shape;463;p27"/>
          <p:cNvSpPr txBox="1">
            <a:spLocks noGrp="1"/>
          </p:cNvSpPr>
          <p:nvPr>
            <p:ph type="title"/>
          </p:nvPr>
        </p:nvSpPr>
        <p:spPr>
          <a:xfrm>
            <a:off x="2292038" y="2556650"/>
            <a:ext cx="4901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4" name="Google Shape;464;p27"/>
          <p:cNvSpPr txBox="1">
            <a:spLocks noGrp="1"/>
          </p:cNvSpPr>
          <p:nvPr>
            <p:ph type="title" idx="2" hasCustomPrompt="1"/>
          </p:nvPr>
        </p:nvSpPr>
        <p:spPr>
          <a:xfrm>
            <a:off x="2228000" y="1552213"/>
            <a:ext cx="1591500" cy="7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65" name="Google Shape;465;p27"/>
          <p:cNvSpPr txBox="1">
            <a:spLocks noGrp="1"/>
          </p:cNvSpPr>
          <p:nvPr>
            <p:ph type="subTitle" idx="1"/>
          </p:nvPr>
        </p:nvSpPr>
        <p:spPr>
          <a:xfrm>
            <a:off x="2442138" y="3432300"/>
            <a:ext cx="4901400" cy="4299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27"/>
          <p:cNvSpPr/>
          <p:nvPr/>
        </p:nvSpPr>
        <p:spPr>
          <a:xfrm>
            <a:off x="1237500" y="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27"/>
          <p:cNvGrpSpPr/>
          <p:nvPr/>
        </p:nvGrpSpPr>
        <p:grpSpPr>
          <a:xfrm>
            <a:off x="552275" y="3251100"/>
            <a:ext cx="47100" cy="431700"/>
            <a:chOff x="8618675" y="1460625"/>
            <a:chExt cx="47100" cy="431700"/>
          </a:xfrm>
        </p:grpSpPr>
        <p:sp>
          <p:nvSpPr>
            <p:cNvPr id="468" name="Google Shape;468;p27"/>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1" name="Google Shape;471;p27"/>
          <p:cNvCxnSpPr/>
          <p:nvPr/>
        </p:nvCxnSpPr>
        <p:spPr>
          <a:xfrm>
            <a:off x="-229175" y="4608575"/>
            <a:ext cx="5675100" cy="0"/>
          </a:xfrm>
          <a:prstGeom prst="straightConnector1">
            <a:avLst/>
          </a:prstGeom>
          <a:noFill/>
          <a:ln w="19050" cap="flat" cmpd="sng">
            <a:solidFill>
              <a:schemeClr val="dk1"/>
            </a:solidFill>
            <a:prstDash val="solid"/>
            <a:round/>
            <a:headEnd type="none" w="med" len="med"/>
            <a:tailEnd type="none" w="med" len="med"/>
          </a:ln>
        </p:spPr>
      </p:cxnSp>
      <p:sp>
        <p:nvSpPr>
          <p:cNvPr id="472" name="Google Shape;472;p27"/>
          <p:cNvSpPr/>
          <p:nvPr/>
        </p:nvSpPr>
        <p:spPr>
          <a:xfrm>
            <a:off x="6630350" y="48336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495575" y="12559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0" y="-3"/>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7960900" y="46456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8910425" y="22915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8673075" y="29256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8702750" y="7830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8">
    <p:spTree>
      <p:nvGrpSpPr>
        <p:cNvPr id="1" name="Shape 479"/>
        <p:cNvGrpSpPr/>
        <p:nvPr/>
      </p:nvGrpSpPr>
      <p:grpSpPr>
        <a:xfrm>
          <a:off x="0" y="0"/>
          <a:ext cx="0" cy="0"/>
          <a:chOff x="0" y="0"/>
          <a:chExt cx="0" cy="0"/>
        </a:xfrm>
      </p:grpSpPr>
      <p:sp>
        <p:nvSpPr>
          <p:cNvPr id="480" name="Google Shape;480;p28"/>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atin typeface="Montserrat Medium"/>
                <a:ea typeface="Montserrat Medium"/>
                <a:cs typeface="Montserrat Medium"/>
                <a:sym typeface="Montserrat Medium"/>
              </a:defRPr>
            </a:lvl1pPr>
            <a:lvl2pPr lvl="1">
              <a:spcBef>
                <a:spcPts val="0"/>
              </a:spcBef>
              <a:spcAft>
                <a:spcPts val="0"/>
              </a:spcAft>
              <a:buSzPts val="3500"/>
              <a:buNone/>
              <a:defRPr>
                <a:latin typeface="Montserrat Medium"/>
                <a:ea typeface="Montserrat Medium"/>
                <a:cs typeface="Montserrat Medium"/>
                <a:sym typeface="Montserrat Medium"/>
              </a:defRPr>
            </a:lvl2pPr>
            <a:lvl3pPr lvl="2">
              <a:spcBef>
                <a:spcPts val="0"/>
              </a:spcBef>
              <a:spcAft>
                <a:spcPts val="0"/>
              </a:spcAft>
              <a:buSzPts val="3500"/>
              <a:buNone/>
              <a:defRPr>
                <a:latin typeface="Montserrat Medium"/>
                <a:ea typeface="Montserrat Medium"/>
                <a:cs typeface="Montserrat Medium"/>
                <a:sym typeface="Montserrat Medium"/>
              </a:defRPr>
            </a:lvl3pPr>
            <a:lvl4pPr lvl="3">
              <a:spcBef>
                <a:spcPts val="0"/>
              </a:spcBef>
              <a:spcAft>
                <a:spcPts val="0"/>
              </a:spcAft>
              <a:buSzPts val="3500"/>
              <a:buNone/>
              <a:defRPr>
                <a:latin typeface="Montserrat Medium"/>
                <a:ea typeface="Montserrat Medium"/>
                <a:cs typeface="Montserrat Medium"/>
                <a:sym typeface="Montserrat Medium"/>
              </a:defRPr>
            </a:lvl4pPr>
            <a:lvl5pPr lvl="4">
              <a:spcBef>
                <a:spcPts val="0"/>
              </a:spcBef>
              <a:spcAft>
                <a:spcPts val="0"/>
              </a:spcAft>
              <a:buSzPts val="3500"/>
              <a:buNone/>
              <a:defRPr>
                <a:latin typeface="Montserrat Medium"/>
                <a:ea typeface="Montserrat Medium"/>
                <a:cs typeface="Montserrat Medium"/>
                <a:sym typeface="Montserrat Medium"/>
              </a:defRPr>
            </a:lvl5pPr>
            <a:lvl6pPr lvl="5">
              <a:spcBef>
                <a:spcPts val="0"/>
              </a:spcBef>
              <a:spcAft>
                <a:spcPts val="0"/>
              </a:spcAft>
              <a:buSzPts val="3500"/>
              <a:buNone/>
              <a:defRPr>
                <a:latin typeface="Montserrat Medium"/>
                <a:ea typeface="Montserrat Medium"/>
                <a:cs typeface="Montserrat Medium"/>
                <a:sym typeface="Montserrat Medium"/>
              </a:defRPr>
            </a:lvl6pPr>
            <a:lvl7pPr lvl="6">
              <a:spcBef>
                <a:spcPts val="0"/>
              </a:spcBef>
              <a:spcAft>
                <a:spcPts val="0"/>
              </a:spcAft>
              <a:buSzPts val="3500"/>
              <a:buNone/>
              <a:defRPr>
                <a:latin typeface="Montserrat Medium"/>
                <a:ea typeface="Montserrat Medium"/>
                <a:cs typeface="Montserrat Medium"/>
                <a:sym typeface="Montserrat Medium"/>
              </a:defRPr>
            </a:lvl7pPr>
            <a:lvl8pPr lvl="7">
              <a:spcBef>
                <a:spcPts val="0"/>
              </a:spcBef>
              <a:spcAft>
                <a:spcPts val="0"/>
              </a:spcAft>
              <a:buSzPts val="3500"/>
              <a:buNone/>
              <a:defRPr>
                <a:latin typeface="Montserrat Medium"/>
                <a:ea typeface="Montserrat Medium"/>
                <a:cs typeface="Montserrat Medium"/>
                <a:sym typeface="Montserrat Medium"/>
              </a:defRPr>
            </a:lvl8pPr>
            <a:lvl9pPr lvl="8">
              <a:spcBef>
                <a:spcPts val="0"/>
              </a:spcBef>
              <a:spcAft>
                <a:spcPts val="0"/>
              </a:spcAft>
              <a:buSzPts val="3500"/>
              <a:buNone/>
              <a:defRPr>
                <a:latin typeface="Montserrat Medium"/>
                <a:ea typeface="Montserrat Medium"/>
                <a:cs typeface="Montserrat Medium"/>
                <a:sym typeface="Montserrat Medium"/>
              </a:defRPr>
            </a:lvl9pPr>
          </a:lstStyle>
          <a:p>
            <a:endParaRPr/>
          </a:p>
        </p:txBody>
      </p:sp>
      <p:sp>
        <p:nvSpPr>
          <p:cNvPr id="481" name="Google Shape;481;p28"/>
          <p:cNvSpPr txBox="1">
            <a:spLocks noGrp="1"/>
          </p:cNvSpPr>
          <p:nvPr>
            <p:ph type="subTitle" idx="1"/>
          </p:nvPr>
        </p:nvSpPr>
        <p:spPr>
          <a:xfrm>
            <a:off x="4757386" y="3646625"/>
            <a:ext cx="2614200" cy="53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482" name="Google Shape;482;p28"/>
          <p:cNvSpPr txBox="1">
            <a:spLocks noGrp="1"/>
          </p:cNvSpPr>
          <p:nvPr>
            <p:ph type="subTitle" idx="2"/>
          </p:nvPr>
        </p:nvSpPr>
        <p:spPr>
          <a:xfrm>
            <a:off x="4757363" y="4035875"/>
            <a:ext cx="2614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3" name="Google Shape;483;p28"/>
          <p:cNvSpPr txBox="1">
            <a:spLocks noGrp="1"/>
          </p:cNvSpPr>
          <p:nvPr>
            <p:ph type="subTitle" idx="3"/>
          </p:nvPr>
        </p:nvSpPr>
        <p:spPr>
          <a:xfrm>
            <a:off x="1772425" y="3646625"/>
            <a:ext cx="2614500" cy="53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484" name="Google Shape;484;p28"/>
          <p:cNvSpPr txBox="1">
            <a:spLocks noGrp="1"/>
          </p:cNvSpPr>
          <p:nvPr>
            <p:ph type="subTitle" idx="4"/>
          </p:nvPr>
        </p:nvSpPr>
        <p:spPr>
          <a:xfrm>
            <a:off x="1772663" y="4035875"/>
            <a:ext cx="2614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5" name="Google Shape;485;p28"/>
          <p:cNvSpPr/>
          <p:nvPr/>
        </p:nvSpPr>
        <p:spPr>
          <a:xfrm>
            <a:off x="-26400" y="-3300"/>
            <a:ext cx="27399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6" name="Google Shape;486;p28"/>
          <p:cNvCxnSpPr/>
          <p:nvPr/>
        </p:nvCxnSpPr>
        <p:spPr>
          <a:xfrm>
            <a:off x="-75900" y="4828625"/>
            <a:ext cx="5103900" cy="0"/>
          </a:xfrm>
          <a:prstGeom prst="straightConnector1">
            <a:avLst/>
          </a:prstGeom>
          <a:noFill/>
          <a:ln w="19050" cap="flat" cmpd="sng">
            <a:solidFill>
              <a:schemeClr val="dk1"/>
            </a:solidFill>
            <a:prstDash val="solid"/>
            <a:round/>
            <a:headEnd type="none" w="med" len="med"/>
            <a:tailEnd type="none" w="med" len="med"/>
          </a:ln>
        </p:spPr>
      </p:cxnSp>
      <p:grpSp>
        <p:nvGrpSpPr>
          <p:cNvPr id="487" name="Google Shape;487;p28"/>
          <p:cNvGrpSpPr/>
          <p:nvPr/>
        </p:nvGrpSpPr>
        <p:grpSpPr>
          <a:xfrm>
            <a:off x="7514450" y="4715850"/>
            <a:ext cx="1008600" cy="47100"/>
            <a:chOff x="58300" y="4325125"/>
            <a:chExt cx="1008600" cy="47100"/>
          </a:xfrm>
        </p:grpSpPr>
        <p:sp>
          <p:nvSpPr>
            <p:cNvPr id="488" name="Google Shape;488;p28"/>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8"/>
          <p:cNvSpPr/>
          <p:nvPr/>
        </p:nvSpPr>
        <p:spPr>
          <a:xfrm>
            <a:off x="6679950" y="435688"/>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7337700" y="-688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891000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403900" y="18563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498"/>
        <p:cNvGrpSpPr/>
        <p:nvPr/>
      </p:nvGrpSpPr>
      <p:grpSpPr>
        <a:xfrm>
          <a:off x="0" y="0"/>
          <a:ext cx="0" cy="0"/>
          <a:chOff x="0" y="0"/>
          <a:chExt cx="0" cy="0"/>
        </a:xfrm>
      </p:grpSpPr>
      <p:sp>
        <p:nvSpPr>
          <p:cNvPr id="499" name="Google Shape;499;p29"/>
          <p:cNvSpPr txBox="1">
            <a:spLocks noGrp="1"/>
          </p:cNvSpPr>
          <p:nvPr>
            <p:ph type="title"/>
          </p:nvPr>
        </p:nvSpPr>
        <p:spPr>
          <a:xfrm>
            <a:off x="1142250" y="1681175"/>
            <a:ext cx="3513300" cy="7038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00" name="Google Shape;500;p29"/>
          <p:cNvSpPr txBox="1">
            <a:spLocks noGrp="1"/>
          </p:cNvSpPr>
          <p:nvPr>
            <p:ph type="subTitle" idx="1"/>
          </p:nvPr>
        </p:nvSpPr>
        <p:spPr>
          <a:xfrm>
            <a:off x="1142250" y="2321825"/>
            <a:ext cx="3513300" cy="12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1" name="Google Shape;501;p29"/>
          <p:cNvSpPr/>
          <p:nvPr/>
        </p:nvSpPr>
        <p:spPr>
          <a:xfrm>
            <a:off x="-31475" y="4906200"/>
            <a:ext cx="49062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29"/>
          <p:cNvGrpSpPr/>
          <p:nvPr/>
        </p:nvGrpSpPr>
        <p:grpSpPr>
          <a:xfrm>
            <a:off x="8618675" y="1460625"/>
            <a:ext cx="47100" cy="431700"/>
            <a:chOff x="8618675" y="1460625"/>
            <a:chExt cx="47100" cy="431700"/>
          </a:xfrm>
        </p:grpSpPr>
        <p:sp>
          <p:nvSpPr>
            <p:cNvPr id="503" name="Google Shape;503;p29"/>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6" name="Google Shape;506;p29"/>
          <p:cNvCxnSpPr/>
          <p:nvPr/>
        </p:nvCxnSpPr>
        <p:spPr>
          <a:xfrm>
            <a:off x="-164900"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507" name="Google Shape;507;p29"/>
          <p:cNvSpPr/>
          <p:nvPr/>
        </p:nvSpPr>
        <p:spPr>
          <a:xfrm>
            <a:off x="384100" y="12875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48950" y="34540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3742200" y="-2308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891000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7851625" y="-102125"/>
            <a:ext cx="234000" cy="412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6793250" y="2845399"/>
            <a:ext cx="234000" cy="229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29"/>
          <p:cNvGrpSpPr/>
          <p:nvPr/>
        </p:nvGrpSpPr>
        <p:grpSpPr>
          <a:xfrm>
            <a:off x="3866125" y="4599025"/>
            <a:ext cx="1008600" cy="47100"/>
            <a:chOff x="58300" y="4325125"/>
            <a:chExt cx="1008600" cy="47100"/>
          </a:xfrm>
        </p:grpSpPr>
        <p:sp>
          <p:nvSpPr>
            <p:cNvPr id="514" name="Google Shape;514;p29"/>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520"/>
        <p:cNvGrpSpPr/>
        <p:nvPr/>
      </p:nvGrpSpPr>
      <p:grpSpPr>
        <a:xfrm>
          <a:off x="0" y="0"/>
          <a:ext cx="0" cy="0"/>
          <a:chOff x="0" y="0"/>
          <a:chExt cx="0" cy="0"/>
        </a:xfrm>
      </p:grpSpPr>
      <p:sp>
        <p:nvSpPr>
          <p:cNvPr id="521" name="Google Shape;521;p30"/>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2" name="Google Shape;522;p30"/>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sz="1200"/>
            </a:lvl3pPr>
            <a:lvl4pPr marL="1828800" lvl="3" indent="-304800" rtl="0">
              <a:lnSpc>
                <a:spcPct val="100000"/>
              </a:lnSpc>
              <a:spcBef>
                <a:spcPts val="0"/>
              </a:spcBef>
              <a:spcAft>
                <a:spcPts val="0"/>
              </a:spcAft>
              <a:buSzPts val="1200"/>
              <a:buChar char="●"/>
              <a:defRPr sz="1200"/>
            </a:lvl4pPr>
            <a:lvl5pPr marL="2286000" lvl="4" indent="-304800" rtl="0">
              <a:lnSpc>
                <a:spcPct val="100000"/>
              </a:lnSpc>
              <a:spcBef>
                <a:spcPts val="0"/>
              </a:spcBef>
              <a:spcAft>
                <a:spcPts val="0"/>
              </a:spcAft>
              <a:buSzPts val="1200"/>
              <a:buChar char="○"/>
              <a:defRPr sz="1200"/>
            </a:lvl5pPr>
            <a:lvl6pPr marL="2743200" lvl="5" indent="-304800" rtl="0">
              <a:lnSpc>
                <a:spcPct val="100000"/>
              </a:lnSpc>
              <a:spcBef>
                <a:spcPts val="0"/>
              </a:spcBef>
              <a:spcAft>
                <a:spcPts val="0"/>
              </a:spcAft>
              <a:buSzPts val="1200"/>
              <a:buChar char="■"/>
              <a:defRPr sz="1200"/>
            </a:lvl6pPr>
            <a:lvl7pPr marL="3200400" lvl="6" indent="-304800" rtl="0">
              <a:lnSpc>
                <a:spcPct val="100000"/>
              </a:lnSpc>
              <a:spcBef>
                <a:spcPts val="0"/>
              </a:spcBef>
              <a:spcAft>
                <a:spcPts val="0"/>
              </a:spcAft>
              <a:buSzPts val="1200"/>
              <a:buChar char="●"/>
              <a:defRPr sz="1200"/>
            </a:lvl7pPr>
            <a:lvl8pPr marL="3657600" lvl="7" indent="-304800" rtl="0">
              <a:lnSpc>
                <a:spcPct val="100000"/>
              </a:lnSpc>
              <a:spcBef>
                <a:spcPts val="0"/>
              </a:spcBef>
              <a:spcAft>
                <a:spcPts val="0"/>
              </a:spcAft>
              <a:buSzPts val="1200"/>
              <a:buChar char="○"/>
              <a:defRPr sz="1200"/>
            </a:lvl8pPr>
            <a:lvl9pPr marL="4114800" lvl="8" indent="-304800" rtl="0">
              <a:lnSpc>
                <a:spcPct val="100000"/>
              </a:lnSpc>
              <a:spcBef>
                <a:spcPts val="0"/>
              </a:spcBef>
              <a:spcAft>
                <a:spcPts val="0"/>
              </a:spcAft>
              <a:buSzPts val="1200"/>
              <a:buChar char="■"/>
              <a:defRPr sz="1200"/>
            </a:lvl9pPr>
          </a:lstStyle>
          <a:p>
            <a:endParaRPr/>
          </a:p>
        </p:txBody>
      </p:sp>
      <p:sp>
        <p:nvSpPr>
          <p:cNvPr id="523" name="Google Shape;523;p30"/>
          <p:cNvSpPr/>
          <p:nvPr/>
        </p:nvSpPr>
        <p:spPr>
          <a:xfrm>
            <a:off x="6356200" y="0"/>
            <a:ext cx="27879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47825" y="32114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30"/>
          <p:cNvGrpSpPr/>
          <p:nvPr/>
        </p:nvGrpSpPr>
        <p:grpSpPr>
          <a:xfrm>
            <a:off x="8880050" y="3315200"/>
            <a:ext cx="47100" cy="431700"/>
            <a:chOff x="8618675" y="1460625"/>
            <a:chExt cx="47100" cy="431700"/>
          </a:xfrm>
        </p:grpSpPr>
        <p:sp>
          <p:nvSpPr>
            <p:cNvPr id="526" name="Google Shape;526;p30"/>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0"/>
          <p:cNvSpPr/>
          <p:nvPr/>
        </p:nvSpPr>
        <p:spPr>
          <a:xfrm>
            <a:off x="4425200" y="4792263"/>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798025" y="15563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30"/>
          <p:cNvGrpSpPr/>
          <p:nvPr/>
        </p:nvGrpSpPr>
        <p:grpSpPr>
          <a:xfrm>
            <a:off x="839400" y="4715850"/>
            <a:ext cx="1008600" cy="47100"/>
            <a:chOff x="58300" y="4325125"/>
            <a:chExt cx="1008600" cy="47100"/>
          </a:xfrm>
        </p:grpSpPr>
        <p:sp>
          <p:nvSpPr>
            <p:cNvPr id="532" name="Google Shape;532;p30"/>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0"/>
          <p:cNvSpPr/>
          <p:nvPr/>
        </p:nvSpPr>
        <p:spPr>
          <a:xfrm>
            <a:off x="6061750" y="462742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8419100" y="2519838"/>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1" name="Google Shape;541;p30"/>
          <p:cNvCxnSpPr/>
          <p:nvPr/>
        </p:nvCxnSpPr>
        <p:spPr>
          <a:xfrm>
            <a:off x="8642225" y="3319225"/>
            <a:ext cx="0" cy="1850400"/>
          </a:xfrm>
          <a:prstGeom prst="straightConnector1">
            <a:avLst/>
          </a:prstGeom>
          <a:noFill/>
          <a:ln w="19050" cap="flat" cmpd="sng">
            <a:solidFill>
              <a:schemeClr val="dk1"/>
            </a:solidFill>
            <a:prstDash val="solid"/>
            <a:round/>
            <a:headEnd type="none" w="med" len="med"/>
            <a:tailEnd type="none" w="med" len="med"/>
          </a:ln>
        </p:spPr>
      </p:cxnSp>
      <p:sp>
        <p:nvSpPr>
          <p:cNvPr id="542" name="Google Shape;542;p30"/>
          <p:cNvSpPr/>
          <p:nvPr/>
        </p:nvSpPr>
        <p:spPr>
          <a:xfrm>
            <a:off x="8901825" y="6742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8" name="Google Shape;48;p4"/>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a:lvl1pPr>
            <a:lvl2pPr marL="914400" lvl="1" indent="-304800">
              <a:lnSpc>
                <a:spcPct val="100000"/>
              </a:lnSpc>
              <a:spcBef>
                <a:spcPts val="0"/>
              </a:spcBef>
              <a:spcAft>
                <a:spcPts val="0"/>
              </a:spcAft>
              <a:buSzPts val="1200"/>
              <a:buChar char="○"/>
              <a:defRPr/>
            </a:lvl2pPr>
            <a:lvl3pPr marL="1371600" lvl="2" indent="-304800">
              <a:lnSpc>
                <a:spcPct val="100000"/>
              </a:lnSpc>
              <a:spcBef>
                <a:spcPts val="0"/>
              </a:spcBef>
              <a:spcAft>
                <a:spcPts val="0"/>
              </a:spcAft>
              <a:buSzPts val="1200"/>
              <a:buChar char="■"/>
              <a:defRPr sz="1200"/>
            </a:lvl3pPr>
            <a:lvl4pPr marL="1828800" lvl="3" indent="-304800">
              <a:lnSpc>
                <a:spcPct val="100000"/>
              </a:lnSpc>
              <a:spcBef>
                <a:spcPts val="0"/>
              </a:spcBef>
              <a:spcAft>
                <a:spcPts val="0"/>
              </a:spcAft>
              <a:buSzPts val="1200"/>
              <a:buChar char="●"/>
              <a:defRPr sz="1200"/>
            </a:lvl4pPr>
            <a:lvl5pPr marL="2286000" lvl="4" indent="-304800">
              <a:lnSpc>
                <a:spcPct val="100000"/>
              </a:lnSpc>
              <a:spcBef>
                <a:spcPts val="0"/>
              </a:spcBef>
              <a:spcAft>
                <a:spcPts val="0"/>
              </a:spcAft>
              <a:buSzPts val="1200"/>
              <a:buChar char="○"/>
              <a:defRPr sz="1200"/>
            </a:lvl5pPr>
            <a:lvl6pPr marL="2743200" lvl="5" indent="-304800">
              <a:lnSpc>
                <a:spcPct val="100000"/>
              </a:lnSpc>
              <a:spcBef>
                <a:spcPts val="0"/>
              </a:spcBef>
              <a:spcAft>
                <a:spcPts val="0"/>
              </a:spcAft>
              <a:buSzPts val="1200"/>
              <a:buChar char="■"/>
              <a:defRPr sz="1200"/>
            </a:lvl6pPr>
            <a:lvl7pPr marL="3200400" lvl="6" indent="-304800">
              <a:lnSpc>
                <a:spcPct val="100000"/>
              </a:lnSpc>
              <a:spcBef>
                <a:spcPts val="0"/>
              </a:spcBef>
              <a:spcAft>
                <a:spcPts val="0"/>
              </a:spcAft>
              <a:buSzPts val="1200"/>
              <a:buChar char="●"/>
              <a:defRPr sz="1200"/>
            </a:lvl7pPr>
            <a:lvl8pPr marL="3657600" lvl="7" indent="-304800">
              <a:lnSpc>
                <a:spcPct val="100000"/>
              </a:lnSpc>
              <a:spcBef>
                <a:spcPts val="0"/>
              </a:spcBef>
              <a:spcAft>
                <a:spcPts val="0"/>
              </a:spcAft>
              <a:buSzPts val="1200"/>
              <a:buChar char="○"/>
              <a:defRPr sz="1200"/>
            </a:lvl8pPr>
            <a:lvl9pPr marL="4114800" lvl="8" indent="-304800">
              <a:lnSpc>
                <a:spcPct val="100000"/>
              </a:lnSpc>
              <a:spcBef>
                <a:spcPts val="0"/>
              </a:spcBef>
              <a:spcAft>
                <a:spcPts val="0"/>
              </a:spcAft>
              <a:buSzPts val="1200"/>
              <a:buChar char="■"/>
              <a:defRPr sz="1200"/>
            </a:lvl9pPr>
          </a:lstStyle>
          <a:p>
            <a:endParaRPr/>
          </a:p>
        </p:txBody>
      </p:sp>
      <p:sp>
        <p:nvSpPr>
          <p:cNvPr id="49" name="Google Shape;49;p4"/>
          <p:cNvSpPr/>
          <p:nvPr/>
        </p:nvSpPr>
        <p:spPr>
          <a:xfrm>
            <a:off x="61655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825" y="32114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4"/>
          <p:cNvGrpSpPr/>
          <p:nvPr/>
        </p:nvGrpSpPr>
        <p:grpSpPr>
          <a:xfrm>
            <a:off x="8618675" y="1460625"/>
            <a:ext cx="47100" cy="431700"/>
            <a:chOff x="8618675" y="1460625"/>
            <a:chExt cx="47100" cy="431700"/>
          </a:xfrm>
        </p:grpSpPr>
        <p:sp>
          <p:nvSpPr>
            <p:cNvPr id="52" name="Google Shape;52;p4"/>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4"/>
          <p:cNvSpPr/>
          <p:nvPr/>
        </p:nvSpPr>
        <p:spPr>
          <a:xfrm>
            <a:off x="8471000" y="2852988"/>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13725"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4"/>
          <p:cNvGrpSpPr/>
          <p:nvPr/>
        </p:nvGrpSpPr>
        <p:grpSpPr>
          <a:xfrm>
            <a:off x="7514450" y="4715850"/>
            <a:ext cx="1008600" cy="47100"/>
            <a:chOff x="58300" y="4325125"/>
            <a:chExt cx="1008600" cy="47100"/>
          </a:xfrm>
        </p:grpSpPr>
        <p:sp>
          <p:nvSpPr>
            <p:cNvPr id="58" name="Google Shape;58;p4"/>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a:off x="606175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09925" y="2078863"/>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891000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4"/>
          <p:cNvCxnSpPr/>
          <p:nvPr/>
        </p:nvCxnSpPr>
        <p:spPr>
          <a:xfrm>
            <a:off x="8128200" y="535775"/>
            <a:ext cx="1143300" cy="0"/>
          </a:xfrm>
          <a:prstGeom prst="straightConnector1">
            <a:avLst/>
          </a:prstGeom>
          <a:noFill/>
          <a:ln w="19050" cap="flat" cmpd="sng">
            <a:solidFill>
              <a:schemeClr val="dk1"/>
            </a:solidFill>
            <a:prstDash val="solid"/>
            <a:round/>
            <a:headEnd type="none" w="med" len="med"/>
            <a:tailEnd type="none" w="med" len="med"/>
          </a:ln>
        </p:spPr>
      </p:cxnSp>
      <p:sp>
        <p:nvSpPr>
          <p:cNvPr id="68" name="Google Shape;68;p4"/>
          <p:cNvSpPr/>
          <p:nvPr/>
        </p:nvSpPr>
        <p:spPr>
          <a:xfrm>
            <a:off x="7965825" y="-1912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543"/>
        <p:cNvGrpSpPr/>
        <p:nvPr/>
      </p:nvGrpSpPr>
      <p:grpSpPr>
        <a:xfrm>
          <a:off x="0" y="0"/>
          <a:ext cx="0" cy="0"/>
          <a:chOff x="0" y="0"/>
          <a:chExt cx="0" cy="0"/>
        </a:xfrm>
      </p:grpSpPr>
      <p:sp>
        <p:nvSpPr>
          <p:cNvPr id="544" name="Google Shape;544;p31"/>
          <p:cNvSpPr txBox="1">
            <a:spLocks noGrp="1"/>
          </p:cNvSpPr>
          <p:nvPr>
            <p:ph type="title"/>
          </p:nvPr>
        </p:nvSpPr>
        <p:spPr>
          <a:xfrm>
            <a:off x="2965650" y="690400"/>
            <a:ext cx="3212700" cy="67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5" name="Google Shape;545;p31"/>
          <p:cNvSpPr txBox="1">
            <a:spLocks noGrp="1"/>
          </p:cNvSpPr>
          <p:nvPr>
            <p:ph type="subTitle" idx="1"/>
          </p:nvPr>
        </p:nvSpPr>
        <p:spPr>
          <a:xfrm>
            <a:off x="2854650" y="1538000"/>
            <a:ext cx="3434700" cy="113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31"/>
          <p:cNvSpPr txBox="1"/>
          <p:nvPr/>
        </p:nvSpPr>
        <p:spPr>
          <a:xfrm>
            <a:off x="2727150" y="3430875"/>
            <a:ext cx="36897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Medium"/>
                <a:ea typeface="Montserrat Medium"/>
                <a:cs typeface="Montserrat Medium"/>
                <a:sym typeface="Montserrat Medium"/>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1"/>
                </a:solidFill>
                <a:latin typeface="Montserrat Medium"/>
                <a:ea typeface="Montserrat Medium"/>
                <a:cs typeface="Montserrat Medium"/>
                <a:sym typeface="Montserrat Medium"/>
              </a:rPr>
              <a:t>,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200" b="1">
              <a:solidFill>
                <a:schemeClr val="dk1"/>
              </a:solidFill>
              <a:latin typeface="Montserrat"/>
              <a:ea typeface="Montserrat"/>
              <a:cs typeface="Montserrat"/>
              <a:sym typeface="Montserrat"/>
            </a:endParaRPr>
          </a:p>
        </p:txBody>
      </p:sp>
      <p:sp>
        <p:nvSpPr>
          <p:cNvPr id="547" name="Google Shape;547;p31"/>
          <p:cNvSpPr/>
          <p:nvPr/>
        </p:nvSpPr>
        <p:spPr>
          <a:xfrm>
            <a:off x="0" y="73034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8885725" y="23491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8643900" y="32460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31"/>
          <p:cNvGrpSpPr/>
          <p:nvPr/>
        </p:nvGrpSpPr>
        <p:grpSpPr>
          <a:xfrm>
            <a:off x="621100" y="4608575"/>
            <a:ext cx="1008600" cy="47100"/>
            <a:chOff x="58300" y="4325125"/>
            <a:chExt cx="1008600" cy="47100"/>
          </a:xfrm>
        </p:grpSpPr>
        <p:sp>
          <p:nvSpPr>
            <p:cNvPr id="551" name="Google Shape;551;p31"/>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7" name="Google Shape;557;p31"/>
          <p:cNvCxnSpPr/>
          <p:nvPr/>
        </p:nvCxnSpPr>
        <p:spPr>
          <a:xfrm>
            <a:off x="-115400" y="4937425"/>
            <a:ext cx="2848800" cy="0"/>
          </a:xfrm>
          <a:prstGeom prst="straightConnector1">
            <a:avLst/>
          </a:prstGeom>
          <a:noFill/>
          <a:ln w="19050" cap="flat" cmpd="sng">
            <a:solidFill>
              <a:schemeClr val="dk1"/>
            </a:solidFill>
            <a:prstDash val="solid"/>
            <a:round/>
            <a:headEnd type="none" w="med" len="med"/>
            <a:tailEnd type="none" w="med" len="med"/>
          </a:ln>
        </p:spPr>
      </p:cxnSp>
      <p:sp>
        <p:nvSpPr>
          <p:cNvPr id="558" name="Google Shape;558;p31"/>
          <p:cNvSpPr/>
          <p:nvPr/>
        </p:nvSpPr>
        <p:spPr>
          <a:xfrm>
            <a:off x="6823375" y="4906200"/>
            <a:ext cx="2320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6378175" y="1582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3958225" y="49062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2259725" y="2390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31"/>
          <p:cNvCxnSpPr/>
          <p:nvPr/>
        </p:nvCxnSpPr>
        <p:spPr>
          <a:xfrm>
            <a:off x="8522900" y="-201100"/>
            <a:ext cx="0" cy="19932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63"/>
        <p:cNvGrpSpPr/>
        <p:nvPr/>
      </p:nvGrpSpPr>
      <p:grpSpPr>
        <a:xfrm>
          <a:off x="0" y="0"/>
          <a:ext cx="0" cy="0"/>
          <a:chOff x="0" y="0"/>
          <a:chExt cx="0" cy="0"/>
        </a:xfrm>
      </p:grpSpPr>
      <p:sp>
        <p:nvSpPr>
          <p:cNvPr id="564" name="Google Shape;564;p32"/>
          <p:cNvSpPr/>
          <p:nvPr/>
        </p:nvSpPr>
        <p:spPr>
          <a:xfrm flipH="1">
            <a:off x="126615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flipH="1">
            <a:off x="62320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flipH="1">
            <a:off x="1328825" y="17474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32"/>
          <p:cNvGrpSpPr/>
          <p:nvPr/>
        </p:nvGrpSpPr>
        <p:grpSpPr>
          <a:xfrm flipH="1">
            <a:off x="480475" y="1460625"/>
            <a:ext cx="47100" cy="431700"/>
            <a:chOff x="8618675" y="1460625"/>
            <a:chExt cx="47100" cy="431700"/>
          </a:xfrm>
        </p:grpSpPr>
        <p:sp>
          <p:nvSpPr>
            <p:cNvPr id="568" name="Google Shape;568;p32"/>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2"/>
          <p:cNvSpPr/>
          <p:nvPr/>
        </p:nvSpPr>
        <p:spPr>
          <a:xfrm flipH="1">
            <a:off x="8930225" y="8177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flipH="1">
            <a:off x="-229175" y="34339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3" name="Google Shape;573;p32"/>
          <p:cNvCxnSpPr/>
          <p:nvPr/>
        </p:nvCxnSpPr>
        <p:spPr>
          <a:xfrm rot="10800000">
            <a:off x="-125225"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574" name="Google Shape;574;p32"/>
          <p:cNvSpPr/>
          <p:nvPr/>
        </p:nvSpPr>
        <p:spPr>
          <a:xfrm flipH="1">
            <a:off x="7679100" y="5044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flipH="1">
            <a:off x="789775" y="42351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32"/>
          <p:cNvGrpSpPr/>
          <p:nvPr/>
        </p:nvGrpSpPr>
        <p:grpSpPr>
          <a:xfrm flipH="1">
            <a:off x="7516550" y="4161925"/>
            <a:ext cx="1008600" cy="47100"/>
            <a:chOff x="58300" y="4325125"/>
            <a:chExt cx="1008600" cy="47100"/>
          </a:xfrm>
        </p:grpSpPr>
        <p:sp>
          <p:nvSpPr>
            <p:cNvPr id="577" name="Google Shape;577;p32"/>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2"/>
          <p:cNvGrpSpPr/>
          <p:nvPr/>
        </p:nvGrpSpPr>
        <p:grpSpPr>
          <a:xfrm flipH="1">
            <a:off x="623200" y="4715850"/>
            <a:ext cx="1008600" cy="47100"/>
            <a:chOff x="58300" y="4325125"/>
            <a:chExt cx="1008600" cy="47100"/>
          </a:xfrm>
        </p:grpSpPr>
        <p:sp>
          <p:nvSpPr>
            <p:cNvPr id="584" name="Google Shape;584;p32"/>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2"/>
          <p:cNvSpPr/>
          <p:nvPr/>
        </p:nvSpPr>
        <p:spPr>
          <a:xfrm flipH="1">
            <a:off x="5349550" y="43588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flipH="1">
            <a:off x="4271525" y="423515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flipH="1">
            <a:off x="298070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flipH="1">
            <a:off x="6066825" y="9067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flipH="1">
            <a:off x="2362500" y="679238"/>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flipH="1">
            <a:off x="4137875" y="3675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96"/>
        <p:cNvGrpSpPr/>
        <p:nvPr/>
      </p:nvGrpSpPr>
      <p:grpSpPr>
        <a:xfrm>
          <a:off x="0" y="0"/>
          <a:ext cx="0" cy="0"/>
          <a:chOff x="0" y="0"/>
          <a:chExt cx="0" cy="0"/>
        </a:xfrm>
      </p:grpSpPr>
      <p:sp>
        <p:nvSpPr>
          <p:cNvPr id="597" name="Google Shape;597;p33"/>
          <p:cNvSpPr/>
          <p:nvPr/>
        </p:nvSpPr>
        <p:spPr>
          <a:xfrm>
            <a:off x="61655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229175" y="17870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275325" y="13568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33"/>
          <p:cNvGrpSpPr/>
          <p:nvPr/>
        </p:nvGrpSpPr>
        <p:grpSpPr>
          <a:xfrm>
            <a:off x="5181600" y="320475"/>
            <a:ext cx="1008600" cy="47100"/>
            <a:chOff x="58300" y="4325125"/>
            <a:chExt cx="1008600" cy="47100"/>
          </a:xfrm>
        </p:grpSpPr>
        <p:sp>
          <p:nvSpPr>
            <p:cNvPr id="601" name="Google Shape;601;p33"/>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33"/>
          <p:cNvSpPr/>
          <p:nvPr/>
        </p:nvSpPr>
        <p:spPr>
          <a:xfrm>
            <a:off x="569200" y="32502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6061750" y="45566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8561975" y="3675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7342650" y="-1863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8910000" y="1460697"/>
            <a:ext cx="234000" cy="368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3"/>
          <p:cNvGrpSpPr/>
          <p:nvPr/>
        </p:nvGrpSpPr>
        <p:grpSpPr>
          <a:xfrm>
            <a:off x="8618675" y="1460625"/>
            <a:ext cx="47100" cy="431700"/>
            <a:chOff x="8618675" y="1460625"/>
            <a:chExt cx="47100" cy="431700"/>
          </a:xfrm>
        </p:grpSpPr>
        <p:sp>
          <p:nvSpPr>
            <p:cNvPr id="613" name="Google Shape;613;p33"/>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616"/>
        <p:cNvGrpSpPr/>
        <p:nvPr/>
      </p:nvGrpSpPr>
      <p:grpSpPr>
        <a:xfrm>
          <a:off x="0" y="0"/>
          <a:ext cx="0" cy="0"/>
          <a:chOff x="0" y="0"/>
          <a:chExt cx="0" cy="0"/>
        </a:xfrm>
      </p:grpSpPr>
      <p:grpSp>
        <p:nvGrpSpPr>
          <p:cNvPr id="617" name="Google Shape;617;p34"/>
          <p:cNvGrpSpPr/>
          <p:nvPr/>
        </p:nvGrpSpPr>
        <p:grpSpPr>
          <a:xfrm>
            <a:off x="408250" y="1460700"/>
            <a:ext cx="47100" cy="431700"/>
            <a:chOff x="8618675" y="1460625"/>
            <a:chExt cx="47100" cy="431700"/>
          </a:xfrm>
        </p:grpSpPr>
        <p:sp>
          <p:nvSpPr>
            <p:cNvPr id="618" name="Google Shape;618;p34"/>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4"/>
          <p:cNvSpPr/>
          <p:nvPr/>
        </p:nvSpPr>
        <p:spPr>
          <a:xfrm>
            <a:off x="8900550" y="31966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2" name="Google Shape;622;p34"/>
          <p:cNvCxnSpPr/>
          <p:nvPr/>
        </p:nvCxnSpPr>
        <p:spPr>
          <a:xfrm>
            <a:off x="6279350" y="535775"/>
            <a:ext cx="2992200" cy="0"/>
          </a:xfrm>
          <a:prstGeom prst="straightConnector1">
            <a:avLst/>
          </a:prstGeom>
          <a:noFill/>
          <a:ln w="19050" cap="flat" cmpd="sng">
            <a:solidFill>
              <a:schemeClr val="dk1"/>
            </a:solidFill>
            <a:prstDash val="solid"/>
            <a:round/>
            <a:headEnd type="none" w="med" len="med"/>
            <a:tailEnd type="none" w="med" len="med"/>
          </a:ln>
        </p:spPr>
      </p:cxnSp>
      <p:sp>
        <p:nvSpPr>
          <p:cNvPr id="623" name="Google Shape;623;p34"/>
          <p:cNvSpPr/>
          <p:nvPr/>
        </p:nvSpPr>
        <p:spPr>
          <a:xfrm>
            <a:off x="8603825" y="25585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740175" y="48730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0" y="1460697"/>
            <a:ext cx="234000" cy="368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34"/>
          <p:cNvGrpSpPr/>
          <p:nvPr/>
        </p:nvGrpSpPr>
        <p:grpSpPr>
          <a:xfrm>
            <a:off x="7514300" y="4756925"/>
            <a:ext cx="1008600" cy="47100"/>
            <a:chOff x="58300" y="4325125"/>
            <a:chExt cx="1008600" cy="47100"/>
          </a:xfrm>
        </p:grpSpPr>
        <p:sp>
          <p:nvSpPr>
            <p:cNvPr id="627" name="Google Shape;627;p34"/>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633"/>
        <p:cNvGrpSpPr/>
        <p:nvPr/>
      </p:nvGrpSpPr>
      <p:grpSpPr>
        <a:xfrm>
          <a:off x="0" y="0"/>
          <a:ext cx="0" cy="0"/>
          <a:chOff x="0" y="0"/>
          <a:chExt cx="0" cy="0"/>
        </a:xfrm>
      </p:grpSpPr>
      <p:sp>
        <p:nvSpPr>
          <p:cNvPr id="634" name="Google Shape;634;p35"/>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636" name="Google Shape;636;p35"/>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a:solidFill>
                  <a:schemeClr val="accent2"/>
                </a:solidFill>
              </a:defRPr>
            </a:lvl1pPr>
            <a:lvl2pPr marL="914400" lvl="1" indent="-317500" rtl="0">
              <a:spcBef>
                <a:spcPts val="0"/>
              </a:spcBef>
              <a:spcAft>
                <a:spcPts val="0"/>
              </a:spcAft>
              <a:buClr>
                <a:schemeClr val="accent2"/>
              </a:buClr>
              <a:buSzPts val="1400"/>
              <a:buChar char="○"/>
              <a:defRPr>
                <a:solidFill>
                  <a:schemeClr val="accent2"/>
                </a:solidFill>
              </a:defRPr>
            </a:lvl2pPr>
            <a:lvl3pPr marL="1371600" lvl="2" indent="-317500" rtl="0">
              <a:spcBef>
                <a:spcPts val="0"/>
              </a:spcBef>
              <a:spcAft>
                <a:spcPts val="0"/>
              </a:spcAft>
              <a:buClr>
                <a:schemeClr val="accent2"/>
              </a:buClr>
              <a:buSzPts val="1400"/>
              <a:buChar char="■"/>
              <a:defRPr>
                <a:solidFill>
                  <a:schemeClr val="accent2"/>
                </a:solidFill>
              </a:defRPr>
            </a:lvl3pPr>
            <a:lvl4pPr marL="1828800" lvl="3" indent="-317500" rtl="0">
              <a:spcBef>
                <a:spcPts val="0"/>
              </a:spcBef>
              <a:spcAft>
                <a:spcPts val="0"/>
              </a:spcAft>
              <a:buClr>
                <a:schemeClr val="accent2"/>
              </a:buClr>
              <a:buSzPts val="1400"/>
              <a:buChar char="●"/>
              <a:defRPr>
                <a:solidFill>
                  <a:schemeClr val="accent2"/>
                </a:solidFill>
              </a:defRPr>
            </a:lvl4pPr>
            <a:lvl5pPr marL="2286000" lvl="4" indent="-317500" rtl="0">
              <a:spcBef>
                <a:spcPts val="0"/>
              </a:spcBef>
              <a:spcAft>
                <a:spcPts val="0"/>
              </a:spcAft>
              <a:buClr>
                <a:schemeClr val="accent2"/>
              </a:buClr>
              <a:buSzPts val="1400"/>
              <a:buChar char="○"/>
              <a:defRPr>
                <a:solidFill>
                  <a:schemeClr val="accent2"/>
                </a:solidFill>
              </a:defRPr>
            </a:lvl5pPr>
            <a:lvl6pPr marL="2743200" lvl="5" indent="-317500" rtl="0">
              <a:spcBef>
                <a:spcPts val="0"/>
              </a:spcBef>
              <a:spcAft>
                <a:spcPts val="0"/>
              </a:spcAft>
              <a:buClr>
                <a:schemeClr val="accent2"/>
              </a:buClr>
              <a:buSzPts val="1400"/>
              <a:buChar char="■"/>
              <a:defRPr>
                <a:solidFill>
                  <a:schemeClr val="accent2"/>
                </a:solidFill>
              </a:defRPr>
            </a:lvl6pPr>
            <a:lvl7pPr marL="3200400" lvl="6" indent="-317500" rtl="0">
              <a:spcBef>
                <a:spcPts val="0"/>
              </a:spcBef>
              <a:spcAft>
                <a:spcPts val="0"/>
              </a:spcAft>
              <a:buClr>
                <a:schemeClr val="accent2"/>
              </a:buClr>
              <a:buSzPts val="1400"/>
              <a:buChar char="●"/>
              <a:defRPr>
                <a:solidFill>
                  <a:schemeClr val="accent2"/>
                </a:solidFill>
              </a:defRPr>
            </a:lvl7pPr>
            <a:lvl8pPr marL="3657600" lvl="7" indent="-317500" rtl="0">
              <a:spcBef>
                <a:spcPts val="0"/>
              </a:spcBef>
              <a:spcAft>
                <a:spcPts val="0"/>
              </a:spcAft>
              <a:buClr>
                <a:schemeClr val="accent2"/>
              </a:buClr>
              <a:buSzPts val="1400"/>
              <a:buChar char="○"/>
              <a:defRPr>
                <a:solidFill>
                  <a:schemeClr val="accent2"/>
                </a:solidFill>
              </a:defRPr>
            </a:lvl8pPr>
            <a:lvl9pPr marL="4114800" lvl="8" indent="-317500" rtl="0">
              <a:spcBef>
                <a:spcPts val="0"/>
              </a:spcBef>
              <a:spcAft>
                <a:spcPts val="0"/>
              </a:spcAft>
              <a:buClr>
                <a:schemeClr val="accent2"/>
              </a:buClr>
              <a:buSzPts val="1400"/>
              <a:buChar char="■"/>
              <a:defRPr>
                <a:solidFill>
                  <a:schemeClr val="accent2"/>
                </a:solidFill>
              </a:defRPr>
            </a:lvl9pPr>
          </a:lstStyle>
          <a:p>
            <a:endParaRPr/>
          </a:p>
        </p:txBody>
      </p:sp>
      <p:sp>
        <p:nvSpPr>
          <p:cNvPr id="637" name="Google Shape;63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accent3"/>
        </a:solidFill>
        <a:effectLst/>
      </p:bgPr>
    </p:bg>
    <p:spTree>
      <p:nvGrpSpPr>
        <p:cNvPr id="1" name="Shape 638"/>
        <p:cNvGrpSpPr/>
        <p:nvPr/>
      </p:nvGrpSpPr>
      <p:grpSpPr>
        <a:xfrm>
          <a:off x="0" y="0"/>
          <a:ext cx="0" cy="0"/>
          <a:chOff x="0" y="0"/>
          <a:chExt cx="0" cy="0"/>
        </a:xfrm>
      </p:grpSpPr>
      <p:sp>
        <p:nvSpPr>
          <p:cNvPr id="639" name="Google Shape;639;p36"/>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40" name="Google Shape;640;p36"/>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641" name="Google Shape;641;p36"/>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42" name="Google Shape;64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71" name="Google Shape;71;p5"/>
          <p:cNvSpPr txBox="1">
            <a:spLocks noGrp="1"/>
          </p:cNvSpPr>
          <p:nvPr>
            <p:ph type="subTitle" idx="1"/>
          </p:nvPr>
        </p:nvSpPr>
        <p:spPr>
          <a:xfrm>
            <a:off x="1333551" y="2655250"/>
            <a:ext cx="2849400" cy="524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72" name="Google Shape;72;p5"/>
          <p:cNvSpPr txBox="1">
            <a:spLocks noGrp="1"/>
          </p:cNvSpPr>
          <p:nvPr>
            <p:ph type="subTitle" idx="2"/>
          </p:nvPr>
        </p:nvSpPr>
        <p:spPr>
          <a:xfrm>
            <a:off x="1333525" y="3061500"/>
            <a:ext cx="2849400" cy="10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3" name="Google Shape;73;p5"/>
          <p:cNvSpPr txBox="1">
            <a:spLocks noGrp="1"/>
          </p:cNvSpPr>
          <p:nvPr>
            <p:ph type="subTitle" idx="3"/>
          </p:nvPr>
        </p:nvSpPr>
        <p:spPr>
          <a:xfrm>
            <a:off x="4961064" y="2655250"/>
            <a:ext cx="2849400" cy="524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None/>
              <a:defRPr sz="24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74" name="Google Shape;74;p5"/>
          <p:cNvSpPr txBox="1">
            <a:spLocks noGrp="1"/>
          </p:cNvSpPr>
          <p:nvPr>
            <p:ph type="subTitle" idx="4"/>
          </p:nvPr>
        </p:nvSpPr>
        <p:spPr>
          <a:xfrm>
            <a:off x="4961038" y="3061500"/>
            <a:ext cx="2849400" cy="10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5" name="Google Shape;75;p5"/>
          <p:cNvSpPr/>
          <p:nvPr/>
        </p:nvSpPr>
        <p:spPr>
          <a:xfrm>
            <a:off x="432425" y="35548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5"/>
          <p:cNvGrpSpPr/>
          <p:nvPr/>
        </p:nvGrpSpPr>
        <p:grpSpPr>
          <a:xfrm>
            <a:off x="354750" y="4557875"/>
            <a:ext cx="1008600" cy="47100"/>
            <a:chOff x="58300" y="4325125"/>
            <a:chExt cx="1008600" cy="47100"/>
          </a:xfrm>
        </p:grpSpPr>
        <p:sp>
          <p:nvSpPr>
            <p:cNvPr id="77" name="Google Shape;77;p5"/>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5"/>
          <p:cNvSpPr/>
          <p:nvPr/>
        </p:nvSpPr>
        <p:spPr>
          <a:xfrm>
            <a:off x="3986425" y="46049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541950" y="47002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2363475" y="4804013"/>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0" y="1483698"/>
            <a:ext cx="234000" cy="1839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6817200" y="0"/>
            <a:ext cx="23268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8618675" y="1460625"/>
            <a:ext cx="47100" cy="431700"/>
            <a:chOff x="8618675" y="1460625"/>
            <a:chExt cx="47100" cy="431700"/>
          </a:xfrm>
        </p:grpSpPr>
        <p:sp>
          <p:nvSpPr>
            <p:cNvPr id="89" name="Google Shape;89;p5"/>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 name="Google Shape;92;p5"/>
          <p:cNvCxnSpPr/>
          <p:nvPr/>
        </p:nvCxnSpPr>
        <p:spPr>
          <a:xfrm>
            <a:off x="6482075"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93" name="Google Shape;93;p5"/>
          <p:cNvSpPr/>
          <p:nvPr/>
        </p:nvSpPr>
        <p:spPr>
          <a:xfrm>
            <a:off x="8910000" y="1460622"/>
            <a:ext cx="234000" cy="368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96" name="Google Shape;96;p6"/>
          <p:cNvSpPr/>
          <p:nvPr/>
        </p:nvSpPr>
        <p:spPr>
          <a:xfrm>
            <a:off x="61875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229175" y="8177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8994250" y="36687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6"/>
          <p:cNvCxnSpPr/>
          <p:nvPr/>
        </p:nvCxnSpPr>
        <p:spPr>
          <a:xfrm>
            <a:off x="6482075" y="4894950"/>
            <a:ext cx="2789400" cy="0"/>
          </a:xfrm>
          <a:prstGeom prst="straightConnector1">
            <a:avLst/>
          </a:prstGeom>
          <a:noFill/>
          <a:ln w="19050" cap="flat" cmpd="sng">
            <a:solidFill>
              <a:schemeClr val="dk1"/>
            </a:solidFill>
            <a:prstDash val="solid"/>
            <a:round/>
            <a:headEnd type="none" w="med" len="med"/>
            <a:tailEnd type="none" w="med" len="med"/>
          </a:ln>
        </p:spPr>
      </p:cxnSp>
      <p:sp>
        <p:nvSpPr>
          <p:cNvPr id="100" name="Google Shape;100;p6"/>
          <p:cNvSpPr/>
          <p:nvPr/>
        </p:nvSpPr>
        <p:spPr>
          <a:xfrm>
            <a:off x="8786225" y="29759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6"/>
          <p:cNvGrpSpPr/>
          <p:nvPr/>
        </p:nvGrpSpPr>
        <p:grpSpPr>
          <a:xfrm>
            <a:off x="8018600" y="4715850"/>
            <a:ext cx="1008600" cy="47100"/>
            <a:chOff x="58300" y="4325125"/>
            <a:chExt cx="1008600" cy="47100"/>
          </a:xfrm>
        </p:grpSpPr>
        <p:sp>
          <p:nvSpPr>
            <p:cNvPr id="102" name="Google Shape;102;p6"/>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6"/>
          <p:cNvSpPr/>
          <p:nvPr/>
        </p:nvSpPr>
        <p:spPr>
          <a:xfrm>
            <a:off x="3394175" y="49301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2508250" y="49301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112225" y="26140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6"/>
          <p:cNvGrpSpPr/>
          <p:nvPr/>
        </p:nvGrpSpPr>
        <p:grpSpPr>
          <a:xfrm>
            <a:off x="353850" y="4498450"/>
            <a:ext cx="47100" cy="431700"/>
            <a:chOff x="8618675" y="1460625"/>
            <a:chExt cx="47100" cy="431700"/>
          </a:xfrm>
        </p:grpSpPr>
        <p:sp>
          <p:nvSpPr>
            <p:cNvPr id="112" name="Google Shape;112;p6"/>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6"/>
          <p:cNvSpPr/>
          <p:nvPr/>
        </p:nvSpPr>
        <p:spPr>
          <a:xfrm>
            <a:off x="376275" y="185127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7"/>
          <p:cNvSpPr txBox="1">
            <a:spLocks noGrp="1"/>
          </p:cNvSpPr>
          <p:nvPr>
            <p:ph type="body" idx="1"/>
          </p:nvPr>
        </p:nvSpPr>
        <p:spPr>
          <a:xfrm>
            <a:off x="2475925" y="2051582"/>
            <a:ext cx="4619700" cy="2263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5"/>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8" name="Google Shape;118;p7"/>
          <p:cNvSpPr txBox="1">
            <a:spLocks noGrp="1"/>
          </p:cNvSpPr>
          <p:nvPr>
            <p:ph type="title"/>
          </p:nvPr>
        </p:nvSpPr>
        <p:spPr>
          <a:xfrm>
            <a:off x="2475925" y="828725"/>
            <a:ext cx="4619700" cy="1158900"/>
          </a:xfrm>
          <a:prstGeom prst="rect">
            <a:avLst/>
          </a:prstGeom>
        </p:spPr>
        <p:txBody>
          <a:bodyPr spcFirstLastPara="1" wrap="square" lIns="91425" tIns="91425" rIns="91425" bIns="91425" anchor="t" anchorCtr="0">
            <a:noAutofit/>
          </a:bodyPr>
          <a:lstStyle>
            <a:lvl1pPr marR="38100"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7"/>
          <p:cNvSpPr/>
          <p:nvPr/>
        </p:nvSpPr>
        <p:spPr>
          <a:xfrm>
            <a:off x="-2640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616550" y="4906200"/>
            <a:ext cx="79065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91825" y="12285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914225" y="245222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23;p7"/>
          <p:cNvCxnSpPr/>
          <p:nvPr/>
        </p:nvCxnSpPr>
        <p:spPr>
          <a:xfrm>
            <a:off x="6482075"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124" name="Google Shape;124;p7"/>
          <p:cNvSpPr/>
          <p:nvPr/>
        </p:nvSpPr>
        <p:spPr>
          <a:xfrm>
            <a:off x="8714375" y="33553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77650" y="28381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1388100" y="1633725"/>
            <a:ext cx="6367800" cy="20376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8" name="Google Shape;128;p8"/>
          <p:cNvSpPr/>
          <p:nvPr/>
        </p:nvSpPr>
        <p:spPr>
          <a:xfrm>
            <a:off x="-2640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906200"/>
            <a:ext cx="2735100" cy="23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8"/>
          <p:cNvGrpSpPr/>
          <p:nvPr/>
        </p:nvGrpSpPr>
        <p:grpSpPr>
          <a:xfrm>
            <a:off x="597550" y="1149050"/>
            <a:ext cx="47100" cy="431700"/>
            <a:chOff x="8618675" y="1460625"/>
            <a:chExt cx="47100" cy="431700"/>
          </a:xfrm>
        </p:grpSpPr>
        <p:sp>
          <p:nvSpPr>
            <p:cNvPr id="131" name="Google Shape;131;p8"/>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8"/>
          <p:cNvSpPr/>
          <p:nvPr/>
        </p:nvSpPr>
        <p:spPr>
          <a:xfrm>
            <a:off x="299975" y="21528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8"/>
          <p:cNvCxnSpPr/>
          <p:nvPr/>
        </p:nvCxnSpPr>
        <p:spPr>
          <a:xfrm>
            <a:off x="6482075" y="535775"/>
            <a:ext cx="2789400" cy="0"/>
          </a:xfrm>
          <a:prstGeom prst="straightConnector1">
            <a:avLst/>
          </a:prstGeom>
          <a:noFill/>
          <a:ln w="19050" cap="flat" cmpd="sng">
            <a:solidFill>
              <a:schemeClr val="dk1"/>
            </a:solidFill>
            <a:prstDash val="solid"/>
            <a:round/>
            <a:headEnd type="none" w="med" len="med"/>
            <a:tailEnd type="none" w="med" len="med"/>
          </a:ln>
        </p:spPr>
      </p:cxnSp>
      <p:grpSp>
        <p:nvGrpSpPr>
          <p:cNvPr id="136" name="Google Shape;136;p8"/>
          <p:cNvGrpSpPr/>
          <p:nvPr/>
        </p:nvGrpSpPr>
        <p:grpSpPr>
          <a:xfrm>
            <a:off x="8492875" y="3379500"/>
            <a:ext cx="47100" cy="1008600"/>
            <a:chOff x="8492875" y="3379500"/>
            <a:chExt cx="47100" cy="1008600"/>
          </a:xfrm>
        </p:grpSpPr>
        <p:sp>
          <p:nvSpPr>
            <p:cNvPr id="137" name="Google Shape;137;p8"/>
            <p:cNvSpPr/>
            <p:nvPr/>
          </p:nvSpPr>
          <p:spPr>
            <a:xfrm rot="10800000">
              <a:off x="8492875" y="4341000"/>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rot="10800000">
              <a:off x="8492875" y="4148700"/>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rot="10800000">
              <a:off x="8492875" y="3956400"/>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10800000">
              <a:off x="8492875" y="3764100"/>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rot="10800000">
              <a:off x="8492875" y="3571800"/>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10800000">
              <a:off x="8492875" y="3379500"/>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8"/>
          <p:cNvSpPr/>
          <p:nvPr/>
        </p:nvSpPr>
        <p:spPr>
          <a:xfrm>
            <a:off x="547325" y="363185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8910000" y="1460697"/>
            <a:ext cx="234000" cy="368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6252475" y="4848125"/>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4734425" y="432485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1953675" y="1460900"/>
            <a:ext cx="5236500" cy="7920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9" name="Google Shape;149;p9"/>
          <p:cNvSpPr txBox="1">
            <a:spLocks noGrp="1"/>
          </p:cNvSpPr>
          <p:nvPr>
            <p:ph type="subTitle" idx="1"/>
          </p:nvPr>
        </p:nvSpPr>
        <p:spPr>
          <a:xfrm>
            <a:off x="1953675" y="2252900"/>
            <a:ext cx="5236500" cy="1403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0" name="Google Shape;150;p9"/>
          <p:cNvSpPr/>
          <p:nvPr/>
        </p:nvSpPr>
        <p:spPr>
          <a:xfrm>
            <a:off x="1237500" y="-3300"/>
            <a:ext cx="7906500" cy="237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2725575" y="4906200"/>
            <a:ext cx="36927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229175" y="8177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8930225" y="34339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4" name="Google Shape;154;p9"/>
          <p:cNvCxnSpPr/>
          <p:nvPr/>
        </p:nvCxnSpPr>
        <p:spPr>
          <a:xfrm>
            <a:off x="-91350" y="535775"/>
            <a:ext cx="2789400" cy="0"/>
          </a:xfrm>
          <a:prstGeom prst="straightConnector1">
            <a:avLst/>
          </a:prstGeom>
          <a:noFill/>
          <a:ln w="19050" cap="flat" cmpd="sng">
            <a:solidFill>
              <a:schemeClr val="dk1"/>
            </a:solidFill>
            <a:prstDash val="solid"/>
            <a:round/>
            <a:headEnd type="none" w="med" len="med"/>
            <a:tailEnd type="none" w="med" len="med"/>
          </a:ln>
        </p:spPr>
      </p:cxnSp>
      <p:sp>
        <p:nvSpPr>
          <p:cNvPr id="155" name="Google Shape;155;p9"/>
          <p:cNvSpPr/>
          <p:nvPr/>
        </p:nvSpPr>
        <p:spPr>
          <a:xfrm>
            <a:off x="1237500" y="49062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8930225" y="1339300"/>
            <a:ext cx="103800" cy="103800"/>
          </a:xfrm>
          <a:prstGeom prst="rect">
            <a:avLst/>
          </a:prstGeom>
          <a:noFill/>
          <a:ln w="952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350525" y="3008900"/>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9"/>
          <p:cNvGrpSpPr/>
          <p:nvPr/>
        </p:nvGrpSpPr>
        <p:grpSpPr>
          <a:xfrm>
            <a:off x="5409675" y="4642675"/>
            <a:ext cx="1008600" cy="47100"/>
            <a:chOff x="58300" y="4325125"/>
            <a:chExt cx="1008600" cy="47100"/>
          </a:xfrm>
        </p:grpSpPr>
        <p:sp>
          <p:nvSpPr>
            <p:cNvPr id="159" name="Google Shape;159;p9"/>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5"/>
        <p:cNvGrpSpPr/>
        <p:nvPr/>
      </p:nvGrpSpPr>
      <p:grpSpPr>
        <a:xfrm>
          <a:off x="0" y="0"/>
          <a:ext cx="0" cy="0"/>
          <a:chOff x="0" y="0"/>
          <a:chExt cx="0" cy="0"/>
        </a:xfrm>
      </p:grpSpPr>
      <p:sp>
        <p:nvSpPr>
          <p:cNvPr id="166" name="Google Shape;166;p10"/>
          <p:cNvSpPr txBox="1">
            <a:spLocks noGrp="1"/>
          </p:cNvSpPr>
          <p:nvPr>
            <p:ph type="body" idx="1"/>
          </p:nvPr>
        </p:nvSpPr>
        <p:spPr>
          <a:xfrm>
            <a:off x="6070100" y="539500"/>
            <a:ext cx="2475600" cy="165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3500"/>
              <a:buNone/>
              <a:defRPr sz="2400" b="1"/>
            </a:lvl1pPr>
          </a:lstStyle>
          <a:p>
            <a:endParaRPr/>
          </a:p>
        </p:txBody>
      </p:sp>
      <p:sp>
        <p:nvSpPr>
          <p:cNvPr id="167" name="Google Shape;167;p10"/>
          <p:cNvSpPr/>
          <p:nvPr/>
        </p:nvSpPr>
        <p:spPr>
          <a:xfrm>
            <a:off x="-26400" y="-3300"/>
            <a:ext cx="7906500" cy="2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0"/>
          <p:cNvGrpSpPr/>
          <p:nvPr/>
        </p:nvGrpSpPr>
        <p:grpSpPr>
          <a:xfrm>
            <a:off x="408250" y="1460700"/>
            <a:ext cx="47100" cy="431700"/>
            <a:chOff x="8618675" y="1460625"/>
            <a:chExt cx="47100" cy="431700"/>
          </a:xfrm>
        </p:grpSpPr>
        <p:sp>
          <p:nvSpPr>
            <p:cNvPr id="169" name="Google Shape;169;p10"/>
            <p:cNvSpPr/>
            <p:nvPr/>
          </p:nvSpPr>
          <p:spPr>
            <a:xfrm>
              <a:off x="8618675" y="14606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8618675" y="16529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8618675" y="18452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10"/>
          <p:cNvSpPr/>
          <p:nvPr/>
        </p:nvSpPr>
        <p:spPr>
          <a:xfrm>
            <a:off x="8900550" y="3196600"/>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10"/>
          <p:cNvCxnSpPr/>
          <p:nvPr/>
        </p:nvCxnSpPr>
        <p:spPr>
          <a:xfrm>
            <a:off x="6279350" y="535775"/>
            <a:ext cx="2992200" cy="0"/>
          </a:xfrm>
          <a:prstGeom prst="straightConnector1">
            <a:avLst/>
          </a:prstGeom>
          <a:noFill/>
          <a:ln w="19050" cap="flat" cmpd="sng">
            <a:solidFill>
              <a:schemeClr val="dk1"/>
            </a:solidFill>
            <a:prstDash val="solid"/>
            <a:round/>
            <a:headEnd type="none" w="med" len="med"/>
            <a:tailEnd type="none" w="med" len="med"/>
          </a:ln>
        </p:spPr>
      </p:cxnSp>
      <p:sp>
        <p:nvSpPr>
          <p:cNvPr id="174" name="Google Shape;174;p10"/>
          <p:cNvSpPr/>
          <p:nvPr/>
        </p:nvSpPr>
        <p:spPr>
          <a:xfrm>
            <a:off x="8603825" y="2558575"/>
            <a:ext cx="103800" cy="1038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740175" y="48730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0" y="1460697"/>
            <a:ext cx="234000" cy="368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0"/>
          <p:cNvGrpSpPr/>
          <p:nvPr/>
        </p:nvGrpSpPr>
        <p:grpSpPr>
          <a:xfrm>
            <a:off x="7514300" y="4756925"/>
            <a:ext cx="1008600" cy="47100"/>
            <a:chOff x="58300" y="4325125"/>
            <a:chExt cx="1008600" cy="47100"/>
          </a:xfrm>
        </p:grpSpPr>
        <p:sp>
          <p:nvSpPr>
            <p:cNvPr id="178" name="Google Shape;178;p10"/>
            <p:cNvSpPr/>
            <p:nvPr/>
          </p:nvSpPr>
          <p:spPr>
            <a:xfrm rot="-5400000">
              <a:off x="583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rot="-5400000">
              <a:off x="2506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rot="-5400000">
              <a:off x="4429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rot="-5400000">
              <a:off x="6352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rot="-5400000">
              <a:off x="8275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rot="-5400000">
              <a:off x="1019800" y="4325125"/>
              <a:ext cx="47100" cy="4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2pPr>
            <a:lvl3pPr lvl="2">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3pPr>
            <a:lvl4pPr lvl="3">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4pPr>
            <a:lvl5pPr lvl="4">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5pPr>
            <a:lvl6pPr lvl="5">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6pPr>
            <a:lvl7pPr lvl="6">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7pPr>
            <a:lvl8pPr lvl="7">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8pPr>
            <a:lvl9pPr lvl="8">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21100" y="1152475"/>
            <a:ext cx="79017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mailto:jennifermacdonald@dal.ca"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4288/bctj.v6i1"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ojs-o.library.ubc.ca/index.php/BCTJ/issue/view/3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07/978-3-319-59737-9"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doi.org/10.5206/cieeci.v50i1.1092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57/9781137034946_14"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doi.org/10.18806/tesl.v36i1.130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80/14681360601162311"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doi.org/10.1016/j.jeap.2018.07.00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7"/>
          <p:cNvSpPr txBox="1">
            <a:spLocks noGrp="1"/>
          </p:cNvSpPr>
          <p:nvPr>
            <p:ph type="ctrTitle"/>
          </p:nvPr>
        </p:nvSpPr>
        <p:spPr>
          <a:xfrm>
            <a:off x="621100" y="1228275"/>
            <a:ext cx="6687000" cy="23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Power and the Canadian EAP Practitioner </a:t>
            </a:r>
            <a:endParaRPr/>
          </a:p>
        </p:txBody>
      </p:sp>
      <p:sp>
        <p:nvSpPr>
          <p:cNvPr id="648" name="Google Shape;648;p37"/>
          <p:cNvSpPr txBox="1">
            <a:spLocks noGrp="1"/>
          </p:cNvSpPr>
          <p:nvPr>
            <p:ph type="subTitle" idx="1"/>
          </p:nvPr>
        </p:nvSpPr>
        <p:spPr>
          <a:xfrm>
            <a:off x="621100" y="3578925"/>
            <a:ext cx="7906500" cy="4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Multiethnography as Resistance?</a:t>
            </a:r>
            <a:endParaRPr/>
          </a:p>
          <a:p>
            <a:pPr marL="0" lvl="0" indent="0" algn="l" rtl="0">
              <a:spcBef>
                <a:spcPts val="0"/>
              </a:spcBef>
              <a:spcAft>
                <a:spcPts val="0"/>
              </a:spcAft>
              <a:buNone/>
            </a:pPr>
            <a:endParaRPr/>
          </a:p>
        </p:txBody>
      </p:sp>
      <p:sp>
        <p:nvSpPr>
          <p:cNvPr id="649" name="Google Shape;649;p37"/>
          <p:cNvSpPr txBox="1"/>
          <p:nvPr/>
        </p:nvSpPr>
        <p:spPr>
          <a:xfrm>
            <a:off x="8603300" y="4604700"/>
            <a:ext cx="540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6"/>
          <p:cNvSpPr txBox="1">
            <a:spLocks noGrp="1"/>
          </p:cNvSpPr>
          <p:nvPr>
            <p:ph type="title"/>
          </p:nvPr>
        </p:nvSpPr>
        <p:spPr>
          <a:xfrm>
            <a:off x="1388100" y="1633725"/>
            <a:ext cx="6367800" cy="2037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Methodology </a:t>
            </a:r>
            <a:br>
              <a:rPr lang="en"/>
            </a:br>
            <a:r>
              <a:rPr lang="en"/>
              <a:t>&amp; RQs</a:t>
            </a:r>
            <a:endParaRPr/>
          </a:p>
        </p:txBody>
      </p:sp>
      <p:sp>
        <p:nvSpPr>
          <p:cNvPr id="713" name="Google Shape;713;p46"/>
          <p:cNvSpPr txBox="1"/>
          <p:nvPr/>
        </p:nvSpPr>
        <p:spPr>
          <a:xfrm>
            <a:off x="8168450" y="4898950"/>
            <a:ext cx="891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7"/>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888"/>
              <a:buNone/>
            </a:pPr>
            <a:r>
              <a:rPr lang="en" b="1"/>
              <a:t>Methodology</a:t>
            </a:r>
            <a:endParaRPr b="1"/>
          </a:p>
        </p:txBody>
      </p:sp>
      <p:sp>
        <p:nvSpPr>
          <p:cNvPr id="719" name="Google Shape;719;p47"/>
          <p:cNvSpPr txBox="1">
            <a:spLocks noGrp="1"/>
          </p:cNvSpPr>
          <p:nvPr>
            <p:ph type="body" idx="1"/>
          </p:nvPr>
        </p:nvSpPr>
        <p:spPr>
          <a:xfrm>
            <a:off x="621100" y="1141600"/>
            <a:ext cx="39510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400" b="1">
                <a:solidFill>
                  <a:schemeClr val="dk1"/>
                </a:solidFill>
              </a:rPr>
              <a:t>Research Design</a:t>
            </a:r>
            <a:endParaRPr sz="1500">
              <a:solidFill>
                <a:schemeClr val="dk1"/>
              </a:solidFill>
            </a:endParaRPr>
          </a:p>
          <a:p>
            <a:pPr marL="457200" lvl="1" indent="-336550" algn="l" rtl="0">
              <a:lnSpc>
                <a:spcPct val="115000"/>
              </a:lnSpc>
              <a:spcBef>
                <a:spcPts val="0"/>
              </a:spcBef>
              <a:spcAft>
                <a:spcPts val="0"/>
              </a:spcAft>
              <a:buClr>
                <a:schemeClr val="dk1"/>
              </a:buClr>
              <a:buSzPts val="1700"/>
              <a:buChar char="○"/>
            </a:pPr>
            <a:r>
              <a:rPr lang="en" sz="1400">
                <a:solidFill>
                  <a:schemeClr val="dk1"/>
                </a:solidFill>
              </a:rPr>
              <a:t>Qualitative paradigm</a:t>
            </a:r>
            <a:endParaRPr sz="1400">
              <a:solidFill>
                <a:schemeClr val="dk1"/>
              </a:solidFill>
            </a:endParaRPr>
          </a:p>
          <a:p>
            <a:pPr marL="457200" lvl="1" indent="-336550" algn="l" rtl="0">
              <a:lnSpc>
                <a:spcPct val="115000"/>
              </a:lnSpc>
              <a:spcBef>
                <a:spcPts val="0"/>
              </a:spcBef>
              <a:spcAft>
                <a:spcPts val="0"/>
              </a:spcAft>
              <a:buClr>
                <a:schemeClr val="dk1"/>
              </a:buClr>
              <a:buSzPts val="1700"/>
              <a:buChar char="○"/>
            </a:pPr>
            <a:r>
              <a:rPr lang="en" sz="1400">
                <a:solidFill>
                  <a:schemeClr val="dk1"/>
                </a:solidFill>
              </a:rPr>
              <a:t>Participants are both researchers and researched</a:t>
            </a:r>
            <a:endParaRPr sz="1400">
              <a:solidFill>
                <a:schemeClr val="dk1"/>
              </a:solidFill>
            </a:endParaRPr>
          </a:p>
          <a:p>
            <a:pPr marL="457200" lvl="1" indent="-336550" algn="l" rtl="0">
              <a:lnSpc>
                <a:spcPct val="115000"/>
              </a:lnSpc>
              <a:spcBef>
                <a:spcPts val="0"/>
              </a:spcBef>
              <a:spcAft>
                <a:spcPts val="0"/>
              </a:spcAft>
              <a:buClr>
                <a:schemeClr val="dk1"/>
              </a:buClr>
              <a:buSzPts val="1700"/>
              <a:buChar char="○"/>
            </a:pPr>
            <a:r>
              <a:rPr lang="en" sz="1400">
                <a:solidFill>
                  <a:schemeClr val="dk1"/>
                </a:solidFill>
              </a:rPr>
              <a:t>Storytelling</a:t>
            </a:r>
            <a:endParaRPr sz="1400">
              <a:solidFill>
                <a:schemeClr val="dk1"/>
              </a:solidFill>
            </a:endParaRPr>
          </a:p>
          <a:p>
            <a:pPr marL="457200" lvl="1" indent="-336550" algn="l" rtl="0">
              <a:lnSpc>
                <a:spcPct val="115000"/>
              </a:lnSpc>
              <a:spcBef>
                <a:spcPts val="0"/>
              </a:spcBef>
              <a:spcAft>
                <a:spcPts val="0"/>
              </a:spcAft>
              <a:buClr>
                <a:schemeClr val="dk1"/>
              </a:buClr>
              <a:buSzPts val="1700"/>
              <a:buChar char="○"/>
            </a:pPr>
            <a:r>
              <a:rPr lang="en" sz="1400">
                <a:solidFill>
                  <a:schemeClr val="dk1"/>
                </a:solidFill>
              </a:rPr>
              <a:t>Positioned as a bridge between theory, research, and practice (ideal for us)</a:t>
            </a:r>
            <a:endParaRPr sz="14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114300" lvl="0" indent="0" algn="l" rtl="0">
              <a:lnSpc>
                <a:spcPct val="115000"/>
              </a:lnSpc>
              <a:spcBef>
                <a:spcPts val="0"/>
              </a:spcBef>
              <a:spcAft>
                <a:spcPts val="0"/>
              </a:spcAft>
              <a:buSzPts val="1800"/>
              <a:buNone/>
            </a:pPr>
            <a:r>
              <a:rPr lang="en" sz="1400" b="1">
                <a:solidFill>
                  <a:schemeClr val="dk1"/>
                </a:solidFill>
              </a:rPr>
              <a:t>Sampling &amp; Participants</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EAP directors and instructors from private E</a:t>
            </a:r>
            <a:r>
              <a:rPr lang="en"/>
              <a:t>A</a:t>
            </a:r>
            <a:r>
              <a:rPr lang="en" sz="1400">
                <a:solidFill>
                  <a:schemeClr val="dk1"/>
                </a:solidFill>
              </a:rPr>
              <a:t>L, college and university contexts invited to participate </a:t>
            </a:r>
            <a:endParaRPr sz="2100">
              <a:solidFill>
                <a:schemeClr val="dk1"/>
              </a:solidFill>
            </a:endParaRPr>
          </a:p>
        </p:txBody>
      </p:sp>
      <p:sp>
        <p:nvSpPr>
          <p:cNvPr id="720" name="Google Shape;720;p47"/>
          <p:cNvSpPr txBox="1">
            <a:spLocks noGrp="1"/>
          </p:cNvSpPr>
          <p:nvPr>
            <p:ph type="body" idx="1"/>
          </p:nvPr>
        </p:nvSpPr>
        <p:spPr>
          <a:xfrm>
            <a:off x="4572100" y="1017725"/>
            <a:ext cx="4260300" cy="2618100"/>
          </a:xfrm>
          <a:prstGeom prst="rect">
            <a:avLst/>
          </a:prstGeom>
          <a:noFill/>
          <a:ln>
            <a:noFill/>
          </a:ln>
        </p:spPr>
        <p:txBody>
          <a:bodyPr spcFirstLastPara="1" wrap="square" lIns="91425" tIns="91425" rIns="91425" bIns="91425" anchor="t" anchorCtr="0">
            <a:noAutofit/>
          </a:bodyPr>
          <a:lstStyle/>
          <a:p>
            <a:pPr marL="0" lvl="1" indent="0" algn="l" rtl="0">
              <a:lnSpc>
                <a:spcPct val="115000"/>
              </a:lnSpc>
              <a:spcBef>
                <a:spcPts val="0"/>
              </a:spcBef>
              <a:spcAft>
                <a:spcPts val="0"/>
              </a:spcAft>
              <a:buSzPts val="1400"/>
              <a:buNone/>
            </a:pPr>
            <a:r>
              <a:rPr lang="en" sz="1400" b="1">
                <a:solidFill>
                  <a:schemeClr val="dk1"/>
                </a:solidFill>
              </a:rPr>
              <a:t>Data collection</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F</a:t>
            </a:r>
            <a:r>
              <a:rPr lang="en" sz="1400">
                <a:solidFill>
                  <a:schemeClr val="dk1"/>
                </a:solidFill>
              </a:rPr>
              <a:t>our two-hour conversations conducted and recorded via Zoom</a:t>
            </a:r>
            <a:endParaRPr sz="15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400">
                <a:solidFill>
                  <a:schemeClr val="dk1"/>
                </a:solidFill>
              </a:rPr>
              <a:t>Additional notes via shared Google Drive</a:t>
            </a:r>
            <a:endParaRPr sz="1500">
              <a:solidFill>
                <a:schemeClr val="dk1"/>
              </a:solidFill>
            </a:endParaRPr>
          </a:p>
          <a:p>
            <a:pPr marL="114300" lvl="0" indent="0" algn="l" rtl="0">
              <a:lnSpc>
                <a:spcPct val="115000"/>
              </a:lnSpc>
              <a:spcBef>
                <a:spcPts val="0"/>
              </a:spcBef>
              <a:spcAft>
                <a:spcPts val="0"/>
              </a:spcAft>
              <a:buSzPts val="1800"/>
              <a:buNone/>
            </a:pPr>
            <a:r>
              <a:rPr lang="en" sz="1400" b="1">
                <a:solidFill>
                  <a:schemeClr val="dk1"/>
                </a:solidFill>
              </a:rPr>
              <a:t>Data analysis</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Multi-level, inter-rater coding of group interviews to flesh out and agree on main themes, followed by specific coding of most salient elements related to power, agency, and EAP</a:t>
            </a:r>
            <a:endParaRPr sz="1100">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Mixing of data into narrative form (actually another level of analysis)</a:t>
            </a:r>
            <a:endParaRPr sz="1100">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Inter-participant polishing of conversations to provide coherence</a:t>
            </a:r>
            <a:endParaRPr sz="1100">
              <a:solidFill>
                <a:schemeClr val="dk1"/>
              </a:solidFill>
            </a:endParaRPr>
          </a:p>
          <a:p>
            <a:pPr marL="0" lvl="0" indent="0" algn="l" rtl="0">
              <a:lnSpc>
                <a:spcPct val="95000"/>
              </a:lnSpc>
              <a:spcBef>
                <a:spcPts val="0"/>
              </a:spcBef>
              <a:spcAft>
                <a:spcPts val="0"/>
              </a:spcAft>
              <a:buSzPts val="275"/>
              <a:buNone/>
            </a:pPr>
            <a:endParaRPr sz="1450">
              <a:solidFill>
                <a:srgbClr val="434343"/>
              </a:solidFill>
            </a:endParaRPr>
          </a:p>
        </p:txBody>
      </p:sp>
      <p:sp>
        <p:nvSpPr>
          <p:cNvPr id="721" name="Google Shape;721;p47"/>
          <p:cNvSpPr txBox="1"/>
          <p:nvPr/>
        </p:nvSpPr>
        <p:spPr>
          <a:xfrm>
            <a:off x="8168450" y="4898950"/>
            <a:ext cx="891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8"/>
          <p:cNvSpPr txBox="1">
            <a:spLocks noGrp="1"/>
          </p:cNvSpPr>
          <p:nvPr>
            <p:ph type="title" idx="4294967295"/>
          </p:nvPr>
        </p:nvSpPr>
        <p:spPr>
          <a:xfrm>
            <a:off x="621100" y="445025"/>
            <a:ext cx="7901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888"/>
              <a:buNone/>
            </a:pPr>
            <a:r>
              <a:rPr lang="en" b="1">
                <a:solidFill>
                  <a:schemeClr val="lt1"/>
                </a:solidFill>
              </a:rPr>
              <a:t>Research Questions</a:t>
            </a:r>
            <a:endParaRPr b="1">
              <a:solidFill>
                <a:schemeClr val="lt1"/>
              </a:solidFill>
            </a:endParaRPr>
          </a:p>
        </p:txBody>
      </p:sp>
      <p:sp>
        <p:nvSpPr>
          <p:cNvPr id="727" name="Google Shape;727;p48"/>
          <p:cNvSpPr txBox="1">
            <a:spLocks noGrp="1"/>
          </p:cNvSpPr>
          <p:nvPr>
            <p:ph type="body" idx="1"/>
          </p:nvPr>
        </p:nvSpPr>
        <p:spPr>
          <a:xfrm>
            <a:off x="2475925" y="2051582"/>
            <a:ext cx="4619700" cy="22632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Clr>
                <a:schemeClr val="dk1"/>
              </a:buClr>
              <a:buSzPts val="2400"/>
              <a:buChar char="●"/>
            </a:pPr>
            <a:r>
              <a:rPr lang="en" sz="1900">
                <a:solidFill>
                  <a:schemeClr val="dk1"/>
                </a:solidFill>
              </a:rPr>
              <a:t>How do we perceive our roles as EAP practitioners? </a:t>
            </a:r>
            <a:endParaRPr sz="19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1900">
                <a:solidFill>
                  <a:schemeClr val="dk1"/>
                </a:solidFill>
              </a:rPr>
              <a:t>How do we navigate our EAP professional lives?</a:t>
            </a:r>
            <a:endParaRPr sz="19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1900">
                <a:solidFill>
                  <a:schemeClr val="dk1"/>
                </a:solidFill>
              </a:rPr>
              <a:t>What are the salient features of Canadian EAP?</a:t>
            </a:r>
            <a:endParaRPr sz="1900">
              <a:solidFill>
                <a:schemeClr val="dk1"/>
              </a:solidFill>
            </a:endParaRPr>
          </a:p>
        </p:txBody>
      </p:sp>
      <p:sp>
        <p:nvSpPr>
          <p:cNvPr id="728" name="Google Shape;728;p48"/>
          <p:cNvSpPr txBox="1">
            <a:spLocks noGrp="1"/>
          </p:cNvSpPr>
          <p:nvPr>
            <p:ph type="title"/>
          </p:nvPr>
        </p:nvSpPr>
        <p:spPr>
          <a:xfrm>
            <a:off x="2176700" y="828725"/>
            <a:ext cx="5088900" cy="11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Questions</a:t>
            </a:r>
            <a:endParaRPr/>
          </a:p>
        </p:txBody>
      </p:sp>
      <p:sp>
        <p:nvSpPr>
          <p:cNvPr id="729" name="Google Shape;729;p48"/>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9"/>
          <p:cNvSpPr txBox="1">
            <a:spLocks noGrp="1"/>
          </p:cNvSpPr>
          <p:nvPr>
            <p:ph type="title"/>
          </p:nvPr>
        </p:nvSpPr>
        <p:spPr>
          <a:xfrm>
            <a:off x="1388100" y="1633725"/>
            <a:ext cx="6367800" cy="203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Participants</a:t>
            </a:r>
            <a:endParaRPr/>
          </a:p>
        </p:txBody>
      </p:sp>
      <p:sp>
        <p:nvSpPr>
          <p:cNvPr id="735" name="Google Shape;735;p49"/>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0"/>
          <p:cNvSpPr txBox="1">
            <a:spLocks noGrp="1"/>
          </p:cNvSpPr>
          <p:nvPr>
            <p:ph type="title" idx="4294967295"/>
          </p:nvPr>
        </p:nvSpPr>
        <p:spPr>
          <a:xfrm>
            <a:off x="621100" y="445025"/>
            <a:ext cx="7901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888"/>
              <a:buNone/>
            </a:pPr>
            <a:r>
              <a:rPr lang="en" b="1">
                <a:solidFill>
                  <a:schemeClr val="lt1"/>
                </a:solidFill>
              </a:rPr>
              <a:t>Participants</a:t>
            </a:r>
            <a:endParaRPr b="1">
              <a:solidFill>
                <a:schemeClr val="lt1"/>
              </a:solidFill>
            </a:endParaRPr>
          </a:p>
        </p:txBody>
      </p:sp>
      <p:sp>
        <p:nvSpPr>
          <p:cNvPr id="741" name="Google Shape;741;p50"/>
          <p:cNvSpPr txBox="1"/>
          <p:nvPr/>
        </p:nvSpPr>
        <p:spPr>
          <a:xfrm>
            <a:off x="4196225" y="1294350"/>
            <a:ext cx="172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2" name="Google Shape;742;p50"/>
          <p:cNvPicPr preferRelativeResize="0"/>
          <p:nvPr/>
        </p:nvPicPr>
        <p:blipFill rotWithShape="1">
          <a:blip r:embed="rId3">
            <a:alphaModFix/>
          </a:blip>
          <a:srcRect l="-1410" r="1409"/>
          <a:stretch/>
        </p:blipFill>
        <p:spPr>
          <a:xfrm>
            <a:off x="1764112" y="-29575"/>
            <a:ext cx="5403838" cy="5143500"/>
          </a:xfrm>
          <a:prstGeom prst="rect">
            <a:avLst/>
          </a:prstGeom>
          <a:noFill/>
          <a:ln>
            <a:noFill/>
          </a:ln>
        </p:spPr>
      </p:pic>
      <p:sp>
        <p:nvSpPr>
          <p:cNvPr id="743" name="Google Shape;743;p50"/>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51"/>
          <p:cNvSpPr txBox="1">
            <a:spLocks noGrp="1"/>
          </p:cNvSpPr>
          <p:nvPr>
            <p:ph type="title"/>
          </p:nvPr>
        </p:nvSpPr>
        <p:spPr>
          <a:xfrm>
            <a:off x="1388100" y="1633725"/>
            <a:ext cx="6367800" cy="2037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111"/>
              <a:buNone/>
            </a:pPr>
            <a:r>
              <a:rPr lang="en" b="1"/>
              <a:t>Findings</a:t>
            </a:r>
            <a:endParaRPr/>
          </a:p>
        </p:txBody>
      </p:sp>
      <p:sp>
        <p:nvSpPr>
          <p:cNvPr id="749" name="Google Shape;749;p51"/>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2"/>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050"/>
              <a:t>Overview</a:t>
            </a:r>
            <a:endParaRPr sz="3050" b="1"/>
          </a:p>
        </p:txBody>
      </p:sp>
      <p:sp>
        <p:nvSpPr>
          <p:cNvPr id="755" name="Google Shape;755;p52"/>
          <p:cNvSpPr txBox="1"/>
          <p:nvPr/>
        </p:nvSpPr>
        <p:spPr>
          <a:xfrm>
            <a:off x="4196225" y="1294350"/>
            <a:ext cx="172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2"/>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p:txBody>
      </p:sp>
      <p:sp>
        <p:nvSpPr>
          <p:cNvPr id="757" name="Google Shape;757;p52"/>
          <p:cNvSpPr txBox="1">
            <a:spLocks noGrp="1"/>
          </p:cNvSpPr>
          <p:nvPr>
            <p:ph type="subTitle" idx="1"/>
          </p:nvPr>
        </p:nvSpPr>
        <p:spPr>
          <a:xfrm>
            <a:off x="1268301" y="1971175"/>
            <a:ext cx="2849400" cy="52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Convergent Themes</a:t>
            </a:r>
            <a:endParaRPr/>
          </a:p>
        </p:txBody>
      </p:sp>
      <p:sp>
        <p:nvSpPr>
          <p:cNvPr id="758" name="Google Shape;758;p52"/>
          <p:cNvSpPr txBox="1">
            <a:spLocks noGrp="1"/>
          </p:cNvSpPr>
          <p:nvPr>
            <p:ph type="subTitle" idx="2"/>
          </p:nvPr>
        </p:nvSpPr>
        <p:spPr>
          <a:xfrm>
            <a:off x="1333525" y="2515700"/>
            <a:ext cx="2849400" cy="15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dedication of EAP practitioners to student life and learning outcomes </a:t>
            </a:r>
            <a:endParaRPr/>
          </a:p>
          <a:p>
            <a:pPr marL="0" lvl="0" indent="0" algn="l" rtl="0">
              <a:spcBef>
                <a:spcPts val="0"/>
              </a:spcBef>
              <a:spcAft>
                <a:spcPts val="0"/>
              </a:spcAft>
              <a:buNone/>
            </a:pPr>
            <a:endParaRPr/>
          </a:p>
          <a:p>
            <a:pPr marL="0" lvl="0" indent="0" algn="l" rtl="0">
              <a:spcBef>
                <a:spcPts val="0"/>
              </a:spcBef>
              <a:spcAft>
                <a:spcPts val="0"/>
              </a:spcAft>
              <a:buNone/>
            </a:pPr>
            <a:r>
              <a:rPr lang="en"/>
              <a:t>The challenges of carving out a career in EAP</a:t>
            </a:r>
            <a:endParaRPr/>
          </a:p>
        </p:txBody>
      </p:sp>
      <p:sp>
        <p:nvSpPr>
          <p:cNvPr id="759" name="Google Shape;759;p52"/>
          <p:cNvSpPr txBox="1">
            <a:spLocks noGrp="1"/>
          </p:cNvSpPr>
          <p:nvPr>
            <p:ph type="subTitle" idx="3"/>
          </p:nvPr>
        </p:nvSpPr>
        <p:spPr>
          <a:xfrm>
            <a:off x="4766789" y="1894975"/>
            <a:ext cx="2849400" cy="52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Divergent Themes</a:t>
            </a:r>
            <a:endParaRPr/>
          </a:p>
        </p:txBody>
      </p:sp>
      <p:sp>
        <p:nvSpPr>
          <p:cNvPr id="760" name="Google Shape;760;p52"/>
          <p:cNvSpPr txBox="1">
            <a:spLocks noGrp="1"/>
          </p:cNvSpPr>
          <p:nvPr>
            <p:ph type="subTitle" idx="4"/>
          </p:nvPr>
        </p:nvSpPr>
        <p:spPr>
          <a:xfrm>
            <a:off x="4539575" y="2477600"/>
            <a:ext cx="3561900" cy="16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optimum qualifications for EAP instructors </a:t>
            </a:r>
            <a:endParaRPr/>
          </a:p>
          <a:p>
            <a:pPr marL="0" lvl="0" indent="0" algn="l" rtl="0">
              <a:spcBef>
                <a:spcPts val="0"/>
              </a:spcBef>
              <a:spcAft>
                <a:spcPts val="0"/>
              </a:spcAft>
              <a:buNone/>
            </a:pPr>
            <a:endParaRPr/>
          </a:p>
          <a:p>
            <a:pPr marL="0" lvl="0" indent="0" algn="l" rtl="0">
              <a:spcBef>
                <a:spcPts val="0"/>
              </a:spcBef>
              <a:spcAft>
                <a:spcPts val="0"/>
              </a:spcAft>
              <a:buNone/>
            </a:pPr>
            <a:r>
              <a:rPr lang="en"/>
              <a:t>The benefits of professional development within EAP programs, </a:t>
            </a:r>
            <a:endParaRPr/>
          </a:p>
          <a:p>
            <a:pPr marL="0" lvl="0" indent="0" algn="l" rtl="0">
              <a:spcBef>
                <a:spcPts val="0"/>
              </a:spcBef>
              <a:spcAft>
                <a:spcPts val="0"/>
              </a:spcAft>
              <a:buNone/>
            </a:pPr>
            <a:endParaRPr/>
          </a:p>
          <a:p>
            <a:pPr marL="0" lvl="0" indent="0" algn="l" rtl="0">
              <a:spcBef>
                <a:spcPts val="0"/>
              </a:spcBef>
              <a:spcAft>
                <a:spcPts val="0"/>
              </a:spcAft>
              <a:buNone/>
            </a:pPr>
            <a:r>
              <a:rPr lang="en"/>
              <a:t>The place of unions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3"/>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EAP Competencies, Credentials &amp; Autonomy</a:t>
            </a:r>
            <a:endParaRPr/>
          </a:p>
        </p:txBody>
      </p:sp>
      <p:sp>
        <p:nvSpPr>
          <p:cNvPr id="766" name="Google Shape;766;p53"/>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700" i="1"/>
              <a:t>Leo:</a:t>
            </a:r>
            <a:r>
              <a:rPr lang="en" sz="1700"/>
              <a:t> I've been teaching in this [university] program for, maybe seven years, and classroom teaching is how you learn most. </a:t>
            </a:r>
            <a:r>
              <a:rPr lang="en" sz="1700" b="1">
                <a:latin typeface="Montserrat"/>
                <a:ea typeface="Montserrat"/>
                <a:cs typeface="Montserrat"/>
                <a:sym typeface="Montserrat"/>
              </a:rPr>
              <a:t>Experience is key.</a:t>
            </a:r>
            <a:endParaRPr sz="1700" b="1">
              <a:latin typeface="Montserrat"/>
              <a:ea typeface="Montserrat"/>
              <a:cs typeface="Montserrat"/>
              <a:sym typeface="Montserrat"/>
            </a:endParaRPr>
          </a:p>
          <a:p>
            <a:pPr marL="0" lvl="0" indent="0" algn="l" rtl="0">
              <a:spcBef>
                <a:spcPts val="0"/>
              </a:spcBef>
              <a:spcAft>
                <a:spcPts val="0"/>
              </a:spcAft>
              <a:buNone/>
            </a:pPr>
            <a:endParaRPr sz="1700"/>
          </a:p>
          <a:p>
            <a:pPr marL="0" lvl="0" indent="0" algn="l" rtl="0">
              <a:spcBef>
                <a:spcPts val="0"/>
              </a:spcBef>
              <a:spcAft>
                <a:spcPts val="0"/>
              </a:spcAft>
              <a:buNone/>
            </a:pPr>
            <a:r>
              <a:rPr lang="en" sz="1700" i="1"/>
              <a:t>Jon:</a:t>
            </a:r>
            <a:r>
              <a:rPr lang="en" sz="1700"/>
              <a:t> Totally agree.</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i="1"/>
              <a:t>Jennifer: </a:t>
            </a:r>
            <a:r>
              <a:rPr lang="en" sz="1700"/>
              <a:t>From the EAP director point of view, </a:t>
            </a:r>
            <a:r>
              <a:rPr lang="en" sz="1700" b="1">
                <a:latin typeface="Montserrat"/>
                <a:ea typeface="Montserrat"/>
                <a:cs typeface="Montserrat"/>
                <a:sym typeface="Montserrat"/>
              </a:rPr>
              <a:t>providing regular PD and teacher development in-house to complement classroom teaching experience is essential</a:t>
            </a:r>
            <a:r>
              <a:rPr lang="en" sz="1700"/>
              <a:t>…alongside the usually non-existent formal EAP training that most people have never had…it is really hard to meet practitioners where they are.</a:t>
            </a:r>
            <a:endParaRPr sz="1700"/>
          </a:p>
        </p:txBody>
      </p:sp>
      <p:sp>
        <p:nvSpPr>
          <p:cNvPr id="767" name="Google Shape;767;p53"/>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4"/>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EAP Competencies, Credentials &amp; Autonomy</a:t>
            </a:r>
            <a:endParaRPr/>
          </a:p>
        </p:txBody>
      </p:sp>
      <p:sp>
        <p:nvSpPr>
          <p:cNvPr id="773" name="Google Shape;773;p54"/>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600" dirty="0"/>
          </a:p>
          <a:p>
            <a:pPr marL="0" lvl="0" indent="0" algn="l" rtl="0">
              <a:spcBef>
                <a:spcPts val="0"/>
              </a:spcBef>
              <a:spcAft>
                <a:spcPts val="0"/>
              </a:spcAft>
              <a:buNone/>
            </a:pPr>
            <a:r>
              <a:rPr lang="en" sz="1500" i="1" dirty="0"/>
              <a:t>James:</a:t>
            </a:r>
            <a:r>
              <a:rPr lang="en" sz="1500" dirty="0"/>
              <a:t> Well, I love teaching, period…but my graduate degrees have opened the door to a broader EAP experience. In my faculty role, I can do research and some theorizing, both of which allow me to understand and engage with my professional practice in ways that would not be possible otherwise. I</a:t>
            </a:r>
            <a:r>
              <a:rPr lang="en" sz="1500" b="1" dirty="0">
                <a:latin typeface="Montserrat"/>
                <a:ea typeface="Montserrat"/>
                <a:cs typeface="Montserrat"/>
                <a:sym typeface="Montserrat"/>
              </a:rPr>
              <a:t>’m still unsure, though, which teaching credentials and degrees should be mandatory for EAP instructors.</a:t>
            </a:r>
            <a:endParaRPr sz="1500" b="1" dirty="0">
              <a:latin typeface="Montserrat"/>
              <a:ea typeface="Montserrat"/>
              <a:cs typeface="Montserrat"/>
              <a:sym typeface="Montserrat"/>
            </a:endParaRPr>
          </a:p>
          <a:p>
            <a:pPr marL="0" lvl="0" indent="0" algn="l" rtl="0">
              <a:spcBef>
                <a:spcPts val="0"/>
              </a:spcBef>
              <a:spcAft>
                <a:spcPts val="0"/>
              </a:spcAft>
              <a:buNone/>
            </a:pPr>
            <a:endParaRPr sz="1500" dirty="0"/>
          </a:p>
          <a:p>
            <a:pPr marL="0" lvl="0" indent="0" algn="l" rtl="0">
              <a:spcBef>
                <a:spcPts val="0"/>
              </a:spcBef>
              <a:spcAft>
                <a:spcPts val="0"/>
              </a:spcAft>
              <a:buNone/>
            </a:pPr>
            <a:r>
              <a:rPr lang="en" sz="1500" i="1" dirty="0"/>
              <a:t>Jennifer</a:t>
            </a:r>
            <a:r>
              <a:rPr lang="en" sz="1500" dirty="0"/>
              <a:t>: I'm so with you, James. I’m a massive nerd, I actually like reading and writing and researching – that’s a big part of my motivation for doing this. </a:t>
            </a:r>
            <a:r>
              <a:rPr lang="en" sz="1500" b="1" dirty="0">
                <a:latin typeface="Montserrat"/>
                <a:ea typeface="Montserrat"/>
                <a:cs typeface="Montserrat"/>
                <a:sym typeface="Montserrat"/>
              </a:rPr>
              <a:t>And I think to myself, how can you have an ounce of credibility teaching thesis writing to a PhD student if you have a bachelor's degree that you did 25 years ago and you haven't written anything academic since?</a:t>
            </a:r>
            <a:endParaRPr sz="1200" b="1" dirty="0">
              <a:solidFill>
                <a:srgbClr val="000000"/>
              </a:solidFill>
              <a:latin typeface="Arial"/>
              <a:ea typeface="Arial"/>
              <a:cs typeface="Arial"/>
              <a:sym typeface="Arial"/>
            </a:endParaRPr>
          </a:p>
        </p:txBody>
      </p:sp>
      <p:sp>
        <p:nvSpPr>
          <p:cNvPr id="774" name="Google Shape;774;p54"/>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5"/>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Neoliberal EAP</a:t>
            </a:r>
            <a:endParaRPr/>
          </a:p>
        </p:txBody>
      </p:sp>
      <p:sp>
        <p:nvSpPr>
          <p:cNvPr id="780" name="Google Shape;780;p55"/>
          <p:cNvSpPr txBox="1">
            <a:spLocks noGrp="1"/>
          </p:cNvSpPr>
          <p:nvPr>
            <p:ph type="body" idx="1"/>
          </p:nvPr>
        </p:nvSpPr>
        <p:spPr>
          <a:xfrm>
            <a:off x="621100" y="1152475"/>
            <a:ext cx="7901700" cy="32226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1200"/>
              </a:spcBef>
              <a:spcAft>
                <a:spcPts val="0"/>
              </a:spcAft>
              <a:buNone/>
            </a:pPr>
            <a:r>
              <a:rPr lang="en" sz="1600" i="1">
                <a:latin typeface="Montserrat"/>
                <a:ea typeface="Montserrat"/>
                <a:cs typeface="Montserrat"/>
                <a:sym typeface="Montserrat"/>
              </a:rPr>
              <a:t>Jennifer</a:t>
            </a:r>
            <a:r>
              <a:rPr lang="en" sz="1600">
                <a:latin typeface="Montserrat"/>
                <a:ea typeface="Montserrat"/>
                <a:cs typeface="Montserrat"/>
                <a:sym typeface="Montserrat"/>
              </a:rPr>
              <a:t>: Canada is the </a:t>
            </a:r>
            <a:r>
              <a:rPr lang="en" sz="1600" b="1">
                <a:latin typeface="Montserrat"/>
                <a:ea typeface="Montserrat"/>
                <a:cs typeface="Montserrat"/>
                <a:sym typeface="Montserrat"/>
              </a:rPr>
              <a:t>Wild West for EAP</a:t>
            </a:r>
            <a:r>
              <a:rPr lang="en" sz="1600">
                <a:latin typeface="Montserrat"/>
                <a:ea typeface="Montserrat"/>
                <a:cs typeface="Montserrat"/>
                <a:sym typeface="Montserrat"/>
              </a:rPr>
              <a:t>, with a lot of instructor precarity.</a:t>
            </a:r>
            <a:endParaRPr sz="1600">
              <a:latin typeface="Montserrat"/>
              <a:ea typeface="Montserrat"/>
              <a:cs typeface="Montserrat"/>
              <a:sym typeface="Montserrat"/>
            </a:endParaRPr>
          </a:p>
          <a:p>
            <a:pPr marL="0" lvl="0" indent="0" algn="l" rtl="0">
              <a:lnSpc>
                <a:spcPct val="115000"/>
              </a:lnSpc>
              <a:spcBef>
                <a:spcPts val="1200"/>
              </a:spcBef>
              <a:spcAft>
                <a:spcPts val="0"/>
              </a:spcAft>
              <a:buNone/>
            </a:pPr>
            <a:r>
              <a:rPr lang="en" sz="1600">
                <a:latin typeface="Montserrat"/>
                <a:ea typeface="Montserrat"/>
                <a:cs typeface="Montserrat"/>
                <a:sym typeface="Montserrat"/>
              </a:rPr>
              <a:t>[...]</a:t>
            </a:r>
            <a:endParaRPr sz="1600">
              <a:latin typeface="Montserrat"/>
              <a:ea typeface="Montserrat"/>
              <a:cs typeface="Montserrat"/>
              <a:sym typeface="Montserrat"/>
            </a:endParaRPr>
          </a:p>
          <a:p>
            <a:pPr marL="0" lvl="0" indent="0" algn="l" rtl="0">
              <a:lnSpc>
                <a:spcPct val="115000"/>
              </a:lnSpc>
              <a:spcBef>
                <a:spcPts val="1200"/>
              </a:spcBef>
              <a:spcAft>
                <a:spcPts val="1200"/>
              </a:spcAft>
              <a:buNone/>
            </a:pPr>
            <a:r>
              <a:rPr lang="en" sz="1600" i="1">
                <a:latin typeface="Montserrat"/>
                <a:ea typeface="Montserrat"/>
                <a:cs typeface="Montserrat"/>
                <a:sym typeface="Montserrat"/>
              </a:rPr>
              <a:t>Jon</a:t>
            </a:r>
            <a:r>
              <a:rPr lang="en" sz="1600">
                <a:latin typeface="Montserrat"/>
                <a:ea typeface="Montserrat"/>
                <a:cs typeface="Montserrat"/>
                <a:sym typeface="Montserrat"/>
              </a:rPr>
              <a:t>:  I’ve worked at institutions where you see this </a:t>
            </a:r>
            <a:r>
              <a:rPr lang="en" sz="1600" b="1">
                <a:latin typeface="Montserrat"/>
                <a:ea typeface="Montserrat"/>
                <a:cs typeface="Montserrat"/>
                <a:sym typeface="Montserrat"/>
              </a:rPr>
              <a:t>MBA-ification of these EAP programs, where the administration is valued above pedagogy, above teaching and teachers</a:t>
            </a:r>
            <a:r>
              <a:rPr lang="en" sz="1600">
                <a:latin typeface="Montserrat"/>
                <a:ea typeface="Montserrat"/>
                <a:cs typeface="Montserrat"/>
                <a:sym typeface="Montserrat"/>
              </a:rPr>
              <a:t>. I’ll never forget a certain Christmas work party. The newly hired head of the EAP program was up on stage giving her big end-of-year speech, thanking the web designers, and the marketing team. </a:t>
            </a:r>
            <a:r>
              <a:rPr lang="en" sz="1600" b="1">
                <a:latin typeface="Montserrat"/>
                <a:ea typeface="Montserrat"/>
                <a:cs typeface="Montserrat"/>
                <a:sym typeface="Montserrat"/>
              </a:rPr>
              <a:t>She goes on and on, and never once mentioned the teachers</a:t>
            </a:r>
            <a:r>
              <a:rPr lang="en" sz="1600">
                <a:latin typeface="Montserrat"/>
                <a:ea typeface="Montserrat"/>
                <a:cs typeface="Montserrat"/>
                <a:sym typeface="Montserrat"/>
              </a:rPr>
              <a:t>. She just plum forgot. It just summed up the whole thing for me.</a:t>
            </a:r>
            <a:endParaRPr sz="1900"/>
          </a:p>
        </p:txBody>
      </p:sp>
      <p:sp>
        <p:nvSpPr>
          <p:cNvPr id="781" name="Google Shape;781;p55"/>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8"/>
          <p:cNvSpPr txBox="1">
            <a:spLocks noGrp="1"/>
          </p:cNvSpPr>
          <p:nvPr>
            <p:ph type="title"/>
          </p:nvPr>
        </p:nvSpPr>
        <p:spPr>
          <a:xfrm>
            <a:off x="1259138" y="637688"/>
            <a:ext cx="49014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Research Participants</a:t>
            </a:r>
            <a:endParaRPr sz="3100"/>
          </a:p>
        </p:txBody>
      </p:sp>
      <p:sp>
        <p:nvSpPr>
          <p:cNvPr id="655" name="Google Shape;655;p38"/>
          <p:cNvSpPr txBox="1">
            <a:spLocks noGrp="1"/>
          </p:cNvSpPr>
          <p:nvPr>
            <p:ph type="subTitle" idx="1"/>
          </p:nvPr>
        </p:nvSpPr>
        <p:spPr>
          <a:xfrm>
            <a:off x="1259150" y="1479500"/>
            <a:ext cx="6789900" cy="29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James Corcoran, York University</a:t>
            </a:r>
            <a:endParaRPr sz="1800"/>
          </a:p>
          <a:p>
            <a:pPr marL="0" lvl="0" indent="0" algn="l" rtl="0">
              <a:spcBef>
                <a:spcPts val="0"/>
              </a:spcBef>
              <a:spcAft>
                <a:spcPts val="0"/>
              </a:spcAft>
              <a:buNone/>
            </a:pPr>
            <a:r>
              <a:rPr lang="en" sz="1800"/>
              <a:t>Jennifer MacDonald, Dalhousie University</a:t>
            </a:r>
            <a:endParaRPr sz="1800"/>
          </a:p>
          <a:p>
            <a:pPr marL="0" lvl="0" indent="0" algn="l" rtl="0">
              <a:spcBef>
                <a:spcPts val="0"/>
              </a:spcBef>
              <a:spcAft>
                <a:spcPts val="0"/>
              </a:spcAft>
              <a:buNone/>
            </a:pPr>
            <a:r>
              <a:rPr lang="en" sz="1800"/>
              <a:t>Jonathan Mendelsohn, York University</a:t>
            </a:r>
            <a:endParaRPr sz="1800"/>
          </a:p>
          <a:p>
            <a:pPr marL="0" lvl="0" indent="0" algn="l" rtl="0">
              <a:spcBef>
                <a:spcPts val="0"/>
              </a:spcBef>
              <a:spcAft>
                <a:spcPts val="0"/>
              </a:spcAft>
              <a:buNone/>
            </a:pPr>
            <a:r>
              <a:rPr lang="en" sz="1800"/>
              <a:t>Leo Gomez, Independent</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r>
              <a:rPr lang="en"/>
              <a:t>Corcoran, J., MacDonald, J.J., Mendelsohn, J. and Gomez, L. (In press). Power and the Canadian EAP Practitioner. In A. Ding and L. Monbec (Eds.) </a:t>
            </a:r>
            <a:r>
              <a:rPr lang="en" i="1"/>
              <a:t>Practitioner Agency and Identity in EAP</a:t>
            </a:r>
            <a:r>
              <a:rPr lang="en"/>
              <a:t>. Bloomsbury.  </a:t>
            </a:r>
            <a:endParaRPr/>
          </a:p>
        </p:txBody>
      </p:sp>
      <p:sp>
        <p:nvSpPr>
          <p:cNvPr id="656" name="Google Shape;656;p38"/>
          <p:cNvSpPr txBox="1"/>
          <p:nvPr/>
        </p:nvSpPr>
        <p:spPr>
          <a:xfrm>
            <a:off x="1290050" y="4704750"/>
            <a:ext cx="529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Medium"/>
                <a:ea typeface="Montserrat Medium"/>
                <a:cs typeface="Montserrat Medium"/>
                <a:sym typeface="Montserrat Medium"/>
              </a:rPr>
              <a:t>The authors thank SSHRC and York University for supporting this project.</a:t>
            </a:r>
            <a:endParaRPr sz="1000">
              <a:latin typeface="Montserrat Medium"/>
              <a:ea typeface="Montserrat Medium"/>
              <a:cs typeface="Montserrat Medium"/>
              <a:sym typeface="Montserrat Medium"/>
            </a:endParaRPr>
          </a:p>
        </p:txBody>
      </p:sp>
      <p:sp>
        <p:nvSpPr>
          <p:cNvPr id="657" name="Google Shape;657;p38"/>
          <p:cNvSpPr txBox="1"/>
          <p:nvPr/>
        </p:nvSpPr>
        <p:spPr>
          <a:xfrm>
            <a:off x="8048850" y="4604700"/>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6"/>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Neoliberal EAP</a:t>
            </a:r>
            <a:endParaRPr/>
          </a:p>
        </p:txBody>
      </p:sp>
      <p:sp>
        <p:nvSpPr>
          <p:cNvPr id="787" name="Google Shape;787;p56"/>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i="1">
                <a:latin typeface="Montserrat"/>
                <a:ea typeface="Montserrat"/>
                <a:cs typeface="Montserrat"/>
                <a:sym typeface="Montserrat"/>
              </a:rPr>
              <a:t>James</a:t>
            </a:r>
            <a:r>
              <a:rPr lang="en" sz="1600">
                <a:latin typeface="Montserrat"/>
                <a:ea typeface="Montserrat"/>
                <a:cs typeface="Montserrat"/>
                <a:sym typeface="Montserrat"/>
              </a:rPr>
              <a:t>: </a:t>
            </a:r>
            <a:r>
              <a:rPr lang="en" sz="1600" b="1">
                <a:latin typeface="Montserrat"/>
                <a:ea typeface="Montserrat"/>
                <a:cs typeface="Montserrat"/>
                <a:sym typeface="Montserrat"/>
              </a:rPr>
              <a:t>EAP programs are almost inevitably looking to maximize profit and that is a deeply problematic model to superimpose on educational activities</a:t>
            </a:r>
            <a:r>
              <a:rPr lang="en" sz="1600">
                <a:latin typeface="Montserrat"/>
                <a:ea typeface="Montserrat"/>
                <a:cs typeface="Montserrat"/>
                <a:sym typeface="Montserrat"/>
              </a:rPr>
              <a:t>. Not all programs are the same, though, nor are the experiences of those working therein. In my university’s case, we have credit-bearing EAP courses, which is different than yours [Jennifer] which is a pre-sessional language program.</a:t>
            </a:r>
            <a:endParaRPr sz="1600">
              <a:latin typeface="Montserrat"/>
              <a:ea typeface="Montserrat"/>
              <a:cs typeface="Montserrat"/>
              <a:sym typeface="Montserrat"/>
            </a:endParaRPr>
          </a:p>
          <a:p>
            <a:pPr marL="0" lvl="0" indent="0" algn="l" rtl="0">
              <a:lnSpc>
                <a:spcPct val="115000"/>
              </a:lnSpc>
              <a:spcBef>
                <a:spcPts val="1200"/>
              </a:spcBef>
              <a:spcAft>
                <a:spcPts val="0"/>
              </a:spcAft>
              <a:buNone/>
            </a:pPr>
            <a:r>
              <a:rPr lang="en" sz="1600" i="1">
                <a:latin typeface="Montserrat"/>
                <a:ea typeface="Montserrat"/>
                <a:cs typeface="Montserrat"/>
                <a:sym typeface="Montserrat"/>
              </a:rPr>
              <a:t>Jennifer</a:t>
            </a:r>
            <a:r>
              <a:rPr lang="en" sz="1600">
                <a:latin typeface="Montserrat"/>
                <a:ea typeface="Montserrat"/>
                <a:cs typeface="Montserrat"/>
                <a:sym typeface="Montserrat"/>
              </a:rPr>
              <a:t>: That being said, yours is an academic unit, with central funding, and so I think it’s a bit different than a</a:t>
            </a:r>
            <a:r>
              <a:rPr lang="en" sz="1600" b="1">
                <a:latin typeface="Montserrat"/>
                <a:ea typeface="Montserrat"/>
                <a:cs typeface="Montserrat"/>
                <a:sym typeface="Montserrat"/>
              </a:rPr>
              <a:t> cost recovery model, where when you get more students, your centre gets more revenue, and you can hire more teachers, and employ people to do other things.</a:t>
            </a:r>
            <a:endParaRPr sz="1600" b="1">
              <a:latin typeface="Montserrat"/>
              <a:ea typeface="Montserrat"/>
              <a:cs typeface="Montserrat"/>
              <a:sym typeface="Montserrat"/>
            </a:endParaRPr>
          </a:p>
          <a:p>
            <a:pPr marL="0" lvl="0" indent="0" algn="l" rtl="0">
              <a:lnSpc>
                <a:spcPct val="115000"/>
              </a:lnSpc>
              <a:spcBef>
                <a:spcPts val="1200"/>
              </a:spcBef>
              <a:spcAft>
                <a:spcPts val="0"/>
              </a:spcAft>
              <a:buNone/>
            </a:pP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57"/>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Native Speakerism?</a:t>
            </a:r>
            <a:endParaRPr/>
          </a:p>
        </p:txBody>
      </p:sp>
      <p:sp>
        <p:nvSpPr>
          <p:cNvPr id="793" name="Google Shape;793;p57"/>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i="1"/>
              <a:t>Leo:</a:t>
            </a:r>
            <a:r>
              <a:rPr lang="en" sz="1500"/>
              <a:t> I googled the term precariousness, and the term originates from Latin, which basically relates to the act of praying or asking for favours. </a:t>
            </a:r>
            <a:r>
              <a:rPr lang="en" sz="1500" b="1">
                <a:latin typeface="Montserrat"/>
                <a:ea typeface="Montserrat"/>
                <a:cs typeface="Montserrat"/>
                <a:sym typeface="Montserrat"/>
              </a:rPr>
              <a:t>I think a lot of teachers feel like their fate is in the hands of… people who can make or break their lives and probably don’t give it much thought. </a:t>
            </a:r>
            <a:r>
              <a:rPr lang="en" sz="1500"/>
              <a:t>You know, I immigrated to Canada because I wanted more challenge in my work. But when I first arrived, I couldn't find a job teaching even though I had taught in Argentina and the US and Brazil. I'm like, ‘what do you mean Canadian experience? </a:t>
            </a:r>
            <a:r>
              <a:rPr lang="en" sz="1500" b="1">
                <a:latin typeface="Montserrat"/>
                <a:ea typeface="Montserrat"/>
                <a:cs typeface="Montserrat"/>
                <a:sym typeface="Montserrat"/>
              </a:rPr>
              <a:t>Because it sounds like a catch 22 to me. How am I going to get Canadian experience if you never offer me a job?’</a:t>
            </a:r>
            <a:endParaRPr sz="1500" b="1">
              <a:latin typeface="Montserrat"/>
              <a:ea typeface="Montserrat"/>
              <a:cs typeface="Montserrat"/>
              <a:sym typeface="Montserrat"/>
            </a:endParaRPr>
          </a:p>
          <a:p>
            <a:pPr marL="0" lvl="0" indent="0" algn="l" rtl="0">
              <a:spcBef>
                <a:spcPts val="0"/>
              </a:spcBef>
              <a:spcAft>
                <a:spcPts val="0"/>
              </a:spcAft>
              <a:buNone/>
            </a:pPr>
            <a:endParaRPr sz="1500"/>
          </a:p>
          <a:p>
            <a:pPr marL="0" lvl="0" indent="0" algn="l" rtl="0">
              <a:spcBef>
                <a:spcPts val="0"/>
              </a:spcBef>
              <a:spcAft>
                <a:spcPts val="0"/>
              </a:spcAft>
              <a:buNone/>
            </a:pPr>
            <a:r>
              <a:rPr lang="en" sz="1500" i="1"/>
              <a:t>[...]</a:t>
            </a:r>
            <a:endParaRPr sz="1500"/>
          </a:p>
          <a:p>
            <a:pPr marL="0" lvl="0" indent="0" algn="l" rtl="0">
              <a:spcBef>
                <a:spcPts val="0"/>
              </a:spcBef>
              <a:spcAft>
                <a:spcPts val="0"/>
              </a:spcAft>
              <a:buNone/>
            </a:pPr>
            <a:r>
              <a:rPr lang="en" sz="1500" i="1"/>
              <a:t>James: </a:t>
            </a:r>
            <a:r>
              <a:rPr lang="en" sz="1500"/>
              <a:t>[...] I think there is a growing recognition from those in the field, though, that the days of native speaker dominance are in the rearview. </a:t>
            </a:r>
            <a:r>
              <a:rPr lang="en" sz="1500" b="1">
                <a:latin typeface="Montserrat"/>
                <a:ea typeface="Montserrat"/>
                <a:cs typeface="Montserrat"/>
                <a:sym typeface="Montserrat"/>
              </a:rPr>
              <a:t>For example, I have seen culturally and linguistically representative EAP staffs at most programs in Canada.</a:t>
            </a:r>
            <a:endParaRPr sz="1500" b="1">
              <a:latin typeface="Montserrat"/>
              <a:ea typeface="Montserrat"/>
              <a:cs typeface="Montserrat"/>
              <a:sym typeface="Montserrat"/>
            </a:endParaRPr>
          </a:p>
        </p:txBody>
      </p:sp>
      <p:sp>
        <p:nvSpPr>
          <p:cNvPr id="794" name="Google Shape;794;p57"/>
          <p:cNvSpPr txBox="1"/>
          <p:nvPr/>
        </p:nvSpPr>
        <p:spPr>
          <a:xfrm>
            <a:off x="8625175" y="4898950"/>
            <a:ext cx="43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8"/>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Unionization</a:t>
            </a:r>
            <a:endParaRPr/>
          </a:p>
        </p:txBody>
      </p:sp>
      <p:sp>
        <p:nvSpPr>
          <p:cNvPr id="800" name="Google Shape;800;p58"/>
          <p:cNvSpPr txBox="1">
            <a:spLocks noGrp="1"/>
          </p:cNvSpPr>
          <p:nvPr>
            <p:ph type="body" idx="1"/>
          </p:nvPr>
        </p:nvSpPr>
        <p:spPr>
          <a:xfrm>
            <a:off x="621100" y="1017725"/>
            <a:ext cx="79017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i="1"/>
              <a:t>James: </a:t>
            </a:r>
            <a:r>
              <a:rPr lang="en" sz="1500"/>
              <a:t>As we discuss neoliberal EAP, it occurs to me that we should be discussing ways to combat the disposable labour model that allows for EAP instructors to potentially be mistreated at their institutions. Unions, anyone?</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i="1"/>
              <a:t>Jon</a:t>
            </a:r>
            <a:r>
              <a:rPr lang="en" sz="1500"/>
              <a:t>: Ok, but I’m gonna take the other side here regarding unions. You sometimes get [EAP practitioners] who haven't been to a meeting in years because there is no way of forcing them and they, I imagine, don’t want to come also because </a:t>
            </a:r>
            <a:r>
              <a:rPr lang="en" sz="1500" b="1">
                <a:latin typeface="Montserrat"/>
                <a:ea typeface="Montserrat"/>
                <a:cs typeface="Montserrat"/>
                <a:sym typeface="Montserrat"/>
              </a:rPr>
              <a:t>they feel their voices do not carry the same weight as their tenured or tenure-stream colleagues. </a:t>
            </a:r>
            <a:endParaRPr sz="1500" b="1">
              <a:latin typeface="Montserrat"/>
              <a:ea typeface="Montserrat"/>
              <a:cs typeface="Montserrat"/>
              <a:sym typeface="Montserrat"/>
            </a:endParaRPr>
          </a:p>
          <a:p>
            <a:pPr marL="0" lvl="0" indent="0" algn="l" rtl="0">
              <a:spcBef>
                <a:spcPts val="0"/>
              </a:spcBef>
              <a:spcAft>
                <a:spcPts val="0"/>
              </a:spcAft>
              <a:buNone/>
            </a:pPr>
            <a:endParaRPr sz="1500" b="1">
              <a:latin typeface="Montserrat"/>
              <a:ea typeface="Montserrat"/>
              <a:cs typeface="Montserrat"/>
              <a:sym typeface="Montserrat"/>
            </a:endParaRPr>
          </a:p>
          <a:p>
            <a:pPr marL="0" lvl="0" indent="0" algn="l" rtl="0">
              <a:spcBef>
                <a:spcPts val="0"/>
              </a:spcBef>
              <a:spcAft>
                <a:spcPts val="0"/>
              </a:spcAft>
              <a:buNone/>
            </a:pPr>
            <a:r>
              <a:rPr lang="en" sz="1500" i="1"/>
              <a:t>Jennifer: </a:t>
            </a:r>
            <a:r>
              <a:rPr lang="en" sz="1500"/>
              <a:t>[...] when COVID hit in the Spring of 2020, at some centres, certain unionized instructors refused to do anything online—it wasn’t in their collective agreement.</a:t>
            </a:r>
            <a:r>
              <a:rPr lang="en" sz="1500" b="1">
                <a:latin typeface="Montserrat"/>
                <a:ea typeface="Montserrat"/>
                <a:cs typeface="Montserrat"/>
                <a:sym typeface="Montserrat"/>
              </a:rPr>
              <a:t> I heard people saying, “I can't wait to for this online crap to be over, so I can get back to REAL teaching,” as if online teaching wasn't teaching.</a:t>
            </a:r>
            <a:r>
              <a:rPr lang="en" sz="1500"/>
              <a:t> And I was like, “Do you realize that you have dozens of students and by refusing to teach you're preventing them from graduating?!” </a:t>
            </a:r>
            <a:endParaRPr sz="15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01" name="Google Shape;801;p58"/>
          <p:cNvSpPr txBox="1"/>
          <p:nvPr/>
        </p:nvSpPr>
        <p:spPr>
          <a:xfrm>
            <a:off x="8037975" y="4898950"/>
            <a:ext cx="102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Jon/James</a:t>
            </a:r>
            <a:endParaRPr sz="900">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59"/>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Unionization</a:t>
            </a:r>
            <a:endParaRPr/>
          </a:p>
        </p:txBody>
      </p:sp>
      <p:sp>
        <p:nvSpPr>
          <p:cNvPr id="807" name="Google Shape;807;p59"/>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t>
            </a:r>
            <a:r>
              <a:rPr lang="en" sz="1600"/>
              <a:t>ames: Seriously, people? </a:t>
            </a:r>
            <a:r>
              <a:rPr lang="en" sz="1600" b="1">
                <a:latin typeface="Montserrat"/>
                <a:ea typeface="Montserrat"/>
                <a:cs typeface="Montserrat"/>
                <a:sym typeface="Montserrat"/>
              </a:rPr>
              <a:t>We need more and more powerful unions as a bulwark against the advanced capitalist assault on language education</a:t>
            </a:r>
            <a:r>
              <a:rPr lang="en" sz="1600"/>
              <a:t>, no? I am proud to be part of an institution with unions that fight for my rights and the rights of those around me.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Jon: That’s the problem, right? The extremes. </a:t>
            </a:r>
            <a:r>
              <a:rPr lang="en" sz="1600" b="1">
                <a:latin typeface="Montserrat"/>
                <a:ea typeface="Montserrat"/>
                <a:cs typeface="Montserrat"/>
                <a:sym typeface="Montserrat"/>
              </a:rPr>
              <a:t>I’m deeply grateful for my union and its benefits but am so conflicted about it because we go on strike a lot and I'm constantly terrified they're going to do it again, which could mean far fewer students and my not getting enough work to support my family.</a:t>
            </a:r>
            <a:r>
              <a:rPr lang="en" sz="1600"/>
              <a:t> One of these days they’re [the union] going to make our university the place that nobody wants to go, and then none of us have work. [...] </a:t>
            </a:r>
            <a:endParaRPr sz="1600"/>
          </a:p>
        </p:txBody>
      </p:sp>
      <p:sp>
        <p:nvSpPr>
          <p:cNvPr id="808" name="Google Shape;808;p59"/>
          <p:cNvSpPr txBox="1"/>
          <p:nvPr/>
        </p:nvSpPr>
        <p:spPr>
          <a:xfrm>
            <a:off x="8037975" y="4898950"/>
            <a:ext cx="102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Jon/James</a:t>
            </a:r>
            <a:endParaRPr sz="900">
              <a:latin typeface="Montserrat Medium"/>
              <a:ea typeface="Montserrat Medium"/>
              <a:cs typeface="Montserrat Medium"/>
              <a:sym typeface="Montserra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60"/>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Reflections on Multiethnography</a:t>
            </a:r>
            <a:endParaRPr/>
          </a:p>
        </p:txBody>
      </p:sp>
      <p:sp>
        <p:nvSpPr>
          <p:cNvPr id="814" name="Google Shape;814;p60"/>
          <p:cNvSpPr txBox="1">
            <a:spLocks noGrp="1"/>
          </p:cNvSpPr>
          <p:nvPr>
            <p:ph type="body" idx="4294967295"/>
          </p:nvPr>
        </p:nvSpPr>
        <p:spPr>
          <a:xfrm>
            <a:off x="621100" y="1152475"/>
            <a:ext cx="790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Jennifer: </a:t>
            </a:r>
            <a:r>
              <a:rPr lang="en" b="1">
                <a:latin typeface="Montserrat"/>
                <a:ea typeface="Montserrat"/>
                <a:cs typeface="Montserrat"/>
                <a:sym typeface="Montserrat"/>
              </a:rPr>
              <a:t>Why do therapy</a:t>
            </a:r>
            <a:r>
              <a:rPr lang="en"/>
              <a:t> when you can just do a multiethnography? [...]</a:t>
            </a:r>
            <a:endParaRPr/>
          </a:p>
          <a:p>
            <a:pPr marL="0" lvl="0" indent="0" algn="l" rtl="0">
              <a:spcBef>
                <a:spcPts val="1200"/>
              </a:spcBef>
              <a:spcAft>
                <a:spcPts val="0"/>
              </a:spcAft>
              <a:buNone/>
            </a:pPr>
            <a:r>
              <a:rPr lang="en" i="1"/>
              <a:t>Jon: </a:t>
            </a:r>
            <a:r>
              <a:rPr lang="en"/>
              <a:t>This has been huge for me to just </a:t>
            </a:r>
            <a:r>
              <a:rPr lang="en" b="1">
                <a:latin typeface="Montserrat"/>
                <a:ea typeface="Montserrat"/>
                <a:cs typeface="Montserrat"/>
                <a:sym typeface="Montserrat"/>
              </a:rPr>
              <a:t>have my voice heard and to say this is what matters to me.</a:t>
            </a:r>
            <a:r>
              <a:rPr lang="en"/>
              <a:t> [...] Also, these conversations have made me t</a:t>
            </a:r>
            <a:r>
              <a:rPr lang="en" b="1">
                <a:latin typeface="Montserrat"/>
                <a:ea typeface="Montserrat"/>
                <a:cs typeface="Montserrat"/>
                <a:sym typeface="Montserrat"/>
              </a:rPr>
              <a:t>hink more about my role as a language teacher and how I can best support students </a:t>
            </a:r>
            <a:r>
              <a:rPr lang="en"/>
              <a:t>while dealing with all the other bullshit that comes with being a part-timer.</a:t>
            </a:r>
            <a:endParaRPr/>
          </a:p>
          <a:p>
            <a:pPr marL="0" lvl="0" indent="0" algn="l" rtl="0">
              <a:spcBef>
                <a:spcPts val="1200"/>
              </a:spcBef>
              <a:spcAft>
                <a:spcPts val="0"/>
              </a:spcAft>
              <a:buNone/>
            </a:pPr>
            <a:r>
              <a:rPr lang="en" i="1"/>
              <a:t>James:</a:t>
            </a:r>
            <a:r>
              <a:rPr lang="en"/>
              <a:t> It's interesting because I think </a:t>
            </a:r>
            <a:r>
              <a:rPr lang="en" b="1">
                <a:latin typeface="Montserrat"/>
                <a:ea typeface="Montserrat"/>
                <a:cs typeface="Montserrat"/>
                <a:sym typeface="Montserrat"/>
              </a:rPr>
              <a:t>we're incentivized to not talk about certain aspects of our profession,</a:t>
            </a:r>
            <a:r>
              <a:rPr lang="en"/>
              <a:t> but during this project we have been able to air our grievances and talk about uncomfortable and unequal distribution of power in a comfortable space [...] </a:t>
            </a:r>
            <a:endParaRPr/>
          </a:p>
          <a:p>
            <a:pPr marL="0" lvl="0" indent="0" algn="l" rtl="0">
              <a:spcBef>
                <a:spcPts val="1200"/>
              </a:spcBef>
              <a:spcAft>
                <a:spcPts val="0"/>
              </a:spcAft>
              <a:buNone/>
            </a:pPr>
            <a:r>
              <a:rPr lang="en" i="1"/>
              <a:t>Leo:</a:t>
            </a:r>
            <a:r>
              <a:rPr lang="en"/>
              <a:t>  [...] I have to admit that</a:t>
            </a:r>
            <a:r>
              <a:rPr lang="en" b="1">
                <a:latin typeface="Montserrat"/>
                <a:ea typeface="Montserrat"/>
                <a:cs typeface="Montserrat"/>
                <a:sym typeface="Montserrat"/>
              </a:rPr>
              <a:t> these chats have actually helped me reflect on my experiences in the profession while sharing perspectives </a:t>
            </a:r>
            <a:r>
              <a:rPr lang="en"/>
              <a:t>that I really couldn't share with anyone, especially management. </a:t>
            </a:r>
            <a:endParaRPr/>
          </a:p>
          <a:p>
            <a:pPr marL="0" lvl="0" indent="0" algn="l" rtl="0">
              <a:spcBef>
                <a:spcPts val="1200"/>
              </a:spcBef>
              <a:spcAft>
                <a:spcPts val="1200"/>
              </a:spcAft>
              <a:buNone/>
            </a:pPr>
            <a:endParaRPr sz="1300"/>
          </a:p>
        </p:txBody>
      </p:sp>
      <p:sp>
        <p:nvSpPr>
          <p:cNvPr id="815" name="Google Shape;815;p60"/>
          <p:cNvSpPr txBox="1"/>
          <p:nvPr/>
        </p:nvSpPr>
        <p:spPr>
          <a:xfrm>
            <a:off x="8309825" y="4898950"/>
            <a:ext cx="75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1"/>
          <p:cNvSpPr txBox="1">
            <a:spLocks noGrp="1"/>
          </p:cNvSpPr>
          <p:nvPr>
            <p:ph type="title"/>
          </p:nvPr>
        </p:nvSpPr>
        <p:spPr>
          <a:xfrm>
            <a:off x="1388100" y="1633725"/>
            <a:ext cx="6367800" cy="2037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Discussion</a:t>
            </a:r>
            <a:endParaRPr/>
          </a:p>
        </p:txBody>
      </p:sp>
      <p:sp>
        <p:nvSpPr>
          <p:cNvPr id="821" name="Google Shape;821;p61"/>
          <p:cNvSpPr txBox="1"/>
          <p:nvPr/>
        </p:nvSpPr>
        <p:spPr>
          <a:xfrm>
            <a:off x="8114075" y="4726075"/>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62"/>
          <p:cNvSpPr txBox="1">
            <a:spLocks noGrp="1"/>
          </p:cNvSpPr>
          <p:nvPr>
            <p:ph type="title" idx="4294967295"/>
          </p:nvPr>
        </p:nvSpPr>
        <p:spPr>
          <a:xfrm>
            <a:off x="621100" y="445025"/>
            <a:ext cx="7901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888"/>
              <a:buNone/>
            </a:pPr>
            <a:r>
              <a:rPr lang="en" b="1">
                <a:solidFill>
                  <a:schemeClr val="lt1"/>
                </a:solidFill>
              </a:rPr>
              <a:t>Discussion</a:t>
            </a:r>
            <a:endParaRPr b="1">
              <a:solidFill>
                <a:schemeClr val="lt1"/>
              </a:solidFill>
            </a:endParaRPr>
          </a:p>
        </p:txBody>
      </p:sp>
      <p:sp>
        <p:nvSpPr>
          <p:cNvPr id="827" name="Google Shape;827;p62"/>
          <p:cNvSpPr txBox="1">
            <a:spLocks noGrp="1"/>
          </p:cNvSpPr>
          <p:nvPr>
            <p:ph type="body" idx="1"/>
          </p:nvPr>
        </p:nvSpPr>
        <p:spPr>
          <a:xfrm>
            <a:off x="1034975" y="1569650"/>
            <a:ext cx="7285800" cy="3142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35"/>
              <a:buNone/>
            </a:pPr>
            <a:r>
              <a:rPr lang="en" sz="1490"/>
              <a:t>Evidence of conflicting perceptions of EAP instruction (“butler stance” service vs. invaluable support) (Charles &amp; Pecorari, 2016)</a:t>
            </a:r>
            <a:endParaRPr sz="1490"/>
          </a:p>
          <a:p>
            <a:pPr marL="0" lvl="0" indent="0" algn="l" rtl="0">
              <a:lnSpc>
                <a:spcPct val="80000"/>
              </a:lnSpc>
              <a:spcBef>
                <a:spcPts val="1200"/>
              </a:spcBef>
              <a:spcAft>
                <a:spcPts val="0"/>
              </a:spcAft>
              <a:buSzPts val="935"/>
              <a:buNone/>
            </a:pPr>
            <a:r>
              <a:rPr lang="en" sz="1490"/>
              <a:t>Evidence of differential lived experiences and sense of legitimacy/satisfaction between those with and without job stability (Breshears, 2019)</a:t>
            </a:r>
            <a:endParaRPr sz="1490"/>
          </a:p>
          <a:p>
            <a:pPr marL="0" lvl="0" indent="0" algn="l" rtl="0">
              <a:lnSpc>
                <a:spcPct val="80000"/>
              </a:lnSpc>
              <a:spcBef>
                <a:spcPts val="1200"/>
              </a:spcBef>
              <a:spcAft>
                <a:spcPts val="0"/>
              </a:spcAft>
              <a:buSzPts val="935"/>
              <a:buNone/>
            </a:pPr>
            <a:r>
              <a:rPr lang="en" sz="1490"/>
              <a:t>Evidence of contested practitioner sense of agency and asymmetrical relations of power within the market of EAP (Bourdieu, 2012; Ding &amp; Bruce, 2017)</a:t>
            </a:r>
            <a:endParaRPr sz="1490"/>
          </a:p>
          <a:p>
            <a:pPr marL="0" lvl="0" indent="0" algn="l" rtl="0">
              <a:lnSpc>
                <a:spcPct val="80000"/>
              </a:lnSpc>
              <a:spcBef>
                <a:spcPts val="1200"/>
              </a:spcBef>
              <a:spcAft>
                <a:spcPts val="0"/>
              </a:spcAft>
              <a:buSzPts val="935"/>
              <a:buNone/>
            </a:pPr>
            <a:r>
              <a:rPr lang="en" sz="1490"/>
              <a:t>Evidence of dedication by EAP practitioners to improving EAL student learning outcomes / lives</a:t>
            </a:r>
            <a:endParaRPr sz="1490"/>
          </a:p>
          <a:p>
            <a:pPr marL="0" lvl="0" indent="0" algn="l" rtl="0">
              <a:lnSpc>
                <a:spcPct val="80000"/>
              </a:lnSpc>
              <a:spcBef>
                <a:spcPts val="1200"/>
              </a:spcBef>
              <a:spcAft>
                <a:spcPts val="1200"/>
              </a:spcAft>
              <a:buSzPts val="935"/>
              <a:buNone/>
            </a:pPr>
            <a:r>
              <a:rPr lang="en" sz="1490"/>
              <a:t>Might this form of doing CALx result in better equipping EAP practitioners for the realities of the “field of battle” (Bourdieu, 2012; Haque, 2007)?</a:t>
            </a:r>
            <a:endParaRPr sz="1490"/>
          </a:p>
        </p:txBody>
      </p:sp>
      <p:sp>
        <p:nvSpPr>
          <p:cNvPr id="828" name="Google Shape;828;p62"/>
          <p:cNvSpPr txBox="1">
            <a:spLocks noGrp="1"/>
          </p:cNvSpPr>
          <p:nvPr>
            <p:ph type="title"/>
          </p:nvPr>
        </p:nvSpPr>
        <p:spPr>
          <a:xfrm>
            <a:off x="1034975" y="777425"/>
            <a:ext cx="6702000" cy="11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 Summary</a:t>
            </a:r>
            <a:endParaRPr/>
          </a:p>
        </p:txBody>
      </p:sp>
      <p:sp>
        <p:nvSpPr>
          <p:cNvPr id="829" name="Google Shape;829;p62"/>
          <p:cNvSpPr txBox="1"/>
          <p:nvPr/>
        </p:nvSpPr>
        <p:spPr>
          <a:xfrm>
            <a:off x="8114075" y="4726075"/>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63"/>
          <p:cNvSpPr txBox="1">
            <a:spLocks noGrp="1"/>
          </p:cNvSpPr>
          <p:nvPr>
            <p:ph type="body" idx="1"/>
          </p:nvPr>
        </p:nvSpPr>
        <p:spPr>
          <a:xfrm>
            <a:off x="621100" y="1152475"/>
            <a:ext cx="7901700" cy="34164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sz="1500"/>
              <a:t>Critical storytelling approaches to research can afford easily accessible (more democratic) engagement with scholarship for diverse population of EAP practitioners</a:t>
            </a:r>
            <a:endParaRPr sz="1500"/>
          </a:p>
          <a:p>
            <a:pPr marL="457200" lvl="0" indent="-311150" algn="l" rtl="0">
              <a:lnSpc>
                <a:spcPct val="115000"/>
              </a:lnSpc>
              <a:spcBef>
                <a:spcPts val="0"/>
              </a:spcBef>
              <a:spcAft>
                <a:spcPts val="0"/>
              </a:spcAft>
              <a:buSzPts val="1300"/>
              <a:buChar char="●"/>
            </a:pPr>
            <a:r>
              <a:rPr lang="en" sz="1500"/>
              <a:t>Multiethnography as affirming and validating for participants (Norris &amp; Sawyer, 2015)</a:t>
            </a:r>
            <a:endParaRPr sz="1500"/>
          </a:p>
          <a:p>
            <a:pPr marL="457200" lvl="0" indent="-311150" algn="l" rtl="0">
              <a:lnSpc>
                <a:spcPct val="115000"/>
              </a:lnSpc>
              <a:spcBef>
                <a:spcPts val="0"/>
              </a:spcBef>
              <a:spcAft>
                <a:spcPts val="0"/>
              </a:spcAft>
              <a:buSzPts val="1300"/>
              <a:buChar char="●"/>
            </a:pPr>
            <a:r>
              <a:rPr lang="en" sz="1500"/>
              <a:t>Can promote camaraderie, shared purpose, and collaborative relations of power between practitioners (Cummins, 2021)</a:t>
            </a:r>
            <a:endParaRPr sz="1500"/>
          </a:p>
          <a:p>
            <a:pPr marL="457200" lvl="0" indent="-311150" algn="l" rtl="0">
              <a:lnSpc>
                <a:spcPct val="115000"/>
              </a:lnSpc>
              <a:spcBef>
                <a:spcPts val="0"/>
              </a:spcBef>
              <a:spcAft>
                <a:spcPts val="0"/>
              </a:spcAft>
              <a:buSzPts val="1300"/>
              <a:buChar char="●"/>
            </a:pPr>
            <a:r>
              <a:rPr lang="en" sz="1500"/>
              <a:t>Challenging of entrenched hierarchies and asymmetrical power relations, potentially leading to a level of critical praxis (Hoggle &amp; Bramble, 2020; Pennycook, 2021).</a:t>
            </a:r>
            <a:endParaRPr sz="1500"/>
          </a:p>
          <a:p>
            <a:pPr marL="457200" lvl="0" indent="-311150" algn="l" rtl="0">
              <a:lnSpc>
                <a:spcPct val="115000"/>
              </a:lnSpc>
              <a:spcBef>
                <a:spcPts val="0"/>
              </a:spcBef>
              <a:spcAft>
                <a:spcPts val="0"/>
              </a:spcAft>
              <a:buSzPts val="1300"/>
              <a:buChar char="●"/>
            </a:pPr>
            <a:r>
              <a:rPr lang="en" sz="1500"/>
              <a:t>Self-reflexivity as critical endeavour in EAP can clearly lead to improved awareness of systemic barriers and heightened social agency; however, it also necessarily leads to uncomfortable moments of heightened tensions (Kennedy &amp; DeCosta, 2023). </a:t>
            </a:r>
            <a:endParaRPr sz="1500"/>
          </a:p>
        </p:txBody>
      </p:sp>
      <p:sp>
        <p:nvSpPr>
          <p:cNvPr id="835" name="Google Shape;835;p63"/>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888"/>
              <a:buNone/>
            </a:pPr>
            <a:r>
              <a:rPr lang="en" b="1"/>
              <a:t>Multiethnography as R</a:t>
            </a:r>
            <a:r>
              <a:rPr lang="en"/>
              <a:t>esistance?</a:t>
            </a:r>
            <a:endParaRPr b="1">
              <a:solidFill>
                <a:schemeClr val="lt1"/>
              </a:solidFill>
            </a:endParaRPr>
          </a:p>
        </p:txBody>
      </p:sp>
      <p:sp>
        <p:nvSpPr>
          <p:cNvPr id="836" name="Google Shape;836;p63"/>
          <p:cNvSpPr txBox="1"/>
          <p:nvPr/>
        </p:nvSpPr>
        <p:spPr>
          <a:xfrm>
            <a:off x="8114075" y="4726075"/>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64"/>
          <p:cNvSpPr txBox="1">
            <a:spLocks noGrp="1"/>
          </p:cNvSpPr>
          <p:nvPr>
            <p:ph type="body" idx="1"/>
          </p:nvPr>
        </p:nvSpPr>
        <p:spPr>
          <a:xfrm>
            <a:off x="2475925" y="2051582"/>
            <a:ext cx="4619700" cy="2263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sp>
        <p:nvSpPr>
          <p:cNvPr id="842" name="Google Shape;842;p64"/>
          <p:cNvSpPr txBox="1">
            <a:spLocks noGrp="1"/>
          </p:cNvSpPr>
          <p:nvPr>
            <p:ph type="title"/>
          </p:nvPr>
        </p:nvSpPr>
        <p:spPr>
          <a:xfrm>
            <a:off x="2475925" y="828725"/>
            <a:ext cx="4619700" cy="11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 and Future Avenues</a:t>
            </a:r>
            <a:endParaRPr/>
          </a:p>
        </p:txBody>
      </p:sp>
      <p:sp>
        <p:nvSpPr>
          <p:cNvPr id="843" name="Google Shape;843;p64"/>
          <p:cNvSpPr txBox="1"/>
          <p:nvPr/>
        </p:nvSpPr>
        <p:spPr>
          <a:xfrm>
            <a:off x="8114075" y="4726075"/>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65"/>
          <p:cNvSpPr txBox="1">
            <a:spLocks noGrp="1"/>
          </p:cNvSpPr>
          <p:nvPr>
            <p:ph type="title"/>
          </p:nvPr>
        </p:nvSpPr>
        <p:spPr>
          <a:xfrm>
            <a:off x="1154600" y="556875"/>
            <a:ext cx="7372800" cy="11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Improving EAP Practitioners’ Work Lives</a:t>
            </a:r>
            <a:endParaRPr/>
          </a:p>
        </p:txBody>
      </p:sp>
      <p:sp>
        <p:nvSpPr>
          <p:cNvPr id="849" name="Google Shape;849;p65"/>
          <p:cNvSpPr txBox="1"/>
          <p:nvPr/>
        </p:nvSpPr>
        <p:spPr>
          <a:xfrm>
            <a:off x="1043925" y="1825825"/>
            <a:ext cx="7026300" cy="31854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Montserrat"/>
                <a:ea typeface="Montserrat"/>
                <a:cs typeface="Montserrat"/>
                <a:sym typeface="Montserrat"/>
              </a:rPr>
              <a:t>● </a:t>
            </a:r>
            <a:r>
              <a:rPr lang="en" sz="1500" dirty="0">
                <a:solidFill>
                  <a:schemeClr val="dk1"/>
                </a:solidFill>
                <a:latin typeface="Montserrat"/>
                <a:ea typeface="Montserrat"/>
                <a:cs typeface="Montserrat"/>
                <a:sym typeface="Montserrat"/>
              </a:rPr>
              <a:t>Transparent hiring criteria (e.g., education, certification, experience); </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 Improvements to working conditions for EAP instructors (e.g., permanent status, regularization, unionization and/or other forms of collective mobilization); </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 Incentives for engagement with research and pedagogical innovation;</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 Practitioner-driven professional development;</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 Collegial exchange of research- and classroom-teaching inspired learnings;</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 Program leadership which builds relationships between EAP and other units (e.g., writing centres; disciplinary and administrative units); </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dirty="0">
                <a:solidFill>
                  <a:schemeClr val="dk1"/>
                </a:solidFill>
                <a:latin typeface="Montserrat"/>
                <a:ea typeface="Montserrat"/>
                <a:cs typeface="Montserrat"/>
                <a:sym typeface="Montserrat"/>
              </a:rPr>
              <a:t>● Collective curricular (re)design that includes practitioner input.</a:t>
            </a: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dirty="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9"/>
          <p:cNvSpPr txBox="1">
            <a:spLocks noGrp="1"/>
          </p:cNvSpPr>
          <p:nvPr>
            <p:ph type="title"/>
          </p:nvPr>
        </p:nvSpPr>
        <p:spPr>
          <a:xfrm>
            <a:off x="1953675" y="1080300"/>
            <a:ext cx="5236500" cy="79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Today’s Session</a:t>
            </a:r>
            <a:endParaRPr/>
          </a:p>
        </p:txBody>
      </p:sp>
      <p:sp>
        <p:nvSpPr>
          <p:cNvPr id="663" name="Google Shape;663;p39"/>
          <p:cNvSpPr txBox="1">
            <a:spLocks noGrp="1"/>
          </p:cNvSpPr>
          <p:nvPr>
            <p:ph type="subTitle" idx="1"/>
          </p:nvPr>
        </p:nvSpPr>
        <p:spPr>
          <a:xfrm>
            <a:off x="1953675" y="2069875"/>
            <a:ext cx="6462900" cy="20760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Rationale and Objectives</a:t>
            </a:r>
            <a:endParaRPr/>
          </a:p>
          <a:p>
            <a:pPr marL="457200" lvl="0" indent="-342900" algn="l" rtl="0">
              <a:spcBef>
                <a:spcPts val="0"/>
              </a:spcBef>
              <a:spcAft>
                <a:spcPts val="0"/>
              </a:spcAft>
              <a:buSzPts val="1800"/>
              <a:buChar char="●"/>
            </a:pPr>
            <a:r>
              <a:rPr lang="en"/>
              <a:t>EAP in Canada: Literature</a:t>
            </a:r>
            <a:endParaRPr/>
          </a:p>
          <a:p>
            <a:pPr marL="457200" lvl="0" indent="-342900" algn="l" rtl="0">
              <a:spcBef>
                <a:spcPts val="0"/>
              </a:spcBef>
              <a:spcAft>
                <a:spcPts val="0"/>
              </a:spcAft>
              <a:buSzPts val="1800"/>
              <a:buChar char="●"/>
            </a:pPr>
            <a:r>
              <a:rPr lang="en"/>
              <a:t>Multiethnography as Critical Methodology</a:t>
            </a:r>
            <a:endParaRPr/>
          </a:p>
          <a:p>
            <a:pPr marL="457200" lvl="0" indent="-342900" algn="l" rtl="0">
              <a:spcBef>
                <a:spcPts val="0"/>
              </a:spcBef>
              <a:spcAft>
                <a:spcPts val="0"/>
              </a:spcAft>
              <a:buSzPts val="1800"/>
              <a:buChar char="●"/>
            </a:pPr>
            <a:r>
              <a:rPr lang="en"/>
              <a:t>Findings: Convergence and Divergence in our Conversations</a:t>
            </a:r>
            <a:endParaRPr/>
          </a:p>
          <a:p>
            <a:pPr marL="457200" lvl="0" indent="-342900" algn="l" rtl="0">
              <a:spcBef>
                <a:spcPts val="0"/>
              </a:spcBef>
              <a:spcAft>
                <a:spcPts val="0"/>
              </a:spcAft>
              <a:buSzPts val="1800"/>
              <a:buChar char="●"/>
            </a:pPr>
            <a:r>
              <a:rPr lang="en"/>
              <a:t>Discussion</a:t>
            </a:r>
            <a:endParaRPr/>
          </a:p>
          <a:p>
            <a:pPr marL="457200" lvl="0" indent="-342900" algn="l" rtl="0">
              <a:spcBef>
                <a:spcPts val="0"/>
              </a:spcBef>
              <a:spcAft>
                <a:spcPts val="0"/>
              </a:spcAft>
              <a:buSzPts val="1800"/>
              <a:buChar char="●"/>
            </a:pPr>
            <a:r>
              <a:rPr lang="en"/>
              <a:t>Conclusions: improving Practitioners’ Work Lives</a:t>
            </a:r>
            <a:endParaRPr/>
          </a:p>
          <a:p>
            <a:pPr marL="457200" lvl="0" indent="-342900" algn="l" rtl="0">
              <a:spcBef>
                <a:spcPts val="0"/>
              </a:spcBef>
              <a:spcAft>
                <a:spcPts val="0"/>
              </a:spcAft>
              <a:buSzPts val="1800"/>
              <a:buChar char="●"/>
            </a:pPr>
            <a:r>
              <a:rPr lang="en"/>
              <a:t>Q &amp; A</a:t>
            </a:r>
            <a:endParaRPr/>
          </a:p>
          <a:p>
            <a:pPr marL="0" lvl="0" indent="0" algn="l" rtl="0">
              <a:spcBef>
                <a:spcPts val="0"/>
              </a:spcBef>
              <a:spcAft>
                <a:spcPts val="0"/>
              </a:spcAft>
              <a:buNone/>
            </a:pPr>
            <a:endParaRPr/>
          </a:p>
        </p:txBody>
      </p:sp>
      <p:sp>
        <p:nvSpPr>
          <p:cNvPr id="664" name="Google Shape;664;p39"/>
          <p:cNvSpPr txBox="1"/>
          <p:nvPr/>
        </p:nvSpPr>
        <p:spPr>
          <a:xfrm>
            <a:off x="8472925" y="4604700"/>
            <a:ext cx="554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Jon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66"/>
          <p:cNvSpPr txBox="1">
            <a:spLocks noGrp="1"/>
          </p:cNvSpPr>
          <p:nvPr>
            <p:ph type="title"/>
          </p:nvPr>
        </p:nvSpPr>
        <p:spPr>
          <a:xfrm>
            <a:off x="1709325" y="1649313"/>
            <a:ext cx="5725500" cy="108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 &amp; A</a:t>
            </a:r>
            <a:endParaRPr/>
          </a:p>
        </p:txBody>
      </p:sp>
      <p:sp>
        <p:nvSpPr>
          <p:cNvPr id="855" name="Google Shape;855;p66"/>
          <p:cNvSpPr txBox="1">
            <a:spLocks noGrp="1"/>
          </p:cNvSpPr>
          <p:nvPr>
            <p:ph type="subTitle" idx="1"/>
          </p:nvPr>
        </p:nvSpPr>
        <p:spPr>
          <a:xfrm>
            <a:off x="1709325" y="3066063"/>
            <a:ext cx="57255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Power and the Canadian EAP Practitioner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67"/>
          <p:cNvSpPr txBox="1">
            <a:spLocks noGrp="1"/>
          </p:cNvSpPr>
          <p:nvPr>
            <p:ph type="title"/>
          </p:nvPr>
        </p:nvSpPr>
        <p:spPr>
          <a:xfrm>
            <a:off x="1953675" y="1460900"/>
            <a:ext cx="5236500" cy="79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a:t>
            </a:r>
            <a:endParaRPr/>
          </a:p>
        </p:txBody>
      </p:sp>
      <p:sp>
        <p:nvSpPr>
          <p:cNvPr id="861" name="Google Shape;861;p67"/>
          <p:cNvSpPr txBox="1">
            <a:spLocks noGrp="1"/>
          </p:cNvSpPr>
          <p:nvPr>
            <p:ph type="subTitle" idx="1"/>
          </p:nvPr>
        </p:nvSpPr>
        <p:spPr>
          <a:xfrm>
            <a:off x="1208975" y="2307275"/>
            <a:ext cx="7231200" cy="140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James Corcoran	corcora2@yorku.ca</a:t>
            </a:r>
            <a:endParaRPr dirty="0"/>
          </a:p>
          <a:p>
            <a:pPr marL="0" lvl="0" indent="0" algn="l" rtl="0">
              <a:spcBef>
                <a:spcPts val="0"/>
              </a:spcBef>
              <a:spcAft>
                <a:spcPts val="0"/>
              </a:spcAft>
              <a:buNone/>
            </a:pPr>
            <a:r>
              <a:rPr lang="en" dirty="0"/>
              <a:t>Jennifer MacDonald 	</a:t>
            </a:r>
            <a:r>
              <a:rPr lang="en" dirty="0">
                <a:solidFill>
                  <a:schemeClr val="hlink"/>
                </a:solidFill>
                <a:uFill>
                  <a:noFill/>
                </a:uFill>
                <a:hlinkClick r:id="rId3"/>
              </a:rPr>
              <a:t>jennifermacdonald@dal.ca</a:t>
            </a:r>
            <a:r>
              <a:rPr lang="en" dirty="0"/>
              <a:t> </a:t>
            </a:r>
            <a:endParaRPr dirty="0"/>
          </a:p>
          <a:p>
            <a:pPr marL="0" lvl="0" indent="0" algn="l" rtl="0">
              <a:spcBef>
                <a:spcPts val="0"/>
              </a:spcBef>
              <a:spcAft>
                <a:spcPts val="0"/>
              </a:spcAft>
              <a:buNone/>
            </a:pPr>
            <a:r>
              <a:rPr lang="en" dirty="0"/>
              <a:t>Jonathan Mendelsohn  	jmendel@yorku.ca</a:t>
            </a:r>
            <a:endParaRPr dirty="0"/>
          </a:p>
          <a:p>
            <a:pPr marL="0" lvl="0" indent="0" algn="l" rtl="0">
              <a:spcBef>
                <a:spcPts val="0"/>
              </a:spcBef>
              <a:spcAft>
                <a:spcPts val="0"/>
              </a:spcAft>
              <a:buNone/>
            </a:pPr>
            <a:r>
              <a:rPr lang="en" dirty="0"/>
              <a:t>Leo Gomez		leo.gomez@learnyourenglish.com</a:t>
            </a:r>
            <a:endParaRPr dirty="0"/>
          </a:p>
          <a:p>
            <a:pPr marL="0" lvl="0" indent="0" algn="ctr" rtl="0">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68"/>
          <p:cNvSpPr txBox="1">
            <a:spLocks noGrp="1"/>
          </p:cNvSpPr>
          <p:nvPr>
            <p:ph type="title"/>
          </p:nvPr>
        </p:nvSpPr>
        <p:spPr>
          <a:xfrm>
            <a:off x="1388100" y="1633725"/>
            <a:ext cx="6367800" cy="2037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Selected References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9"/>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72" name="Google Shape;872;p69"/>
          <p:cNvSpPr txBox="1">
            <a:spLocks noGrp="1"/>
          </p:cNvSpPr>
          <p:nvPr>
            <p:ph type="body" idx="1"/>
          </p:nvPr>
        </p:nvSpPr>
        <p:spPr>
          <a:xfrm>
            <a:off x="621100" y="753035"/>
            <a:ext cx="7901700" cy="3815840"/>
          </a:xfrm>
          <a:prstGeom prst="rect">
            <a:avLst/>
          </a:prstGeom>
        </p:spPr>
        <p:txBody>
          <a:bodyPr spcFirstLastPara="1" wrap="square" lIns="91425" tIns="91425" rIns="91425" bIns="91425" anchor="t" anchorCtr="0">
            <a:noAutofit/>
          </a:bodyPr>
          <a:lstStyle/>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Bhowmik, S., &amp; Chaudhuri, A. (2021). “I Need My Instructor to Like Sit with Me”: Addressing Culture in L2 Writing Instruction. </a:t>
            </a:r>
            <a:r>
              <a:rPr lang="en" sz="1100" i="1" dirty="0">
                <a:solidFill>
                  <a:srgbClr val="000000"/>
                </a:solidFill>
                <a:latin typeface="Arial"/>
                <a:ea typeface="Arial"/>
                <a:cs typeface="Arial"/>
                <a:sym typeface="Arial"/>
              </a:rPr>
              <a:t>BC TEAL Journal</a:t>
            </a:r>
            <a:r>
              <a:rPr lang="en" sz="1100" dirty="0">
                <a:solidFill>
                  <a:srgbClr val="000000"/>
                </a:solidFill>
                <a:latin typeface="Arial"/>
                <a:ea typeface="Arial"/>
                <a:cs typeface="Arial"/>
                <a:sym typeface="Arial"/>
              </a:rPr>
              <a:t>, </a:t>
            </a:r>
            <a:r>
              <a:rPr lang="en" sz="1100" i="1" dirty="0">
                <a:solidFill>
                  <a:srgbClr val="000000"/>
                </a:solidFill>
                <a:latin typeface="Arial"/>
                <a:ea typeface="Arial"/>
                <a:cs typeface="Arial"/>
                <a:sym typeface="Arial"/>
              </a:rPr>
              <a:t>6</a:t>
            </a:r>
            <a:r>
              <a:rPr lang="en" sz="1100" dirty="0">
                <a:solidFill>
                  <a:srgbClr val="000000"/>
                </a:solidFill>
                <a:latin typeface="Arial"/>
                <a:ea typeface="Arial"/>
                <a:cs typeface="Arial"/>
                <a:sym typeface="Arial"/>
              </a:rPr>
              <a:t>(1), 11-28.</a:t>
            </a:r>
            <a:r>
              <a:rPr lang="en" sz="1100" dirty="0">
                <a:solidFill>
                  <a:schemeClr val="hlink"/>
                </a:solidFill>
                <a:uFill>
                  <a:noFill/>
                </a:uFill>
                <a:latin typeface="Arial"/>
                <a:ea typeface="Arial"/>
                <a:cs typeface="Arial"/>
                <a:sym typeface="Arial"/>
                <a:hlinkClick r:id="rId3"/>
              </a:rPr>
              <a:t> </a:t>
            </a:r>
            <a:r>
              <a:rPr lang="en" sz="1100" u="sng" dirty="0">
                <a:solidFill>
                  <a:schemeClr val="hlink"/>
                </a:solidFill>
                <a:latin typeface="Arial"/>
                <a:ea typeface="Arial"/>
                <a:cs typeface="Arial"/>
                <a:sym typeface="Arial"/>
                <a:hlinkClick r:id="rId3"/>
              </a:rPr>
              <a:t>https://doi.org/10.14288/bctj.v6i1</a:t>
            </a:r>
            <a:endParaRPr sz="1100" u="sng" dirty="0">
              <a:solidFill>
                <a:schemeClr val="hlink"/>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Block, D., Gray, J., &amp; Holborow, M. (2012). </a:t>
            </a:r>
            <a:r>
              <a:rPr lang="en" sz="1100" i="1" dirty="0">
                <a:solidFill>
                  <a:srgbClr val="000000"/>
                </a:solidFill>
                <a:latin typeface="Arial"/>
                <a:ea typeface="Arial"/>
                <a:cs typeface="Arial"/>
                <a:sym typeface="Arial"/>
              </a:rPr>
              <a:t>Neoliberalism and applied linguistics</a:t>
            </a:r>
            <a:r>
              <a:rPr lang="en" sz="1100" dirty="0">
                <a:solidFill>
                  <a:srgbClr val="000000"/>
                </a:solidFill>
                <a:latin typeface="Arial"/>
                <a:ea typeface="Arial"/>
                <a:cs typeface="Arial"/>
                <a:sym typeface="Arial"/>
              </a:rPr>
              <a:t>. London: Routledge.</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Breshears, S. (2019). The precarious work of English language teaching in Canada. </a:t>
            </a:r>
            <a:r>
              <a:rPr lang="en" sz="1100" i="1" dirty="0">
                <a:solidFill>
                  <a:srgbClr val="000000"/>
                </a:solidFill>
                <a:latin typeface="Arial"/>
                <a:ea typeface="Arial"/>
                <a:cs typeface="Arial"/>
                <a:sym typeface="Arial"/>
              </a:rPr>
              <a:t>TESL Canada Journal</a:t>
            </a:r>
            <a:r>
              <a:rPr lang="en" sz="1100" dirty="0">
                <a:solidFill>
                  <a:srgbClr val="000000"/>
                </a:solidFill>
                <a:latin typeface="Arial"/>
                <a:ea typeface="Arial"/>
                <a:cs typeface="Arial"/>
                <a:sym typeface="Arial"/>
              </a:rPr>
              <a:t>, 36(2), 26-47.</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Charles, M., &amp; Pecorari, D. (2016). </a:t>
            </a:r>
            <a:r>
              <a:rPr lang="en" sz="1100" i="1" dirty="0">
                <a:solidFill>
                  <a:srgbClr val="000000"/>
                </a:solidFill>
                <a:latin typeface="Arial"/>
                <a:ea typeface="Arial"/>
                <a:cs typeface="Arial"/>
                <a:sym typeface="Arial"/>
              </a:rPr>
              <a:t>Introducing English for academic purposes.</a:t>
            </a:r>
            <a:r>
              <a:rPr lang="en" sz="1100" dirty="0">
                <a:solidFill>
                  <a:srgbClr val="000000"/>
                </a:solidFill>
                <a:latin typeface="Arial"/>
                <a:ea typeface="Arial"/>
                <a:cs typeface="Arial"/>
                <a:sym typeface="Arial"/>
              </a:rPr>
              <a:t> Routledge.</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Corcoran, J. N., Johnston, K., &amp; Williams, J. (forthcoming). EAP Practitioners across Canada: Diversity, agency, and employment (dis)satisfaction. </a:t>
            </a:r>
            <a:r>
              <a:rPr lang="en" sz="1100" i="1" dirty="0">
                <a:solidFill>
                  <a:srgbClr val="000000"/>
                </a:solidFill>
                <a:latin typeface="Arial"/>
                <a:ea typeface="Arial"/>
                <a:cs typeface="Arial"/>
                <a:sym typeface="Arial"/>
              </a:rPr>
              <a:t>TESL Canada Journal.</a:t>
            </a:r>
            <a:endParaRPr sz="1100" i="1"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Corcoran, J. N., Williams, J., &amp; Johnston, K. (2022). EAP Programs and Practitioners in Canada: Results from an Exploratory Survey. </a:t>
            </a:r>
            <a:r>
              <a:rPr lang="en" sz="1100" i="1" dirty="0">
                <a:solidFill>
                  <a:srgbClr val="000000"/>
                </a:solidFill>
                <a:latin typeface="Arial"/>
                <a:ea typeface="Arial"/>
                <a:cs typeface="Arial"/>
                <a:sym typeface="Arial"/>
              </a:rPr>
              <a:t>BC TEAL Journal</a:t>
            </a:r>
            <a:r>
              <a:rPr lang="en" sz="1100" i="1" dirty="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100" i="1" u="sng" dirty="0">
                <a:latin typeface="Arial"/>
                <a:ea typeface="Arial"/>
                <a:cs typeface="Arial"/>
                <a:sym typeface="Arial"/>
                <a:hlinkClick r:id="rId4"/>
              </a:rPr>
              <a:t>https://ojs-o.library.ubc.ca/index.php/BCTJ/issue/view/38</a:t>
            </a:r>
            <a:endParaRPr sz="1100" u="sng" dirty="0">
              <a:solidFill>
                <a:schemeClr val="hlink"/>
              </a:solidFill>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70"/>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78" name="Google Shape;878;p70"/>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457200" lvl="0" indent="-457200" algn="l" rtl="0">
              <a:lnSpc>
                <a:spcPct val="200000"/>
              </a:lnSpc>
              <a:spcBef>
                <a:spcPts val="1200"/>
              </a:spcBef>
              <a:spcAft>
                <a:spcPts val="0"/>
              </a:spcAft>
              <a:buNone/>
            </a:pPr>
            <a:r>
              <a:rPr lang="en" sz="1100">
                <a:solidFill>
                  <a:srgbClr val="000000"/>
                </a:solidFill>
                <a:highlight>
                  <a:srgbClr val="FFFFFF"/>
                </a:highlight>
                <a:latin typeface="Arial"/>
                <a:ea typeface="Arial"/>
                <a:cs typeface="Arial"/>
                <a:sym typeface="Arial"/>
              </a:rPr>
              <a:t>Ding, A., &amp; Bruce, I. (2017). </a:t>
            </a:r>
            <a:r>
              <a:rPr lang="en" sz="1100" i="1">
                <a:solidFill>
                  <a:srgbClr val="000000"/>
                </a:solidFill>
                <a:highlight>
                  <a:srgbClr val="FFFFFF"/>
                </a:highlight>
                <a:latin typeface="Arial"/>
                <a:ea typeface="Arial"/>
                <a:cs typeface="Arial"/>
                <a:sym typeface="Arial"/>
              </a:rPr>
              <a:t>The English for academic purposes practitioner. </a:t>
            </a:r>
            <a:r>
              <a:rPr lang="en" sz="1100">
                <a:solidFill>
                  <a:srgbClr val="000000"/>
                </a:solidFill>
                <a:highlight>
                  <a:srgbClr val="FFFFFF"/>
                </a:highlight>
                <a:latin typeface="Arial"/>
                <a:ea typeface="Arial"/>
                <a:cs typeface="Arial"/>
                <a:sym typeface="Arial"/>
              </a:rPr>
              <a:t>Palgrave Macmillan.</a:t>
            </a:r>
            <a:r>
              <a:rPr lang="en" sz="1100">
                <a:solidFill>
                  <a:schemeClr val="hlink"/>
                </a:solidFill>
                <a:highlight>
                  <a:srgbClr val="FFFFFF"/>
                </a:highlight>
                <a:uFill>
                  <a:noFill/>
                </a:uFill>
                <a:latin typeface="Arial"/>
                <a:ea typeface="Arial"/>
                <a:cs typeface="Arial"/>
                <a:sym typeface="Arial"/>
                <a:hlinkClick r:id="rId3"/>
              </a:rPr>
              <a:t> https://doi.org/10.1007/978-3-319-59737-9</a:t>
            </a:r>
            <a:endParaRPr sz="1100">
              <a:solidFill>
                <a:schemeClr val="hlink"/>
              </a:solidFill>
              <a:highlight>
                <a:srgbClr val="FFFFFF"/>
              </a:highlight>
              <a:latin typeface="Arial"/>
              <a:ea typeface="Arial"/>
              <a:cs typeface="Arial"/>
              <a:sym typeface="Arial"/>
            </a:endParaRPr>
          </a:p>
          <a:p>
            <a:pPr marL="457200" lvl="0" indent="-457200" algn="l" rtl="0">
              <a:lnSpc>
                <a:spcPct val="200000"/>
              </a:lnSpc>
              <a:spcBef>
                <a:spcPts val="1200"/>
              </a:spcBef>
              <a:spcAft>
                <a:spcPts val="0"/>
              </a:spcAft>
              <a:buNone/>
            </a:pPr>
            <a:r>
              <a:rPr lang="en" sz="1100">
                <a:solidFill>
                  <a:schemeClr val="hlink"/>
                </a:solidFill>
                <a:highlight>
                  <a:srgbClr val="FFFFFF"/>
                </a:highlight>
                <a:latin typeface="Arial"/>
                <a:ea typeface="Arial"/>
                <a:cs typeface="Arial"/>
                <a:sym typeface="Arial"/>
              </a:rPr>
              <a:t>Douglas, S. R., &amp; Kim, M. (2014). Task-based language teaching and English for academic purposes: An investigation into instructor perceptions and practice in the Canadian context. TESL Canada Journal, 1-1.</a:t>
            </a:r>
            <a:endParaRPr sz="1100">
              <a:solidFill>
                <a:schemeClr val="hlink"/>
              </a:solidFill>
              <a:highlight>
                <a:srgbClr val="FFFFFF"/>
              </a:highlight>
              <a:latin typeface="Arial"/>
              <a:ea typeface="Arial"/>
              <a:cs typeface="Arial"/>
              <a:sym typeface="Arial"/>
            </a:endParaRPr>
          </a:p>
          <a:p>
            <a:pPr marL="457200" lvl="0" indent="-457200" algn="l" rtl="0">
              <a:lnSpc>
                <a:spcPct val="200000"/>
              </a:lnSpc>
              <a:spcBef>
                <a:spcPts val="1200"/>
              </a:spcBef>
              <a:spcAft>
                <a:spcPts val="0"/>
              </a:spcAft>
              <a:buNone/>
            </a:pPr>
            <a:r>
              <a:rPr lang="en" sz="1100">
                <a:solidFill>
                  <a:srgbClr val="000000"/>
                </a:solidFill>
                <a:highlight>
                  <a:srgbClr val="FFFFFF"/>
                </a:highlight>
                <a:latin typeface="Arial"/>
                <a:ea typeface="Arial"/>
                <a:cs typeface="Arial"/>
                <a:sym typeface="Arial"/>
              </a:rPr>
              <a:t>Douglas, S. R., &amp; Landry, M, H., (2021). English for academic purposes programs: Key trends across Canadian universities.</a:t>
            </a:r>
            <a:r>
              <a:rPr lang="en" sz="1100" i="1">
                <a:solidFill>
                  <a:srgbClr val="000000"/>
                </a:solidFill>
                <a:highlight>
                  <a:srgbClr val="FFFFFF"/>
                </a:highlight>
                <a:latin typeface="Arial"/>
                <a:ea typeface="Arial"/>
                <a:cs typeface="Arial"/>
                <a:sym typeface="Arial"/>
              </a:rPr>
              <a:t> Comparative and International Education/Éducation comparée et internationale.</a:t>
            </a:r>
            <a:r>
              <a:rPr lang="en" sz="1100">
                <a:solidFill>
                  <a:srgbClr val="000000"/>
                </a:solidFill>
                <a:highlight>
                  <a:srgbClr val="FFFFFF"/>
                </a:highlight>
                <a:latin typeface="Arial"/>
                <a:ea typeface="Arial"/>
                <a:cs typeface="Arial"/>
                <a:sym typeface="Arial"/>
              </a:rPr>
              <a:t> 50 (1).</a:t>
            </a:r>
            <a:r>
              <a:rPr lang="en" sz="1100">
                <a:solidFill>
                  <a:schemeClr val="hlink"/>
                </a:solidFill>
                <a:highlight>
                  <a:srgbClr val="FFFFFF"/>
                </a:highlight>
                <a:uFill>
                  <a:noFill/>
                </a:uFill>
                <a:latin typeface="Arial"/>
                <a:ea typeface="Arial"/>
                <a:cs typeface="Arial"/>
                <a:sym typeface="Arial"/>
                <a:hlinkClick r:id="rId4"/>
              </a:rPr>
              <a:t> https://doi.org/10.5206/cieeci.v50i1.10925</a:t>
            </a:r>
            <a:endParaRPr sz="1100">
              <a:solidFill>
                <a:schemeClr val="hlink"/>
              </a:solidFill>
              <a:highlight>
                <a:srgbClr val="FFFFFF"/>
              </a:highlight>
              <a:latin typeface="Arial"/>
              <a:ea typeface="Arial"/>
              <a:cs typeface="Arial"/>
              <a:sym typeface="Arial"/>
            </a:endParaRPr>
          </a:p>
          <a:p>
            <a:pPr marL="457200" lvl="0" indent="-457200" algn="l" rtl="0">
              <a:lnSpc>
                <a:spcPct val="200000"/>
              </a:lnSpc>
              <a:spcBef>
                <a:spcPts val="1200"/>
              </a:spcBef>
              <a:spcAft>
                <a:spcPts val="0"/>
              </a:spcAft>
              <a:buNone/>
            </a:pPr>
            <a:r>
              <a:rPr lang="en" sz="1100">
                <a:solidFill>
                  <a:schemeClr val="hlink"/>
                </a:solidFill>
                <a:highlight>
                  <a:srgbClr val="FFFFFF"/>
                </a:highlight>
                <a:latin typeface="Arial"/>
                <a:ea typeface="Arial"/>
                <a:cs typeface="Arial"/>
                <a:sym typeface="Arial"/>
              </a:rPr>
              <a:t>Douglas, S. R., Landry, M. H., Doe, C., &amp; Cheng, L. (2022). English for Academic Purposes Student Reflections: Factors Related to Their Additional Language Socialization at a Canadian University. TESL Canada Journal, 39(1), 21-43.</a:t>
            </a:r>
            <a:endParaRPr sz="1100">
              <a:solidFill>
                <a:schemeClr val="hlink"/>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71"/>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84" name="Google Shape;884;p71"/>
          <p:cNvSpPr txBox="1">
            <a:spLocks noGrp="1"/>
          </p:cNvSpPr>
          <p:nvPr>
            <p:ph type="body" idx="1"/>
          </p:nvPr>
        </p:nvSpPr>
        <p:spPr>
          <a:xfrm>
            <a:off x="621100" y="1152475"/>
            <a:ext cx="7901700" cy="3416400"/>
          </a:xfrm>
          <a:prstGeom prst="rect">
            <a:avLst/>
          </a:prstGeom>
        </p:spPr>
        <p:txBody>
          <a:bodyPr spcFirstLastPara="1" wrap="square" lIns="91425" tIns="91425" rIns="91425" bIns="91425" anchor="t" anchorCtr="0">
            <a:noAutofit/>
          </a:bodyPr>
          <a:lstStyle/>
          <a:p>
            <a:pPr marL="457200" lvl="0" indent="-457200" algn="l" rtl="0">
              <a:lnSpc>
                <a:spcPct val="200000"/>
              </a:lnSpc>
              <a:spcBef>
                <a:spcPts val="1200"/>
              </a:spcBef>
              <a:spcAft>
                <a:spcPts val="0"/>
              </a:spcAft>
              <a:buNone/>
            </a:pPr>
            <a:r>
              <a:rPr lang="en" sz="1100">
                <a:highlight>
                  <a:schemeClr val="lt1"/>
                </a:highlight>
                <a:latin typeface="Arial"/>
                <a:ea typeface="Arial"/>
                <a:cs typeface="Arial"/>
                <a:sym typeface="Arial"/>
              </a:rPr>
              <a:t>Dyck, G.N. (2013). Chinese and Canadian students in undergraduate degree programmes in a Canadian university: A quantitative comparison. In T. Coverdale-Jones (Eds.), Transnational Higher Education in the Asian Context (pp. 216-225). Palgrave Macmillan, London. </a:t>
            </a:r>
            <a:r>
              <a:rPr lang="en" sz="1100" u="sng">
                <a:solidFill>
                  <a:schemeClr val="hlink"/>
                </a:solidFill>
                <a:highlight>
                  <a:schemeClr val="lt1"/>
                </a:highlight>
                <a:latin typeface="Arial"/>
                <a:ea typeface="Arial"/>
                <a:cs typeface="Arial"/>
                <a:sym typeface="Arial"/>
                <a:hlinkClick r:id="rId3"/>
              </a:rPr>
              <a:t>https://doi.org/10.1057/9781137034946_14</a:t>
            </a:r>
            <a:endParaRPr sz="1100">
              <a:highlight>
                <a:schemeClr val="lt1"/>
              </a:highlight>
              <a:latin typeface="Arial"/>
              <a:ea typeface="Arial"/>
              <a:cs typeface="Arial"/>
              <a:sym typeface="Arial"/>
            </a:endParaRPr>
          </a:p>
          <a:p>
            <a:pPr marL="457200" lvl="0" indent="-457200" algn="l" rtl="0">
              <a:lnSpc>
                <a:spcPct val="200000"/>
              </a:lnSpc>
              <a:spcBef>
                <a:spcPts val="1200"/>
              </a:spcBef>
              <a:spcAft>
                <a:spcPts val="0"/>
              </a:spcAft>
              <a:buNone/>
            </a:pPr>
            <a:r>
              <a:rPr lang="en" sz="1100">
                <a:latin typeface="Arial"/>
                <a:ea typeface="Arial"/>
                <a:cs typeface="Arial"/>
                <a:sym typeface="Arial"/>
              </a:rPr>
              <a:t>Fox, J., Cheng, L., &amp; Zumbo, B. D. (2014). Do they make a difference? The impact of English language programs on second language students in Canadian universities. TESOL Quarterly, 48(1), 57–85. </a:t>
            </a:r>
            <a:endParaRPr sz="1100">
              <a:latin typeface="Arial"/>
              <a:ea typeface="Arial"/>
              <a:cs typeface="Arial"/>
              <a:sym typeface="Arial"/>
            </a:endParaRPr>
          </a:p>
          <a:p>
            <a:pPr marL="457200" lvl="0" indent="-457200" algn="l" rtl="0">
              <a:lnSpc>
                <a:spcPct val="200000"/>
              </a:lnSpc>
              <a:spcBef>
                <a:spcPts val="1200"/>
              </a:spcBef>
              <a:spcAft>
                <a:spcPts val="0"/>
              </a:spcAft>
              <a:buNone/>
            </a:pPr>
            <a:r>
              <a:rPr lang="en" sz="1100">
                <a:latin typeface="Arial"/>
                <a:ea typeface="Arial"/>
                <a:cs typeface="Arial"/>
                <a:sym typeface="Arial"/>
              </a:rPr>
              <a:t>Galante, A., Okubo, K., Cole, C., Elkader, N., Carozza, N., Wilkinson, C., Wotton, C., &amp; Vasic, J. (2019). Plurilingualism in Higher Education: A Collaborative Initiative for the Implementation of Plurilingual Pedagogy in an English for Academic Purposes Program at a Canadian University. TESL Canada Journal, 36(1), 121 - 133. </a:t>
            </a:r>
            <a:r>
              <a:rPr lang="en" sz="1100" u="sng">
                <a:solidFill>
                  <a:schemeClr val="hlink"/>
                </a:solidFill>
                <a:latin typeface="Arial"/>
                <a:ea typeface="Arial"/>
                <a:cs typeface="Arial"/>
                <a:sym typeface="Arial"/>
                <a:hlinkClick r:id="rId4"/>
              </a:rPr>
              <a:t>https://doi.org/10.18806/tesl.v36i1.1305</a:t>
            </a:r>
            <a:endParaRPr sz="1100">
              <a:latin typeface="Arial"/>
              <a:ea typeface="Arial"/>
              <a:cs typeface="Arial"/>
              <a:sym typeface="Arial"/>
            </a:endParaRPr>
          </a:p>
          <a:p>
            <a:pPr marL="457200" lvl="0" indent="-457200" algn="l" rtl="0">
              <a:lnSpc>
                <a:spcPct val="200000"/>
              </a:lnSpc>
              <a:spcBef>
                <a:spcPts val="1200"/>
              </a:spcBef>
              <a:spcAft>
                <a:spcPts val="0"/>
              </a:spcAft>
              <a:buNone/>
            </a:pPr>
            <a:endParaRPr sz="1100" u="sng">
              <a:solidFill>
                <a:srgbClr val="000000"/>
              </a:solidFill>
              <a:latin typeface="Arial"/>
              <a:ea typeface="Arial"/>
              <a:cs typeface="Arial"/>
              <a:sym typeface="Arial"/>
            </a:endParaRPr>
          </a:p>
          <a:p>
            <a:pPr marL="0" lvl="0" indent="0" algn="l" rtl="0">
              <a:spcBef>
                <a:spcPts val="1200"/>
              </a:spcBef>
              <a:spcAft>
                <a:spcPts val="0"/>
              </a:spcAft>
              <a:buNone/>
            </a:pPr>
            <a:endParaRPr sz="11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2"/>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90" name="Google Shape;890;p72"/>
          <p:cNvSpPr txBox="1">
            <a:spLocks noGrp="1"/>
          </p:cNvSpPr>
          <p:nvPr>
            <p:ph type="body" idx="1"/>
          </p:nvPr>
        </p:nvSpPr>
        <p:spPr>
          <a:xfrm>
            <a:off x="621100" y="699247"/>
            <a:ext cx="7901700" cy="3869628"/>
          </a:xfrm>
          <a:prstGeom prst="rect">
            <a:avLst/>
          </a:prstGeom>
        </p:spPr>
        <p:txBody>
          <a:bodyPr spcFirstLastPara="1" wrap="square" lIns="91425" tIns="91425" rIns="91425" bIns="91425" anchor="t" anchorCtr="0">
            <a:noAutofit/>
          </a:bodyPr>
          <a:lstStyle/>
          <a:p>
            <a:pPr marL="457200" lvl="0" indent="-457200" algn="l" rtl="0">
              <a:lnSpc>
                <a:spcPct val="200000"/>
              </a:lnSpc>
              <a:spcBef>
                <a:spcPts val="1200"/>
              </a:spcBef>
              <a:spcAft>
                <a:spcPts val="0"/>
              </a:spcAft>
              <a:buNone/>
            </a:pPr>
            <a:r>
              <a:rPr lang="en" sz="1100" dirty="0">
                <a:latin typeface="Arial"/>
                <a:ea typeface="Arial"/>
                <a:cs typeface="Arial"/>
                <a:sym typeface="Arial"/>
              </a:rPr>
              <a:t>Hadley, G., &amp; Hadley, G. (2015). EAP in the Third Space of Neoliberal Universities. English for academic purposes in neoliberal universities: A critical grounded theory, 25-43.</a:t>
            </a:r>
            <a:endParaRPr sz="1100" dirty="0">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Haque, E. (2007). Critical pedagogy in English for academic purposes and the possibility for ‘tactics’ of resistance. </a:t>
            </a:r>
            <a:r>
              <a:rPr lang="en" sz="1100" i="1" dirty="0">
                <a:solidFill>
                  <a:srgbClr val="000000"/>
                </a:solidFill>
                <a:latin typeface="Arial"/>
                <a:ea typeface="Arial"/>
                <a:cs typeface="Arial"/>
                <a:sym typeface="Arial"/>
              </a:rPr>
              <a:t>Pedagogy, Culture &amp; Society, </a:t>
            </a:r>
            <a:r>
              <a:rPr lang="en" sz="1100" dirty="0">
                <a:solidFill>
                  <a:srgbClr val="000000"/>
                </a:solidFill>
                <a:latin typeface="Arial"/>
                <a:ea typeface="Arial"/>
                <a:cs typeface="Arial"/>
                <a:sym typeface="Arial"/>
              </a:rPr>
              <a:t>15(1), 83-106.</a:t>
            </a:r>
            <a:r>
              <a:rPr lang="en" sz="1100" dirty="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100" u="sng"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https://doi.org/10.1080/14681360601162311</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Huang, L. S. (2018). A call for critical dialogue: EAP assessment from the practitioner's perspective in Canada. </a:t>
            </a:r>
            <a:r>
              <a:rPr lang="en" sz="1100" i="1" dirty="0">
                <a:solidFill>
                  <a:srgbClr val="000000"/>
                </a:solidFill>
                <a:latin typeface="Arial"/>
                <a:ea typeface="Arial"/>
                <a:cs typeface="Arial"/>
                <a:sym typeface="Arial"/>
              </a:rPr>
              <a:t>Journal of English for Academic Purposes</a:t>
            </a:r>
            <a:r>
              <a:rPr lang="en" sz="1100" dirty="0">
                <a:solidFill>
                  <a:srgbClr val="000000"/>
                </a:solidFill>
                <a:latin typeface="Arial"/>
                <a:ea typeface="Arial"/>
                <a:cs typeface="Arial"/>
                <a:sym typeface="Arial"/>
              </a:rPr>
              <a:t>, </a:t>
            </a:r>
            <a:r>
              <a:rPr lang="en" sz="1100" i="1" dirty="0">
                <a:solidFill>
                  <a:srgbClr val="000000"/>
                </a:solidFill>
                <a:latin typeface="Arial"/>
                <a:ea typeface="Arial"/>
                <a:cs typeface="Arial"/>
                <a:sym typeface="Arial"/>
              </a:rPr>
              <a:t>35</a:t>
            </a:r>
            <a:r>
              <a:rPr lang="en" sz="1100" dirty="0">
                <a:solidFill>
                  <a:srgbClr val="000000"/>
                </a:solidFill>
                <a:latin typeface="Arial"/>
                <a:ea typeface="Arial"/>
                <a:cs typeface="Arial"/>
                <a:sym typeface="Arial"/>
              </a:rPr>
              <a:t>, 70-84.</a:t>
            </a:r>
            <a:r>
              <a:rPr lang="en" sz="1100" dirty="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100" dirty="0">
                <a:uFill>
                  <a:noFill/>
                </a:uFill>
                <a:latin typeface="Arial"/>
                <a:ea typeface="Arial"/>
                <a:cs typeface="Arial"/>
                <a:sym typeface="Arial"/>
                <a:hlinkClick r:id="rId4"/>
              </a:rPr>
              <a:t>https://doi.org/10.1016/j.jeap.2018.07.005</a:t>
            </a:r>
            <a:endParaRPr dirty="0"/>
          </a:p>
          <a:p>
            <a:pPr marL="457200" lvl="0" indent="-457200" algn="l" rtl="0">
              <a:lnSpc>
                <a:spcPct val="200000"/>
              </a:lnSpc>
              <a:spcBef>
                <a:spcPts val="1200"/>
              </a:spcBef>
              <a:spcAft>
                <a:spcPts val="0"/>
              </a:spcAft>
              <a:buNone/>
            </a:pPr>
            <a:r>
              <a:rPr lang="en" sz="1000" dirty="0">
                <a:solidFill>
                  <a:srgbClr val="222222"/>
                </a:solidFill>
                <a:highlight>
                  <a:srgbClr val="FFFFFF"/>
                </a:highlight>
                <a:latin typeface="Arial"/>
                <a:ea typeface="Arial"/>
                <a:cs typeface="Arial"/>
                <a:sym typeface="Arial"/>
              </a:rPr>
              <a:t>Liddicoat, A. J., &amp; Taylor-Leech, K. (2021). Agency in language planning and policy. </a:t>
            </a:r>
            <a:r>
              <a:rPr lang="en" sz="1000" i="1" dirty="0">
                <a:solidFill>
                  <a:srgbClr val="222222"/>
                </a:solidFill>
                <a:highlight>
                  <a:srgbClr val="FFFFFF"/>
                </a:highlight>
                <a:latin typeface="Arial"/>
                <a:ea typeface="Arial"/>
                <a:cs typeface="Arial"/>
                <a:sym typeface="Arial"/>
              </a:rPr>
              <a:t>Current Issues in Language Planning</a:t>
            </a:r>
            <a:r>
              <a:rPr lang="en" sz="1000" dirty="0">
                <a:solidFill>
                  <a:srgbClr val="222222"/>
                </a:solidFill>
                <a:highlight>
                  <a:srgbClr val="FFFFFF"/>
                </a:highlight>
                <a:latin typeface="Arial"/>
                <a:ea typeface="Arial"/>
                <a:cs typeface="Arial"/>
                <a:sym typeface="Arial"/>
              </a:rPr>
              <a:t>, </a:t>
            </a:r>
            <a:r>
              <a:rPr lang="en" sz="1000" i="1" dirty="0">
                <a:solidFill>
                  <a:srgbClr val="222222"/>
                </a:solidFill>
                <a:highlight>
                  <a:srgbClr val="FFFFFF"/>
                </a:highlight>
                <a:latin typeface="Arial"/>
                <a:ea typeface="Arial"/>
                <a:cs typeface="Arial"/>
                <a:sym typeface="Arial"/>
              </a:rPr>
              <a:t>22</a:t>
            </a:r>
            <a:r>
              <a:rPr lang="en" sz="1000" dirty="0">
                <a:solidFill>
                  <a:srgbClr val="222222"/>
                </a:solidFill>
                <a:highlight>
                  <a:srgbClr val="FFFFFF"/>
                </a:highlight>
                <a:latin typeface="Arial"/>
                <a:ea typeface="Arial"/>
                <a:cs typeface="Arial"/>
                <a:sym typeface="Arial"/>
              </a:rPr>
              <a:t>(1-2), 1-18.</a:t>
            </a:r>
            <a:endParaRPr sz="1000" dirty="0">
              <a:solidFill>
                <a:srgbClr val="222222"/>
              </a:solidFill>
              <a:highlight>
                <a:srgbClr val="FFFFFF"/>
              </a:highlight>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MacDonald, J. J. (2022). The Differing Discursive Constructions of EAP within the University: Contrasting Institutional and Language Centre Perspectives. In I. Bruce and B. Bond (eds.) </a:t>
            </a:r>
            <a:r>
              <a:rPr lang="en" sz="1100" i="1" dirty="0">
                <a:solidFill>
                  <a:srgbClr val="000000"/>
                </a:solidFill>
                <a:latin typeface="Arial"/>
                <a:ea typeface="Arial"/>
                <a:cs typeface="Arial"/>
                <a:sym typeface="Arial"/>
              </a:rPr>
              <a:t>Contextualizing English for Academic Purposes in Higher Education: Politics, Policies and Practices</a:t>
            </a:r>
            <a:r>
              <a:rPr lang="en" sz="1100" dirty="0">
                <a:solidFill>
                  <a:srgbClr val="000000"/>
                </a:solidFill>
                <a:latin typeface="Arial"/>
                <a:ea typeface="Arial"/>
                <a:cs typeface="Arial"/>
                <a:sym typeface="Arial"/>
              </a:rPr>
              <a:t>. Bloomsbury. </a:t>
            </a:r>
            <a:endParaRPr sz="1000" dirty="0">
              <a:solidFill>
                <a:srgbClr val="222222"/>
              </a:solidFill>
              <a:highlight>
                <a:srgbClr val="FFFFFF"/>
              </a:highlight>
              <a:latin typeface="Arial"/>
              <a:ea typeface="Arial"/>
              <a:cs typeface="Arial"/>
              <a:sym typeface="Arial"/>
            </a:endParaRPr>
          </a:p>
          <a:p>
            <a:pPr marL="457200" lvl="0" indent="-457200" algn="l" rtl="0">
              <a:lnSpc>
                <a:spcPct val="200000"/>
              </a:lnSpc>
              <a:spcBef>
                <a:spcPts val="1200"/>
              </a:spcBef>
              <a:spcAft>
                <a:spcPts val="12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73"/>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96" name="Google Shape;896;p73"/>
          <p:cNvSpPr txBox="1">
            <a:spLocks noGrp="1"/>
          </p:cNvSpPr>
          <p:nvPr>
            <p:ph type="body" idx="1"/>
          </p:nvPr>
        </p:nvSpPr>
        <p:spPr>
          <a:xfrm>
            <a:off x="621100" y="753035"/>
            <a:ext cx="7901700" cy="3815840"/>
          </a:xfrm>
          <a:prstGeom prst="rect">
            <a:avLst/>
          </a:prstGeom>
        </p:spPr>
        <p:txBody>
          <a:bodyPr spcFirstLastPara="1" wrap="square" lIns="91425" tIns="91425" rIns="91425" bIns="91425" anchor="t" anchorCtr="0">
            <a:noAutofit/>
          </a:bodyPr>
          <a:lstStyle/>
          <a:p>
            <a:pPr marL="457200" lvl="0" indent="-457200" algn="l" rtl="0">
              <a:lnSpc>
                <a:spcPct val="200000"/>
              </a:lnSpc>
              <a:spcBef>
                <a:spcPts val="1200"/>
              </a:spcBef>
              <a:spcAft>
                <a:spcPts val="0"/>
              </a:spcAft>
              <a:buNone/>
            </a:pPr>
            <a:r>
              <a:rPr lang="en" sz="1100" dirty="0">
                <a:solidFill>
                  <a:srgbClr val="000000"/>
                </a:solidFill>
                <a:highlight>
                  <a:schemeClr val="lt1"/>
                </a:highlight>
                <a:latin typeface="Arial"/>
                <a:ea typeface="Arial"/>
                <a:cs typeface="Arial"/>
                <a:sym typeface="Arial"/>
              </a:rPr>
              <a:t>MacDonald, J. (2016). The margins as third space: EAP teacher professionalism in Canadian universities. </a:t>
            </a:r>
            <a:r>
              <a:rPr lang="en" sz="1100" i="1" dirty="0">
                <a:solidFill>
                  <a:srgbClr val="000000"/>
                </a:solidFill>
                <a:highlight>
                  <a:schemeClr val="lt1"/>
                </a:highlight>
                <a:latin typeface="Arial"/>
                <a:ea typeface="Arial"/>
                <a:cs typeface="Arial"/>
                <a:sym typeface="Arial"/>
              </a:rPr>
              <a:t>TESL Canada Journal</a:t>
            </a:r>
            <a:r>
              <a:rPr lang="en" sz="1100" dirty="0">
                <a:solidFill>
                  <a:srgbClr val="000000"/>
                </a:solidFill>
                <a:highlight>
                  <a:schemeClr val="lt1"/>
                </a:highlight>
                <a:latin typeface="Arial"/>
                <a:ea typeface="Arial"/>
                <a:cs typeface="Arial"/>
                <a:sym typeface="Arial"/>
              </a:rPr>
              <a:t>, </a:t>
            </a:r>
            <a:r>
              <a:rPr lang="en" sz="1100" i="1" dirty="0">
                <a:solidFill>
                  <a:srgbClr val="000000"/>
                </a:solidFill>
                <a:highlight>
                  <a:schemeClr val="lt1"/>
                </a:highlight>
                <a:latin typeface="Arial"/>
                <a:ea typeface="Arial"/>
                <a:cs typeface="Arial"/>
                <a:sym typeface="Arial"/>
              </a:rPr>
              <a:t>34</a:t>
            </a:r>
            <a:r>
              <a:rPr lang="en" sz="1100" dirty="0">
                <a:solidFill>
                  <a:srgbClr val="000000"/>
                </a:solidFill>
                <a:highlight>
                  <a:schemeClr val="lt1"/>
                </a:highlight>
                <a:latin typeface="Arial"/>
                <a:ea typeface="Arial"/>
                <a:cs typeface="Arial"/>
                <a:sym typeface="Arial"/>
              </a:rPr>
              <a:t>(1), 106-116.</a:t>
            </a:r>
            <a:endParaRPr sz="1100" dirty="0">
              <a:solidFill>
                <a:srgbClr val="000000"/>
              </a:solidFill>
              <a:highlight>
                <a:schemeClr val="lt1"/>
              </a:highlight>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highlight>
                  <a:schemeClr val="lt1"/>
                </a:highlight>
                <a:latin typeface="Arial"/>
                <a:ea typeface="Arial"/>
                <a:cs typeface="Arial"/>
                <a:sym typeface="Arial"/>
              </a:rPr>
              <a:t>Marshall, S., &amp; Walsh Marr, J. (2018). Teaching multilingual learners in Canadian writing-intensive classrooms: Pedagogy, binaries, and conflicting identities. </a:t>
            </a:r>
            <a:r>
              <a:rPr lang="en" sz="1100" i="1" dirty="0">
                <a:solidFill>
                  <a:srgbClr val="000000"/>
                </a:solidFill>
                <a:highlight>
                  <a:schemeClr val="lt1"/>
                </a:highlight>
                <a:latin typeface="Arial"/>
                <a:ea typeface="Arial"/>
                <a:cs typeface="Arial"/>
                <a:sym typeface="Arial"/>
              </a:rPr>
              <a:t>Journal of Second Language Writing</a:t>
            </a:r>
            <a:r>
              <a:rPr lang="en" sz="1100" dirty="0">
                <a:solidFill>
                  <a:srgbClr val="000000"/>
                </a:solidFill>
                <a:highlight>
                  <a:schemeClr val="lt1"/>
                </a:highlight>
                <a:latin typeface="Arial"/>
                <a:ea typeface="Arial"/>
                <a:cs typeface="Arial"/>
                <a:sym typeface="Arial"/>
              </a:rPr>
              <a:t>, </a:t>
            </a:r>
            <a:r>
              <a:rPr lang="en" sz="1100" i="1" dirty="0">
                <a:solidFill>
                  <a:srgbClr val="000000"/>
                </a:solidFill>
                <a:highlight>
                  <a:schemeClr val="lt1"/>
                </a:highlight>
                <a:latin typeface="Arial"/>
                <a:ea typeface="Arial"/>
                <a:cs typeface="Arial"/>
                <a:sym typeface="Arial"/>
              </a:rPr>
              <a:t>40</a:t>
            </a:r>
            <a:r>
              <a:rPr lang="en" sz="1100" dirty="0">
                <a:solidFill>
                  <a:srgbClr val="000000"/>
                </a:solidFill>
                <a:highlight>
                  <a:schemeClr val="lt1"/>
                </a:highlight>
                <a:latin typeface="Arial"/>
                <a:ea typeface="Arial"/>
                <a:cs typeface="Arial"/>
                <a:sym typeface="Arial"/>
              </a:rPr>
              <a:t>, 32-43.</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Pennycook, A. (2021). </a:t>
            </a:r>
            <a:r>
              <a:rPr lang="en" sz="1100" i="1" dirty="0">
                <a:solidFill>
                  <a:srgbClr val="000000"/>
                </a:solidFill>
                <a:latin typeface="Arial"/>
                <a:ea typeface="Arial"/>
                <a:cs typeface="Arial"/>
                <a:sym typeface="Arial"/>
              </a:rPr>
              <a:t>Critical applied linguistics: A critical re-introduction (2nd edition).</a:t>
            </a:r>
            <a:r>
              <a:rPr lang="en" sz="1100" dirty="0">
                <a:solidFill>
                  <a:srgbClr val="000000"/>
                </a:solidFill>
                <a:latin typeface="Arial"/>
                <a:ea typeface="Arial"/>
                <a:cs typeface="Arial"/>
                <a:sym typeface="Arial"/>
              </a:rPr>
              <a:t> Routledge.</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Valeo, A., &amp; Faez, F. (2013). Career development and professional attrition of novice ESL teachers of adults. TESL Canada Journal, 1-1. </a:t>
            </a:r>
            <a:endParaRPr sz="1100" dirty="0">
              <a:solidFill>
                <a:srgbClr val="000000"/>
              </a:solidFill>
              <a:latin typeface="Arial"/>
              <a:ea typeface="Arial"/>
              <a:cs typeface="Arial"/>
              <a:sym typeface="Arial"/>
            </a:endParaRPr>
          </a:p>
          <a:p>
            <a:pPr marL="457200" lvl="0" indent="-457200" algn="l" rtl="0">
              <a:lnSpc>
                <a:spcPct val="200000"/>
              </a:lnSpc>
              <a:spcBef>
                <a:spcPts val="1200"/>
              </a:spcBef>
              <a:spcAft>
                <a:spcPts val="0"/>
              </a:spcAft>
              <a:buNone/>
            </a:pPr>
            <a:r>
              <a:rPr lang="en" sz="1100" dirty="0">
                <a:solidFill>
                  <a:srgbClr val="000000"/>
                </a:solidFill>
                <a:latin typeface="Arial"/>
                <a:ea typeface="Arial"/>
                <a:cs typeface="Arial"/>
                <a:sym typeface="Arial"/>
              </a:rPr>
              <a:t>Van Viegen, S., &amp; Zappa-Hollman, S. (2020). Plurilingual pedagogies at the post-secondary level: possibilities for intentional engagement with students’ diverse linguistic repertoires. Language, Culture and Curriculum, 33(2), 172-187.</a:t>
            </a:r>
            <a:endParaRPr sz="1100" dirty="0">
              <a:solidFill>
                <a:srgbClr val="000000"/>
              </a:solidFill>
              <a:latin typeface="Arial"/>
              <a:ea typeface="Arial"/>
              <a:cs typeface="Arial"/>
              <a:sym typeface="Arial"/>
            </a:endParaRPr>
          </a:p>
          <a:p>
            <a:pPr marL="0" lvl="0" indent="0" algn="l" rtl="0">
              <a:spcBef>
                <a:spcPts val="120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0"/>
          <p:cNvSpPr txBox="1">
            <a:spLocks noGrp="1"/>
          </p:cNvSpPr>
          <p:nvPr>
            <p:ph type="title"/>
          </p:nvPr>
        </p:nvSpPr>
        <p:spPr>
          <a:xfrm>
            <a:off x="1388100" y="1633725"/>
            <a:ext cx="6367800" cy="20376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80000"/>
              <a:buNone/>
            </a:pPr>
            <a:r>
              <a:rPr lang="en"/>
              <a:t>Rationale, Objectives, &amp; Literature</a:t>
            </a:r>
            <a:endParaRPr/>
          </a:p>
        </p:txBody>
      </p:sp>
      <p:sp>
        <p:nvSpPr>
          <p:cNvPr id="670" name="Google Shape;670;p40"/>
          <p:cNvSpPr txBox="1"/>
          <p:nvPr/>
        </p:nvSpPr>
        <p:spPr>
          <a:xfrm>
            <a:off x="8048850" y="4604700"/>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1"/>
          <p:cNvSpPr txBox="1">
            <a:spLocks noGrp="1"/>
          </p:cNvSpPr>
          <p:nvPr>
            <p:ph type="title" idx="4294967295"/>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 sz="2120" b="1">
                <a:solidFill>
                  <a:schemeClr val="lt1"/>
                </a:solidFill>
              </a:rPr>
              <a:t>EAP across Canada: Programs and Practitioners</a:t>
            </a:r>
            <a:endParaRPr sz="2120" b="1">
              <a:solidFill>
                <a:schemeClr val="lt1"/>
              </a:solidFill>
            </a:endParaRPr>
          </a:p>
        </p:txBody>
      </p:sp>
      <p:sp>
        <p:nvSpPr>
          <p:cNvPr id="676" name="Google Shape;676;p41"/>
          <p:cNvSpPr txBox="1">
            <a:spLocks noGrp="1"/>
          </p:cNvSpPr>
          <p:nvPr>
            <p:ph type="body" idx="1"/>
          </p:nvPr>
        </p:nvSpPr>
        <p:spPr>
          <a:xfrm>
            <a:off x="828375" y="2051575"/>
            <a:ext cx="3044700" cy="2263200"/>
          </a:xfrm>
          <a:prstGeom prst="rect">
            <a:avLst/>
          </a:prstGeom>
          <a:noFill/>
          <a:ln>
            <a:noFill/>
          </a:ln>
        </p:spPr>
        <p:txBody>
          <a:bodyPr spcFirstLastPara="1" wrap="square" lIns="91425" tIns="91425" rIns="91425" bIns="91425" anchor="t" anchorCtr="0">
            <a:noAutofit/>
          </a:bodyPr>
          <a:lstStyle/>
          <a:p>
            <a:pPr marL="107950" lvl="0" indent="0" algn="l" rtl="0">
              <a:lnSpc>
                <a:spcPct val="150000"/>
              </a:lnSpc>
              <a:spcBef>
                <a:spcPts val="0"/>
              </a:spcBef>
              <a:spcAft>
                <a:spcPts val="0"/>
              </a:spcAft>
              <a:buSzPts val="1900"/>
              <a:buNone/>
            </a:pPr>
            <a:endParaRPr sz="2300">
              <a:solidFill>
                <a:schemeClr val="dk1"/>
              </a:solidFill>
            </a:endParaRPr>
          </a:p>
        </p:txBody>
      </p:sp>
      <p:sp>
        <p:nvSpPr>
          <p:cNvPr id="677" name="Google Shape;677;p41"/>
          <p:cNvSpPr txBox="1">
            <a:spLocks noGrp="1"/>
          </p:cNvSpPr>
          <p:nvPr>
            <p:ph type="title"/>
          </p:nvPr>
        </p:nvSpPr>
        <p:spPr>
          <a:xfrm>
            <a:off x="958800" y="836025"/>
            <a:ext cx="7568700" cy="11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EAP across Canada: </a:t>
            </a:r>
            <a:br>
              <a:rPr lang="en"/>
            </a:br>
            <a:r>
              <a:rPr lang="en"/>
              <a:t>Programs and Practitioners</a:t>
            </a:r>
            <a:endParaRPr/>
          </a:p>
        </p:txBody>
      </p:sp>
      <p:sp>
        <p:nvSpPr>
          <p:cNvPr id="678" name="Google Shape;678;p41"/>
          <p:cNvSpPr txBox="1"/>
          <p:nvPr/>
        </p:nvSpPr>
        <p:spPr>
          <a:xfrm>
            <a:off x="8048850" y="4604700"/>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2"/>
          <p:cNvSpPr txBox="1">
            <a:spLocks noGrp="1"/>
          </p:cNvSpPr>
          <p:nvPr>
            <p:ph type="title" idx="4294967295"/>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 sz="2120" b="1">
                <a:solidFill>
                  <a:schemeClr val="lt1"/>
                </a:solidFill>
              </a:rPr>
              <a:t>EAP across Canada: Programs and Practitioners</a:t>
            </a:r>
            <a:endParaRPr sz="2120" b="1">
              <a:solidFill>
                <a:schemeClr val="lt1"/>
              </a:solidFill>
            </a:endParaRPr>
          </a:p>
        </p:txBody>
      </p:sp>
      <p:sp>
        <p:nvSpPr>
          <p:cNvPr id="684" name="Google Shape;684;p42"/>
          <p:cNvSpPr txBox="1">
            <a:spLocks noGrp="1"/>
          </p:cNvSpPr>
          <p:nvPr>
            <p:ph type="body" idx="1"/>
          </p:nvPr>
        </p:nvSpPr>
        <p:spPr>
          <a:xfrm>
            <a:off x="850050" y="1787125"/>
            <a:ext cx="7615500" cy="2463600"/>
          </a:xfrm>
          <a:prstGeom prst="rect">
            <a:avLst/>
          </a:prstGeom>
          <a:noFill/>
          <a:ln>
            <a:noFill/>
          </a:ln>
        </p:spPr>
        <p:txBody>
          <a:bodyPr spcFirstLastPara="1" wrap="square" lIns="91425" tIns="91425" rIns="91425" bIns="91425" anchor="t" anchorCtr="0">
            <a:noAutofit/>
          </a:bodyPr>
          <a:lstStyle/>
          <a:p>
            <a:pPr marL="457200" lvl="0" indent="-336550" algn="l" rtl="0">
              <a:lnSpc>
                <a:spcPct val="90000"/>
              </a:lnSpc>
              <a:spcBef>
                <a:spcPts val="1000"/>
              </a:spcBef>
              <a:spcAft>
                <a:spcPts val="0"/>
              </a:spcAft>
              <a:buClr>
                <a:schemeClr val="dk1"/>
              </a:buClr>
              <a:buSzPts val="1700"/>
              <a:buChar char="●"/>
            </a:pPr>
            <a:r>
              <a:rPr lang="en" sz="1700" b="1">
                <a:latin typeface="Montserrat"/>
                <a:ea typeface="Montserrat"/>
                <a:cs typeface="Montserrat"/>
                <a:sym typeface="Montserrat"/>
              </a:rPr>
              <a:t>EAP Assessment</a:t>
            </a:r>
            <a:r>
              <a:rPr lang="en" sz="1700"/>
              <a:t> (e.g., Huang, 2018)</a:t>
            </a:r>
            <a:endParaRPr sz="1700"/>
          </a:p>
          <a:p>
            <a:pPr marL="457200" lvl="0" indent="-336550" algn="l" rtl="0">
              <a:lnSpc>
                <a:spcPct val="90000"/>
              </a:lnSpc>
              <a:spcBef>
                <a:spcPts val="0"/>
              </a:spcBef>
              <a:spcAft>
                <a:spcPts val="0"/>
              </a:spcAft>
              <a:buClr>
                <a:schemeClr val="dk1"/>
              </a:buClr>
              <a:buSzPts val="1700"/>
              <a:buChar char="●"/>
            </a:pPr>
            <a:r>
              <a:rPr lang="en" sz="1700" b="1">
                <a:latin typeface="Montserrat"/>
                <a:ea typeface="Montserrat"/>
                <a:cs typeface="Montserrat"/>
                <a:sym typeface="Montserrat"/>
              </a:rPr>
              <a:t>EAP Impact</a:t>
            </a:r>
            <a:r>
              <a:rPr lang="en" sz="1700"/>
              <a:t> (e.g., Fox et al., 2013)</a:t>
            </a:r>
            <a:endParaRPr sz="1700"/>
          </a:p>
          <a:p>
            <a:pPr marL="457200" lvl="0" indent="-336550" algn="l" rtl="0">
              <a:lnSpc>
                <a:spcPct val="90000"/>
              </a:lnSpc>
              <a:spcBef>
                <a:spcPts val="0"/>
              </a:spcBef>
              <a:spcAft>
                <a:spcPts val="0"/>
              </a:spcAft>
              <a:buClr>
                <a:schemeClr val="dk1"/>
              </a:buClr>
              <a:buSzPts val="1700"/>
              <a:buChar char="●"/>
            </a:pPr>
            <a:r>
              <a:rPr lang="en" sz="1700" b="1">
                <a:latin typeface="Montserrat"/>
                <a:ea typeface="Montserrat"/>
                <a:cs typeface="Montserrat"/>
                <a:sym typeface="Montserrat"/>
              </a:rPr>
              <a:t>EAP Teacher / student beliefs</a:t>
            </a:r>
            <a:r>
              <a:rPr lang="en" sz="1700"/>
              <a:t> (e.g., Douglas et al., 2022; Douglas &amp; Kim, 2014)</a:t>
            </a:r>
            <a:endParaRPr sz="1700"/>
          </a:p>
          <a:p>
            <a:pPr marL="457200" lvl="0" indent="-336550" algn="l" rtl="0">
              <a:lnSpc>
                <a:spcPct val="90000"/>
              </a:lnSpc>
              <a:spcBef>
                <a:spcPts val="0"/>
              </a:spcBef>
              <a:spcAft>
                <a:spcPts val="0"/>
              </a:spcAft>
              <a:buClr>
                <a:schemeClr val="dk1"/>
              </a:buClr>
              <a:buSzPts val="1700"/>
              <a:buFont typeface="Calibri"/>
              <a:buChar char="●"/>
            </a:pPr>
            <a:r>
              <a:rPr lang="en" sz="1700" b="1">
                <a:latin typeface="Montserrat"/>
                <a:ea typeface="Montserrat"/>
                <a:cs typeface="Montserrat"/>
                <a:sym typeface="Montserrat"/>
              </a:rPr>
              <a:t>EAP &amp; L2 Writing Pedagogies </a:t>
            </a:r>
            <a:r>
              <a:rPr lang="en" sz="1700"/>
              <a:t>(e.g., Bhowmik et al., 2021; Galante, 2020; Marshall &amp; Walsh Marr, 2018; Van Viegen &amp; Zappa-Hollman, 2020)</a:t>
            </a:r>
            <a:endParaRPr sz="1700">
              <a:latin typeface="Montserrat"/>
              <a:ea typeface="Montserrat"/>
              <a:cs typeface="Montserrat"/>
              <a:sym typeface="Montserrat"/>
            </a:endParaRPr>
          </a:p>
          <a:p>
            <a:pPr marL="457200" lvl="0" indent="-336550" algn="l" rtl="0">
              <a:lnSpc>
                <a:spcPct val="90000"/>
              </a:lnSpc>
              <a:spcBef>
                <a:spcPts val="0"/>
              </a:spcBef>
              <a:spcAft>
                <a:spcPts val="0"/>
              </a:spcAft>
              <a:buClr>
                <a:schemeClr val="dk1"/>
              </a:buClr>
              <a:buSzPts val="1700"/>
              <a:buFont typeface="Calibri"/>
              <a:buChar char="●"/>
            </a:pPr>
            <a:r>
              <a:rPr lang="en" sz="1700" b="1">
                <a:latin typeface="Montserrat"/>
                <a:ea typeface="Montserrat"/>
                <a:cs typeface="Montserrat"/>
                <a:sym typeface="Montserrat"/>
              </a:rPr>
              <a:t>EAP Programming </a:t>
            </a:r>
            <a:r>
              <a:rPr lang="en" sz="1700"/>
              <a:t>(MacDonald, 2022; Corcoran et al., 2021; Douglas &amp; Landry, 2021; Dyck, 2013)</a:t>
            </a:r>
            <a:endParaRPr sz="1700" b="1"/>
          </a:p>
          <a:p>
            <a:pPr marL="457200" lvl="0" indent="-336550" algn="l" rtl="0">
              <a:lnSpc>
                <a:spcPct val="90000"/>
              </a:lnSpc>
              <a:spcBef>
                <a:spcPts val="0"/>
              </a:spcBef>
              <a:spcAft>
                <a:spcPts val="0"/>
              </a:spcAft>
              <a:buClr>
                <a:schemeClr val="dk1"/>
              </a:buClr>
              <a:buSzPts val="1700"/>
              <a:buFont typeface="Calibri"/>
              <a:buChar char="●"/>
            </a:pPr>
            <a:r>
              <a:rPr lang="en" sz="1700" b="1"/>
              <a:t>EAP Practitioners </a:t>
            </a:r>
            <a:r>
              <a:rPr lang="en" sz="1700"/>
              <a:t>(Breshears, 2019; Corcoran et al., in press; MacDonald, 2016; Valeo &amp; Faez, 2013;)</a:t>
            </a:r>
            <a:endParaRPr sz="1400"/>
          </a:p>
        </p:txBody>
      </p:sp>
      <p:sp>
        <p:nvSpPr>
          <p:cNvPr id="685" name="Google Shape;685;p42"/>
          <p:cNvSpPr txBox="1">
            <a:spLocks noGrp="1"/>
          </p:cNvSpPr>
          <p:nvPr>
            <p:ph type="title"/>
          </p:nvPr>
        </p:nvSpPr>
        <p:spPr>
          <a:xfrm>
            <a:off x="982350" y="500925"/>
            <a:ext cx="7350900" cy="11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EAP across Canada: </a:t>
            </a:r>
            <a:br>
              <a:rPr lang="en"/>
            </a:br>
            <a:r>
              <a:rPr lang="en"/>
              <a:t>Programs and Practitioners</a:t>
            </a:r>
            <a:endParaRPr/>
          </a:p>
          <a:p>
            <a:pPr marL="0" lvl="0" indent="0" algn="l" rtl="0">
              <a:spcBef>
                <a:spcPts val="0"/>
              </a:spcBef>
              <a:spcAft>
                <a:spcPts val="0"/>
              </a:spcAft>
              <a:buNone/>
            </a:pPr>
            <a:endParaRPr/>
          </a:p>
        </p:txBody>
      </p:sp>
      <p:sp>
        <p:nvSpPr>
          <p:cNvPr id="686" name="Google Shape;686;p42"/>
          <p:cNvSpPr txBox="1"/>
          <p:nvPr/>
        </p:nvSpPr>
        <p:spPr>
          <a:xfrm>
            <a:off x="8048850" y="4604700"/>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Jen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3"/>
          <p:cNvSpPr txBox="1">
            <a:spLocks noGrp="1"/>
          </p:cNvSpPr>
          <p:nvPr>
            <p:ph type="body" idx="1"/>
          </p:nvPr>
        </p:nvSpPr>
        <p:spPr>
          <a:xfrm>
            <a:off x="2475925" y="2051582"/>
            <a:ext cx="4619700" cy="2263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sp>
        <p:nvSpPr>
          <p:cNvPr id="692" name="Google Shape;692;p43"/>
          <p:cNvSpPr txBox="1">
            <a:spLocks noGrp="1"/>
          </p:cNvSpPr>
          <p:nvPr>
            <p:ph type="title"/>
          </p:nvPr>
        </p:nvSpPr>
        <p:spPr>
          <a:xfrm>
            <a:off x="2475925" y="828725"/>
            <a:ext cx="4619700" cy="11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Lens and Orientations</a:t>
            </a:r>
            <a:endParaRPr/>
          </a:p>
        </p:txBody>
      </p:sp>
      <p:sp>
        <p:nvSpPr>
          <p:cNvPr id="693" name="Google Shape;693;p43"/>
          <p:cNvSpPr txBox="1"/>
          <p:nvPr/>
        </p:nvSpPr>
        <p:spPr>
          <a:xfrm>
            <a:off x="8048850" y="4604700"/>
            <a:ext cx="800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4"/>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888"/>
              <a:buNone/>
            </a:pPr>
            <a:r>
              <a:rPr lang="en" b="1"/>
              <a:t>EAP Orientations: Service vs. Field</a:t>
            </a:r>
            <a:endParaRPr b="1"/>
          </a:p>
        </p:txBody>
      </p:sp>
      <p:pic>
        <p:nvPicPr>
          <p:cNvPr id="699" name="Google Shape;699;p44"/>
          <p:cNvPicPr preferRelativeResize="0"/>
          <p:nvPr/>
        </p:nvPicPr>
        <p:blipFill rotWithShape="1">
          <a:blip r:embed="rId3">
            <a:alphaModFix/>
          </a:blip>
          <a:srcRect l="9704" t="35514" r="6849" b="4614"/>
          <a:stretch/>
        </p:blipFill>
        <p:spPr>
          <a:xfrm>
            <a:off x="467350" y="1490475"/>
            <a:ext cx="8446075" cy="3408475"/>
          </a:xfrm>
          <a:prstGeom prst="rect">
            <a:avLst/>
          </a:prstGeom>
          <a:noFill/>
          <a:ln>
            <a:noFill/>
          </a:ln>
        </p:spPr>
      </p:pic>
      <p:sp>
        <p:nvSpPr>
          <p:cNvPr id="700" name="Google Shape;700;p44"/>
          <p:cNvSpPr txBox="1"/>
          <p:nvPr/>
        </p:nvSpPr>
        <p:spPr>
          <a:xfrm>
            <a:off x="8168450" y="4898950"/>
            <a:ext cx="891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5"/>
          <p:cNvSpPr txBox="1">
            <a:spLocks noGrp="1"/>
          </p:cNvSpPr>
          <p:nvPr>
            <p:ph type="body" idx="1"/>
          </p:nvPr>
        </p:nvSpPr>
        <p:spPr>
          <a:xfrm>
            <a:off x="630675" y="1653775"/>
            <a:ext cx="8009700" cy="26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Critical applied linguistics (CALx) lens (Pennycook, 2021) </a:t>
            </a:r>
            <a:endParaRPr/>
          </a:p>
          <a:p>
            <a:pPr marL="0" lvl="0" indent="0" algn="l" rtl="0">
              <a:spcBef>
                <a:spcPts val="1200"/>
              </a:spcBef>
              <a:spcAft>
                <a:spcPts val="0"/>
              </a:spcAft>
              <a:buNone/>
            </a:pPr>
            <a:r>
              <a:rPr lang="en"/>
              <a:t>Draws upon both neo-marxist (Block, 2015; Hadley, 2015) and post-structuralist (Canagarajah, 2017; Sousa Santos &amp; Menezes, 2020) approaches to language (teaching) and (social relations of) power. </a:t>
            </a:r>
            <a:endParaRPr/>
          </a:p>
          <a:p>
            <a:pPr marL="0" lvl="0" indent="0" algn="l" rtl="0">
              <a:spcBef>
                <a:spcPts val="1200"/>
              </a:spcBef>
              <a:spcAft>
                <a:spcPts val="0"/>
              </a:spcAft>
              <a:buNone/>
            </a:pPr>
            <a:r>
              <a:rPr lang="en" b="1">
                <a:latin typeface="Montserrat"/>
                <a:ea typeface="Montserrat"/>
                <a:cs typeface="Montserrat"/>
                <a:sym typeface="Montserrat"/>
              </a:rPr>
              <a:t>Adopting this multifaceted CALx lens affords an interrogation of power-imbued issues related to “the contingent and contextual effects of power in relation to access, exclusion, reproduction, and resistance” (Pennycook, 2021, p. 162) within Canadian EAP. </a:t>
            </a:r>
            <a:endParaRPr b="1">
              <a:latin typeface="Montserrat"/>
              <a:ea typeface="Montserrat"/>
              <a:cs typeface="Montserrat"/>
              <a:sym typeface="Montserrat"/>
            </a:endParaRPr>
          </a:p>
          <a:p>
            <a:pPr marL="0" lvl="0" indent="0" algn="l" rtl="0">
              <a:spcBef>
                <a:spcPts val="1200"/>
              </a:spcBef>
              <a:spcAft>
                <a:spcPts val="1200"/>
              </a:spcAft>
              <a:buNone/>
            </a:pPr>
            <a:r>
              <a:rPr lang="en"/>
              <a:t>For our study, we are interested in reconciling social structures with EAP practitioners’ perceived professional agency, or capability to </a:t>
            </a:r>
            <a:r>
              <a:rPr lang="en" b="1">
                <a:latin typeface="Montserrat"/>
                <a:ea typeface="Montserrat"/>
                <a:cs typeface="Montserrat"/>
                <a:sym typeface="Montserrat"/>
              </a:rPr>
              <a:t>“act, initiate, self-regulate, or make differences or changes to their situation.”</a:t>
            </a:r>
            <a:r>
              <a:rPr lang="en"/>
              <a:t> (Liddicoat &amp; Taylor-Leech, 2021, p. 1.)</a:t>
            </a:r>
            <a:endParaRPr/>
          </a:p>
        </p:txBody>
      </p:sp>
      <p:sp>
        <p:nvSpPr>
          <p:cNvPr id="706" name="Google Shape;706;p45"/>
          <p:cNvSpPr txBox="1">
            <a:spLocks noGrp="1"/>
          </p:cNvSpPr>
          <p:nvPr>
            <p:ph type="title"/>
          </p:nvPr>
        </p:nvSpPr>
        <p:spPr>
          <a:xfrm>
            <a:off x="2475925" y="828725"/>
            <a:ext cx="4619700" cy="69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CALx Lens</a:t>
            </a:r>
            <a:endParaRPr/>
          </a:p>
        </p:txBody>
      </p:sp>
      <p:sp>
        <p:nvSpPr>
          <p:cNvPr id="707" name="Google Shape;707;p45"/>
          <p:cNvSpPr txBox="1"/>
          <p:nvPr/>
        </p:nvSpPr>
        <p:spPr>
          <a:xfrm>
            <a:off x="8168450" y="4898950"/>
            <a:ext cx="891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Medium"/>
                <a:ea typeface="Montserrat Medium"/>
                <a:cs typeface="Montserrat Medium"/>
                <a:sym typeface="Montserrat Medium"/>
              </a:rPr>
              <a:t>James</a:t>
            </a:r>
            <a:endParaRPr sz="900">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name="Political Science &amp; International Relations Major by Slidesgo">
  <a:themeElements>
    <a:clrScheme name="Simple Light">
      <a:dk1>
        <a:srgbClr val="5B5946"/>
      </a:dk1>
      <a:lt1>
        <a:srgbClr val="FFFFFF"/>
      </a:lt1>
      <a:dk2>
        <a:srgbClr val="E0AC44"/>
      </a:dk2>
      <a:lt2>
        <a:srgbClr val="DDBCA3"/>
      </a:lt2>
      <a:accent1>
        <a:srgbClr val="FFFFFF"/>
      </a:accent1>
      <a:accent2>
        <a:srgbClr val="FFFFFF"/>
      </a:accent2>
      <a:accent3>
        <a:srgbClr val="FFFFFF"/>
      </a:accent3>
      <a:accent4>
        <a:srgbClr val="FFFFFF"/>
      </a:accent4>
      <a:accent5>
        <a:srgbClr val="FFFFFF"/>
      </a:accent5>
      <a:accent6>
        <a:srgbClr val="FFFFFF"/>
      </a:accent6>
      <a:hlink>
        <a:srgbClr val="5B59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3367</Words>
  <Application>Microsoft Office PowerPoint</Application>
  <PresentationFormat>On-screen Show (16:9)</PresentationFormat>
  <Paragraphs>207</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Crimson Text</vt:lpstr>
      <vt:lpstr>Calibri</vt:lpstr>
      <vt:lpstr>Roboto</vt:lpstr>
      <vt:lpstr>Josefin Sans</vt:lpstr>
      <vt:lpstr>Montserrat</vt:lpstr>
      <vt:lpstr>Arial</vt:lpstr>
      <vt:lpstr>Montserrat Medium</vt:lpstr>
      <vt:lpstr>Political Science &amp; International Relations Major by Slidesgo</vt:lpstr>
      <vt:lpstr>Power and the Canadian EAP Practitioner </vt:lpstr>
      <vt:lpstr>Research Participants</vt:lpstr>
      <vt:lpstr>Today’s Session</vt:lpstr>
      <vt:lpstr>Rationale, Objectives, &amp; Literature</vt:lpstr>
      <vt:lpstr>EAP across Canada: Programs and Practitioners</vt:lpstr>
      <vt:lpstr>EAP across Canada: Programs and Practitioners</vt:lpstr>
      <vt:lpstr>Lens and Orientations</vt:lpstr>
      <vt:lpstr>EAP Orientations: Service vs. Field</vt:lpstr>
      <vt:lpstr>CALx Lens</vt:lpstr>
      <vt:lpstr>Methodology  &amp; RQs</vt:lpstr>
      <vt:lpstr>Methodology</vt:lpstr>
      <vt:lpstr>Research Questions</vt:lpstr>
      <vt:lpstr>Participants</vt:lpstr>
      <vt:lpstr>Participants</vt:lpstr>
      <vt:lpstr>Findings</vt:lpstr>
      <vt:lpstr>Overview</vt:lpstr>
      <vt:lpstr>EAP Competencies, Credentials &amp; Autonomy</vt:lpstr>
      <vt:lpstr>EAP Competencies, Credentials &amp; Autonomy</vt:lpstr>
      <vt:lpstr>Neoliberal EAP</vt:lpstr>
      <vt:lpstr>Neoliberal EAP</vt:lpstr>
      <vt:lpstr>Native Speakerism?</vt:lpstr>
      <vt:lpstr>Unionization</vt:lpstr>
      <vt:lpstr>Unionization</vt:lpstr>
      <vt:lpstr>Reflections on Multiethnography</vt:lpstr>
      <vt:lpstr>Discussion</vt:lpstr>
      <vt:lpstr>Discussion</vt:lpstr>
      <vt:lpstr>Multiethnography as Resistance?</vt:lpstr>
      <vt:lpstr>Conclusions and Future Avenues</vt:lpstr>
      <vt:lpstr>Improving EAP Practitioners’ Work Lives</vt:lpstr>
      <vt:lpstr>Q &amp; A</vt:lpstr>
      <vt:lpstr>Thank you!</vt:lpstr>
      <vt:lpstr>Selected 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and the Canadian EAP Practitioner </dc:title>
  <cp:lastModifiedBy>Jennifer Macdonald</cp:lastModifiedBy>
  <cp:revision>1</cp:revision>
  <dcterms:modified xsi:type="dcterms:W3CDTF">2023-04-16T23:20:33Z</dcterms:modified>
</cp:coreProperties>
</file>