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</p:sldMasterIdLst>
  <p:notesMasterIdLst>
    <p:notesMasterId r:id="rId23"/>
  </p:notesMasterIdLst>
  <p:handoutMasterIdLst>
    <p:handoutMasterId r:id="rId24"/>
  </p:handoutMasterIdLst>
  <p:sldIdLst>
    <p:sldId id="256" r:id="rId5"/>
    <p:sldId id="257" r:id="rId6"/>
    <p:sldId id="499" r:id="rId7"/>
    <p:sldId id="536" r:id="rId8"/>
    <p:sldId id="512" r:id="rId9"/>
    <p:sldId id="513" r:id="rId10"/>
    <p:sldId id="514" r:id="rId11"/>
    <p:sldId id="533" r:id="rId12"/>
    <p:sldId id="527" r:id="rId13"/>
    <p:sldId id="529" r:id="rId14"/>
    <p:sldId id="530" r:id="rId15"/>
    <p:sldId id="531" r:id="rId16"/>
    <p:sldId id="532" r:id="rId17"/>
    <p:sldId id="504" r:id="rId18"/>
    <p:sldId id="535" r:id="rId19"/>
    <p:sldId id="505" r:id="rId20"/>
    <p:sldId id="492" r:id="rId21"/>
    <p:sldId id="537" r:id="rId22"/>
  </p:sldIdLst>
  <p:sldSz cx="12192000" cy="6858000"/>
  <p:notesSz cx="6797675" cy="9926638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23D66C-EBF0-410A-AD7D-E91C8F69D446}" v="472" dt="2023-04-16T17:08:54.322"/>
    <p1510:client id="{07EF9F0E-EB6C-161A-45EA-33B0851D96BF}" v="1359" dt="2023-04-18T10:37:35.022"/>
    <p1510:client id="{166C484A-698A-8D73-6481-0FB5CBBF395C}" v="936" dt="2023-04-17T10:55:28.996"/>
    <p1510:client id="{44C0F9B9-FE0E-FF2A-892B-F8D1CCAF2FBC}" v="540" dt="2023-04-18T14:46:19.070"/>
    <p1510:client id="{8CB58488-E009-48FA-BA06-0AD88CC100AC}" vWet="4" dt="2023-04-14T11:42:40.354"/>
    <p1510:client id="{B959DCE5-A438-794F-8FA5-D406BA095BAF}" v="2217" dt="2023-04-15T11:26:30.888"/>
    <p1510:client id="{BD5CBAA4-C087-4CF0-A4C4-0A37C5265779}" v="3" dt="2023-04-18T13:59:07.826"/>
    <p1510:client id="{CD41AC9A-2A0A-4F0B-B2C4-6D8ADD155014}" v="537" dt="2023-04-17T17:47:13.089"/>
    <p1510:client id="{D58DD561-10F9-569F-7A05-39ABFDEB7DFE}" v="245" dt="2023-04-14T13:12:03.9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651" autoAdjust="0"/>
  </p:normalViewPr>
  <p:slideViewPr>
    <p:cSldViewPr snapToGrid="0">
      <p:cViewPr varScale="1">
        <p:scale>
          <a:sx n="57" d="100"/>
          <a:sy n="57" d="100"/>
        </p:scale>
        <p:origin x="924" y="36"/>
      </p:cViewPr>
      <p:guideLst/>
    </p:cSldViewPr>
  </p:slideViewPr>
  <p:outlineViewPr>
    <p:cViewPr>
      <p:scale>
        <a:sx n="33" d="100"/>
        <a:sy n="33" d="100"/>
      </p:scale>
      <p:origin x="0" y="-888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193B54-C8D5-4757-B91C-27B8A29C7FB9}" type="datetimeFigureOut">
              <a:rPr lang="en-GB" smtClean="0"/>
              <a:t>19/04/2023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D9815-0379-4A00-BFB8-7A61EA7B62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443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AE997-2634-9447-B451-9722EC30DD79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88A39-517D-4C4E-B7A7-B76841AAC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6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6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>
              <a:cs typeface="Calibri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30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>
              <a:cs typeface="Calibri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40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>
              <a:cs typeface="Calibri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95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5. Appropriate expectations, tolerance and adaptability   6. Motivation and metacognition  7. E.g. show and tell activities, reporting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29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/>
              <a:t>Example of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82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18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4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43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95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Summary: Based on convenience, the chunking up of a discipline-free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12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>
                <a:cs typeface="Calibri"/>
              </a:rPr>
              <a:t>Includes constituent parts</a:t>
            </a:r>
            <a:endParaRPr lang="en-GB" sz="1200" b="0">
              <a:cs typeface="Calibri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93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>
              <a:cs typeface="Calibri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13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>
              <a:cs typeface="Calibri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2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err="1">
                <a:cs typeface="Calibri"/>
              </a:rPr>
              <a:t>llllll</a:t>
            </a:r>
            <a:endParaRPr lang="en-GB" sz="1200" b="0" err="1">
              <a:cs typeface="Calibri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17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>
              <a:cs typeface="Calibri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0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56FB-E05E-443F-88A1-CFC906389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727" y="1597961"/>
            <a:ext cx="9144000" cy="31623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DA97A-281B-4A77-9D2C-C5E6A860E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4727" y="4902488"/>
            <a:ext cx="9144000" cy="98507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D7BAE-E194-4223-BB4E-5E487863F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1F6C9-7279-4DF8-9462-3EFEFA03F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57072-0A38-49AD-8D0D-0E42DD48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83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89E81-5CFF-4A28-B9C8-5D54E51DF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8A4CC8-DCB0-4E94-98A7-236E3D186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1F802-21C2-44B2-A419-55469D82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DB709-08FF-4C4A-8670-4CCA9146F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95375-1CC8-4950-8439-877451C4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41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8BDF0-A155-454D-B3E2-AD15D0905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73242" y="827313"/>
            <a:ext cx="2280557" cy="50618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44E0D-96EC-4B35-BA5C-5DAFCC728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27313"/>
            <a:ext cx="8115300" cy="50618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ADC4E-9FB1-439F-B0FB-47F47B34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E406-061A-4440-BA75-3B684FC8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D93CF-F5F3-4897-A51E-47D577FD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56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8199-C6CF-4DFF-A750-435F06CC7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2D5EB-F993-411F-9DBA-971321FC0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D216-27F9-4078-8349-ABC9F614A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4F8A8-FBA7-4F25-ADEA-AF346495D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609F8-5897-4724-8FA6-3EFDE8F2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99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C0F0C-7BA8-490D-B4C9-CCE145DCD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1709738"/>
            <a:ext cx="9143999" cy="3050523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90E61-B837-4BE4-9BC7-6AF706BCC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6" y="4902488"/>
            <a:ext cx="9143999" cy="9850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2E15F-E46D-44C6-9FB9-07B0BC54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F6955-3667-4857-B35A-9E12F7988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4B309-D15E-4FA1-9B8D-8C1F3B56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5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219AB-91F9-4F80-9B5D-2E6FE925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9F334-D0CF-4DFD-BAA9-3ECD639B1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7362" y="2227809"/>
            <a:ext cx="4942438" cy="3949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E0B5D-4613-4DA7-BA20-58B19BE8A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27809"/>
            <a:ext cx="4855265" cy="39491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311AB-0603-424D-BC42-0CEAB3562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AA2AC-0C5F-4835-BE47-D780C298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C54C0-DFDA-4778-9EE8-5E5C30E0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51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3603-5B09-4916-8324-A6BDAB4E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365125"/>
            <a:ext cx="994273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4073C-C15B-4218-9B84-675895517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5" y="1681163"/>
            <a:ext cx="4912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16D27-36F6-440B-A9BE-8B9499047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4726" y="2505075"/>
            <a:ext cx="491284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12010D-7AC4-4A70-A211-6A2927411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8552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AE85B5-3350-49A4-86A1-E5DAED491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8552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73E874-D08B-4D81-B82D-5DF242E4A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174067-0FFA-41C3-A3A6-E8907CC32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947985-FBC0-4118-8877-2E327F637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59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E0282-3DE7-4AB9-83AC-AFEDD22AF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7436C-706A-443F-86CD-4444C828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53292-7EA5-45D0-957F-636A44FC0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76F59D-34BB-462C-B506-040B9E98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40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E55245-AB52-41B4-9B28-55E6527D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73B8AE-58B0-4FDF-8430-9D8D3DD53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E4D91-8619-43C1-841B-B5F47DE0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805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A660-DF93-4947-B93F-BF118D3B5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457200"/>
            <a:ext cx="368729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292E-B3E1-4FD6-A7FA-C165BAC21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844277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B0ECC-817B-4A71-AFB5-FC60A2BC3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253343"/>
            <a:ext cx="3687298" cy="3615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88E0B-6135-4F59-A35A-2CA1A8BA4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DEF36-4037-4E6D-988F-CC8E3F11C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C0D2D-D878-4723-A002-5A601EFB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C59D5-B8A1-4C9C-A61F-E082A4433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720433"/>
            <a:ext cx="3687298" cy="15873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CB4F5F-E6E7-45C3-B35C-80F81FB1A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8277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33AB7-4F8E-4A9F-AC15-89E6A6E00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449286"/>
            <a:ext cx="3687298" cy="3419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4B526-866D-4E11-A7F9-081BD4EDF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58BF8-E962-4367-8495-62438FDD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20AE1-C97D-4E6C-9DB2-B2904C2C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57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E192E3E-68A9-4F36-936C-1C8D0B9EF132}"/>
              </a:ext>
            </a:extLst>
          </p:cNvPr>
          <p:cNvSpPr/>
          <p:nvPr/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214EB0-7E6D-4536-9350-5CB688B56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720434"/>
            <a:ext cx="9950103" cy="15073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5455E-4725-4924-BF7D-2E1FC9E39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362" y="2427316"/>
            <a:ext cx="9950103" cy="351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AD9D9-1A1D-4438-9F3D-E5E58FD72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3751" y="6356350"/>
            <a:ext cx="22966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C28A28C-4C6A-46EA-90C0-4EE0B89CC5C7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0A827-D7BF-4CA4-8C29-5AE54ADA4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610380" y="1926575"/>
            <a:ext cx="38303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17188-1DE1-4DA5-8161-21179E4AD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355" y="6356350"/>
            <a:ext cx="410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0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E192E3E-68A9-4F36-936C-1C8D0B9EF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B1FC31C-78F4-4F44-A04D-1E2041D02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C52572-0658-5046-8DA0-50DE0A067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7362" y="4023857"/>
            <a:ext cx="4847188" cy="202193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GB"/>
              <a:t>Oral academic literacy for seminar learning</a:t>
            </a:r>
            <a:br>
              <a:rPr lang="en-GB" b="0"/>
            </a:br>
            <a:br>
              <a:rPr lang="en-US" sz="3000" b="1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1800" b="1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BALEAP Conference 2023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AECD34A-4CF9-42F3-BE67-104F8BCCC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701" y="-8238"/>
            <a:ext cx="5232962" cy="3439877"/>
          </a:xfrm>
          <a:custGeom>
            <a:avLst/>
            <a:gdLst>
              <a:gd name="connsiteX0" fmla="*/ 0 w 5232962"/>
              <a:gd name="connsiteY0" fmla="*/ 0 h 3439877"/>
              <a:gd name="connsiteX1" fmla="*/ 5232962 w 5232962"/>
              <a:gd name="connsiteY1" fmla="*/ 0 h 3439877"/>
              <a:gd name="connsiteX2" fmla="*/ 5232962 w 5232962"/>
              <a:gd name="connsiteY2" fmla="*/ 8238 h 3439877"/>
              <a:gd name="connsiteX3" fmla="*/ 3391908 w 5232962"/>
              <a:gd name="connsiteY3" fmla="*/ 8238 h 3439877"/>
              <a:gd name="connsiteX4" fmla="*/ 3312902 w 5232962"/>
              <a:gd name="connsiteY4" fmla="*/ 10193 h 3439877"/>
              <a:gd name="connsiteX5" fmla="*/ 7961 w 5232962"/>
              <a:gd name="connsiteY5" fmla="*/ 3250305 h 3439877"/>
              <a:gd name="connsiteX6" fmla="*/ 3850 w 5232962"/>
              <a:gd name="connsiteY6" fmla="*/ 3414579 h 3439877"/>
              <a:gd name="connsiteX7" fmla="*/ 3701 w 5232962"/>
              <a:gd name="connsiteY7" fmla="*/ 3414579 h 3439877"/>
              <a:gd name="connsiteX8" fmla="*/ 3701 w 5232962"/>
              <a:gd name="connsiteY8" fmla="*/ 3439877 h 3439877"/>
              <a:gd name="connsiteX9" fmla="*/ 0 w 5232962"/>
              <a:gd name="connsiteY9" fmla="*/ 3439877 h 343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2962" h="3439877">
                <a:moveTo>
                  <a:pt x="0" y="0"/>
                </a:moveTo>
                <a:lnTo>
                  <a:pt x="5232962" y="0"/>
                </a:lnTo>
                <a:lnTo>
                  <a:pt x="5232962" y="8238"/>
                </a:lnTo>
                <a:lnTo>
                  <a:pt x="3391908" y="8238"/>
                </a:lnTo>
                <a:lnTo>
                  <a:pt x="3312902" y="10193"/>
                </a:lnTo>
                <a:cubicBezTo>
                  <a:pt x="1527166" y="98795"/>
                  <a:pt x="95685" y="1501678"/>
                  <a:pt x="7961" y="3250305"/>
                </a:cubicBezTo>
                <a:lnTo>
                  <a:pt x="3850" y="3414579"/>
                </a:lnTo>
                <a:lnTo>
                  <a:pt x="3701" y="3414579"/>
                </a:lnTo>
                <a:lnTo>
                  <a:pt x="3701" y="3439877"/>
                </a:lnTo>
                <a:lnTo>
                  <a:pt x="0" y="343987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5C09B4-27CF-40BB-9A5A-FD31435941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99" r="1" b="12608"/>
          <a:stretch/>
        </p:blipFill>
        <p:spPr>
          <a:xfrm>
            <a:off x="-3700" y="-8238"/>
            <a:ext cx="6962738" cy="3439877"/>
          </a:xfrm>
          <a:custGeom>
            <a:avLst/>
            <a:gdLst/>
            <a:ahLst/>
            <a:cxnLst/>
            <a:rect l="l" t="t" r="r" b="b"/>
            <a:pathLst>
              <a:path w="6962738" h="3439877">
                <a:moveTo>
                  <a:pt x="3388207" y="0"/>
                </a:moveTo>
                <a:lnTo>
                  <a:pt x="6962738" y="0"/>
                </a:lnTo>
                <a:lnTo>
                  <a:pt x="6962738" y="3439877"/>
                </a:lnTo>
                <a:lnTo>
                  <a:pt x="0" y="3439877"/>
                </a:lnTo>
                <a:lnTo>
                  <a:pt x="0" y="3406341"/>
                </a:lnTo>
                <a:lnTo>
                  <a:pt x="149" y="3406341"/>
                </a:lnTo>
                <a:lnTo>
                  <a:pt x="4260" y="3242067"/>
                </a:lnTo>
                <a:cubicBezTo>
                  <a:pt x="91984" y="1493440"/>
                  <a:pt x="1523465" y="90557"/>
                  <a:pt x="3309201" y="1955"/>
                </a:cubicBezTo>
                <a:close/>
              </a:path>
            </a:pathLst>
          </a:cu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FEB9866-01E9-46F2-837A-577268000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9039" y="-8238"/>
            <a:ext cx="5232962" cy="34398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34">
            <a:extLst>
              <a:ext uri="{FF2B5EF4-FFF2-40B4-BE49-F238E27FC236}">
                <a16:creationId xmlns:a16="http://schemas.microsoft.com/office/drawing/2014/main" id="{EB40E5E0-6677-497A-8E9D-E8575E276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946514" y="4287"/>
            <a:ext cx="3439876" cy="3414827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16EACD-2DBD-0344-ACC2-78A81886B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1732" y="4023857"/>
            <a:ext cx="4212906" cy="202193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Dr Simon Webster		  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University of Leeds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email: s.j.webster@leeds.ac.uk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87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1084727" y="874436"/>
            <a:ext cx="9144000" cy="1194115"/>
          </a:xfrm>
        </p:spPr>
        <p:txBody>
          <a:bodyPr>
            <a:normAutofit/>
          </a:bodyPr>
          <a:lstStyle/>
          <a:p>
            <a:r>
              <a:rPr lang="en-GB" dirty="0"/>
              <a:t>The findings</a:t>
            </a:r>
            <a:br>
              <a:rPr lang="en-GB" dirty="0"/>
            </a:b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1084726" y="1282703"/>
            <a:ext cx="10252605" cy="58235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200" b="1" dirty="0"/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2200" b="1" dirty="0"/>
              <a:t>Develop students’ critical understanding of the academic field</a:t>
            </a:r>
          </a:p>
          <a:p>
            <a:pPr marL="285750" indent="-285750">
              <a:lnSpc>
                <a:spcPct val="117000"/>
              </a:lnSpc>
              <a:buFont typeface="Wingdings" pitchFamily="2" charset="2"/>
              <a:buChar char=""/>
            </a:pPr>
            <a:endParaRPr lang="en-GB" sz="1600" dirty="0"/>
          </a:p>
          <a:p>
            <a:pPr marL="342900" indent="-342900">
              <a:lnSpc>
                <a:spcPct val="117000"/>
              </a:lnSpc>
              <a:buFont typeface="+mj-lt"/>
              <a:buAutoNum type="alphaLcParenR" startAt="6"/>
            </a:pPr>
            <a:r>
              <a:rPr lang="en-GB" dirty="0"/>
              <a:t>In class </a:t>
            </a:r>
            <a:r>
              <a:rPr lang="en-GB" i="1" dirty="0"/>
              <a:t>debates </a:t>
            </a:r>
            <a:r>
              <a:rPr lang="en-GB" dirty="0"/>
              <a:t>with adversarial teams on issues such as whether tabloid news is good for democracy (Political communication)</a:t>
            </a:r>
          </a:p>
          <a:p>
            <a:pPr marL="342900" indent="-342900">
              <a:lnSpc>
                <a:spcPct val="117000"/>
              </a:lnSpc>
              <a:buFont typeface="+mj-lt"/>
              <a:buAutoNum type="alphaLcParenR" startAt="6"/>
            </a:pPr>
            <a:r>
              <a:rPr lang="en-GB" dirty="0"/>
              <a:t>In class </a:t>
            </a:r>
            <a:r>
              <a:rPr lang="en-GB" i="1" dirty="0"/>
              <a:t>reading aloud of own script-writing</a:t>
            </a:r>
            <a:r>
              <a:rPr lang="en-GB" dirty="0"/>
              <a:t> for group feedback (Film, photography and media script writing)</a:t>
            </a:r>
          </a:p>
          <a:p>
            <a:pPr marL="342900" indent="-342900">
              <a:lnSpc>
                <a:spcPct val="117000"/>
              </a:lnSpc>
              <a:buFont typeface="+mj-lt"/>
              <a:buAutoNum type="alphaLcParenR" startAt="6"/>
            </a:pPr>
            <a:r>
              <a:rPr lang="en-GB" dirty="0"/>
              <a:t>In class </a:t>
            </a:r>
            <a:r>
              <a:rPr lang="en-GB" i="1" dirty="0"/>
              <a:t>group activity planning</a:t>
            </a:r>
            <a:r>
              <a:rPr lang="en-GB" dirty="0"/>
              <a:t> a propagandist recruitment campaign (War and media)</a:t>
            </a:r>
          </a:p>
          <a:p>
            <a:pPr marL="342900" indent="-342900">
              <a:lnSpc>
                <a:spcPct val="117000"/>
              </a:lnSpc>
              <a:buFont typeface="+mj-lt"/>
              <a:buAutoNum type="alphaLcParenR" startAt="6"/>
            </a:pPr>
            <a:r>
              <a:rPr lang="en-GB" dirty="0"/>
              <a:t>In class </a:t>
            </a:r>
            <a:r>
              <a:rPr lang="en-GB" i="1" dirty="0"/>
              <a:t>individual presentation of social media content</a:t>
            </a:r>
            <a:r>
              <a:rPr lang="en-GB" dirty="0"/>
              <a:t> which students have posted with reference to </a:t>
            </a:r>
            <a:r>
              <a:rPr lang="en-GB" dirty="0" err="1"/>
              <a:t>Habermas</a:t>
            </a:r>
            <a:r>
              <a:rPr lang="en-GB" dirty="0"/>
              <a:t> (Citizenship and digital media)</a:t>
            </a:r>
          </a:p>
          <a:p>
            <a:pPr marL="342900" indent="-342900">
              <a:lnSpc>
                <a:spcPct val="117000"/>
              </a:lnSpc>
              <a:spcAft>
                <a:spcPts val="800"/>
              </a:spcAft>
              <a:buFont typeface="+mj-lt"/>
              <a:buAutoNum type="alphaLcParenR" startAt="6"/>
            </a:pPr>
            <a:r>
              <a:rPr lang="en-GB" dirty="0"/>
              <a:t>In class </a:t>
            </a:r>
            <a:r>
              <a:rPr lang="en-GB" i="1" dirty="0"/>
              <a:t>role plays</a:t>
            </a:r>
            <a:r>
              <a:rPr lang="en-GB" dirty="0"/>
              <a:t> in which independent record label and a major player vie to persuade a recording artist to join them (Media industries)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51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1084727" y="874436"/>
            <a:ext cx="9144000" cy="1194115"/>
          </a:xfrm>
        </p:spPr>
        <p:txBody>
          <a:bodyPr>
            <a:normAutofit/>
          </a:bodyPr>
          <a:lstStyle/>
          <a:p>
            <a:r>
              <a:rPr lang="en-GB"/>
              <a:t>The findings</a:t>
            </a:r>
            <a:br>
              <a:rPr lang="en-GB"/>
            </a:b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1084726" y="973505"/>
            <a:ext cx="10252605" cy="613272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200" b="1" dirty="0"/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2200" b="1" dirty="0"/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2000" b="1" dirty="0"/>
              <a:t>Develop students’ ability to conduct academic and professional research </a:t>
            </a:r>
            <a:endParaRPr lang="en-GB" sz="2000" dirty="0"/>
          </a:p>
          <a:p>
            <a:pPr marL="342900" indent="-342900">
              <a:lnSpc>
                <a:spcPct val="117000"/>
              </a:lnSpc>
              <a:buFont typeface="+mj-lt"/>
              <a:buAutoNum type="alphaLcParenR"/>
            </a:pPr>
            <a:r>
              <a:rPr lang="en-GB" dirty="0"/>
              <a:t>In class </a:t>
            </a:r>
            <a:r>
              <a:rPr lang="en-GB" i="1" dirty="0"/>
              <a:t>interviews </a:t>
            </a:r>
            <a:r>
              <a:rPr lang="en-GB" dirty="0"/>
              <a:t>with other students about how they present themselves on social media (Feminism and media studies)</a:t>
            </a:r>
          </a:p>
          <a:p>
            <a:pPr marL="342900" indent="-342900">
              <a:lnSpc>
                <a:spcPct val="117000"/>
              </a:lnSpc>
              <a:buFont typeface="+mj-lt"/>
              <a:buAutoNum type="alphaLcParenR"/>
            </a:pPr>
            <a:r>
              <a:rPr lang="en-GB" dirty="0"/>
              <a:t>In class </a:t>
            </a:r>
            <a:r>
              <a:rPr lang="en-GB" i="1" dirty="0"/>
              <a:t>data content analysis</a:t>
            </a:r>
            <a:r>
              <a:rPr lang="en-GB" dirty="0"/>
              <a:t>, such as coding of tweets and interview data (Research methods)</a:t>
            </a:r>
          </a:p>
          <a:p>
            <a:pPr marL="342900" indent="-342900">
              <a:lnSpc>
                <a:spcPct val="117000"/>
              </a:lnSpc>
              <a:buFont typeface="+mj-lt"/>
              <a:buAutoNum type="alphaLcParenR"/>
            </a:pPr>
            <a:r>
              <a:rPr lang="en-GB" dirty="0"/>
              <a:t>In class</a:t>
            </a:r>
            <a:r>
              <a:rPr lang="en-GB" i="1" dirty="0"/>
              <a:t> group evaluation</a:t>
            </a:r>
            <a:r>
              <a:rPr lang="en-GB" dirty="0"/>
              <a:t> of given survey questions (Research methods)</a:t>
            </a:r>
          </a:p>
          <a:p>
            <a:pPr marL="342900" indent="-342900">
              <a:lnSpc>
                <a:spcPct val="117000"/>
              </a:lnSpc>
              <a:buFont typeface="+mj-lt"/>
              <a:buAutoNum type="alphaLcParenR"/>
            </a:pPr>
            <a:r>
              <a:rPr lang="en-GB" dirty="0"/>
              <a:t>In class </a:t>
            </a:r>
            <a:r>
              <a:rPr lang="en-GB" i="1" dirty="0"/>
              <a:t>design of research</a:t>
            </a:r>
            <a:r>
              <a:rPr lang="en-GB" dirty="0"/>
              <a:t> to explore audience responses to reality TV shows (Media industries and reality televisions)</a:t>
            </a:r>
          </a:p>
          <a:p>
            <a:pPr marL="342900" indent="-342900">
              <a:lnSpc>
                <a:spcPct val="11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n-GB" dirty="0"/>
              <a:t>In class </a:t>
            </a:r>
            <a:r>
              <a:rPr lang="en-GB" i="1" dirty="0"/>
              <a:t>group discussion</a:t>
            </a:r>
            <a:r>
              <a:rPr lang="en-GB" dirty="0"/>
              <a:t> of ethical research case studies (Research methods)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661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1084727" y="874436"/>
            <a:ext cx="9144000" cy="1359368"/>
          </a:xfrm>
        </p:spPr>
        <p:txBody>
          <a:bodyPr>
            <a:normAutofit/>
          </a:bodyPr>
          <a:lstStyle/>
          <a:p>
            <a:r>
              <a:rPr lang="en-GB"/>
              <a:t>The findings</a:t>
            </a:r>
            <a:br>
              <a:rPr lang="en-GB"/>
            </a:b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1084726" y="1193844"/>
            <a:ext cx="10252605" cy="591238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200" b="1" dirty="0"/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2000" b="1" dirty="0"/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2000" b="1" dirty="0"/>
              <a:t>Develop students’ digital production and other media-related skills</a:t>
            </a:r>
            <a:endParaRPr lang="en-GB" dirty="0"/>
          </a:p>
          <a:p>
            <a:pPr marL="342900" indent="-342900">
              <a:lnSpc>
                <a:spcPct val="117000"/>
              </a:lnSpc>
              <a:buFont typeface="+mj-lt"/>
              <a:buAutoNum type="alphaLcParenR"/>
            </a:pPr>
            <a:r>
              <a:rPr lang="en-GB" dirty="0"/>
              <a:t>In class </a:t>
            </a:r>
            <a:r>
              <a:rPr lang="en-GB" i="1" dirty="0"/>
              <a:t>HTML writing and website production</a:t>
            </a:r>
            <a:r>
              <a:rPr lang="en-GB" dirty="0"/>
              <a:t> (Digital media) </a:t>
            </a:r>
          </a:p>
          <a:p>
            <a:pPr marL="342900" indent="-342900">
              <a:lnSpc>
                <a:spcPct val="117000"/>
              </a:lnSpc>
              <a:buFont typeface="+mj-lt"/>
              <a:buAutoNum type="alphaLcParenR"/>
            </a:pPr>
            <a:r>
              <a:rPr lang="en-GB" dirty="0"/>
              <a:t>In class </a:t>
            </a:r>
            <a:r>
              <a:rPr lang="en-GB" i="1" dirty="0"/>
              <a:t>production of videos and podcasts </a:t>
            </a:r>
            <a:r>
              <a:rPr lang="en-GB" dirty="0"/>
              <a:t>(Digital creative practices) </a:t>
            </a:r>
          </a:p>
          <a:p>
            <a:pPr marL="342900" indent="-342900">
              <a:lnSpc>
                <a:spcPct val="117000"/>
              </a:lnSpc>
              <a:buFont typeface="+mj-lt"/>
              <a:buAutoNum type="alphaLcParenR"/>
            </a:pPr>
            <a:r>
              <a:rPr lang="en-GB" dirty="0"/>
              <a:t>In class </a:t>
            </a:r>
            <a:r>
              <a:rPr lang="en-GB" i="1" dirty="0"/>
              <a:t>use of applications, </a:t>
            </a:r>
            <a:r>
              <a:rPr lang="en-GB" dirty="0"/>
              <a:t>such as Adobe, Photoshop and video-editing software (Digital media)</a:t>
            </a:r>
          </a:p>
          <a:p>
            <a:pPr marL="342900" indent="-342900">
              <a:lnSpc>
                <a:spcPct val="117000"/>
              </a:lnSpc>
              <a:buFont typeface="+mj-lt"/>
              <a:buAutoNum type="alphaLcParenR"/>
            </a:pPr>
            <a:r>
              <a:rPr lang="en-GB" dirty="0"/>
              <a:t>In class </a:t>
            </a:r>
            <a:r>
              <a:rPr lang="en-GB" i="1" dirty="0"/>
              <a:t>short film production</a:t>
            </a:r>
            <a:r>
              <a:rPr lang="en-GB" dirty="0"/>
              <a:t> (Film, photography and media)</a:t>
            </a:r>
          </a:p>
          <a:p>
            <a:pPr marL="342900" indent="-342900">
              <a:lnSpc>
                <a:spcPct val="11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n-GB" dirty="0"/>
              <a:t>In class </a:t>
            </a:r>
            <a:r>
              <a:rPr lang="en-GB" i="1" dirty="0"/>
              <a:t>production of broadcast journalism outputs</a:t>
            </a:r>
            <a:r>
              <a:rPr lang="en-GB" dirty="0"/>
              <a:t> (Broadcast journalism)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852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1084727" y="874436"/>
            <a:ext cx="9144000" cy="1359368"/>
          </a:xfrm>
        </p:spPr>
        <p:txBody>
          <a:bodyPr>
            <a:normAutofit/>
          </a:bodyPr>
          <a:lstStyle/>
          <a:p>
            <a:r>
              <a:rPr lang="en-GB"/>
              <a:t>The findings</a:t>
            </a:r>
            <a:br>
              <a:rPr lang="en-GB"/>
            </a:b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1084726" y="1193844"/>
            <a:ext cx="10252605" cy="591238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200" b="1" dirty="0"/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2000" b="1" dirty="0"/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2000" b="1" dirty="0"/>
              <a:t>Prepare students for employment in the creative industries 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n-US" dirty="0">
                <a:ea typeface="+mn-lt"/>
                <a:cs typeface="+mn-lt"/>
              </a:rPr>
              <a:t>Students </a:t>
            </a:r>
            <a:r>
              <a:rPr lang="en-US" i="1" dirty="0">
                <a:ea typeface="+mn-lt"/>
                <a:cs typeface="+mn-lt"/>
              </a:rPr>
              <a:t>pitch their software designs</a:t>
            </a:r>
            <a:r>
              <a:rPr lang="en-US" dirty="0">
                <a:ea typeface="+mn-lt"/>
                <a:cs typeface="+mn-lt"/>
              </a:rPr>
              <a:t> to potential clients (Digital media studies)</a:t>
            </a:r>
            <a:endParaRPr lang="en-US" dirty="0"/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n-GB" dirty="0">
                <a:ea typeface="+mn-lt"/>
                <a:cs typeface="+mn-lt"/>
              </a:rPr>
              <a:t>Students </a:t>
            </a:r>
            <a:r>
              <a:rPr lang="en-GB" i="1" dirty="0">
                <a:ea typeface="+mn-lt"/>
                <a:cs typeface="+mn-lt"/>
              </a:rPr>
              <a:t>share their experiences</a:t>
            </a:r>
            <a:r>
              <a:rPr lang="en-GB" dirty="0">
                <a:ea typeface="+mn-lt"/>
                <a:cs typeface="+mn-lt"/>
              </a:rPr>
              <a:t> of their work placements in the media industry according to themes such as alienation (Media industries)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n-GB" dirty="0"/>
              <a:t>Students </a:t>
            </a:r>
            <a:r>
              <a:rPr lang="en-GB" i="1" dirty="0"/>
              <a:t>plan in groups who they would invite to participate </a:t>
            </a:r>
            <a:r>
              <a:rPr lang="en-GB" dirty="0"/>
              <a:t>in a radio debate (Broadcast journalism)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,Sans-Serif" pitchFamily="2" charset="2"/>
              <a:buChar char=""/>
            </a:pPr>
            <a:endParaRPr lang="en-GB" dirty="0"/>
          </a:p>
          <a:p>
            <a:pPr marL="285750" indent="-285750">
              <a:buFont typeface="Wingdings" panose="020B0604020202020204" pitchFamily="34" charset="0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323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1084727" y="736725"/>
            <a:ext cx="9144000" cy="800116"/>
          </a:xfrm>
        </p:spPr>
        <p:txBody>
          <a:bodyPr>
            <a:normAutofit/>
          </a:bodyPr>
          <a:lstStyle/>
          <a:p>
            <a:r>
              <a:rPr lang="en-GB"/>
              <a:t>Pedagogical implications of the research</a:t>
            </a:r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1084726" y="2074383"/>
            <a:ext cx="9380437" cy="429739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arenR"/>
            </a:pPr>
            <a:r>
              <a:rPr lang="en-GB">
                <a:ea typeface="+mn-lt"/>
                <a:cs typeface="+mn-lt"/>
              </a:rPr>
              <a:t>Learners within the discipline of media and communication studies are faced with a wide range of seminar formats</a:t>
            </a:r>
            <a:endParaRPr lang="en-US">
              <a:ea typeface="+mn-lt"/>
              <a:cs typeface="+mn-lt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arenR"/>
            </a:pPr>
            <a:r>
              <a:rPr lang="en-GB">
                <a:ea typeface="+mn-lt"/>
                <a:cs typeface="+mn-lt"/>
              </a:rPr>
              <a:t>The formats and content are distinct from generalisation depictions of seminars and shaped by the specific discipline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arenR"/>
            </a:pPr>
            <a:r>
              <a:rPr lang="en-GB">
                <a:ea typeface="+mn-lt"/>
                <a:cs typeface="+mn-lt"/>
              </a:rPr>
              <a:t>A range of disciplinary purposes can be identified in these seminar formats, such as the development of technological skills and employability 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arenR"/>
            </a:pPr>
            <a:r>
              <a:rPr lang="en-GB">
                <a:ea typeface="+mn-lt"/>
                <a:cs typeface="+mn-lt"/>
              </a:rPr>
              <a:t>EAP practitioners will need to prepare students to operate in a range of media and communication seminar formats</a:t>
            </a:r>
          </a:p>
          <a:p>
            <a:pPr>
              <a:spcBef>
                <a:spcPts val="0"/>
              </a:spcBef>
            </a:pPr>
            <a:endParaRPr lang="en-GB"/>
          </a:p>
          <a:p>
            <a:pPr>
              <a:spcBef>
                <a:spcPts val="0"/>
              </a:spcBef>
            </a:pPr>
            <a:endParaRPr lang="en-GB"/>
          </a:p>
          <a:p>
            <a:pPr>
              <a:spcBef>
                <a:spcPts val="0"/>
              </a:spcBef>
            </a:pPr>
            <a:endParaRPr lang="en-GB"/>
          </a:p>
          <a:p>
            <a:pPr>
              <a:spcBef>
                <a:spcPts val="0"/>
              </a:spcBef>
            </a:pPr>
            <a:endParaRPr lang="en-GB"/>
          </a:p>
          <a:p>
            <a:pPr>
              <a:spcBef>
                <a:spcPts val="0"/>
              </a:spcBef>
            </a:pPr>
            <a:endParaRPr lang="en-GB"/>
          </a:p>
          <a:p>
            <a:pPr lvl="0">
              <a:spcBef>
                <a:spcPts val="0"/>
              </a:spcBef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33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1084727" y="736725"/>
            <a:ext cx="9144000" cy="800116"/>
          </a:xfrm>
        </p:spPr>
        <p:txBody>
          <a:bodyPr>
            <a:normAutofit/>
          </a:bodyPr>
          <a:lstStyle/>
          <a:p>
            <a:r>
              <a:rPr lang="en-GB"/>
              <a:t>Pedagogical implications of the research</a:t>
            </a:r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1084726" y="2074383"/>
            <a:ext cx="9380437" cy="429739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r>
              <a:rPr lang="en-GB">
                <a:ea typeface="+mn-lt"/>
                <a:cs typeface="+mn-lt"/>
              </a:rPr>
              <a:t>5)  Media studies students should be informed of the range of seminar formats and activities that they can be expected to engage in 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r>
              <a:rPr lang="en-GB">
                <a:ea typeface="+mn-lt"/>
                <a:cs typeface="+mn-lt"/>
              </a:rPr>
              <a:t>6)  Learners can develop a deeper understanding of why certain formats and activities are introduced on degree programme  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r>
              <a:rPr lang="en-GB">
                <a:ea typeface="+mn-lt"/>
                <a:cs typeface="+mn-lt"/>
              </a:rPr>
              <a:t>7)  EAP practitioners can adopt a more evidence-based approach to the design of pedagogic tasks and linguistic foci</a:t>
            </a:r>
          </a:p>
          <a:p>
            <a:endParaRPr lang="en-US" sz="1900">
              <a:latin typeface="Segoe UI"/>
              <a:cs typeface="Segoe UI"/>
            </a:endParaRPr>
          </a:p>
          <a:p>
            <a:pPr>
              <a:spcBef>
                <a:spcPts val="0"/>
              </a:spcBef>
            </a:pPr>
            <a:endParaRPr lang="en-GB" sz="1200">
              <a:latin typeface="Segoe UI"/>
              <a:ea typeface="+mn-lt"/>
              <a:cs typeface="Segoe UI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,Sans-Serif" pitchFamily="2" charset="2"/>
              <a:buChar char=""/>
            </a:pPr>
            <a:endParaRPr lang="en-GB"/>
          </a:p>
          <a:p>
            <a:pPr>
              <a:spcBef>
                <a:spcPts val="0"/>
              </a:spcBef>
            </a:pPr>
            <a:endParaRPr lang="en-GB"/>
          </a:p>
          <a:p>
            <a:pPr>
              <a:spcBef>
                <a:spcPts val="0"/>
              </a:spcBef>
            </a:pPr>
            <a:endParaRPr lang="en-GB"/>
          </a:p>
          <a:p>
            <a:pPr>
              <a:spcBef>
                <a:spcPts val="0"/>
              </a:spcBef>
            </a:pPr>
            <a:endParaRPr lang="en-GB"/>
          </a:p>
          <a:p>
            <a:pPr>
              <a:spcBef>
                <a:spcPts val="0"/>
              </a:spcBef>
            </a:pPr>
            <a:endParaRPr lang="en-GB"/>
          </a:p>
          <a:p>
            <a:pPr lvl="0">
              <a:spcBef>
                <a:spcPts val="0"/>
              </a:spcBef>
            </a:pPr>
            <a:endParaRPr lang="en-GB"/>
          </a:p>
          <a:p>
            <a:pPr>
              <a:spcBef>
                <a:spcPts val="0"/>
              </a:spcBef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284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4B22DAC-0D8A-4C24-86F8-EFAC0333C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1084728" y="1597961"/>
            <a:ext cx="3381977" cy="3162300"/>
          </a:xfrm>
        </p:spPr>
        <p:txBody>
          <a:bodyPr anchor="t">
            <a:normAutofit/>
          </a:bodyPr>
          <a:lstStyle/>
          <a:p>
            <a:r>
              <a:rPr lang="en-US" dirty="0"/>
              <a:t>Questions</a:t>
            </a:r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1084728" y="4902489"/>
            <a:ext cx="3381977" cy="98507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800"/>
              </a:spcAft>
            </a:pPr>
            <a:endParaRPr lang="en-US">
              <a:ea typeface="+mn-lt"/>
              <a:cs typeface="+mn-lt"/>
            </a:endParaRPr>
          </a:p>
          <a:p>
            <a:pPr marL="342900" indent="-342900">
              <a:spcAft>
                <a:spcPts val="800"/>
              </a:spcAft>
              <a:buFont typeface="Wingdings,Sans-Serif" pitchFamily="2" charset="2"/>
              <a:buChar char=""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33AA04-DA7E-481C-A338-4C179288D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1350" y="3428997"/>
            <a:ext cx="6960649" cy="34389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Three women gathered around laptop">
            <a:extLst>
              <a:ext uri="{FF2B5EF4-FFF2-40B4-BE49-F238E27FC236}">
                <a16:creationId xmlns:a16="http://schemas.microsoft.com/office/drawing/2014/main" id="{E5B9BD44-9E34-5CDE-E791-49C61F9BE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25985"/>
          <a:stretch/>
        </p:blipFill>
        <p:spPr>
          <a:xfrm>
            <a:off x="5244076" y="3423745"/>
            <a:ext cx="6960649" cy="3438977"/>
          </a:xfrm>
          <a:custGeom>
            <a:avLst/>
            <a:gdLst/>
            <a:ahLst/>
            <a:cxnLst/>
            <a:rect l="l" t="t" r="r" b="b"/>
            <a:pathLst>
              <a:path w="6960651" h="3443094">
                <a:moveTo>
                  <a:pt x="3480325" y="0"/>
                </a:moveTo>
                <a:cubicBezTo>
                  <a:pt x="5402455" y="0"/>
                  <a:pt x="6960651" y="1541526"/>
                  <a:pt x="6960651" y="3443094"/>
                </a:cubicBezTo>
                <a:lnTo>
                  <a:pt x="3480325" y="3443094"/>
                </a:lnTo>
                <a:lnTo>
                  <a:pt x="0" y="3443094"/>
                </a:lnTo>
                <a:cubicBezTo>
                  <a:pt x="0" y="1541526"/>
                  <a:pt x="1558196" y="0"/>
                  <a:pt x="3480325" y="0"/>
                </a:cubicBezTo>
                <a:close/>
              </a:path>
            </a:pathLst>
          </a:custGeom>
        </p:spPr>
      </p:pic>
      <p:pic>
        <p:nvPicPr>
          <p:cNvPr id="4" name="Picture 4" descr="Adult students with laptops in classroom">
            <a:extLst>
              <a:ext uri="{FF2B5EF4-FFF2-40B4-BE49-F238E27FC236}">
                <a16:creationId xmlns:a16="http://schemas.microsoft.com/office/drawing/2014/main" id="{3B2113AA-8E4D-10D3-C52C-0B7D3E92E9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64" b="12964"/>
          <a:stretch/>
        </p:blipFill>
        <p:spPr>
          <a:xfrm>
            <a:off x="5231349" y="17"/>
            <a:ext cx="6960651" cy="343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30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E192E3E-68A9-4F36-936C-1C8D0B9EF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1948C2-E4DD-4B0F-BD79-CB28ED230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1077362" y="720435"/>
            <a:ext cx="7033904" cy="9840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References</a:t>
            </a:r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1077361" y="1884131"/>
            <a:ext cx="7297381" cy="425343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71450" indent="-171450" fontAlgn="base"/>
            <a:r>
              <a:rPr lang="en-GB" sz="1300" dirty="0"/>
              <a:t>Alexander, O., Argent, S. and Spencer, J. 2019. </a:t>
            </a:r>
            <a:r>
              <a:rPr lang="en-GB" sz="1300" i="1" dirty="0"/>
              <a:t>EAP Essentials</a:t>
            </a:r>
            <a:r>
              <a:rPr lang="en-GB" sz="1300" dirty="0"/>
              <a:t>. 2nd ed. Reading: Garnet.</a:t>
            </a:r>
            <a:endParaRPr lang="en-US" sz="1300" dirty="0"/>
          </a:p>
          <a:p>
            <a:pPr marL="171450" indent="-171450" algn="l" rtl="0" fontAlgn="base"/>
            <a:r>
              <a:rPr lang="en-GB" sz="1300" dirty="0"/>
              <a:t>Argent, S. and Alexander, O. </a:t>
            </a:r>
            <a:r>
              <a:rPr lang="en-GB" sz="1300" i="1" dirty="0"/>
              <a:t>Access EAP</a:t>
            </a:r>
            <a:r>
              <a:rPr lang="en-GB" sz="1300" dirty="0"/>
              <a:t>. 2013. Reading: Garnet. </a:t>
            </a:r>
          </a:p>
          <a:p>
            <a:pPr marL="171450" indent="-171450"/>
            <a:r>
              <a:rPr lang="en-US" sz="1300" dirty="0"/>
              <a:t>Cottrell, S. 2019. </a:t>
            </a:r>
            <a:r>
              <a:rPr lang="en-US" sz="1300" i="1" dirty="0"/>
              <a:t>The study skills handbook</a:t>
            </a:r>
            <a:r>
              <a:rPr lang="en-US" sz="1300" dirty="0"/>
              <a:t>. 5th ed. Bloomsbury Publishing: London.  </a:t>
            </a:r>
          </a:p>
          <a:p>
            <a:pPr marL="171450" indent="-171450"/>
            <a:r>
              <a:rPr lang="en-GB" sz="1300" dirty="0" err="1">
                <a:ea typeface="+mn-lt"/>
                <a:cs typeface="+mn-lt"/>
              </a:rPr>
              <a:t>Dannels</a:t>
            </a:r>
            <a:r>
              <a:rPr lang="en-GB" sz="1300" dirty="0">
                <a:ea typeface="+mn-lt"/>
                <a:cs typeface="+mn-lt"/>
              </a:rPr>
              <a:t>, D. 2001. Time to speak up: A theoretical framework of situated pedagogy and practice for communication across the curriculum. </a:t>
            </a:r>
            <a:r>
              <a:rPr lang="en-GB" sz="1300" i="1" dirty="0">
                <a:ea typeface="+mn-lt"/>
                <a:cs typeface="+mn-lt"/>
              </a:rPr>
              <a:t>Communication Education. </a:t>
            </a:r>
            <a:r>
              <a:rPr lang="en-GB" sz="1300" b="1" dirty="0">
                <a:ea typeface="+mn-lt"/>
                <a:cs typeface="+mn-lt"/>
              </a:rPr>
              <a:t>50</a:t>
            </a:r>
            <a:r>
              <a:rPr lang="en-GB" sz="1300" dirty="0">
                <a:ea typeface="+mn-lt"/>
                <a:cs typeface="+mn-lt"/>
              </a:rPr>
              <a:t>(2), pp.144–158.</a:t>
            </a:r>
            <a:endParaRPr lang="en-US" dirty="0">
              <a:ea typeface="+mn-lt"/>
              <a:cs typeface="+mn-lt"/>
            </a:endParaRPr>
          </a:p>
          <a:p>
            <a:pPr marL="171450" indent="-171450"/>
            <a:r>
              <a:rPr lang="en-US" sz="1300" dirty="0"/>
              <a:t>De Chazal, E. 2014. </a:t>
            </a:r>
            <a:r>
              <a:rPr lang="en-US" sz="1300" i="1" dirty="0"/>
              <a:t>English for academic purposes</a:t>
            </a:r>
            <a:r>
              <a:rPr lang="en-US" sz="1300" dirty="0"/>
              <a:t>. Oxford: Oxford University Press. </a:t>
            </a:r>
          </a:p>
          <a:p>
            <a:pPr marL="171450" indent="-171450"/>
            <a:r>
              <a:rPr lang="en-US" sz="1300" dirty="0"/>
              <a:t>De Chazal, E. and Hughes, J. 2015.</a:t>
            </a:r>
            <a:r>
              <a:rPr lang="en-US" sz="1300" i="1" dirty="0"/>
              <a:t> Oxford English for academic purposes advanced student book</a:t>
            </a:r>
            <a:r>
              <a:rPr lang="en-US" sz="1300" dirty="0"/>
              <a:t>. Oxford: Oxford University Press. </a:t>
            </a:r>
          </a:p>
          <a:p>
            <a:pPr marL="171450" indent="-171450"/>
            <a:r>
              <a:rPr lang="en-US" sz="1400" dirty="0" err="1">
                <a:ea typeface="+mn-lt"/>
                <a:cs typeface="+mn-lt"/>
              </a:rPr>
              <a:t>D</a:t>
            </a:r>
            <a:r>
              <a:rPr lang="en-US" sz="1300" dirty="0" err="1">
                <a:ea typeface="+mn-lt"/>
                <a:cs typeface="+mn-lt"/>
              </a:rPr>
              <a:t>ippold</a:t>
            </a:r>
            <a:r>
              <a:rPr lang="en-US" sz="1300" dirty="0">
                <a:ea typeface="+mn-lt"/>
                <a:cs typeface="+mn-lt"/>
              </a:rPr>
              <a:t>, D. and Heron, M. 2021. Classroom interaction: Disciplinary contexts. In: </a:t>
            </a:r>
            <a:r>
              <a:rPr lang="en-US" sz="1300" dirty="0" err="1">
                <a:ea typeface="+mn-lt"/>
                <a:cs typeface="+mn-lt"/>
              </a:rPr>
              <a:t>Dippold</a:t>
            </a:r>
            <a:r>
              <a:rPr lang="en-US" sz="1300" dirty="0">
                <a:ea typeface="+mn-lt"/>
                <a:cs typeface="+mn-lt"/>
              </a:rPr>
              <a:t>, D. and Heron, M. eds. Meaningful teaching interaction at the </a:t>
            </a:r>
            <a:r>
              <a:rPr lang="en-US" sz="1300" dirty="0" err="1">
                <a:ea typeface="+mn-lt"/>
                <a:cs typeface="+mn-lt"/>
              </a:rPr>
              <a:t>internationalised</a:t>
            </a:r>
            <a:r>
              <a:rPr lang="en-US" sz="1300" dirty="0">
                <a:ea typeface="+mn-lt"/>
                <a:cs typeface="+mn-lt"/>
              </a:rPr>
              <a:t>  university. London: Routledge, pp.71-79.</a:t>
            </a:r>
            <a:endParaRPr lang="en-US" dirty="0"/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F28E32-1DC4-476E-A298-6C2066882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24696" y="0"/>
            <a:ext cx="3456507" cy="34361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34">
            <a:extLst>
              <a:ext uri="{FF2B5EF4-FFF2-40B4-BE49-F238E27FC236}">
                <a16:creationId xmlns:a16="http://schemas.microsoft.com/office/drawing/2014/main" id="{59AD7FA5-98A4-4D87-9F03-9F3E6B19B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743880" y="-11926"/>
            <a:ext cx="3428987" cy="3467355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B624B2-894D-4F7A-B2F3-393D6564D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24696" y="3434976"/>
            <a:ext cx="3467300" cy="34289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2735368-17CD-48E3-B886-DF9A79AF5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8724696" y="3434976"/>
            <a:ext cx="3467303" cy="1725519"/>
          </a:xfrm>
          <a:custGeom>
            <a:avLst/>
            <a:gdLst>
              <a:gd name="connsiteX0" fmla="*/ 3423466 w 3423466"/>
              <a:gd name="connsiteY0" fmla="*/ 0 h 1718483"/>
              <a:gd name="connsiteX1" fmla="*/ 1710280 w 3423466"/>
              <a:gd name="connsiteY1" fmla="*/ 0 h 1718483"/>
              <a:gd name="connsiteX2" fmla="*/ 1710280 w 3423466"/>
              <a:gd name="connsiteY2" fmla="*/ 1 h 1718483"/>
              <a:gd name="connsiteX3" fmla="*/ 0 w 3423466"/>
              <a:gd name="connsiteY3" fmla="*/ 1 h 1718483"/>
              <a:gd name="connsiteX4" fmla="*/ 1538022 w 3423466"/>
              <a:gd name="connsiteY4" fmla="*/ 1709611 h 1718483"/>
              <a:gd name="connsiteX5" fmla="*/ 1710280 w 3423466"/>
              <a:gd name="connsiteY5" fmla="*/ 1718336 h 1718483"/>
              <a:gd name="connsiteX6" fmla="*/ 1710280 w 3423466"/>
              <a:gd name="connsiteY6" fmla="*/ 1718482 h 1718483"/>
              <a:gd name="connsiteX7" fmla="*/ 1711723 w 3423466"/>
              <a:gd name="connsiteY7" fmla="*/ 1718409 h 1718483"/>
              <a:gd name="connsiteX8" fmla="*/ 1713186 w 3423466"/>
              <a:gd name="connsiteY8" fmla="*/ 1718483 h 1718483"/>
              <a:gd name="connsiteX9" fmla="*/ 1713186 w 3423466"/>
              <a:gd name="connsiteY9" fmla="*/ 1718335 h 1718483"/>
              <a:gd name="connsiteX10" fmla="*/ 1885444 w 3423466"/>
              <a:gd name="connsiteY10" fmla="*/ 1709610 h 1718483"/>
              <a:gd name="connsiteX11" fmla="*/ 3423466 w 3423466"/>
              <a:gd name="connsiteY11" fmla="*/ 0 h 171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3466" h="1718483">
                <a:moveTo>
                  <a:pt x="3423466" y="0"/>
                </a:moveTo>
                <a:lnTo>
                  <a:pt x="1710280" y="0"/>
                </a:lnTo>
                <a:lnTo>
                  <a:pt x="1710280" y="1"/>
                </a:lnTo>
                <a:lnTo>
                  <a:pt x="0" y="1"/>
                </a:lnTo>
                <a:cubicBezTo>
                  <a:pt x="0" y="889774"/>
                  <a:pt x="674138" y="1621607"/>
                  <a:pt x="1538022" y="1709611"/>
                </a:cubicBezTo>
                <a:lnTo>
                  <a:pt x="1710280" y="1718336"/>
                </a:lnTo>
                <a:lnTo>
                  <a:pt x="1710280" y="1718482"/>
                </a:lnTo>
                <a:lnTo>
                  <a:pt x="1711723" y="1718409"/>
                </a:lnTo>
                <a:lnTo>
                  <a:pt x="1713186" y="1718483"/>
                </a:lnTo>
                <a:lnTo>
                  <a:pt x="1713186" y="1718335"/>
                </a:lnTo>
                <a:lnTo>
                  <a:pt x="1885444" y="1709610"/>
                </a:lnTo>
                <a:cubicBezTo>
                  <a:pt x="2749328" y="1621606"/>
                  <a:pt x="3423466" y="889773"/>
                  <a:pt x="34234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131CD95-4390-46E7-8713-223CE3CAD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8724696" y="5160552"/>
            <a:ext cx="3467303" cy="1690189"/>
          </a:xfrm>
          <a:custGeom>
            <a:avLst/>
            <a:gdLst>
              <a:gd name="connsiteX0" fmla="*/ 3423466 w 3423466"/>
              <a:gd name="connsiteY0" fmla="*/ 0 h 1718483"/>
              <a:gd name="connsiteX1" fmla="*/ 1710280 w 3423466"/>
              <a:gd name="connsiteY1" fmla="*/ 0 h 1718483"/>
              <a:gd name="connsiteX2" fmla="*/ 1710280 w 3423466"/>
              <a:gd name="connsiteY2" fmla="*/ 1 h 1718483"/>
              <a:gd name="connsiteX3" fmla="*/ 0 w 3423466"/>
              <a:gd name="connsiteY3" fmla="*/ 1 h 1718483"/>
              <a:gd name="connsiteX4" fmla="*/ 1538022 w 3423466"/>
              <a:gd name="connsiteY4" fmla="*/ 1709611 h 1718483"/>
              <a:gd name="connsiteX5" fmla="*/ 1710280 w 3423466"/>
              <a:gd name="connsiteY5" fmla="*/ 1718336 h 1718483"/>
              <a:gd name="connsiteX6" fmla="*/ 1710280 w 3423466"/>
              <a:gd name="connsiteY6" fmla="*/ 1718482 h 1718483"/>
              <a:gd name="connsiteX7" fmla="*/ 1711723 w 3423466"/>
              <a:gd name="connsiteY7" fmla="*/ 1718409 h 1718483"/>
              <a:gd name="connsiteX8" fmla="*/ 1713186 w 3423466"/>
              <a:gd name="connsiteY8" fmla="*/ 1718483 h 1718483"/>
              <a:gd name="connsiteX9" fmla="*/ 1713186 w 3423466"/>
              <a:gd name="connsiteY9" fmla="*/ 1718335 h 1718483"/>
              <a:gd name="connsiteX10" fmla="*/ 1885444 w 3423466"/>
              <a:gd name="connsiteY10" fmla="*/ 1709610 h 1718483"/>
              <a:gd name="connsiteX11" fmla="*/ 3423466 w 3423466"/>
              <a:gd name="connsiteY11" fmla="*/ 0 h 171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3466" h="1718483">
                <a:moveTo>
                  <a:pt x="3423466" y="0"/>
                </a:moveTo>
                <a:lnTo>
                  <a:pt x="1710280" y="0"/>
                </a:lnTo>
                <a:lnTo>
                  <a:pt x="1710280" y="1"/>
                </a:lnTo>
                <a:lnTo>
                  <a:pt x="0" y="1"/>
                </a:lnTo>
                <a:cubicBezTo>
                  <a:pt x="0" y="889774"/>
                  <a:pt x="674138" y="1621607"/>
                  <a:pt x="1538022" y="1709611"/>
                </a:cubicBezTo>
                <a:lnTo>
                  <a:pt x="1710280" y="1718336"/>
                </a:lnTo>
                <a:lnTo>
                  <a:pt x="1710280" y="1718482"/>
                </a:lnTo>
                <a:lnTo>
                  <a:pt x="1711723" y="1718409"/>
                </a:lnTo>
                <a:lnTo>
                  <a:pt x="1713186" y="1718483"/>
                </a:lnTo>
                <a:lnTo>
                  <a:pt x="1713186" y="1718335"/>
                </a:lnTo>
                <a:lnTo>
                  <a:pt x="1885444" y="1709610"/>
                </a:lnTo>
                <a:cubicBezTo>
                  <a:pt x="2749328" y="1621606"/>
                  <a:pt x="3423466" y="889773"/>
                  <a:pt x="34234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15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E192E3E-68A9-4F36-936C-1C8D0B9EF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1948C2-E4DD-4B0F-BD79-CB28ED230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1077362" y="720435"/>
            <a:ext cx="7033904" cy="73948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References</a:t>
            </a:r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1077361" y="1884131"/>
            <a:ext cx="7297381" cy="425343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71450" indent="-171450" fontAlgn="base"/>
            <a:r>
              <a:rPr lang="en-US" sz="1300" dirty="0"/>
              <a:t>Doff, A. </a:t>
            </a:r>
            <a:r>
              <a:rPr lang="en-US" sz="1300" dirty="0" err="1"/>
              <a:t>Thaine</a:t>
            </a:r>
            <a:r>
              <a:rPr lang="en-US" sz="1300" dirty="0"/>
              <a:t>, C. </a:t>
            </a:r>
            <a:r>
              <a:rPr lang="en-US" sz="1300" dirty="0" err="1"/>
              <a:t>Puchta</a:t>
            </a:r>
            <a:r>
              <a:rPr lang="en-US" sz="1300" dirty="0"/>
              <a:t>, H. </a:t>
            </a:r>
            <a:r>
              <a:rPr lang="en-US" sz="1300" dirty="0" err="1"/>
              <a:t>Stranks</a:t>
            </a:r>
            <a:r>
              <a:rPr lang="en-US" sz="1300" dirty="0"/>
              <a:t>, J. Lewis-Jones, P. 2022. </a:t>
            </a:r>
            <a:r>
              <a:rPr lang="en-US" sz="1300" i="1" dirty="0"/>
              <a:t>Empower Students Book C1</a:t>
            </a:r>
            <a:r>
              <a:rPr lang="en-US" sz="1300" dirty="0"/>
              <a:t>. Cambridge: Cambridge University Press. </a:t>
            </a:r>
          </a:p>
          <a:p>
            <a:pPr marL="171450" indent="-171450"/>
            <a:r>
              <a:rPr lang="en-US" sz="1300" dirty="0" err="1"/>
              <a:t>Hewings</a:t>
            </a:r>
            <a:r>
              <a:rPr lang="en-US" sz="1300" dirty="0"/>
              <a:t>, M. 2012. Cambridge academic English upper intermediate student's book: </a:t>
            </a:r>
            <a:r>
              <a:rPr lang="en-US" sz="1300" i="1" dirty="0"/>
              <a:t>An integrated skills course for EAP. Cambridge</a:t>
            </a:r>
            <a:r>
              <a:rPr lang="en-US" sz="1300" dirty="0"/>
              <a:t>: Cambridge University Press.</a:t>
            </a:r>
          </a:p>
          <a:p>
            <a:pPr marL="171450" indent="-171450"/>
            <a:r>
              <a:rPr lang="en-US" sz="1300" dirty="0"/>
              <a:t>Heron, M. 2018. Dialogic stance in higher education seminars. </a:t>
            </a:r>
            <a:r>
              <a:rPr lang="en-US" sz="1300" i="1" dirty="0"/>
              <a:t>Language and Education</a:t>
            </a:r>
            <a:r>
              <a:rPr lang="en-US" sz="1300" dirty="0"/>
              <a:t>. </a:t>
            </a:r>
            <a:r>
              <a:rPr lang="en-US" sz="1300" b="1" dirty="0"/>
              <a:t>32</a:t>
            </a:r>
            <a:r>
              <a:rPr lang="en-US" sz="1300" dirty="0"/>
              <a:t>(2), pp.112–126.</a:t>
            </a:r>
          </a:p>
          <a:p>
            <a:pPr marL="171450" indent="-171450"/>
            <a:r>
              <a:rPr lang="en-US" sz="1300" dirty="0" err="1"/>
              <a:t>Kostka</a:t>
            </a:r>
            <a:r>
              <a:rPr lang="en-US" sz="1300" dirty="0"/>
              <a:t>, I. and Olmstead-Wang, S. 2014. </a:t>
            </a:r>
            <a:r>
              <a:rPr lang="en-US" sz="1300" i="1" dirty="0"/>
              <a:t>Teaching English for academic purposes</a:t>
            </a:r>
            <a:r>
              <a:rPr lang="en-US" sz="1300" dirty="0"/>
              <a:t>. Chicago: TESOL Press. </a:t>
            </a:r>
          </a:p>
          <a:p>
            <a:pPr marL="171450" indent="-171450"/>
            <a:r>
              <a:rPr lang="en-US" sz="1300" dirty="0"/>
              <a:t>Mercer, N., Warwick, P. and Ahmed, A. 2017. An oral assessment toolkit: Linking research and development in the assessment of students’ spoken language skills at age 11-12. </a:t>
            </a:r>
            <a:r>
              <a:rPr lang="en-US" sz="1300" i="1" dirty="0"/>
              <a:t>Learning and Instruction</a:t>
            </a:r>
            <a:r>
              <a:rPr lang="en-US" sz="1300" dirty="0"/>
              <a:t>. </a:t>
            </a:r>
            <a:r>
              <a:rPr lang="en-US" sz="1300" b="1" dirty="0"/>
              <a:t>48</a:t>
            </a:r>
            <a:r>
              <a:rPr lang="en-US" sz="1300" dirty="0"/>
              <a:t>, pp. 51-60.</a:t>
            </a:r>
          </a:p>
          <a:p>
            <a:pPr marL="171450" indent="-171450"/>
            <a:r>
              <a:rPr lang="en-GB" sz="1300" dirty="0" err="1"/>
              <a:t>Palmour</a:t>
            </a:r>
            <a:r>
              <a:rPr lang="en-GB" sz="1300" dirty="0"/>
              <a:t>, L. and Doubleday, J. 2020. </a:t>
            </a:r>
            <a:r>
              <a:rPr lang="en-GB" sz="1300" i="1" dirty="0"/>
              <a:t>Facilitating oral skills development: a guide for practitioners in higher education</a:t>
            </a:r>
            <a:r>
              <a:rPr lang="en-GB" sz="1300" dirty="0"/>
              <a:t>. London: British Council.</a:t>
            </a:r>
          </a:p>
          <a:p>
            <a:pPr marL="171450" indent="-171450"/>
            <a:r>
              <a:rPr lang="en-GB" sz="1300" dirty="0" err="1"/>
              <a:t>Sizcek</a:t>
            </a:r>
            <a:r>
              <a:rPr lang="en-GB" sz="1300" dirty="0"/>
              <a:t>, M. 2022. </a:t>
            </a:r>
            <a:r>
              <a:rPr lang="en-GB" sz="1300" dirty="0">
                <a:ea typeface="+mn-lt"/>
                <a:cs typeface="+mn-lt"/>
              </a:rPr>
              <a:t>Advancing global learning through genre-based and multimodal oral academic communication. In: </a:t>
            </a:r>
            <a:r>
              <a:rPr lang="en-GB" sz="1300" dirty="0" err="1">
                <a:ea typeface="+mn-lt"/>
                <a:cs typeface="+mn-lt"/>
              </a:rPr>
              <a:t>Sizcek</a:t>
            </a:r>
            <a:r>
              <a:rPr lang="en-GB" sz="1300" dirty="0">
                <a:ea typeface="+mn-lt"/>
                <a:cs typeface="+mn-lt"/>
              </a:rPr>
              <a:t>, M. ed. </a:t>
            </a:r>
            <a:r>
              <a:rPr lang="en-GB" sz="1300" i="1" dirty="0">
                <a:ea typeface="+mn-lt"/>
                <a:cs typeface="+mn-lt"/>
              </a:rPr>
              <a:t>Pedagogy </a:t>
            </a:r>
            <a:r>
              <a:rPr lang="en-GB" sz="1300" i="1" dirty="0"/>
              <a:t>Pedagogical innovations in oral academic communication</a:t>
            </a:r>
            <a:r>
              <a:rPr lang="en-GB" sz="1300" dirty="0"/>
              <a:t>. Ann </a:t>
            </a:r>
            <a:r>
              <a:rPr lang="en-GB" sz="1300" dirty="0" err="1"/>
              <a:t>Arbor</a:t>
            </a:r>
            <a:r>
              <a:rPr lang="en-GB" sz="1300" dirty="0"/>
              <a:t>: University of Michigan Press, pp.19-36.</a:t>
            </a:r>
          </a:p>
          <a:p>
            <a:pPr marL="171450" indent="-171450">
              <a:buFont typeface="Arial"/>
              <a:buChar char="•"/>
            </a:pPr>
            <a:endParaRPr lang="en-US" sz="1300" dirty="0">
              <a:solidFill>
                <a:srgbClr val="444444"/>
              </a:solidFill>
            </a:endParaRPr>
          </a:p>
          <a:p>
            <a:pPr marL="171450" indent="-171450"/>
            <a:endParaRPr lang="en-US" sz="13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F28E32-1DC4-476E-A298-6C2066882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24696" y="0"/>
            <a:ext cx="3456507" cy="34361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34">
            <a:extLst>
              <a:ext uri="{FF2B5EF4-FFF2-40B4-BE49-F238E27FC236}">
                <a16:creationId xmlns:a16="http://schemas.microsoft.com/office/drawing/2014/main" id="{59AD7FA5-98A4-4D87-9F03-9F3E6B19B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743880" y="-11926"/>
            <a:ext cx="3428987" cy="3467355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B624B2-894D-4F7A-B2F3-393D6564D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24696" y="3434976"/>
            <a:ext cx="3467300" cy="34289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2735368-17CD-48E3-B886-DF9A79AF5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8724696" y="3434976"/>
            <a:ext cx="3467303" cy="1725519"/>
          </a:xfrm>
          <a:custGeom>
            <a:avLst/>
            <a:gdLst>
              <a:gd name="connsiteX0" fmla="*/ 3423466 w 3423466"/>
              <a:gd name="connsiteY0" fmla="*/ 0 h 1718483"/>
              <a:gd name="connsiteX1" fmla="*/ 1710280 w 3423466"/>
              <a:gd name="connsiteY1" fmla="*/ 0 h 1718483"/>
              <a:gd name="connsiteX2" fmla="*/ 1710280 w 3423466"/>
              <a:gd name="connsiteY2" fmla="*/ 1 h 1718483"/>
              <a:gd name="connsiteX3" fmla="*/ 0 w 3423466"/>
              <a:gd name="connsiteY3" fmla="*/ 1 h 1718483"/>
              <a:gd name="connsiteX4" fmla="*/ 1538022 w 3423466"/>
              <a:gd name="connsiteY4" fmla="*/ 1709611 h 1718483"/>
              <a:gd name="connsiteX5" fmla="*/ 1710280 w 3423466"/>
              <a:gd name="connsiteY5" fmla="*/ 1718336 h 1718483"/>
              <a:gd name="connsiteX6" fmla="*/ 1710280 w 3423466"/>
              <a:gd name="connsiteY6" fmla="*/ 1718482 h 1718483"/>
              <a:gd name="connsiteX7" fmla="*/ 1711723 w 3423466"/>
              <a:gd name="connsiteY7" fmla="*/ 1718409 h 1718483"/>
              <a:gd name="connsiteX8" fmla="*/ 1713186 w 3423466"/>
              <a:gd name="connsiteY8" fmla="*/ 1718483 h 1718483"/>
              <a:gd name="connsiteX9" fmla="*/ 1713186 w 3423466"/>
              <a:gd name="connsiteY9" fmla="*/ 1718335 h 1718483"/>
              <a:gd name="connsiteX10" fmla="*/ 1885444 w 3423466"/>
              <a:gd name="connsiteY10" fmla="*/ 1709610 h 1718483"/>
              <a:gd name="connsiteX11" fmla="*/ 3423466 w 3423466"/>
              <a:gd name="connsiteY11" fmla="*/ 0 h 171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3466" h="1718483">
                <a:moveTo>
                  <a:pt x="3423466" y="0"/>
                </a:moveTo>
                <a:lnTo>
                  <a:pt x="1710280" y="0"/>
                </a:lnTo>
                <a:lnTo>
                  <a:pt x="1710280" y="1"/>
                </a:lnTo>
                <a:lnTo>
                  <a:pt x="0" y="1"/>
                </a:lnTo>
                <a:cubicBezTo>
                  <a:pt x="0" y="889774"/>
                  <a:pt x="674138" y="1621607"/>
                  <a:pt x="1538022" y="1709611"/>
                </a:cubicBezTo>
                <a:lnTo>
                  <a:pt x="1710280" y="1718336"/>
                </a:lnTo>
                <a:lnTo>
                  <a:pt x="1710280" y="1718482"/>
                </a:lnTo>
                <a:lnTo>
                  <a:pt x="1711723" y="1718409"/>
                </a:lnTo>
                <a:lnTo>
                  <a:pt x="1713186" y="1718483"/>
                </a:lnTo>
                <a:lnTo>
                  <a:pt x="1713186" y="1718335"/>
                </a:lnTo>
                <a:lnTo>
                  <a:pt x="1885444" y="1709610"/>
                </a:lnTo>
                <a:cubicBezTo>
                  <a:pt x="2749328" y="1621606"/>
                  <a:pt x="3423466" y="889773"/>
                  <a:pt x="34234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131CD95-4390-46E7-8713-223CE3CAD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8724696" y="5160552"/>
            <a:ext cx="3467303" cy="1690189"/>
          </a:xfrm>
          <a:custGeom>
            <a:avLst/>
            <a:gdLst>
              <a:gd name="connsiteX0" fmla="*/ 3423466 w 3423466"/>
              <a:gd name="connsiteY0" fmla="*/ 0 h 1718483"/>
              <a:gd name="connsiteX1" fmla="*/ 1710280 w 3423466"/>
              <a:gd name="connsiteY1" fmla="*/ 0 h 1718483"/>
              <a:gd name="connsiteX2" fmla="*/ 1710280 w 3423466"/>
              <a:gd name="connsiteY2" fmla="*/ 1 h 1718483"/>
              <a:gd name="connsiteX3" fmla="*/ 0 w 3423466"/>
              <a:gd name="connsiteY3" fmla="*/ 1 h 1718483"/>
              <a:gd name="connsiteX4" fmla="*/ 1538022 w 3423466"/>
              <a:gd name="connsiteY4" fmla="*/ 1709611 h 1718483"/>
              <a:gd name="connsiteX5" fmla="*/ 1710280 w 3423466"/>
              <a:gd name="connsiteY5" fmla="*/ 1718336 h 1718483"/>
              <a:gd name="connsiteX6" fmla="*/ 1710280 w 3423466"/>
              <a:gd name="connsiteY6" fmla="*/ 1718482 h 1718483"/>
              <a:gd name="connsiteX7" fmla="*/ 1711723 w 3423466"/>
              <a:gd name="connsiteY7" fmla="*/ 1718409 h 1718483"/>
              <a:gd name="connsiteX8" fmla="*/ 1713186 w 3423466"/>
              <a:gd name="connsiteY8" fmla="*/ 1718483 h 1718483"/>
              <a:gd name="connsiteX9" fmla="*/ 1713186 w 3423466"/>
              <a:gd name="connsiteY9" fmla="*/ 1718335 h 1718483"/>
              <a:gd name="connsiteX10" fmla="*/ 1885444 w 3423466"/>
              <a:gd name="connsiteY10" fmla="*/ 1709610 h 1718483"/>
              <a:gd name="connsiteX11" fmla="*/ 3423466 w 3423466"/>
              <a:gd name="connsiteY11" fmla="*/ 0 h 171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3466" h="1718483">
                <a:moveTo>
                  <a:pt x="3423466" y="0"/>
                </a:moveTo>
                <a:lnTo>
                  <a:pt x="1710280" y="0"/>
                </a:lnTo>
                <a:lnTo>
                  <a:pt x="1710280" y="1"/>
                </a:lnTo>
                <a:lnTo>
                  <a:pt x="0" y="1"/>
                </a:lnTo>
                <a:cubicBezTo>
                  <a:pt x="0" y="889774"/>
                  <a:pt x="674138" y="1621607"/>
                  <a:pt x="1538022" y="1709611"/>
                </a:cubicBezTo>
                <a:lnTo>
                  <a:pt x="1710280" y="1718336"/>
                </a:lnTo>
                <a:lnTo>
                  <a:pt x="1710280" y="1718482"/>
                </a:lnTo>
                <a:lnTo>
                  <a:pt x="1711723" y="1718409"/>
                </a:lnTo>
                <a:lnTo>
                  <a:pt x="1713186" y="1718483"/>
                </a:lnTo>
                <a:lnTo>
                  <a:pt x="1713186" y="1718335"/>
                </a:lnTo>
                <a:lnTo>
                  <a:pt x="1885444" y="1709610"/>
                </a:lnTo>
                <a:cubicBezTo>
                  <a:pt x="2749328" y="1621606"/>
                  <a:pt x="3423466" y="889773"/>
                  <a:pt x="34234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309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192E3E-68A9-4F36-936C-1C8D0B9EF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4F1948C2-E4DD-4B0F-BD79-CB28ED230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1077362" y="720435"/>
            <a:ext cx="6484670" cy="9106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b="1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Introduction</a:t>
            </a:r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1077362" y="1891272"/>
            <a:ext cx="7201664" cy="381754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</a:pPr>
            <a:endParaRPr lang="en-US"/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</a:pPr>
            <a:endParaRPr lang="en-US"/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</a:pPr>
            <a:r>
              <a:rPr lang="en-US"/>
              <a:t>Current EAP approaches to oral academic literacy for seminar learning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</a:pPr>
            <a:r>
              <a:rPr lang="en-US"/>
              <a:t>Understandings of academic seminar settings in the Academy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</a:pPr>
            <a:r>
              <a:rPr lang="en-US"/>
              <a:t>Empirical research conducted in the discipline of media and communication 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</a:pPr>
            <a:r>
              <a:rPr lang="en-US"/>
              <a:t>Pedagogical implications of the research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</a:pP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3F28E32-1DC4-476E-A298-6C2066882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24696" y="0"/>
            <a:ext cx="3456507" cy="34361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4">
            <a:extLst>
              <a:ext uri="{FF2B5EF4-FFF2-40B4-BE49-F238E27FC236}">
                <a16:creationId xmlns:a16="http://schemas.microsoft.com/office/drawing/2014/main" id="{59AD7FA5-98A4-4D87-9F03-9F3E6B19B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743880" y="-11926"/>
            <a:ext cx="3428987" cy="3467355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7B624B2-894D-4F7A-B2F3-393D6564D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24696" y="3434976"/>
            <a:ext cx="3467300" cy="34289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22735368-17CD-48E3-B886-DF9A79AF5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8724696" y="3434976"/>
            <a:ext cx="3467303" cy="1725519"/>
          </a:xfrm>
          <a:custGeom>
            <a:avLst/>
            <a:gdLst>
              <a:gd name="connsiteX0" fmla="*/ 3423466 w 3423466"/>
              <a:gd name="connsiteY0" fmla="*/ 0 h 1718483"/>
              <a:gd name="connsiteX1" fmla="*/ 1710280 w 3423466"/>
              <a:gd name="connsiteY1" fmla="*/ 0 h 1718483"/>
              <a:gd name="connsiteX2" fmla="*/ 1710280 w 3423466"/>
              <a:gd name="connsiteY2" fmla="*/ 1 h 1718483"/>
              <a:gd name="connsiteX3" fmla="*/ 0 w 3423466"/>
              <a:gd name="connsiteY3" fmla="*/ 1 h 1718483"/>
              <a:gd name="connsiteX4" fmla="*/ 1538022 w 3423466"/>
              <a:gd name="connsiteY4" fmla="*/ 1709611 h 1718483"/>
              <a:gd name="connsiteX5" fmla="*/ 1710280 w 3423466"/>
              <a:gd name="connsiteY5" fmla="*/ 1718336 h 1718483"/>
              <a:gd name="connsiteX6" fmla="*/ 1710280 w 3423466"/>
              <a:gd name="connsiteY6" fmla="*/ 1718482 h 1718483"/>
              <a:gd name="connsiteX7" fmla="*/ 1711723 w 3423466"/>
              <a:gd name="connsiteY7" fmla="*/ 1718409 h 1718483"/>
              <a:gd name="connsiteX8" fmla="*/ 1713186 w 3423466"/>
              <a:gd name="connsiteY8" fmla="*/ 1718483 h 1718483"/>
              <a:gd name="connsiteX9" fmla="*/ 1713186 w 3423466"/>
              <a:gd name="connsiteY9" fmla="*/ 1718335 h 1718483"/>
              <a:gd name="connsiteX10" fmla="*/ 1885444 w 3423466"/>
              <a:gd name="connsiteY10" fmla="*/ 1709610 h 1718483"/>
              <a:gd name="connsiteX11" fmla="*/ 3423466 w 3423466"/>
              <a:gd name="connsiteY11" fmla="*/ 0 h 171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3466" h="1718483">
                <a:moveTo>
                  <a:pt x="3423466" y="0"/>
                </a:moveTo>
                <a:lnTo>
                  <a:pt x="1710280" y="0"/>
                </a:lnTo>
                <a:lnTo>
                  <a:pt x="1710280" y="1"/>
                </a:lnTo>
                <a:lnTo>
                  <a:pt x="0" y="1"/>
                </a:lnTo>
                <a:cubicBezTo>
                  <a:pt x="0" y="889774"/>
                  <a:pt x="674138" y="1621607"/>
                  <a:pt x="1538022" y="1709611"/>
                </a:cubicBezTo>
                <a:lnTo>
                  <a:pt x="1710280" y="1718336"/>
                </a:lnTo>
                <a:lnTo>
                  <a:pt x="1710280" y="1718482"/>
                </a:lnTo>
                <a:lnTo>
                  <a:pt x="1711723" y="1718409"/>
                </a:lnTo>
                <a:lnTo>
                  <a:pt x="1713186" y="1718483"/>
                </a:lnTo>
                <a:lnTo>
                  <a:pt x="1713186" y="1718335"/>
                </a:lnTo>
                <a:lnTo>
                  <a:pt x="1885444" y="1709610"/>
                </a:lnTo>
                <a:cubicBezTo>
                  <a:pt x="2749328" y="1621606"/>
                  <a:pt x="3423466" y="889773"/>
                  <a:pt x="34234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B131CD95-4390-46E7-8713-223CE3CAD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8724696" y="5160552"/>
            <a:ext cx="3467303" cy="1690189"/>
          </a:xfrm>
          <a:custGeom>
            <a:avLst/>
            <a:gdLst>
              <a:gd name="connsiteX0" fmla="*/ 3423466 w 3423466"/>
              <a:gd name="connsiteY0" fmla="*/ 0 h 1718483"/>
              <a:gd name="connsiteX1" fmla="*/ 1710280 w 3423466"/>
              <a:gd name="connsiteY1" fmla="*/ 0 h 1718483"/>
              <a:gd name="connsiteX2" fmla="*/ 1710280 w 3423466"/>
              <a:gd name="connsiteY2" fmla="*/ 1 h 1718483"/>
              <a:gd name="connsiteX3" fmla="*/ 0 w 3423466"/>
              <a:gd name="connsiteY3" fmla="*/ 1 h 1718483"/>
              <a:gd name="connsiteX4" fmla="*/ 1538022 w 3423466"/>
              <a:gd name="connsiteY4" fmla="*/ 1709611 h 1718483"/>
              <a:gd name="connsiteX5" fmla="*/ 1710280 w 3423466"/>
              <a:gd name="connsiteY5" fmla="*/ 1718336 h 1718483"/>
              <a:gd name="connsiteX6" fmla="*/ 1710280 w 3423466"/>
              <a:gd name="connsiteY6" fmla="*/ 1718482 h 1718483"/>
              <a:gd name="connsiteX7" fmla="*/ 1711723 w 3423466"/>
              <a:gd name="connsiteY7" fmla="*/ 1718409 h 1718483"/>
              <a:gd name="connsiteX8" fmla="*/ 1713186 w 3423466"/>
              <a:gd name="connsiteY8" fmla="*/ 1718483 h 1718483"/>
              <a:gd name="connsiteX9" fmla="*/ 1713186 w 3423466"/>
              <a:gd name="connsiteY9" fmla="*/ 1718335 h 1718483"/>
              <a:gd name="connsiteX10" fmla="*/ 1885444 w 3423466"/>
              <a:gd name="connsiteY10" fmla="*/ 1709610 h 1718483"/>
              <a:gd name="connsiteX11" fmla="*/ 3423466 w 3423466"/>
              <a:gd name="connsiteY11" fmla="*/ 0 h 171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3466" h="1718483">
                <a:moveTo>
                  <a:pt x="3423466" y="0"/>
                </a:moveTo>
                <a:lnTo>
                  <a:pt x="1710280" y="0"/>
                </a:lnTo>
                <a:lnTo>
                  <a:pt x="1710280" y="1"/>
                </a:lnTo>
                <a:lnTo>
                  <a:pt x="0" y="1"/>
                </a:lnTo>
                <a:cubicBezTo>
                  <a:pt x="0" y="889774"/>
                  <a:pt x="674138" y="1621607"/>
                  <a:pt x="1538022" y="1709611"/>
                </a:cubicBezTo>
                <a:lnTo>
                  <a:pt x="1710280" y="1718336"/>
                </a:lnTo>
                <a:lnTo>
                  <a:pt x="1710280" y="1718482"/>
                </a:lnTo>
                <a:lnTo>
                  <a:pt x="1711723" y="1718409"/>
                </a:lnTo>
                <a:lnTo>
                  <a:pt x="1713186" y="1718483"/>
                </a:lnTo>
                <a:lnTo>
                  <a:pt x="1713186" y="1718335"/>
                </a:lnTo>
                <a:lnTo>
                  <a:pt x="1885444" y="1709610"/>
                </a:lnTo>
                <a:cubicBezTo>
                  <a:pt x="2749328" y="1621606"/>
                  <a:pt x="3423466" y="889773"/>
                  <a:pt x="34234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161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9">
            <a:extLst>
              <a:ext uri="{FF2B5EF4-FFF2-40B4-BE49-F238E27FC236}">
                <a16:creationId xmlns:a16="http://schemas.microsoft.com/office/drawing/2014/main" id="{AE192E3E-68A9-4F36-936C-1C8D0B9EF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id="{DA1766D0-745A-4921-A68E-56642A650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1077363" y="720435"/>
            <a:ext cx="7425879" cy="86056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/>
              <a:t>Context</a:t>
            </a:r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1033060" y="1815944"/>
            <a:ext cx="7425881" cy="432867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endParaRPr lang="en-GB" dirty="0"/>
          </a:p>
          <a:p>
            <a:pPr>
              <a:lnSpc>
                <a:spcPct val="110000"/>
              </a:lnSpc>
            </a:pPr>
            <a:r>
              <a:rPr lang="en-GB" dirty="0"/>
              <a:t>'Seminars are a defining event in UK higher education' (Heron, 2018, p.112)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GB" dirty="0">
                <a:ea typeface="+mn-lt"/>
                <a:cs typeface="+mn-lt"/>
              </a:rPr>
              <a:t>'Oral communication.... [is] considered a key to students’ classroom success and a skill that is highly valued in both academic and professional contexts' (</a:t>
            </a:r>
            <a:r>
              <a:rPr lang="en-GB" dirty="0" err="1">
                <a:ea typeface="+mn-lt"/>
                <a:cs typeface="+mn-lt"/>
              </a:rPr>
              <a:t>Siczek</a:t>
            </a:r>
            <a:r>
              <a:rPr lang="en-GB" dirty="0">
                <a:ea typeface="+mn-lt"/>
                <a:cs typeface="+mn-lt"/>
              </a:rPr>
              <a:t>, 2022, p.3)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GB" dirty="0">
                <a:ea typeface="+mn-lt"/>
                <a:cs typeface="+mn-lt"/>
              </a:rPr>
              <a:t>'Oral genres are places where the knowledge of the discipline is negotiated and learned' (</a:t>
            </a:r>
            <a:r>
              <a:rPr lang="en-GB" dirty="0" err="1">
                <a:ea typeface="+mn-lt"/>
                <a:cs typeface="+mn-lt"/>
              </a:rPr>
              <a:t>Dannels</a:t>
            </a:r>
            <a:r>
              <a:rPr lang="en-GB" dirty="0">
                <a:ea typeface="+mn-lt"/>
                <a:cs typeface="+mn-lt"/>
              </a:rPr>
              <a:t>, 2001, p.148)</a:t>
            </a:r>
          </a:p>
          <a:p>
            <a:pPr>
              <a:lnSpc>
                <a:spcPct val="110000"/>
              </a:lnSpc>
            </a:pPr>
            <a:r>
              <a:rPr lang="en-GB" dirty="0"/>
              <a:t>'Classroom interaction where students are engaged in academic speaking has been found to be key to developing disciplinary understanding' (</a:t>
            </a:r>
            <a:r>
              <a:rPr lang="en-GB" dirty="0" err="1"/>
              <a:t>Dippold</a:t>
            </a:r>
            <a:r>
              <a:rPr lang="en-GB" dirty="0"/>
              <a:t> and Heron, 2021, p.3)</a:t>
            </a:r>
          </a:p>
          <a:p>
            <a:pPr>
              <a:lnSpc>
                <a:spcPct val="110000"/>
              </a:lnSpc>
            </a:pPr>
            <a:endParaRPr lang="en-GB" dirty="0">
              <a:ea typeface="+mn-lt"/>
              <a:cs typeface="+mn-lt"/>
            </a:endParaRPr>
          </a:p>
          <a:p>
            <a:endParaRPr lang="en-US" sz="3000" dirty="0"/>
          </a:p>
          <a:p>
            <a:pPr>
              <a:lnSpc>
                <a:spcPct val="110000"/>
              </a:lnSpc>
            </a:pPr>
            <a:endParaRPr lang="en-US" sz="1100" dirty="0"/>
          </a:p>
        </p:txBody>
      </p:sp>
      <p:sp>
        <p:nvSpPr>
          <p:cNvPr id="22" name="Freeform: Shape 13">
            <a:extLst>
              <a:ext uri="{FF2B5EF4-FFF2-40B4-BE49-F238E27FC236}">
                <a16:creationId xmlns:a16="http://schemas.microsoft.com/office/drawing/2014/main" id="{583F1E3F-D7BF-4DB5-8016-70B9E385E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794726" y="-906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15">
            <a:extLst>
              <a:ext uri="{FF2B5EF4-FFF2-40B4-BE49-F238E27FC236}">
                <a16:creationId xmlns:a16="http://schemas.microsoft.com/office/drawing/2014/main" id="{DD0D3E7A-8DF6-4A78-A03C-86AD69746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7088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8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7">
            <a:extLst>
              <a:ext uri="{FF2B5EF4-FFF2-40B4-BE49-F238E27FC236}">
                <a16:creationId xmlns:a16="http://schemas.microsoft.com/office/drawing/2014/main" id="{AE192E3E-68A9-4F36-936C-1C8D0B9EF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40" name="Rectangle 9">
            <a:extLst>
              <a:ext uri="{FF2B5EF4-FFF2-40B4-BE49-F238E27FC236}">
                <a16:creationId xmlns:a16="http://schemas.microsoft.com/office/drawing/2014/main" id="{D93C0950-3C3C-4FE9-BE59-DAF5AEF99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1077362" y="2434974"/>
            <a:ext cx="6608086" cy="350585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1" name="Rectangle 11">
            <a:extLst>
              <a:ext uri="{FF2B5EF4-FFF2-40B4-BE49-F238E27FC236}">
                <a16:creationId xmlns:a16="http://schemas.microsoft.com/office/drawing/2014/main" id="{4C415DDA-2676-413C-8636-3E46EB18F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7925" y="3401303"/>
            <a:ext cx="3485994" cy="34566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13">
            <a:extLst>
              <a:ext uri="{FF2B5EF4-FFF2-40B4-BE49-F238E27FC236}">
                <a16:creationId xmlns:a16="http://schemas.microsoft.com/office/drawing/2014/main" id="{9CD5FADB-FB52-448C-9702-2000373C2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707923" y="-131"/>
            <a:ext cx="3488653" cy="34061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15">
            <a:extLst>
              <a:ext uri="{FF2B5EF4-FFF2-40B4-BE49-F238E27FC236}">
                <a16:creationId xmlns:a16="http://schemas.microsoft.com/office/drawing/2014/main" id="{30F2F495-5DE2-4DF5-8741-3841A9DE4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8707925" y="3406925"/>
            <a:ext cx="3485990" cy="3451076"/>
          </a:xfrm>
          <a:custGeom>
            <a:avLst/>
            <a:gdLst>
              <a:gd name="connsiteX0" fmla="*/ 0 w 2559050"/>
              <a:gd name="connsiteY0" fmla="*/ 0 h 2559050"/>
              <a:gd name="connsiteX1" fmla="*/ 2559050 w 2559050"/>
              <a:gd name="connsiteY1" fmla="*/ 0 h 2559050"/>
              <a:gd name="connsiteX2" fmla="*/ 0 w 2559050"/>
              <a:gd name="connsiteY2" fmla="*/ 2559050 h 255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9050" h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Rectangle 34">
            <a:extLst>
              <a:ext uri="{FF2B5EF4-FFF2-40B4-BE49-F238E27FC236}">
                <a16:creationId xmlns:a16="http://schemas.microsoft.com/office/drawing/2014/main" id="{6A740D2F-CBAA-486B-B578-F35085ECE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749175" y="-41251"/>
            <a:ext cx="3417103" cy="3499599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8AB4B3F-2863-3841-4829-AEBA04267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752510"/>
              </p:ext>
            </p:extLst>
          </p:nvPr>
        </p:nvGraphicFramePr>
        <p:xfrm>
          <a:off x="752592" y="630296"/>
          <a:ext cx="7323031" cy="55122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1793">
                  <a:extLst>
                    <a:ext uri="{9D8B030D-6E8A-4147-A177-3AD203B41FA5}">
                      <a16:colId xmlns:a16="http://schemas.microsoft.com/office/drawing/2014/main" val="728840909"/>
                    </a:ext>
                  </a:extLst>
                </a:gridCol>
                <a:gridCol w="1618073">
                  <a:extLst>
                    <a:ext uri="{9D8B030D-6E8A-4147-A177-3AD203B41FA5}">
                      <a16:colId xmlns:a16="http://schemas.microsoft.com/office/drawing/2014/main" val="1103945680"/>
                    </a:ext>
                  </a:extLst>
                </a:gridCol>
                <a:gridCol w="1787407">
                  <a:extLst>
                    <a:ext uri="{9D8B030D-6E8A-4147-A177-3AD203B41FA5}">
                      <a16:colId xmlns:a16="http://schemas.microsoft.com/office/drawing/2014/main" val="3711339761"/>
                    </a:ext>
                  </a:extLst>
                </a:gridCol>
                <a:gridCol w="1465758">
                  <a:extLst>
                    <a:ext uri="{9D8B030D-6E8A-4147-A177-3AD203B41FA5}">
                      <a16:colId xmlns:a16="http://schemas.microsoft.com/office/drawing/2014/main" val="2120326743"/>
                    </a:ext>
                  </a:extLst>
                </a:gridCol>
              </a:tblGrid>
              <a:tr h="5832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Title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Author(s) and year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effectLst/>
                        </a:rPr>
                        <a:t>Degree of seminar focus</a:t>
                      </a:r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effectLst/>
                        </a:rPr>
                        <a:t>Degree of disciplinarity</a:t>
                      </a:r>
                      <a:endParaRPr lang="en-US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7941834"/>
                  </a:ext>
                </a:extLst>
              </a:tr>
              <a:tr h="6074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Cambridge Academic English Upper Intermediate Student Book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Hewings (2012)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effectLst/>
                        </a:rPr>
                        <a:t>Limited. Functional skills and </a:t>
                      </a:r>
                      <a:r>
                        <a:rPr lang="en-US" sz="1400" err="1">
                          <a:effectLst/>
                        </a:rPr>
                        <a:t>summarising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effectLst/>
                        </a:rPr>
                        <a:t>None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9968767"/>
                  </a:ext>
                </a:extLst>
              </a:tr>
              <a:tr h="534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Access EAP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Argent and Alexander (2013)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effectLst/>
                        </a:rPr>
                        <a:t>Limited. Skills such as supporting claims with research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effectLst/>
                        </a:rPr>
                        <a:t>None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7979703"/>
                  </a:ext>
                </a:extLst>
              </a:tr>
              <a:tr h="3989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English for Academic Purposes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De Chazal (2014)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effectLst/>
                        </a:rPr>
                        <a:t>Limited.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effectLst/>
                        </a:rPr>
                        <a:t>Disciplinarity discussed but principally written genres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4106381"/>
                  </a:ext>
                </a:extLst>
              </a:tr>
              <a:tr h="5711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Teaching English for Academic Purposes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Kostka and Olmstead-Wang (2014)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effectLst/>
                        </a:rPr>
                        <a:t>Limited. Focus on discussion skills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effectLst/>
                        </a:rPr>
                        <a:t>None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6118047"/>
                  </a:ext>
                </a:extLst>
              </a:tr>
              <a:tr h="3445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Study Skills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4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Cottrell (2019)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effectLst/>
                        </a:rPr>
                        <a:t>Limited. Functional skills and self-evaluation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effectLst/>
                        </a:rPr>
                        <a:t>None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8676080"/>
                  </a:ext>
                </a:extLst>
              </a:tr>
              <a:tr h="6618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Oxford English for Academic Purposes Advanced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Chazal, Hughes (2015)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effectLst/>
                        </a:rPr>
                        <a:t>Reasonable.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effectLst/>
                        </a:rPr>
                        <a:t>Limited but range of texts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925705"/>
                  </a:ext>
                </a:extLst>
              </a:tr>
              <a:tr h="8340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EAP Essentials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Alexander, Argent and Spencer (2019)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effectLst/>
                        </a:rPr>
                        <a:t>Limited. Focus on establishing a critical</a:t>
                      </a:r>
                      <a:r>
                        <a:rPr lang="en-US" sz="1400" baseline="0" dirty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position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effectLst/>
                        </a:rPr>
                        <a:t>Generic approach but awareness of </a:t>
                      </a:r>
                      <a:r>
                        <a:rPr lang="en-US" sz="1400" dirty="0" err="1">
                          <a:effectLst/>
                        </a:rPr>
                        <a:t>disciplinarity</a:t>
                      </a:r>
                      <a:endParaRPr lang="en-US" sz="14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2660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7682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1084727" y="662186"/>
            <a:ext cx="9144000" cy="133182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/>
              <a:t>Current EAP approaches to oral academic literacy for seminar learning</a:t>
            </a:r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1084726" y="1995106"/>
            <a:ext cx="10091273" cy="353204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28600" indent="57150"/>
            <a:endParaRPr lang="en-GB" sz="4200"/>
          </a:p>
          <a:p>
            <a:pPr marL="571500" indent="-285750">
              <a:buFont typeface="Wingdings" pitchFamily="2" charset="2"/>
              <a:buChar char="§"/>
            </a:pPr>
            <a:r>
              <a:rPr lang="en-GB"/>
              <a:t>Generalised descriptions of academic seminars </a:t>
            </a:r>
          </a:p>
          <a:p>
            <a:pPr marL="571500" indent="-285750">
              <a:buFont typeface="Wingdings" pitchFamily="2" charset="2"/>
              <a:buChar char="§"/>
            </a:pPr>
            <a:r>
              <a:rPr lang="en-GB"/>
              <a:t>Strong emphasis on presentation skills</a:t>
            </a:r>
          </a:p>
          <a:p>
            <a:pPr marL="571500" indent="-285750">
              <a:buFont typeface="Wingdings" pitchFamily="2" charset="2"/>
              <a:buChar char="§"/>
            </a:pPr>
            <a:r>
              <a:rPr lang="en-GB"/>
              <a:t>Focus on dynamics of collaborative groupwork</a:t>
            </a:r>
          </a:p>
          <a:p>
            <a:pPr marL="571500" indent="-285750">
              <a:buFont typeface="Wingdings" pitchFamily="2" charset="2"/>
              <a:buChar char="§"/>
            </a:pPr>
            <a:r>
              <a:rPr lang="en-GB"/>
              <a:t>Tendency for functional language to feature strongly</a:t>
            </a:r>
          </a:p>
          <a:p>
            <a:pPr marL="571500" indent="-285750">
              <a:buFont typeface="Wingdings" pitchFamily="2" charset="2"/>
              <a:buChar char="§"/>
            </a:pPr>
            <a:r>
              <a:rPr lang="en-GB"/>
              <a:t>Absence of empirical basis for proposed pedagogy</a:t>
            </a:r>
          </a:p>
          <a:p>
            <a:pPr marL="571500" indent="-285750">
              <a:buFont typeface="Wingdings" pitchFamily="2" charset="2"/>
              <a:buChar char="§"/>
            </a:pPr>
            <a:r>
              <a:rPr lang="en-GB"/>
              <a:t>Lack of disciplinarity in the description and understandings of academic seminars</a:t>
            </a:r>
          </a:p>
          <a:p>
            <a:pPr indent="285750"/>
            <a:endParaRPr lang="en-GB"/>
          </a:p>
          <a:p>
            <a:endParaRPr lang="en-GB"/>
          </a:p>
          <a:p>
            <a:endParaRPr lang="en-GB" sz="72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75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1084727" y="865256"/>
            <a:ext cx="9144000" cy="1295103"/>
          </a:xfrm>
        </p:spPr>
        <p:txBody>
          <a:bodyPr>
            <a:normAutofit/>
          </a:bodyPr>
          <a:lstStyle/>
          <a:p>
            <a:r>
              <a:rPr lang="en-GB"/>
              <a:t>The research</a:t>
            </a:r>
            <a:br>
              <a:rPr lang="en-GB"/>
            </a:b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1084726" y="1854854"/>
            <a:ext cx="8416462" cy="4516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/>
              <a:t>Research questions: 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/>
              <a:t>What format do seminars take in media and communication? 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/>
              <a:t>What are the functions of these activities?</a:t>
            </a:r>
          </a:p>
          <a:p>
            <a:r>
              <a:rPr lang="en-US" sz="2000" b="1"/>
              <a:t>Methodology: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/>
              <a:t>Interviews with 35 students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>
                <a:ea typeface="+mn-lt"/>
                <a:cs typeface="+mn-lt"/>
              </a:rPr>
              <a:t>Interviews with</a:t>
            </a:r>
            <a:r>
              <a:rPr lang="en-US"/>
              <a:t>10 media and communication lecturers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/>
              <a:t>Twenty classroom observations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/>
              <a:t>Academic </a:t>
            </a:r>
            <a:r>
              <a:rPr lang="en-US" err="1"/>
              <a:t>programme</a:t>
            </a:r>
            <a:r>
              <a:rPr lang="en-US"/>
              <a:t>-related documentation</a:t>
            </a:r>
          </a:p>
        </p:txBody>
      </p:sp>
    </p:spTree>
    <p:extLst>
      <p:ext uri="{BB962C8B-B14F-4D97-AF65-F5344CB8AC3E}">
        <p14:creationId xmlns:p14="http://schemas.microsoft.com/office/powerpoint/2010/main" val="3037769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1084727" y="874436"/>
            <a:ext cx="9144000" cy="1194115"/>
          </a:xfrm>
        </p:spPr>
        <p:txBody>
          <a:bodyPr>
            <a:normAutofit/>
          </a:bodyPr>
          <a:lstStyle/>
          <a:p>
            <a:r>
              <a:rPr lang="en-GB"/>
              <a:t>The findings</a:t>
            </a:r>
            <a:br>
              <a:rPr lang="en-GB"/>
            </a:b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1084726" y="1864034"/>
            <a:ext cx="8416462" cy="450774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a typeface="+mn-lt"/>
                <a:cs typeface="+mn-lt"/>
              </a:rPr>
              <a:t>The nature of the discipline determined the spaces in which the seminars took place (e.g., </a:t>
            </a:r>
            <a:r>
              <a:rPr lang="en-GB" b="1" dirty="0">
                <a:ea typeface="+mn-lt"/>
                <a:cs typeface="+mn-lt"/>
              </a:rPr>
              <a:t>media pods</a:t>
            </a:r>
            <a:r>
              <a:rPr lang="en-GB" dirty="0">
                <a:ea typeface="+mn-lt"/>
                <a:cs typeface="+mn-lt"/>
              </a:rPr>
              <a:t> to facilitate access to online applications, </a:t>
            </a:r>
            <a:r>
              <a:rPr lang="en-GB" b="1" dirty="0">
                <a:ea typeface="+mn-lt"/>
                <a:cs typeface="+mn-lt"/>
              </a:rPr>
              <a:t>digital learning labs</a:t>
            </a:r>
            <a:r>
              <a:rPr lang="en-GB" dirty="0">
                <a:ea typeface="+mn-lt"/>
                <a:cs typeface="+mn-lt"/>
              </a:rPr>
              <a:t> for photography, video-editing, broadcasting, standard classrooms for literature-based sessions)</a:t>
            </a:r>
            <a:endParaRPr lang="en-US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000" b="1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/>
              <a:t>Classroom-based formats</a:t>
            </a:r>
            <a:endParaRPr lang="en-GB" dirty="0"/>
          </a:p>
          <a:p>
            <a:pPr marL="342900" indent="-342900">
              <a:lnSpc>
                <a:spcPct val="107000"/>
              </a:lnSpc>
              <a:buFont typeface="Wingdings" pitchFamily="2" charset="2"/>
              <a:buChar char=""/>
            </a:pPr>
            <a:r>
              <a:rPr lang="en-GB" dirty="0">
                <a:ea typeface="+mn-lt"/>
                <a:cs typeface="+mn-lt"/>
              </a:rPr>
              <a:t>Seminars were exclusively teacher-led (at times opening with student presentation)</a:t>
            </a:r>
          </a:p>
          <a:p>
            <a:pPr marL="342900" indent="-342900">
              <a:lnSpc>
                <a:spcPct val="107000"/>
              </a:lnSpc>
              <a:buFont typeface="Wingdings" pitchFamily="2" charset="2"/>
              <a:buChar char=""/>
            </a:pPr>
            <a:r>
              <a:rPr lang="en-GB" dirty="0">
                <a:ea typeface="+mn-lt"/>
                <a:cs typeface="+mn-lt"/>
              </a:rPr>
              <a:t>Seminars </a:t>
            </a:r>
            <a:r>
              <a:rPr lang="en-GB" dirty="0"/>
              <a:t>principally based on small-group or individual tasks with limited plenary debate</a:t>
            </a:r>
          </a:p>
          <a:p>
            <a:pPr>
              <a:lnSpc>
                <a:spcPct val="107000"/>
              </a:lnSpc>
            </a:pPr>
            <a:endParaRPr lang="en-GB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36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1084727" y="874436"/>
            <a:ext cx="9144000" cy="1359368"/>
          </a:xfrm>
        </p:spPr>
        <p:txBody>
          <a:bodyPr>
            <a:normAutofit/>
          </a:bodyPr>
          <a:lstStyle/>
          <a:p>
            <a:r>
              <a:rPr lang="en-GB"/>
              <a:t>The findings</a:t>
            </a:r>
            <a:br>
              <a:rPr lang="en-GB"/>
            </a:b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1084726" y="1193844"/>
            <a:ext cx="10252605" cy="591238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200" b="1" dirty="0"/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2000" b="1" dirty="0"/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2000" b="1" dirty="0"/>
              <a:t>The functions of seminar activities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GB" dirty="0">
                <a:ea typeface="+mn-lt"/>
                <a:cs typeface="+mn-lt"/>
              </a:rPr>
              <a:t>Develop students’ critical understanding of the academic field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GB" dirty="0">
                <a:ea typeface="+mn-lt"/>
                <a:cs typeface="+mn-lt"/>
              </a:rPr>
              <a:t>Develop students’ ability to conduct academic and professional research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GB" dirty="0">
                <a:ea typeface="+mn-lt"/>
                <a:cs typeface="+mn-lt"/>
              </a:rPr>
              <a:t>Develop students’ digital production and media-related skills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GB" dirty="0">
                <a:ea typeface="+mn-lt"/>
                <a:cs typeface="+mn-lt"/>
              </a:rPr>
              <a:t>Prepare students for employment in the media industries </a:t>
            </a:r>
            <a:endParaRPr lang="en-GB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ea typeface="+mn-lt"/>
              <a:cs typeface="+mn-lt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n-GB" dirty="0">
              <a:ea typeface="+mn-lt"/>
              <a:cs typeface="+mn-lt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n-GB" dirty="0">
              <a:ea typeface="+mn-lt"/>
              <a:cs typeface="+mn-lt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n-GB" dirty="0">
              <a:ea typeface="+mn-lt"/>
              <a:cs typeface="+mn-lt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,Sans-Serif" pitchFamily="2" charset="2"/>
              <a:buChar char=""/>
            </a:pPr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1981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1084727" y="874436"/>
            <a:ext cx="9144000" cy="1194115"/>
          </a:xfrm>
        </p:spPr>
        <p:txBody>
          <a:bodyPr>
            <a:normAutofit/>
          </a:bodyPr>
          <a:lstStyle/>
          <a:p>
            <a:r>
              <a:rPr lang="en-GB"/>
              <a:t>The findings</a:t>
            </a:r>
            <a:br>
              <a:rPr lang="en-GB"/>
            </a:b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1084726" y="1319312"/>
            <a:ext cx="9867015" cy="536460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200" b="1" dirty="0"/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2200" b="1" dirty="0"/>
              <a:t>Develop students’ critical understanding of the academic field</a:t>
            </a:r>
          </a:p>
          <a:p>
            <a:pPr marL="342900" indent="-342900">
              <a:lnSpc>
                <a:spcPct val="127000"/>
              </a:lnSpc>
              <a:buFont typeface="+mj-lt"/>
              <a:buAutoNum type="alphaLcParenR"/>
            </a:pPr>
            <a:r>
              <a:rPr lang="en-GB" dirty="0"/>
              <a:t>In class </a:t>
            </a:r>
            <a:r>
              <a:rPr lang="en-GB" i="1" dirty="0"/>
              <a:t>analysis of news stories</a:t>
            </a:r>
            <a:r>
              <a:rPr lang="en-GB" dirty="0"/>
              <a:t> and headlines to explore aspects such as framing and balance in terms of gender/race/political positioning (Journalism studies) </a:t>
            </a:r>
          </a:p>
          <a:p>
            <a:pPr marL="342900" indent="-342900">
              <a:lnSpc>
                <a:spcPct val="127000"/>
              </a:lnSpc>
              <a:buFont typeface="+mj-lt"/>
              <a:buAutoNum type="alphaLcParenR"/>
            </a:pPr>
            <a:r>
              <a:rPr lang="en-GB" dirty="0"/>
              <a:t>In class </a:t>
            </a:r>
            <a:r>
              <a:rPr lang="en-GB" i="1" dirty="0"/>
              <a:t>discussion of out-of-class experiences of data scraping</a:t>
            </a:r>
            <a:r>
              <a:rPr lang="en-GB" dirty="0"/>
              <a:t> in relation to literature on the subject (Digital media studies)</a:t>
            </a:r>
            <a:endParaRPr lang="en-US" dirty="0"/>
          </a:p>
          <a:p>
            <a:pPr marL="342900" indent="-342900">
              <a:lnSpc>
                <a:spcPct val="127000"/>
              </a:lnSpc>
              <a:buFont typeface="+mj-lt"/>
              <a:buAutoNum type="alphaLcParenR"/>
            </a:pPr>
            <a:r>
              <a:rPr lang="en-GB" dirty="0"/>
              <a:t>In class </a:t>
            </a:r>
            <a:r>
              <a:rPr lang="en-GB" i="1" dirty="0"/>
              <a:t>group planning tasks</a:t>
            </a:r>
            <a:r>
              <a:rPr lang="en-GB" dirty="0"/>
              <a:t>, such as deciding the rules and structures for a new news agency (Journalism studies)</a:t>
            </a:r>
          </a:p>
          <a:p>
            <a:pPr marL="342900" indent="-342900">
              <a:lnSpc>
                <a:spcPct val="127000"/>
              </a:lnSpc>
              <a:buFont typeface="+mj-lt"/>
              <a:buAutoNum type="alphaLcParenR"/>
            </a:pPr>
            <a:r>
              <a:rPr lang="en-GB" dirty="0"/>
              <a:t>In class </a:t>
            </a:r>
            <a:r>
              <a:rPr lang="en-GB" i="1" dirty="0"/>
              <a:t>group presentations</a:t>
            </a:r>
            <a:r>
              <a:rPr lang="en-GB" dirty="0"/>
              <a:t> of literature reviews (Critical issues in media)</a:t>
            </a:r>
          </a:p>
          <a:p>
            <a:pPr marL="342900" indent="-342900">
              <a:lnSpc>
                <a:spcPct val="12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n-GB" dirty="0"/>
              <a:t>In class individual </a:t>
            </a:r>
            <a:r>
              <a:rPr lang="en-GB" i="1" dirty="0"/>
              <a:t>presentation of chosen images</a:t>
            </a:r>
            <a:r>
              <a:rPr lang="en-GB" dirty="0"/>
              <a:t>, such as magazine covers featuring politicians or migrants (Visual communication)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8916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10242697-584c-4544-844d-b15c6cfa91c0"/>
</p:tagLst>
</file>

<file path=ppt/theme/theme1.xml><?xml version="1.0" encoding="utf-8"?>
<a:theme xmlns:a="http://schemas.openxmlformats.org/drawingml/2006/main" name="BlocksVTI">
  <a:themeElements>
    <a:clrScheme name="AnalogousFromLightSeedLeftStep">
      <a:dk1>
        <a:srgbClr val="000000"/>
      </a:dk1>
      <a:lt1>
        <a:srgbClr val="FFFFFF"/>
      </a:lt1>
      <a:dk2>
        <a:srgbClr val="223C2C"/>
      </a:dk2>
      <a:lt2>
        <a:srgbClr val="E8E3E2"/>
      </a:lt2>
      <a:accent1>
        <a:srgbClr val="5BADC5"/>
      </a:accent1>
      <a:accent2>
        <a:srgbClr val="5DB1A1"/>
      </a:accent2>
      <a:accent3>
        <a:srgbClr val="69B085"/>
      </a:accent3>
      <a:accent4>
        <a:srgbClr val="60B35E"/>
      </a:accent4>
      <a:accent5>
        <a:srgbClr val="89AC6C"/>
      </a:accent5>
      <a:accent6>
        <a:srgbClr val="9DA859"/>
      </a:accent6>
      <a:hlink>
        <a:srgbClr val="AC7464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sVTI" id="{31656FE6-20D8-4105-85EA-706EC9332BE9}" vid="{039DFFC9-9B25-4063-9235-B287A446F5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6c903af-e1b3-444b-9bc0-9fe6ff98ae3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F7F537B969924689AAFEFA92141119" ma:contentTypeVersion="14" ma:contentTypeDescription="Create a new document." ma:contentTypeScope="" ma:versionID="28120afb9c4be19a53d9ad5e800f9d3e">
  <xsd:schema xmlns:xsd="http://www.w3.org/2001/XMLSchema" xmlns:xs="http://www.w3.org/2001/XMLSchema" xmlns:p="http://schemas.microsoft.com/office/2006/metadata/properties" xmlns:ns3="e6c903af-e1b3-444b-9bc0-9fe6ff98ae35" xmlns:ns4="44affd26-d2b3-46db-b501-343885f64e5c" targetNamespace="http://schemas.microsoft.com/office/2006/metadata/properties" ma:root="true" ma:fieldsID="c35e3d24857e844901cc2f08afcbf995" ns3:_="" ns4:_="">
    <xsd:import namespace="e6c903af-e1b3-444b-9bc0-9fe6ff98ae35"/>
    <xsd:import namespace="44affd26-d2b3-46db-b501-343885f64e5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c903af-e1b3-444b-9bc0-9fe6ff98ae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affd26-d2b3-46db-b501-343885f64e5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F9DDD1-5B42-44CA-A89C-CEA7C4277D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5BC6DD-9084-4DA7-A22F-4C961417E6E9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44affd26-d2b3-46db-b501-343885f64e5c"/>
    <ds:schemaRef ds:uri="e6c903af-e1b3-444b-9bc0-9fe6ff98ae3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F2EFFC8-87BB-49E0-A256-DB01684DDBC5}">
  <ds:schemaRefs>
    <ds:schemaRef ds:uri="44affd26-d2b3-46db-b501-343885f64e5c"/>
    <ds:schemaRef ds:uri="e6c903af-e1b3-444b-9bc0-9fe6ff98ae3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1620</Words>
  <Application>Microsoft Office PowerPoint</Application>
  <PresentationFormat>Widescreen</PresentationFormat>
  <Paragraphs>199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Avenir Next LT Pro</vt:lpstr>
      <vt:lpstr>Avenir Next LT Pro Light</vt:lpstr>
      <vt:lpstr>Calibri</vt:lpstr>
      <vt:lpstr>Segoe UI</vt:lpstr>
      <vt:lpstr>Wingdings</vt:lpstr>
      <vt:lpstr>Wingdings,Sans-Serif</vt:lpstr>
      <vt:lpstr>BlocksVTI</vt:lpstr>
      <vt:lpstr>Oral academic literacy for seminar learning  BALEAP Conference 2023</vt:lpstr>
      <vt:lpstr>Introduction</vt:lpstr>
      <vt:lpstr>Context</vt:lpstr>
      <vt:lpstr>PowerPoint Presentation</vt:lpstr>
      <vt:lpstr>Current EAP approaches to oral academic literacy for seminar learning</vt:lpstr>
      <vt:lpstr>The research </vt:lpstr>
      <vt:lpstr>The findings </vt:lpstr>
      <vt:lpstr>The findings </vt:lpstr>
      <vt:lpstr>The findings </vt:lpstr>
      <vt:lpstr>The findings </vt:lpstr>
      <vt:lpstr>The findings </vt:lpstr>
      <vt:lpstr>The findings </vt:lpstr>
      <vt:lpstr>The findings </vt:lpstr>
      <vt:lpstr>Pedagogical implications of the research</vt:lpstr>
      <vt:lpstr>Pedagogical implications of the research</vt:lpstr>
      <vt:lpstr>Questions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collaborative model  for the development of disciplinary literacies</dc:title>
  <dc:creator>Simon Webster</dc:creator>
  <cp:lastModifiedBy>Raynor, Joanne</cp:lastModifiedBy>
  <cp:revision>8</cp:revision>
  <cp:lastPrinted>2023-04-13T13:42:20Z</cp:lastPrinted>
  <dcterms:created xsi:type="dcterms:W3CDTF">2022-03-08T11:50:06Z</dcterms:created>
  <dcterms:modified xsi:type="dcterms:W3CDTF">2023-04-19T07:41:39Z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0x01010092F7F537B969924689AAFEFA92141119</vt:lpwstr>
  </property>
</Properties>
</file>