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26"/>
  </p:notesMasterIdLst>
  <p:sldIdLst>
    <p:sldId id="304" r:id="rId5"/>
    <p:sldId id="314" r:id="rId6"/>
    <p:sldId id="333" r:id="rId7"/>
    <p:sldId id="318" r:id="rId8"/>
    <p:sldId id="324" r:id="rId9"/>
    <p:sldId id="326" r:id="rId10"/>
    <p:sldId id="319" r:id="rId11"/>
    <p:sldId id="325" r:id="rId12"/>
    <p:sldId id="337" r:id="rId13"/>
    <p:sldId id="258" r:id="rId14"/>
    <p:sldId id="336" r:id="rId15"/>
    <p:sldId id="338" r:id="rId16"/>
    <p:sldId id="320" r:id="rId17"/>
    <p:sldId id="339" r:id="rId18"/>
    <p:sldId id="335" r:id="rId19"/>
    <p:sldId id="331" r:id="rId20"/>
    <p:sldId id="268" r:id="rId21"/>
    <p:sldId id="340" r:id="rId22"/>
    <p:sldId id="323" r:id="rId23"/>
    <p:sldId id="305" r:id="rId24"/>
    <p:sldId id="275" r:id="rId2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 id="{5AFDD7A7-694B-20CF-E32F-F885A0218900}" name="Jennifer Macdonald" initials="JM" userId="S::jn134090@dal.ca::6133b0ea-8c75-498a-8527-70f85d272f07"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68C8A"/>
    <a:srgbClr val="0A405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3750" autoAdjust="0"/>
  </p:normalViewPr>
  <p:slideViewPr>
    <p:cSldViewPr snapToGrid="0">
      <p:cViewPr>
        <p:scale>
          <a:sx n="60" d="100"/>
          <a:sy n="60" d="100"/>
        </p:scale>
        <p:origin x="908" y="192"/>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notesMaster" Target="notesMasters/notesMaster1.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microsoft.com/office/2018/10/relationships/authors" Target="author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presProps" Target="pres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commentAuthors" Target="commentAuthors.xml"/><Relationship Id="rId30"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7D16CA8-7DCC-4F2C-A1EF-C632B9D3E96D}" type="datetimeFigureOut">
              <a:rPr lang="en-US" smtClean="0"/>
              <a:t>4/15/2023</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B990660-4B7D-4C11-96DB-B19FFA8CA93C}" type="slidenum">
              <a:rPr lang="en-US" smtClean="0"/>
              <a:t>‹#›</a:t>
            </a:fld>
            <a:endParaRPr lang="en-US" dirty="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10</a:t>
            </a:fld>
            <a:endParaRPr lang="en-US" dirty="0"/>
          </a:p>
        </p:txBody>
      </p:sp>
    </p:spTree>
    <p:extLst>
      <p:ext uri="{BB962C8B-B14F-4D97-AF65-F5344CB8AC3E}">
        <p14:creationId xmlns:p14="http://schemas.microsoft.com/office/powerpoint/2010/main" val="18135997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11</a:t>
            </a:fld>
            <a:endParaRPr lang="en-US" dirty="0"/>
          </a:p>
        </p:txBody>
      </p:sp>
    </p:spTree>
    <p:extLst>
      <p:ext uri="{BB962C8B-B14F-4D97-AF65-F5344CB8AC3E}">
        <p14:creationId xmlns:p14="http://schemas.microsoft.com/office/powerpoint/2010/main" val="340736214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12</a:t>
            </a:fld>
            <a:endParaRPr lang="en-US" dirty="0"/>
          </a:p>
        </p:txBody>
      </p:sp>
    </p:spTree>
    <p:extLst>
      <p:ext uri="{BB962C8B-B14F-4D97-AF65-F5344CB8AC3E}">
        <p14:creationId xmlns:p14="http://schemas.microsoft.com/office/powerpoint/2010/main" val="152610571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p>
          <a:p>
            <a:pPr algn="ctr"/>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anchor="b">
            <a:normAutofit/>
          </a:bodyPr>
          <a:lstStyle>
            <a:lvl1pPr algn="l">
              <a:defRPr sz="3800" b="1" baseline="0"/>
            </a:lvl1pPr>
          </a:lstStyle>
          <a:p>
            <a:r>
              <a:rPr lang="en-US" dirty="0"/>
              <a:t>CLICK TO EDIT TITLE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6437376" y="3483864"/>
            <a:ext cx="4379976" cy="613370"/>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grpSp>
        <p:nvGrpSpPr>
          <p:cNvPr id="10" name="Picture Placeholder 16" descr="abstract colorful illustration of building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lgn="ctr">
              <a:defRPr baseline="0">
                <a:solidFill>
                  <a:schemeClr val="tx1"/>
                </a:solidFill>
              </a:defRPr>
            </a:lvl1pPr>
          </a:lstStyle>
          <a:p>
            <a:r>
              <a:rPr lang="en-US" dirty="0"/>
              <a:t>CLICK TO EDIT TITLE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4" name="Text Placehold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Text Placehold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23" name="Text Placehold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19" name="Date Placehold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 name="Straight Connector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a:lstStyle>
            <a:lvl1pP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8"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172200"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0" name="Text Placehold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1" name="Text Placehold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2" name="Text Placehold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3" name="Text Placehold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cxnSp>
        <p:nvCxnSpPr>
          <p:cNvPr id="5" name="Straight Connector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2" name="Text Placehold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4" name="Text Placeholder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a:lstStyle>
            <a:lvl1pPr algn="ctr">
              <a:defRPr baseline="0"/>
            </a:lvl1pPr>
          </a:lstStyle>
          <a:p>
            <a:r>
              <a:rPr lang="en-US" dirty="0"/>
              <a:t>CLICK TO EDIT TITLE</a:t>
            </a:r>
          </a:p>
        </p:txBody>
      </p:sp>
      <p:sp>
        <p:nvSpPr>
          <p:cNvPr id="20" name="Text Placehold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1" name="Text Placehold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3" name="Text Placehold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grpSp>
        <p:nvGrpSpPr>
          <p:cNvPr id="956" name="Picture Placeholder 1925" descr="abstract colorful illustration of building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p>
          </p:txBody>
        </p:sp>
      </p:grpSp>
      <p:sp>
        <p:nvSpPr>
          <p:cNvPr id="959" name="Footer Placeholder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a:lstStyle>
            <a:lvl1pPr>
              <a:defRPr>
                <a:solidFill>
                  <a:schemeClr val="bg1"/>
                </a:solidFill>
              </a:defRPr>
            </a:lvl1pPr>
          </a:lstStyle>
          <a:p>
            <a:r>
              <a:rPr lang="en-US" dirty="0"/>
              <a:t>Pitch deck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a:lstStyle>
            <a:lvl1pPr algn="ct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923544" y="2670048"/>
            <a:ext cx="4901184" cy="3200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364224" y="2532888"/>
            <a:ext cx="5166360" cy="3694176"/>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lvl1pPr>
          </a:lstStyle>
          <a:p>
            <a:r>
              <a:rPr lang="en-US" dirty="0"/>
              <a:t>20/04/2023</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a:xfrm>
            <a:off x="3695700" y="6356350"/>
            <a:ext cx="4457700" cy="365125"/>
          </a:xfrm>
        </p:spPr>
        <p:txBody>
          <a:bodyPr/>
          <a:lstStyle>
            <a:lvl1pPr>
              <a:defRPr/>
            </a:lvl1pPr>
          </a:lstStyle>
          <a:p>
            <a:r>
              <a:rPr lang="en-CA" dirty="0"/>
              <a:t>Accommodating Multiple Stakeholders in Critical EAP Programme Design </a:t>
            </a:r>
            <a:endParaRPr lang="en-US" dirty="0"/>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0" name="Text Placehold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normAutofit/>
          </a:bodyPr>
          <a:lstStyle>
            <a:lvl1pPr>
              <a:defRPr sz="3800" cap="all"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39" name="Text Placehold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0" name="Text Placehold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1" name="Text Placehold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2" name="Text Placehold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3" name="Text Placehold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4" name="Text Placehold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5" name="Text Placehold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6" name="Text Placehold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7" name="Text Placehold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8" name="Text Placehold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9" name="Text Placehold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0" name="Text Placehold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1" name="Text Placehold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2" name="Text Placehold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3" name="Text Placehold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4" name="Text Placehold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5" name="Text Placehold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6" name="Text Placehold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7" name="Text Placehold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8" name="Text Placehold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9" name="Text Placehold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0" name="Text Placehold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1" name="Text Placehold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2" name="Text Placehold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3" name="Text Placehold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4" name="Text Placehold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cxnSp>
        <p:nvCxnSpPr>
          <p:cNvPr id="65" name="Straight Connector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dirty="0"/>
              <a:t>Item Title</a:t>
            </a:r>
            <a:endParaRPr lang="en-ZA" dirty="0"/>
          </a:p>
        </p:txBody>
      </p:sp>
      <p:sp>
        <p:nvSpPr>
          <p:cNvPr id="67" name="Text Placehold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a:noAutofit/>
          </a:bodyPr>
          <a:lstStyle>
            <a:lvl1pPr marL="0" indent="0" algn="ctr">
              <a:buNone/>
              <a:defRPr sz="1100">
                <a:solidFill>
                  <a:schemeClr val="tx1">
                    <a:lumMod val="75000"/>
                    <a:lumOff val="25000"/>
                  </a:schemeClr>
                </a:solidFill>
              </a:defRPr>
            </a:lvl1pPr>
          </a:lstStyle>
          <a:p>
            <a:pPr lvl="0"/>
            <a:r>
              <a:rPr lang="en-US" dirty="0"/>
              <a:t>Month, Year</a:t>
            </a:r>
            <a:endParaRPr lang="en-ZA" dirty="0"/>
          </a:p>
        </p:txBody>
      </p:sp>
      <p:sp>
        <p:nvSpPr>
          <p:cNvPr id="68" name="Date Placehold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BF8F5A6A-E29E-401A-801A-8FD9CAABA7A5}"/>
              </a:ext>
            </a:extLst>
          </p:cNvPr>
          <p:cNvSpPr>
            <a:spLocks noGrp="1"/>
          </p:cNvSpPr>
          <p:nvPr>
            <p:ph idx="1"/>
          </p:nvPr>
        </p:nvSpPr>
        <p:spPr>
          <a:xfrm>
            <a:off x="915924" y="1825625"/>
            <a:ext cx="10360152"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icture Placeholder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2" name="Rectangle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icture Placeholder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4" name="Rectangle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icture Placeholder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6" name="Rectangle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5" name="Text Placeholder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6" name="Text Placeholder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9" name="Text Placeholder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0" name="Text Placeholder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3" name="Text Placeholder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4" name="Text Placeholder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7" name="Text Placeholder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8" name="Text Placeholder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54" name="Rectangle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Picture Placeholder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6" name="Rectangle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8" name="Rectangle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Picture Placeholder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60" name="Rectangle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icture Placeholder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7" name="Content Placehold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8" name="Content Placehold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9" name="Content Placehold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0" name="Content Placehold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1" name="Text Placehold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2" name="Text Placehold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3" name="Text Placehold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4" name="Text Placehold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5" name="Text Placehold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6" name="Text Placehold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7" name="Text Placehold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8" name="Text Placehold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9" name="Text Placehold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0" name="Text Placehold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1" name="Text Placehold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2" name="Text Placehold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971" name="Picture Placeholder 986" descr="abstract colo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anchor="b" anchorCtr="0"/>
          <a:lstStyle/>
          <a:p>
            <a:r>
              <a:rPr lang="en-US" dirty="0"/>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p>
        </p:txBody>
      </p:sp>
      <p:grpSp>
        <p:nvGrpSpPr>
          <p:cNvPr id="10" name="Picture Placeholder 44" descr="abstract colo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974E5B2-1EB9-4222-8FAB-65BDC9A9500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C197C18-82B5-4EB5-9010-63FFB7F5316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732AD86-1F8B-4DE6-9736-793E1781772C}"/>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FA60A3B3-8B02-4D8B-A982-7C7CA03A9290}"/>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9888139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9" name="Text Placehold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0" name="Text Placehold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4" name="Text Placehold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5" name="Text Placehold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8" name="Text Placehold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9" name="Text Placehold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a:lstStyle>
            <a:lvl1pPr algn="l">
              <a:defRPr/>
            </a:lvl1pPr>
          </a:lstStyle>
          <a:p>
            <a:r>
              <a:rPr lang="en-US" dirty="0"/>
              <a:t>Pitch deck title</a:t>
            </a:r>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rful illustration of building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7" name="Text Placehold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8" name="Text Placehold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9" name="Text Placehold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2" name="Text Placehold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3" name="Text Placehold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4" name="Text Placehold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lvl1pPr>
              <a:defRPr b="0">
                <a:solidFill>
                  <a:schemeClr val="bg1"/>
                </a:solidFill>
              </a:defRPr>
            </a:lvl1pPr>
          </a:lstStyle>
          <a:p>
            <a:r>
              <a:rPr lang="en-US" dirty="0"/>
              <a:t>Pitch deck title</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 name="Straight Connector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4" name="Text Placehold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5" name="Text Placehold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p>
        </p:txBody>
      </p:sp>
      <p:grpSp>
        <p:nvGrpSpPr>
          <p:cNvPr id="7" name="Picture Placeholder 795" descr="abstract colo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 name="Straight Connector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7" name="Text Placehold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0" name="Text Placehold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5" name="Text Placehold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2</a:t>
            </a:r>
            <a:endParaRPr lang="en-ZA" dirty="0"/>
          </a:p>
        </p:txBody>
      </p:sp>
      <p:sp>
        <p:nvSpPr>
          <p:cNvPr id="16" name="Text Placehold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3</a:t>
            </a:r>
            <a:endParaRPr lang="en-ZA" dirty="0"/>
          </a:p>
        </p:txBody>
      </p:sp>
      <p:sp>
        <p:nvSpPr>
          <p:cNvPr id="24" name="Text Placehold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4</a:t>
            </a:r>
            <a:endParaRPr lang="en-ZA" dirty="0"/>
          </a:p>
        </p:txBody>
      </p:sp>
      <p:cxnSp>
        <p:nvCxnSpPr>
          <p:cNvPr id="10" name="Straight Connector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 name="Straight Connector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4" name="Date Placehold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r>
              <a:rPr lang="en-US" dirty="0"/>
              <a:t>7/1/20XX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r>
              <a:rPr lang="en-US" dirty="0"/>
              <a:t>Pitch deck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hyperlink" Target="mailto:jennifermacdonald@dal.ca" TargetMode="Externa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xml"/><Relationship Id="rId1" Type="http://schemas.openxmlformats.org/officeDocument/2006/relationships/slideLayout" Target="../slideLayouts/slideLayout5.xml"/><Relationship Id="rId4" Type="http://schemas.openxmlformats.org/officeDocument/2006/relationships/image" Target="../media/image13.sv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3.xml"/></Relationships>
</file>

<file path=ppt/slides/_rels/slide4.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jpg"/><Relationship Id="rId1" Type="http://schemas.openxmlformats.org/officeDocument/2006/relationships/slideLayout" Target="../slideLayouts/slideLayout22.xml"/><Relationship Id="rId4" Type="http://schemas.openxmlformats.org/officeDocument/2006/relationships/image" Target="../media/image4.jpg"/></Relationships>
</file>

<file path=ppt/slides/_rels/slide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3" Type="http://schemas.openxmlformats.org/officeDocument/2006/relationships/image" Target="../media/image7.svg"/><Relationship Id="rId7" Type="http://schemas.openxmlformats.org/officeDocument/2006/relationships/image" Target="../media/image11.svg"/><Relationship Id="rId2" Type="http://schemas.openxmlformats.org/officeDocument/2006/relationships/image" Target="../media/image6.png"/><Relationship Id="rId1" Type="http://schemas.openxmlformats.org/officeDocument/2006/relationships/slideLayout" Target="../slideLayouts/slideLayout8.xml"/><Relationship Id="rId6" Type="http://schemas.openxmlformats.org/officeDocument/2006/relationships/image" Target="../media/image10.png"/><Relationship Id="rId5" Type="http://schemas.openxmlformats.org/officeDocument/2006/relationships/image" Target="../media/image9.svg"/><Relationship Id="rId4" Type="http://schemas.openxmlformats.org/officeDocument/2006/relationships/image" Target="../media/image8.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6283441" y="2406950"/>
            <a:ext cx="5380714" cy="1547583"/>
          </a:xfrm>
        </p:spPr>
        <p:txBody>
          <a:bodyPr>
            <a:noAutofit/>
          </a:bodyPr>
          <a:lstStyle/>
          <a:p>
            <a:r>
              <a:rPr lang="en-CA" sz="3200" dirty="0"/>
              <a:t>Accommodating Multiple Stakeholders in Critical EAP Programme Design </a:t>
            </a:r>
          </a:p>
        </p:txBody>
      </p:sp>
      <p:sp>
        <p:nvSpPr>
          <p:cNvPr id="2" name="Subtitle 2">
            <a:extLst>
              <a:ext uri="{FF2B5EF4-FFF2-40B4-BE49-F238E27FC236}">
                <a16:creationId xmlns:a16="http://schemas.microsoft.com/office/drawing/2014/main" id="{888905A5-EC23-7C17-781B-954829687096}"/>
              </a:ext>
            </a:extLst>
          </p:cNvPr>
          <p:cNvSpPr txBox="1">
            <a:spLocks/>
          </p:cNvSpPr>
          <p:nvPr/>
        </p:nvSpPr>
        <p:spPr>
          <a:xfrm>
            <a:off x="6390994" y="4025878"/>
            <a:ext cx="4379976" cy="613370"/>
          </a:xfrm>
          <a:prstGeom prst="rect">
            <a:avLst/>
          </a:prstGeom>
        </p:spPr>
        <p:txBody>
          <a:bodyPr vert="horz" lIns="91440" tIns="45720" rIns="91440" bIns="45720" rtlCol="0">
            <a:normAutofit fontScale="85000" lnSpcReduction="10000"/>
          </a:bodyPr>
          <a:lstStyle>
            <a:lvl1pPr marL="0" indent="0" algn="l" defTabSz="914400" rtl="0" eaLnBrk="1" latinLnBrk="0" hangingPunct="1">
              <a:lnSpc>
                <a:spcPct val="90000"/>
              </a:lnSpc>
              <a:spcBef>
                <a:spcPts val="1000"/>
              </a:spcBef>
              <a:buFont typeface="Arial" panose="020B0604020202020204" pitchFamily="34" charset="0"/>
              <a:buNone/>
              <a:defRPr sz="18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CA" dirty="0"/>
              <a:t>Jennifer MacDonald, Dalhousie University</a:t>
            </a:r>
          </a:p>
          <a:p>
            <a:r>
              <a:rPr lang="en-CA" dirty="0">
                <a:hlinkClick r:id="rId2"/>
              </a:rPr>
              <a:t>jennifermacdonald@dal.ca</a:t>
            </a:r>
            <a:r>
              <a:rPr lang="en-CA" dirty="0"/>
              <a:t> @Jen_Mac_Donald</a:t>
            </a:r>
            <a:endParaRPr lang="en-US" dirty="0"/>
          </a:p>
        </p:txBody>
      </p:sp>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9DE7F2-E890-4744-88DD-A75F5E300513}"/>
              </a:ext>
            </a:extLst>
          </p:cNvPr>
          <p:cNvSpPr>
            <a:spLocks noGrp="1"/>
          </p:cNvSpPr>
          <p:nvPr>
            <p:ph type="title"/>
          </p:nvPr>
        </p:nvSpPr>
        <p:spPr/>
        <p:txBody>
          <a:bodyPr>
            <a:normAutofit/>
          </a:bodyPr>
          <a:lstStyle/>
          <a:p>
            <a:r>
              <a:rPr lang="en-US" dirty="0"/>
              <a:t>Countering Marginalization of EAP</a:t>
            </a:r>
            <a:br>
              <a:rPr lang="en-US" dirty="0"/>
            </a:br>
            <a:endParaRPr lang="en-US" dirty="0"/>
          </a:p>
        </p:txBody>
      </p:sp>
      <p:sp>
        <p:nvSpPr>
          <p:cNvPr id="19" name="Text Placeholder 18">
            <a:extLst>
              <a:ext uri="{FF2B5EF4-FFF2-40B4-BE49-F238E27FC236}">
                <a16:creationId xmlns:a16="http://schemas.microsoft.com/office/drawing/2014/main" id="{3F3D0FD4-8D0D-3D3F-CCDC-7C83C5847333}"/>
              </a:ext>
            </a:extLst>
          </p:cNvPr>
          <p:cNvSpPr>
            <a:spLocks noGrp="1"/>
          </p:cNvSpPr>
          <p:nvPr>
            <p:ph type="body" sz="quarter" idx="19"/>
          </p:nvPr>
        </p:nvSpPr>
        <p:spPr>
          <a:xfrm>
            <a:off x="6312338" y="2698227"/>
            <a:ext cx="4114800" cy="428755"/>
          </a:xfrm>
        </p:spPr>
        <p:txBody>
          <a:bodyPr/>
          <a:lstStyle/>
          <a:p>
            <a:r>
              <a:rPr lang="en-CA" dirty="0"/>
              <a:t>Alternatives to burning it all down? </a:t>
            </a:r>
          </a:p>
        </p:txBody>
      </p:sp>
      <p:pic>
        <p:nvPicPr>
          <p:cNvPr id="25" name="Graphic 24" descr="Bonfire with solid fill">
            <a:extLst>
              <a:ext uri="{FF2B5EF4-FFF2-40B4-BE49-F238E27FC236}">
                <a16:creationId xmlns:a16="http://schemas.microsoft.com/office/drawing/2014/main" id="{DA41FBBF-DC54-C455-09F1-24CC95DC82D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41183" y="1517967"/>
            <a:ext cx="2789274" cy="2789274"/>
          </a:xfrm>
          <a:prstGeom prst="rect">
            <a:avLst/>
          </a:prstGeom>
        </p:spPr>
      </p:pic>
    </p:spTree>
    <p:extLst>
      <p:ext uri="{BB962C8B-B14F-4D97-AF65-F5344CB8AC3E}">
        <p14:creationId xmlns:p14="http://schemas.microsoft.com/office/powerpoint/2010/main" val="3479064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9DE7F2-E890-4744-88DD-A75F5E300513}"/>
              </a:ext>
            </a:extLst>
          </p:cNvPr>
          <p:cNvSpPr>
            <a:spLocks noGrp="1"/>
          </p:cNvSpPr>
          <p:nvPr>
            <p:ph type="title"/>
          </p:nvPr>
        </p:nvSpPr>
        <p:spPr/>
        <p:txBody>
          <a:bodyPr>
            <a:normAutofit/>
          </a:bodyPr>
          <a:lstStyle/>
          <a:p>
            <a:r>
              <a:rPr lang="en-US" dirty="0"/>
              <a:t>Countering Marginalization of EAP</a:t>
            </a:r>
            <a:br>
              <a:rPr lang="en-US" dirty="0"/>
            </a:br>
            <a:r>
              <a:rPr lang="en-US" dirty="0"/>
              <a:t>Via Critical Needs Analysis</a:t>
            </a:r>
          </a:p>
        </p:txBody>
      </p:sp>
      <p:sp>
        <p:nvSpPr>
          <p:cNvPr id="3" name="Text Placeholder 2">
            <a:extLst>
              <a:ext uri="{FF2B5EF4-FFF2-40B4-BE49-F238E27FC236}">
                <a16:creationId xmlns:a16="http://schemas.microsoft.com/office/drawing/2014/main" id="{CCD92268-9F8A-7AD2-31B7-48F46757355C}"/>
              </a:ext>
            </a:extLst>
          </p:cNvPr>
          <p:cNvSpPr>
            <a:spLocks noGrp="1"/>
          </p:cNvSpPr>
          <p:nvPr>
            <p:ph type="body" sz="quarter" idx="13"/>
          </p:nvPr>
        </p:nvSpPr>
        <p:spPr>
          <a:xfrm>
            <a:off x="1840807" y="2543057"/>
            <a:ext cx="8941189" cy="2070306"/>
          </a:xfrm>
        </p:spPr>
        <p:txBody>
          <a:bodyPr>
            <a:normAutofit/>
          </a:bodyPr>
          <a:lstStyle/>
          <a:p>
            <a:pPr>
              <a:lnSpc>
                <a:spcPct val="150000"/>
              </a:lnSpc>
            </a:pPr>
            <a:r>
              <a:rPr lang="en-CA" sz="2000" dirty="0"/>
              <a:t>“Critical needs analysis entails a shift from “descriptive” needs analyses to “a critical approach to […leading to] a search for solutions to </a:t>
            </a:r>
            <a:r>
              <a:rPr lang="en-CA" sz="2000" strike="sngStrike" dirty="0"/>
              <a:t>ESL students</a:t>
            </a:r>
            <a:r>
              <a:rPr lang="en-CA" sz="2000" dirty="0"/>
              <a:t>’ [</a:t>
            </a:r>
            <a:r>
              <a:rPr lang="en-CA" sz="2000" b="1" dirty="0"/>
              <a:t>EAP students’, practitioners, programmes’]</a:t>
            </a:r>
            <a:r>
              <a:rPr lang="en-CA" sz="2000" dirty="0"/>
              <a:t> linguistic and social marginalization.”</a:t>
            </a:r>
          </a:p>
        </p:txBody>
      </p:sp>
      <p:sp>
        <p:nvSpPr>
          <p:cNvPr id="4" name="Text Placeholder 3">
            <a:extLst>
              <a:ext uri="{FF2B5EF4-FFF2-40B4-BE49-F238E27FC236}">
                <a16:creationId xmlns:a16="http://schemas.microsoft.com/office/drawing/2014/main" id="{A4D82E3D-B4E2-3874-40BA-7AB564536257}"/>
              </a:ext>
            </a:extLst>
          </p:cNvPr>
          <p:cNvSpPr>
            <a:spLocks noGrp="1"/>
          </p:cNvSpPr>
          <p:nvPr>
            <p:ph type="body" sz="quarter" idx="15"/>
          </p:nvPr>
        </p:nvSpPr>
        <p:spPr>
          <a:xfrm>
            <a:off x="1941817" y="1631833"/>
            <a:ext cx="8739170" cy="428755"/>
          </a:xfrm>
        </p:spPr>
        <p:txBody>
          <a:bodyPr/>
          <a:lstStyle/>
          <a:p>
            <a:pPr algn="ctr"/>
            <a:r>
              <a:rPr lang="en-CA" dirty="0"/>
              <a:t>Introducing criticality not only to benefit students, </a:t>
            </a:r>
            <a:br>
              <a:rPr lang="en-CA" dirty="0"/>
            </a:br>
            <a:r>
              <a:rPr lang="en-CA" dirty="0"/>
              <a:t>but to benefit EAP more widely</a:t>
            </a:r>
          </a:p>
        </p:txBody>
      </p:sp>
    </p:spTree>
    <p:extLst>
      <p:ext uri="{BB962C8B-B14F-4D97-AF65-F5344CB8AC3E}">
        <p14:creationId xmlns:p14="http://schemas.microsoft.com/office/powerpoint/2010/main" val="192267857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9DE7F2-E890-4744-88DD-A75F5E300513}"/>
              </a:ext>
            </a:extLst>
          </p:cNvPr>
          <p:cNvSpPr>
            <a:spLocks noGrp="1"/>
          </p:cNvSpPr>
          <p:nvPr>
            <p:ph type="title"/>
          </p:nvPr>
        </p:nvSpPr>
        <p:spPr/>
        <p:txBody>
          <a:bodyPr>
            <a:normAutofit/>
          </a:bodyPr>
          <a:lstStyle/>
          <a:p>
            <a:r>
              <a:rPr lang="en-US" dirty="0"/>
              <a:t>Countering Marginalization of EAP</a:t>
            </a:r>
            <a:br>
              <a:rPr lang="en-US" dirty="0"/>
            </a:br>
            <a:r>
              <a:rPr lang="en-US" dirty="0"/>
              <a:t>Via Critical Needs Analysis</a:t>
            </a:r>
          </a:p>
        </p:txBody>
      </p:sp>
      <p:sp>
        <p:nvSpPr>
          <p:cNvPr id="3" name="Text Placeholder 2">
            <a:extLst>
              <a:ext uri="{FF2B5EF4-FFF2-40B4-BE49-F238E27FC236}">
                <a16:creationId xmlns:a16="http://schemas.microsoft.com/office/drawing/2014/main" id="{CCD92268-9F8A-7AD2-31B7-48F46757355C}"/>
              </a:ext>
            </a:extLst>
          </p:cNvPr>
          <p:cNvSpPr>
            <a:spLocks noGrp="1"/>
          </p:cNvSpPr>
          <p:nvPr>
            <p:ph type="body" sz="quarter" idx="13"/>
          </p:nvPr>
        </p:nvSpPr>
        <p:spPr>
          <a:xfrm>
            <a:off x="2159784" y="2872653"/>
            <a:ext cx="8941189" cy="2070306"/>
          </a:xfrm>
        </p:spPr>
        <p:txBody>
          <a:bodyPr>
            <a:normAutofit/>
          </a:bodyPr>
          <a:lstStyle/>
          <a:p>
            <a:pPr>
              <a:lnSpc>
                <a:spcPct val="150000"/>
              </a:lnSpc>
            </a:pPr>
            <a:r>
              <a:rPr lang="en-CA" sz="2000" dirty="0"/>
              <a:t>Or in other words, finding a middle ground between student and institutional needs. Do they have to be mutually exclusive?  </a:t>
            </a:r>
          </a:p>
        </p:txBody>
      </p:sp>
      <p:sp>
        <p:nvSpPr>
          <p:cNvPr id="4" name="Text Placeholder 3">
            <a:extLst>
              <a:ext uri="{FF2B5EF4-FFF2-40B4-BE49-F238E27FC236}">
                <a16:creationId xmlns:a16="http://schemas.microsoft.com/office/drawing/2014/main" id="{A4D82E3D-B4E2-3874-40BA-7AB564536257}"/>
              </a:ext>
            </a:extLst>
          </p:cNvPr>
          <p:cNvSpPr>
            <a:spLocks noGrp="1"/>
          </p:cNvSpPr>
          <p:nvPr>
            <p:ph type="body" sz="quarter" idx="15"/>
          </p:nvPr>
        </p:nvSpPr>
        <p:spPr>
          <a:xfrm>
            <a:off x="1941817" y="1631833"/>
            <a:ext cx="8739170" cy="428755"/>
          </a:xfrm>
        </p:spPr>
        <p:txBody>
          <a:bodyPr/>
          <a:lstStyle/>
          <a:p>
            <a:pPr algn="ctr"/>
            <a:r>
              <a:rPr lang="en-CA" dirty="0"/>
              <a:t>Introducing criticality not only to benefit students, </a:t>
            </a:r>
            <a:br>
              <a:rPr lang="en-CA" dirty="0"/>
            </a:br>
            <a:r>
              <a:rPr lang="en-CA" dirty="0"/>
              <a:t>but to benefit EAP more widely</a:t>
            </a:r>
          </a:p>
        </p:txBody>
      </p:sp>
    </p:spTree>
    <p:extLst>
      <p:ext uri="{BB962C8B-B14F-4D97-AF65-F5344CB8AC3E}">
        <p14:creationId xmlns:p14="http://schemas.microsoft.com/office/powerpoint/2010/main" val="71788053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itle 22">
            <a:extLst>
              <a:ext uri="{FF2B5EF4-FFF2-40B4-BE49-F238E27FC236}">
                <a16:creationId xmlns:a16="http://schemas.microsoft.com/office/drawing/2014/main" id="{5FB75C3E-5885-49DD-8190-BB1E8C511A7E}"/>
              </a:ext>
            </a:extLst>
          </p:cNvPr>
          <p:cNvSpPr>
            <a:spLocks noGrp="1"/>
          </p:cNvSpPr>
          <p:nvPr>
            <p:ph type="title"/>
          </p:nvPr>
        </p:nvSpPr>
        <p:spPr>
          <a:xfrm>
            <a:off x="838200" y="365125"/>
            <a:ext cx="10515600" cy="1325563"/>
          </a:xfrm>
        </p:spPr>
        <p:txBody>
          <a:bodyPr/>
          <a:lstStyle/>
          <a:p>
            <a:r>
              <a:rPr lang="en-ZA" dirty="0"/>
              <a:t>What are some Institutional needs within Neoliberal HE?</a:t>
            </a:r>
          </a:p>
        </p:txBody>
      </p:sp>
      <p:sp>
        <p:nvSpPr>
          <p:cNvPr id="27" name="Text Placeholder 26">
            <a:extLst>
              <a:ext uri="{FF2B5EF4-FFF2-40B4-BE49-F238E27FC236}">
                <a16:creationId xmlns:a16="http://schemas.microsoft.com/office/drawing/2014/main" id="{3C7B196D-A4EB-4450-8C2E-D4F26C77F843}"/>
              </a:ext>
            </a:extLst>
          </p:cNvPr>
          <p:cNvSpPr>
            <a:spLocks noGrp="1"/>
          </p:cNvSpPr>
          <p:nvPr>
            <p:ph type="body" sz="quarter" idx="30"/>
          </p:nvPr>
        </p:nvSpPr>
        <p:spPr>
          <a:xfrm>
            <a:off x="1103037" y="1609725"/>
            <a:ext cx="2035117" cy="4883149"/>
          </a:xfrm>
        </p:spPr>
        <p:txBody>
          <a:bodyPr>
            <a:normAutofit/>
          </a:bodyPr>
          <a:lstStyle/>
          <a:p>
            <a:r>
              <a:rPr lang="en-ZA" sz="1800" dirty="0"/>
              <a:t>Institution:  Recruitment.</a:t>
            </a:r>
          </a:p>
          <a:p>
            <a:endParaRPr lang="en-ZA" sz="1800" dirty="0"/>
          </a:p>
          <a:p>
            <a:r>
              <a:rPr lang="en-ZA" sz="1800" dirty="0"/>
              <a:t>Large # of int’l students. </a:t>
            </a:r>
          </a:p>
          <a:p>
            <a:endParaRPr lang="en-ZA" sz="1800" dirty="0"/>
          </a:p>
          <a:p>
            <a:r>
              <a:rPr lang="en-ZA" sz="1800" b="0" dirty="0"/>
              <a:t>Is the EAP Program attracting sufficient numbers of int’l students to the university?</a:t>
            </a:r>
          </a:p>
          <a:p>
            <a:r>
              <a:rPr lang="en-ZA" sz="1800" dirty="0"/>
              <a:t> </a:t>
            </a:r>
          </a:p>
        </p:txBody>
      </p:sp>
      <p:sp>
        <p:nvSpPr>
          <p:cNvPr id="28" name="Text Placeholder 27">
            <a:extLst>
              <a:ext uri="{FF2B5EF4-FFF2-40B4-BE49-F238E27FC236}">
                <a16:creationId xmlns:a16="http://schemas.microsoft.com/office/drawing/2014/main" id="{16852965-5187-4677-B878-4167E7B69252}"/>
              </a:ext>
            </a:extLst>
          </p:cNvPr>
          <p:cNvSpPr>
            <a:spLocks noGrp="1"/>
          </p:cNvSpPr>
          <p:nvPr>
            <p:ph type="body" sz="quarter" idx="31"/>
          </p:nvPr>
        </p:nvSpPr>
        <p:spPr>
          <a:xfrm>
            <a:off x="6355874" y="1609725"/>
            <a:ext cx="1835625" cy="4883150"/>
          </a:xfrm>
        </p:spPr>
        <p:txBody>
          <a:bodyPr/>
          <a:lstStyle/>
          <a:p>
            <a:r>
              <a:rPr lang="en-ZA" sz="1600" dirty="0"/>
              <a:t>Institution: Retention.</a:t>
            </a:r>
          </a:p>
          <a:p>
            <a:endParaRPr lang="en-ZA" sz="1600" dirty="0"/>
          </a:p>
          <a:p>
            <a:r>
              <a:rPr lang="en-ZA" sz="1600" dirty="0"/>
              <a:t>EAL Int’l students who finish their degrees. </a:t>
            </a:r>
          </a:p>
          <a:p>
            <a:r>
              <a:rPr lang="en-ZA" sz="1600" dirty="0"/>
              <a:t> </a:t>
            </a:r>
          </a:p>
          <a:p>
            <a:r>
              <a:rPr lang="en-ZA" sz="1600" b="0" dirty="0"/>
              <a:t>Is what students learn in EAP preparing them for academic success at </a:t>
            </a:r>
            <a:r>
              <a:rPr lang="en-ZA" sz="1600" b="0" dirty="0" err="1"/>
              <a:t>uni</a:t>
            </a:r>
            <a:r>
              <a:rPr lang="en-ZA" sz="1600" b="0" dirty="0"/>
              <a:t>?</a:t>
            </a:r>
            <a:br>
              <a:rPr lang="en-ZA" sz="1600" dirty="0"/>
            </a:br>
            <a:endParaRPr lang="en-ZA" sz="1600" dirty="0"/>
          </a:p>
        </p:txBody>
      </p:sp>
      <p:sp>
        <p:nvSpPr>
          <p:cNvPr id="34" name="Slide Number Placeholder 33">
            <a:extLst>
              <a:ext uri="{FF2B5EF4-FFF2-40B4-BE49-F238E27FC236}">
                <a16:creationId xmlns:a16="http://schemas.microsoft.com/office/drawing/2014/main" id="{5B126C81-EB34-4B01-A592-C14F87B18B68}"/>
              </a:ext>
            </a:extLst>
          </p:cNvPr>
          <p:cNvSpPr>
            <a:spLocks noGrp="1"/>
          </p:cNvSpPr>
          <p:nvPr>
            <p:ph type="sldNum" sz="quarter" idx="11"/>
          </p:nvPr>
        </p:nvSpPr>
        <p:spPr>
          <a:xfrm>
            <a:off x="8610600" y="6356350"/>
            <a:ext cx="2743200" cy="365125"/>
          </a:xfrm>
        </p:spPr>
        <p:txBody>
          <a:bodyPr/>
          <a:lstStyle/>
          <a:p>
            <a:fld id="{19B51A1E-902D-48AF-9020-955120F399B6}" type="slidenum">
              <a:rPr lang="en-ZA" smtClean="0"/>
              <a:pPr/>
              <a:t>13</a:t>
            </a:fld>
            <a:endParaRPr lang="en-ZA" dirty="0"/>
          </a:p>
        </p:txBody>
      </p:sp>
      <p:sp>
        <p:nvSpPr>
          <p:cNvPr id="21" name="Text Placeholder 26">
            <a:extLst>
              <a:ext uri="{FF2B5EF4-FFF2-40B4-BE49-F238E27FC236}">
                <a16:creationId xmlns:a16="http://schemas.microsoft.com/office/drawing/2014/main" id="{7DB42777-52A4-FF3F-A43F-6A5016FB51AB}"/>
              </a:ext>
            </a:extLst>
          </p:cNvPr>
          <p:cNvSpPr txBox="1">
            <a:spLocks/>
          </p:cNvSpPr>
          <p:nvPr/>
        </p:nvSpPr>
        <p:spPr>
          <a:xfrm>
            <a:off x="3894340" y="1581943"/>
            <a:ext cx="1941786" cy="4883150"/>
          </a:xfrm>
          <a:prstGeom prst="rect">
            <a:avLst/>
          </a:prstGeom>
          <a:solidFill>
            <a:schemeClr val="accent2"/>
          </a:solidFill>
          <a:ln w="22225">
            <a:solidFill>
              <a:schemeClr val="tx1"/>
            </a:solidFill>
          </a:ln>
        </p:spPr>
        <p:txBody>
          <a:bodyPr vert="horz" lIns="91440" tIns="621792" rIns="91440" bIns="45720" rtlCol="0" anchor="t" anchorCtr="0">
            <a:noAutofit/>
          </a:bodyPr>
          <a:lstStyle>
            <a:lvl1pPr marL="0" indent="0" algn="ctr" defTabSz="914400" rtl="0" eaLnBrk="1" latinLnBrk="0" hangingPunct="1">
              <a:lnSpc>
                <a:spcPct val="90000"/>
              </a:lnSpc>
              <a:spcBef>
                <a:spcPts val="0"/>
              </a:spcBef>
              <a:spcAft>
                <a:spcPts val="0"/>
              </a:spcAft>
              <a:buFont typeface="Arial" panose="020B0604020202020204" pitchFamily="34" charset="0"/>
              <a:buNone/>
              <a:defRPr sz="3800" b="1" kern="1200">
                <a:solidFill>
                  <a:schemeClr val="tx1"/>
                </a:solidFill>
                <a:latin typeface="+mj-lt"/>
                <a:ea typeface="+mn-ea"/>
                <a:cs typeface="+mn-cs"/>
              </a:defRPr>
            </a:lvl1pPr>
            <a:lvl2pPr marL="2667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542925"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809625"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076325"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ZA" sz="1600" dirty="0"/>
              <a:t>Institution:</a:t>
            </a:r>
            <a:br>
              <a:rPr lang="en-ZA" sz="1600" dirty="0"/>
            </a:br>
            <a:r>
              <a:rPr lang="en-ZA" sz="1600" dirty="0"/>
              <a:t>Admissions.</a:t>
            </a:r>
          </a:p>
          <a:p>
            <a:endParaRPr lang="en-ZA" sz="1600" dirty="0"/>
          </a:p>
          <a:p>
            <a:r>
              <a:rPr lang="en-ZA" sz="1600" dirty="0"/>
              <a:t>Students who meet the language proficiency </a:t>
            </a:r>
            <a:r>
              <a:rPr lang="en-ZA" sz="1600" dirty="0" err="1"/>
              <a:t>reqs</a:t>
            </a:r>
            <a:r>
              <a:rPr lang="en-ZA" sz="1600" dirty="0"/>
              <a:t> for admission. </a:t>
            </a:r>
          </a:p>
          <a:p>
            <a:endParaRPr lang="en-ZA" sz="1600" b="0" dirty="0"/>
          </a:p>
          <a:p>
            <a:r>
              <a:rPr lang="en-ZA" sz="1600" b="0" dirty="0"/>
              <a:t>Does this program prepare students to meet this standard? What is the standard? </a:t>
            </a:r>
          </a:p>
        </p:txBody>
      </p:sp>
      <p:sp>
        <p:nvSpPr>
          <p:cNvPr id="25" name="Text Placeholder 28">
            <a:extLst>
              <a:ext uri="{FF2B5EF4-FFF2-40B4-BE49-F238E27FC236}">
                <a16:creationId xmlns:a16="http://schemas.microsoft.com/office/drawing/2014/main" id="{817A63F0-36A2-63FA-C16F-D315F372DEFD}"/>
              </a:ext>
            </a:extLst>
          </p:cNvPr>
          <p:cNvSpPr txBox="1">
            <a:spLocks/>
          </p:cNvSpPr>
          <p:nvPr/>
        </p:nvSpPr>
        <p:spPr>
          <a:xfrm>
            <a:off x="9137834" y="1581945"/>
            <a:ext cx="1835625" cy="4883148"/>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defTabSz="914400" rtl="0" eaLnBrk="1" latinLnBrk="0" hangingPunct="1">
              <a:lnSpc>
                <a:spcPct val="90000"/>
              </a:lnSpc>
              <a:spcBef>
                <a:spcPts val="0"/>
              </a:spcBef>
              <a:spcAft>
                <a:spcPts val="0"/>
              </a:spcAft>
              <a:buFont typeface="Arial" panose="020B0604020202020204" pitchFamily="34" charset="0"/>
              <a:buNone/>
              <a:defRPr lang="en-ZA" sz="3800" b="1" kern="1200" dirty="0">
                <a:solidFill>
                  <a:schemeClr val="tx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CA" sz="1600" dirty="0"/>
              <a:t>Institution: Faculty or Depart.</a:t>
            </a:r>
          </a:p>
          <a:p>
            <a:endParaRPr lang="en-CA" sz="1600" dirty="0"/>
          </a:p>
          <a:p>
            <a:r>
              <a:rPr lang="en-CA" sz="1600" dirty="0"/>
              <a:t>Sufficient revenue to maintain program and staff (and maybe invest in </a:t>
            </a:r>
            <a:r>
              <a:rPr lang="en-CA" sz="1600" dirty="0" err="1"/>
              <a:t>curric</a:t>
            </a:r>
            <a:r>
              <a:rPr lang="en-CA" sz="1600" dirty="0"/>
              <a:t> and PD?)  </a:t>
            </a:r>
          </a:p>
          <a:p>
            <a:endParaRPr lang="en-CA" sz="1600" dirty="0"/>
          </a:p>
          <a:p>
            <a:r>
              <a:rPr lang="en-CA" sz="1400" b="0" dirty="0"/>
              <a:t>Are students satisfied with the program? Are program costs and revenue in balance? Does tuition align with the market?</a:t>
            </a:r>
          </a:p>
        </p:txBody>
      </p:sp>
    </p:spTree>
    <p:extLst>
      <p:ext uri="{BB962C8B-B14F-4D97-AF65-F5344CB8AC3E}">
        <p14:creationId xmlns:p14="http://schemas.microsoft.com/office/powerpoint/2010/main" val="149816564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856D85-F009-F5B1-9447-89E7106CA8CD}"/>
              </a:ext>
            </a:extLst>
          </p:cNvPr>
          <p:cNvSpPr>
            <a:spLocks noGrp="1"/>
          </p:cNvSpPr>
          <p:nvPr>
            <p:ph type="title"/>
          </p:nvPr>
        </p:nvSpPr>
        <p:spPr/>
        <p:txBody>
          <a:bodyPr>
            <a:normAutofit fontScale="90000"/>
          </a:bodyPr>
          <a:lstStyle/>
          <a:p>
            <a:r>
              <a:rPr lang="en-CA" dirty="0"/>
              <a:t>Empowered, Critically-Engaged Students who are confident </a:t>
            </a:r>
            <a:br>
              <a:rPr lang="en-CA" dirty="0"/>
            </a:br>
            <a:r>
              <a:rPr lang="en-CA" dirty="0"/>
              <a:t>language users: </a:t>
            </a:r>
          </a:p>
        </p:txBody>
      </p:sp>
      <p:sp>
        <p:nvSpPr>
          <p:cNvPr id="13" name="Slide Number Placeholder 12">
            <a:extLst>
              <a:ext uri="{FF2B5EF4-FFF2-40B4-BE49-F238E27FC236}">
                <a16:creationId xmlns:a16="http://schemas.microsoft.com/office/drawing/2014/main" id="{A037906A-32F6-9DC6-D7CA-B9876495248B}"/>
              </a:ext>
            </a:extLst>
          </p:cNvPr>
          <p:cNvSpPr>
            <a:spLocks noGrp="1"/>
          </p:cNvSpPr>
          <p:nvPr>
            <p:ph type="sldNum" sz="quarter" idx="12"/>
          </p:nvPr>
        </p:nvSpPr>
        <p:spPr/>
        <p:txBody>
          <a:bodyPr/>
          <a:lstStyle/>
          <a:p>
            <a:fld id="{B5CEABB6-07DC-46E8-9B57-56EC44A396E5}" type="slidenum">
              <a:rPr lang="en-US" smtClean="0"/>
              <a:t>14</a:t>
            </a:fld>
            <a:endParaRPr lang="en-US" dirty="0"/>
          </a:p>
        </p:txBody>
      </p:sp>
      <p:sp>
        <p:nvSpPr>
          <p:cNvPr id="5" name="Text Placeholder 4">
            <a:extLst>
              <a:ext uri="{FF2B5EF4-FFF2-40B4-BE49-F238E27FC236}">
                <a16:creationId xmlns:a16="http://schemas.microsoft.com/office/drawing/2014/main" id="{ED6A6213-34AD-FA83-144E-0E8349A83C3D}"/>
              </a:ext>
            </a:extLst>
          </p:cNvPr>
          <p:cNvSpPr>
            <a:spLocks noGrp="1"/>
          </p:cNvSpPr>
          <p:nvPr>
            <p:ph type="body" sz="quarter" idx="14"/>
          </p:nvPr>
        </p:nvSpPr>
        <p:spPr>
          <a:xfrm>
            <a:off x="990104" y="1915714"/>
            <a:ext cx="7388352" cy="1029504"/>
          </a:xfrm>
        </p:spPr>
        <p:txBody>
          <a:bodyPr/>
          <a:lstStyle/>
          <a:p>
            <a:pPr marL="285750" indent="-285750">
              <a:buFont typeface="Arial" panose="020B0604020202020204" pitchFamily="34" charset="0"/>
              <a:buChar char="•"/>
            </a:pPr>
            <a:r>
              <a:rPr lang="en-CA" dirty="0"/>
              <a:t>Are more likely to be successful academically: they are prepared for what awaits them but also to challenge the status quo </a:t>
            </a:r>
          </a:p>
          <a:p>
            <a:pPr marL="742950" lvl="1" indent="-285750">
              <a:buFont typeface="Arial" panose="020B0604020202020204" pitchFamily="34" charset="0"/>
              <a:buChar char="•"/>
            </a:pPr>
            <a:r>
              <a:rPr lang="en-CA" dirty="0">
                <a:sym typeface="Wingdings" panose="05000000000000000000" pitchFamily="2" charset="2"/>
              </a:rPr>
              <a:t>Retention</a:t>
            </a:r>
            <a:endParaRPr lang="en-CA" dirty="0"/>
          </a:p>
          <a:p>
            <a:pPr marL="285750" indent="-285750">
              <a:buFont typeface="Arial" panose="020B0604020202020204" pitchFamily="34" charset="0"/>
              <a:buChar char="•"/>
            </a:pPr>
            <a:r>
              <a:rPr lang="en-CA" dirty="0"/>
              <a:t>Are less likely to have academic integrity issues</a:t>
            </a:r>
          </a:p>
          <a:p>
            <a:pPr marL="742950" lvl="1" indent="-285750">
              <a:buFont typeface="Arial" panose="020B0604020202020204" pitchFamily="34" charset="0"/>
              <a:buChar char="•"/>
            </a:pPr>
            <a:r>
              <a:rPr lang="en-CA" dirty="0">
                <a:sym typeface="Wingdings" panose="05000000000000000000" pitchFamily="2" charset="2"/>
              </a:rPr>
              <a:t>Retention</a:t>
            </a:r>
            <a:endParaRPr lang="en-CA" dirty="0"/>
          </a:p>
          <a:p>
            <a:pPr marL="285750" indent="-285750">
              <a:buFont typeface="Arial" panose="020B0604020202020204" pitchFamily="34" charset="0"/>
              <a:buChar char="•"/>
            </a:pPr>
            <a:r>
              <a:rPr lang="en-CA" dirty="0"/>
              <a:t>Can challenge marginalizing stereotypes about multilingual users of EAL</a:t>
            </a:r>
          </a:p>
          <a:p>
            <a:pPr marL="742950" lvl="1" indent="-285750">
              <a:buFont typeface="Arial" panose="020B0604020202020204" pitchFamily="34" charset="0"/>
              <a:buChar char="•"/>
            </a:pPr>
            <a:r>
              <a:rPr lang="en-CA" dirty="0"/>
              <a:t>Retention</a:t>
            </a:r>
          </a:p>
          <a:p>
            <a:pPr marL="285750" indent="-285750">
              <a:buFont typeface="Arial" panose="020B0604020202020204" pitchFamily="34" charset="0"/>
              <a:buChar char="•"/>
            </a:pPr>
            <a:r>
              <a:rPr lang="en-CA" dirty="0"/>
              <a:t>Are more likely to be satisfied with their EAP Programme, and spread the word to friends, family and other prospective students</a:t>
            </a:r>
          </a:p>
          <a:p>
            <a:pPr marL="742950" lvl="1" indent="-285750">
              <a:buFont typeface="Arial" panose="020B0604020202020204" pitchFamily="34" charset="0"/>
              <a:buChar char="•"/>
            </a:pPr>
            <a:r>
              <a:rPr lang="en-CA" dirty="0">
                <a:sym typeface="Wingdings" panose="05000000000000000000" pitchFamily="2" charset="2"/>
              </a:rPr>
              <a:t>Recruitment, retention, enrollment numbers/revenue</a:t>
            </a:r>
            <a:endParaRPr lang="en-CA" dirty="0"/>
          </a:p>
          <a:p>
            <a:pPr marL="285750" indent="-285750">
              <a:buFont typeface="Arial" panose="020B0604020202020204" pitchFamily="34" charset="0"/>
              <a:buChar char="•"/>
            </a:pPr>
            <a:endParaRPr lang="en-CA" dirty="0"/>
          </a:p>
        </p:txBody>
      </p:sp>
    </p:spTree>
    <p:extLst>
      <p:ext uri="{BB962C8B-B14F-4D97-AF65-F5344CB8AC3E}">
        <p14:creationId xmlns:p14="http://schemas.microsoft.com/office/powerpoint/2010/main" val="57308188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76C2EB-18A4-EAEB-E8CE-AA65B4FCF960}"/>
              </a:ext>
            </a:extLst>
          </p:cNvPr>
          <p:cNvSpPr>
            <a:spLocks noGrp="1"/>
          </p:cNvSpPr>
          <p:nvPr>
            <p:ph type="title"/>
          </p:nvPr>
        </p:nvSpPr>
        <p:spPr>
          <a:xfrm>
            <a:off x="6025896" y="760127"/>
            <a:ext cx="5669280" cy="1325563"/>
          </a:xfrm>
        </p:spPr>
        <p:txBody>
          <a:bodyPr>
            <a:normAutofit fontScale="90000"/>
          </a:bodyPr>
          <a:lstStyle/>
          <a:p>
            <a:r>
              <a:rPr lang="en-CA" dirty="0"/>
              <a:t>What can boost enrollment numbers in an EAP Program?</a:t>
            </a:r>
          </a:p>
        </p:txBody>
      </p:sp>
      <p:sp>
        <p:nvSpPr>
          <p:cNvPr id="9" name="Text Placeholder 8">
            <a:extLst>
              <a:ext uri="{FF2B5EF4-FFF2-40B4-BE49-F238E27FC236}">
                <a16:creationId xmlns:a16="http://schemas.microsoft.com/office/drawing/2014/main" id="{C38F1A5F-9E57-6B02-0EFB-D7954D7CB909}"/>
              </a:ext>
            </a:extLst>
          </p:cNvPr>
          <p:cNvSpPr>
            <a:spLocks noGrp="1"/>
          </p:cNvSpPr>
          <p:nvPr>
            <p:ph type="body" sz="quarter" idx="18"/>
          </p:nvPr>
        </p:nvSpPr>
        <p:spPr>
          <a:xfrm>
            <a:off x="6180548" y="2785517"/>
            <a:ext cx="5669280" cy="365760"/>
          </a:xfrm>
        </p:spPr>
        <p:txBody>
          <a:bodyPr/>
          <a:lstStyle/>
          <a:p>
            <a:pPr marL="285750" indent="-285750">
              <a:buFont typeface="Arial" panose="020B0604020202020204" pitchFamily="34" charset="0"/>
              <a:buChar char="•"/>
            </a:pPr>
            <a:r>
              <a:rPr lang="en-CA" dirty="0"/>
              <a:t>Academic credit!</a:t>
            </a:r>
          </a:p>
          <a:p>
            <a:pPr marL="285750" indent="-285750">
              <a:buFont typeface="Arial" panose="020B0604020202020204" pitchFamily="34" charset="0"/>
              <a:buChar char="•"/>
            </a:pPr>
            <a:r>
              <a:rPr lang="en-CA" dirty="0"/>
              <a:t>Direct pathway status</a:t>
            </a:r>
          </a:p>
          <a:p>
            <a:pPr marL="285750" indent="-285750">
              <a:buFont typeface="Arial" panose="020B0604020202020204" pitchFamily="34" charset="0"/>
              <a:buChar char="•"/>
            </a:pPr>
            <a:r>
              <a:rPr lang="en-CA" dirty="0"/>
              <a:t>Curriculum that can help students prepare for academic success via preparing for the linguistic requirements of academic study, as well </a:t>
            </a:r>
            <a:r>
              <a:rPr lang="en-CA" dirty="0" err="1"/>
              <a:t>ashow</a:t>
            </a:r>
            <a:r>
              <a:rPr lang="en-CA" dirty="0"/>
              <a:t> to challenge those requirements</a:t>
            </a:r>
          </a:p>
        </p:txBody>
      </p:sp>
      <p:sp>
        <p:nvSpPr>
          <p:cNvPr id="13" name="Slide Number Placeholder 12">
            <a:extLst>
              <a:ext uri="{FF2B5EF4-FFF2-40B4-BE49-F238E27FC236}">
                <a16:creationId xmlns:a16="http://schemas.microsoft.com/office/drawing/2014/main" id="{959616CC-B8B1-E62D-1077-CAF178BB1320}"/>
              </a:ext>
            </a:extLst>
          </p:cNvPr>
          <p:cNvSpPr>
            <a:spLocks noGrp="1"/>
          </p:cNvSpPr>
          <p:nvPr>
            <p:ph type="sldNum" sz="quarter" idx="12"/>
          </p:nvPr>
        </p:nvSpPr>
        <p:spPr/>
        <p:txBody>
          <a:bodyPr/>
          <a:lstStyle/>
          <a:p>
            <a:fld id="{B5CEABB6-07DC-46E8-9B57-56EC44A396E5}" type="slidenum">
              <a:rPr lang="en-US" smtClean="0"/>
              <a:t>15</a:t>
            </a:fld>
            <a:endParaRPr lang="en-US" dirty="0"/>
          </a:p>
        </p:txBody>
      </p:sp>
    </p:spTree>
    <p:extLst>
      <p:ext uri="{BB962C8B-B14F-4D97-AF65-F5344CB8AC3E}">
        <p14:creationId xmlns:p14="http://schemas.microsoft.com/office/powerpoint/2010/main" val="284165626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le 18">
            <a:extLst>
              <a:ext uri="{FF2B5EF4-FFF2-40B4-BE49-F238E27FC236}">
                <a16:creationId xmlns:a16="http://schemas.microsoft.com/office/drawing/2014/main" id="{318D6603-5757-82C0-489A-0A50ACA8C238}"/>
              </a:ext>
            </a:extLst>
          </p:cNvPr>
          <p:cNvSpPr>
            <a:spLocks noGrp="1"/>
          </p:cNvSpPr>
          <p:nvPr>
            <p:ph type="title"/>
          </p:nvPr>
        </p:nvSpPr>
        <p:spPr/>
        <p:txBody>
          <a:bodyPr/>
          <a:lstStyle/>
          <a:p>
            <a:r>
              <a:rPr lang="en-CA" dirty="0"/>
              <a:t>From Understanding Perspectives…</a:t>
            </a:r>
          </a:p>
        </p:txBody>
      </p:sp>
      <p:sp>
        <p:nvSpPr>
          <p:cNvPr id="9" name="Slide Number Placeholder 8">
            <a:extLst>
              <a:ext uri="{FF2B5EF4-FFF2-40B4-BE49-F238E27FC236}">
                <a16:creationId xmlns:a16="http://schemas.microsoft.com/office/drawing/2014/main" id="{43AC366B-7965-900C-DC1C-443B7A65848C}"/>
              </a:ext>
            </a:extLst>
          </p:cNvPr>
          <p:cNvSpPr>
            <a:spLocks noGrp="1"/>
          </p:cNvSpPr>
          <p:nvPr>
            <p:ph type="sldNum" sz="quarter" idx="11"/>
          </p:nvPr>
        </p:nvSpPr>
        <p:spPr/>
        <p:txBody>
          <a:bodyPr/>
          <a:lstStyle/>
          <a:p>
            <a:fld id="{B5CEABB6-07DC-46E8-9B57-56EC44A396E5}" type="slidenum">
              <a:rPr lang="en-US" smtClean="0"/>
              <a:t>16</a:t>
            </a:fld>
            <a:endParaRPr lang="en-US" dirty="0"/>
          </a:p>
        </p:txBody>
      </p:sp>
      <p:sp>
        <p:nvSpPr>
          <p:cNvPr id="22" name="Text Placeholder 21">
            <a:extLst>
              <a:ext uri="{FF2B5EF4-FFF2-40B4-BE49-F238E27FC236}">
                <a16:creationId xmlns:a16="http://schemas.microsoft.com/office/drawing/2014/main" id="{A18B0D3A-620D-4C59-6B45-ECCA9074D06D}"/>
              </a:ext>
            </a:extLst>
          </p:cNvPr>
          <p:cNvSpPr>
            <a:spLocks noGrp="1"/>
          </p:cNvSpPr>
          <p:nvPr>
            <p:ph type="body" sz="quarter" idx="31"/>
          </p:nvPr>
        </p:nvSpPr>
        <p:spPr>
          <a:xfrm>
            <a:off x="1403498" y="2149157"/>
            <a:ext cx="9346018" cy="2999232"/>
          </a:xfrm>
        </p:spPr>
        <p:txBody>
          <a:bodyPr/>
          <a:lstStyle/>
          <a:p>
            <a:endParaRPr lang="en-CA" dirty="0"/>
          </a:p>
        </p:txBody>
      </p:sp>
      <p:sp>
        <p:nvSpPr>
          <p:cNvPr id="4" name="Content Placeholder 3">
            <a:extLst>
              <a:ext uri="{FF2B5EF4-FFF2-40B4-BE49-F238E27FC236}">
                <a16:creationId xmlns:a16="http://schemas.microsoft.com/office/drawing/2014/main" id="{8ACE9FF9-2502-C8FD-D060-73C7A5DEC738}"/>
              </a:ext>
            </a:extLst>
          </p:cNvPr>
          <p:cNvSpPr>
            <a:spLocks noGrp="1"/>
          </p:cNvSpPr>
          <p:nvPr>
            <p:ph type="body" sz="quarter" idx="12"/>
          </p:nvPr>
        </p:nvSpPr>
        <p:spPr>
          <a:xfrm>
            <a:off x="2023730" y="2542775"/>
            <a:ext cx="8144539" cy="1105998"/>
          </a:xfrm>
          <a:solidFill>
            <a:schemeClr val="accent3"/>
          </a:solidFill>
        </p:spPr>
        <p:txBody>
          <a:bodyPr>
            <a:noAutofit/>
          </a:bodyPr>
          <a:lstStyle/>
          <a:p>
            <a:r>
              <a:rPr lang="en-CA" sz="2000" dirty="0"/>
              <a:t>“Doing a [democratic] needs analysis that will successfully lead to a defensible curriculum can depend in great part on </a:t>
            </a:r>
            <a:r>
              <a:rPr lang="en-CA" sz="2000" b="1" dirty="0"/>
              <a:t>knowing what people are thinking about the English language, ESP, language learning, and language teaching. </a:t>
            </a:r>
            <a:r>
              <a:rPr lang="en-CA" sz="2000" dirty="0"/>
              <a:t>That last point is true whether those people agree or not. Indeed, when there is a disagreement, </a:t>
            </a:r>
            <a:r>
              <a:rPr lang="en-CA" sz="2000" b="1" dirty="0"/>
              <a:t>it may be more important than ever to understand the thinking of the various stakeholder groups, so that negotiations among them can proceed early and successfully.</a:t>
            </a:r>
            <a:r>
              <a:rPr lang="en-CA" sz="2000" dirty="0"/>
              <a:t>” (Brown, 2016, p. 13)</a:t>
            </a:r>
          </a:p>
          <a:p>
            <a:endParaRPr lang="en-CA" dirty="0"/>
          </a:p>
        </p:txBody>
      </p:sp>
    </p:spTree>
    <p:extLst>
      <p:ext uri="{BB962C8B-B14F-4D97-AF65-F5344CB8AC3E}">
        <p14:creationId xmlns:p14="http://schemas.microsoft.com/office/powerpoint/2010/main" val="15516829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AD2AE59-5630-4D5C-83A9-4CDEF4D7DCFB}"/>
              </a:ext>
            </a:extLst>
          </p:cNvPr>
          <p:cNvSpPr>
            <a:spLocks noGrp="1"/>
          </p:cNvSpPr>
          <p:nvPr>
            <p:ph type="title"/>
          </p:nvPr>
        </p:nvSpPr>
        <p:spPr>
          <a:xfrm>
            <a:off x="435750" y="394315"/>
            <a:ext cx="11525877" cy="1325563"/>
          </a:xfrm>
        </p:spPr>
        <p:txBody>
          <a:bodyPr>
            <a:normAutofit/>
          </a:bodyPr>
          <a:lstStyle/>
          <a:p>
            <a:r>
              <a:rPr lang="en-US" sz="3200" dirty="0"/>
              <a:t>…TO </a:t>
            </a:r>
            <a:r>
              <a:rPr lang="en-US" sz="3200" dirty="0" err="1"/>
              <a:t>BiDirectional</a:t>
            </a:r>
            <a:r>
              <a:rPr lang="en-US" sz="3200" dirty="0"/>
              <a:t> Critical Needs Assessment</a:t>
            </a:r>
          </a:p>
        </p:txBody>
      </p:sp>
      <p:sp>
        <p:nvSpPr>
          <p:cNvPr id="6" name="Content Placeholder 5">
            <a:extLst>
              <a:ext uri="{FF2B5EF4-FFF2-40B4-BE49-F238E27FC236}">
                <a16:creationId xmlns:a16="http://schemas.microsoft.com/office/drawing/2014/main" id="{5A6B31B0-7B84-475D-961F-09C0191F91A2}"/>
              </a:ext>
            </a:extLst>
          </p:cNvPr>
          <p:cNvSpPr>
            <a:spLocks noGrp="1"/>
          </p:cNvSpPr>
          <p:nvPr>
            <p:ph sz="half" idx="2"/>
          </p:nvPr>
        </p:nvSpPr>
        <p:spPr>
          <a:xfrm>
            <a:off x="839787" y="1571625"/>
            <a:ext cx="9990137" cy="4015421"/>
          </a:xfrm>
        </p:spPr>
        <p:txBody>
          <a:bodyPr vert="horz" lIns="91440" tIns="45720" rIns="91440" bIns="45720" rtlCol="0" anchor="t">
            <a:normAutofit/>
          </a:bodyPr>
          <a:lstStyle/>
          <a:p>
            <a:r>
              <a:rPr lang="en-CA" sz="1800" b="0" i="0" u="none" strike="noStrike" baseline="0" dirty="0">
                <a:solidFill>
                  <a:srgbClr val="000000"/>
                </a:solidFill>
              </a:rPr>
              <a:t>Can work with institutional policy-makers and language stakeholders to re-examine and reimagine the linguistic policy environments on our campuses (MacDonald, 2020) and endeavour to  push back where we can, for the benefit of all participants in EAP. </a:t>
            </a:r>
          </a:p>
          <a:p>
            <a:r>
              <a:rPr lang="en-CA" sz="1800" b="1" i="0" u="none" strike="noStrike" baseline="0" dirty="0">
                <a:solidFill>
                  <a:srgbClr val="000000"/>
                </a:solidFill>
              </a:rPr>
              <a:t>Intentional critical linguistic and discursive awareness raising </a:t>
            </a:r>
            <a:r>
              <a:rPr lang="en-CA" sz="1800" b="0" i="0" u="none" strike="noStrike" baseline="0" dirty="0">
                <a:solidFill>
                  <a:srgbClr val="000000"/>
                </a:solidFill>
              </a:rPr>
              <a:t>[…] can take place formally or informally, in the classroom, or through outreach to faculty and staff (and other </a:t>
            </a:r>
            <a:r>
              <a:rPr lang="en-CA" sz="1800" dirty="0">
                <a:solidFill>
                  <a:srgbClr val="000000"/>
                </a:solidFill>
              </a:rPr>
              <a:t>stakeholders) </a:t>
            </a:r>
            <a:r>
              <a:rPr lang="en-CA" sz="1800" b="0" i="0" u="none" strike="noStrike" baseline="0" dirty="0">
                <a:solidFill>
                  <a:srgbClr val="000000"/>
                </a:solidFill>
              </a:rPr>
              <a:t>via continuous professional development training or involvement in institutional committees and policy-making initiatives (MacDonald, 2020). </a:t>
            </a:r>
          </a:p>
          <a:p>
            <a:r>
              <a:rPr lang="en-CA" sz="1800" b="1" noProof="1"/>
              <a:t>Carrying out research</a:t>
            </a:r>
            <a:r>
              <a:rPr lang="en-CA" sz="1800" noProof="1"/>
              <a:t> (qualitative and quantitative; action research) on our EAP programsand disseminating it can show how they meet the institution’s needs in recruitment, retention, admission and revenue. </a:t>
            </a:r>
          </a:p>
          <a:p>
            <a:endParaRPr lang="en-ZA" noProof="1"/>
          </a:p>
        </p:txBody>
      </p:sp>
      <p:sp>
        <p:nvSpPr>
          <p:cNvPr id="38" name="Slide Number Placeholder 37">
            <a:extLst>
              <a:ext uri="{FF2B5EF4-FFF2-40B4-BE49-F238E27FC236}">
                <a16:creationId xmlns:a16="http://schemas.microsoft.com/office/drawing/2014/main" id="{AFE5268B-0629-492C-B633-766DE4F3A019}"/>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17</a:t>
            </a:fld>
            <a:endParaRPr lang="en-US" dirty="0"/>
          </a:p>
        </p:txBody>
      </p:sp>
    </p:spTree>
    <p:extLst>
      <p:ext uri="{BB962C8B-B14F-4D97-AF65-F5344CB8AC3E}">
        <p14:creationId xmlns:p14="http://schemas.microsoft.com/office/powerpoint/2010/main" val="415169450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0963F990-FCC6-0672-67E5-2958AC42345E}"/>
              </a:ext>
            </a:extLst>
          </p:cNvPr>
          <p:cNvSpPr>
            <a:spLocks noGrp="1"/>
          </p:cNvSpPr>
          <p:nvPr>
            <p:ph type="title"/>
          </p:nvPr>
        </p:nvSpPr>
        <p:spPr/>
        <p:txBody>
          <a:bodyPr/>
          <a:lstStyle/>
          <a:p>
            <a:r>
              <a:rPr lang="en-US" sz="4000" dirty="0" err="1"/>
              <a:t>BiDirectional</a:t>
            </a:r>
            <a:r>
              <a:rPr lang="en-US" sz="4000" dirty="0"/>
              <a:t> Critical Needs Assessment</a:t>
            </a:r>
            <a:endParaRPr lang="en-CA" dirty="0"/>
          </a:p>
        </p:txBody>
      </p:sp>
      <p:sp>
        <p:nvSpPr>
          <p:cNvPr id="7" name="Date Placeholder 6">
            <a:extLst>
              <a:ext uri="{FF2B5EF4-FFF2-40B4-BE49-F238E27FC236}">
                <a16:creationId xmlns:a16="http://schemas.microsoft.com/office/drawing/2014/main" id="{290EB252-575A-4BDE-71E8-8281DB354025}"/>
              </a:ext>
            </a:extLst>
          </p:cNvPr>
          <p:cNvSpPr>
            <a:spLocks noGrp="1"/>
          </p:cNvSpPr>
          <p:nvPr>
            <p:ph type="dt" sz="half" idx="10"/>
          </p:nvPr>
        </p:nvSpPr>
        <p:spPr/>
        <p:txBody>
          <a:bodyPr/>
          <a:lstStyle/>
          <a:p>
            <a:r>
              <a:rPr lang="en-US"/>
              <a:t>7/1/20XX</a:t>
            </a:r>
            <a:endParaRPr lang="en-US" dirty="0"/>
          </a:p>
        </p:txBody>
      </p:sp>
      <p:sp>
        <p:nvSpPr>
          <p:cNvPr id="9" name="Slide Number Placeholder 8">
            <a:extLst>
              <a:ext uri="{FF2B5EF4-FFF2-40B4-BE49-F238E27FC236}">
                <a16:creationId xmlns:a16="http://schemas.microsoft.com/office/drawing/2014/main" id="{964ECF97-157B-9D7F-2C26-83C28571D79E}"/>
              </a:ext>
            </a:extLst>
          </p:cNvPr>
          <p:cNvSpPr>
            <a:spLocks noGrp="1"/>
          </p:cNvSpPr>
          <p:nvPr>
            <p:ph type="sldNum" sz="quarter" idx="12"/>
          </p:nvPr>
        </p:nvSpPr>
        <p:spPr/>
        <p:txBody>
          <a:bodyPr/>
          <a:lstStyle/>
          <a:p>
            <a:fld id="{B5CEABB6-07DC-46E8-9B57-56EC44A396E5}" type="slidenum">
              <a:rPr lang="en-US" smtClean="0"/>
              <a:t>18</a:t>
            </a:fld>
            <a:endParaRPr lang="en-US" dirty="0"/>
          </a:p>
        </p:txBody>
      </p:sp>
      <p:sp>
        <p:nvSpPr>
          <p:cNvPr id="8" name="Footer Placeholder 7">
            <a:extLst>
              <a:ext uri="{FF2B5EF4-FFF2-40B4-BE49-F238E27FC236}">
                <a16:creationId xmlns:a16="http://schemas.microsoft.com/office/drawing/2014/main" id="{F47F79D0-0266-3EA6-DBAC-ADB17BBED8B3}"/>
              </a:ext>
            </a:extLst>
          </p:cNvPr>
          <p:cNvSpPr>
            <a:spLocks noGrp="1"/>
          </p:cNvSpPr>
          <p:nvPr>
            <p:ph type="ftr" sz="quarter" idx="11"/>
          </p:nvPr>
        </p:nvSpPr>
        <p:spPr/>
        <p:txBody>
          <a:bodyPr/>
          <a:lstStyle/>
          <a:p>
            <a:r>
              <a:rPr lang="en-US"/>
              <a:t>Pitch deck title</a:t>
            </a:r>
            <a:endParaRPr lang="en-US" dirty="0"/>
          </a:p>
        </p:txBody>
      </p:sp>
      <p:pic>
        <p:nvPicPr>
          <p:cNvPr id="19" name="Graphic 18" descr="Repeat with solid fill">
            <a:extLst>
              <a:ext uri="{FF2B5EF4-FFF2-40B4-BE49-F238E27FC236}">
                <a16:creationId xmlns:a16="http://schemas.microsoft.com/office/drawing/2014/main" id="{6761712B-0DC2-1B4D-53C2-49C082DBBB5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369828" y="2514600"/>
            <a:ext cx="914400" cy="914400"/>
          </a:xfrm>
          <a:prstGeom prst="rect">
            <a:avLst/>
          </a:prstGeom>
        </p:spPr>
      </p:pic>
      <p:sp>
        <p:nvSpPr>
          <p:cNvPr id="20" name="TextBox 19">
            <a:extLst>
              <a:ext uri="{FF2B5EF4-FFF2-40B4-BE49-F238E27FC236}">
                <a16:creationId xmlns:a16="http://schemas.microsoft.com/office/drawing/2014/main" id="{979B56C3-5686-A1EA-7A43-E343FD2653AF}"/>
              </a:ext>
            </a:extLst>
          </p:cNvPr>
          <p:cNvSpPr txBox="1"/>
          <p:nvPr/>
        </p:nvSpPr>
        <p:spPr>
          <a:xfrm>
            <a:off x="2543175" y="2085003"/>
            <a:ext cx="8353425" cy="1938992"/>
          </a:xfrm>
          <a:prstGeom prst="rect">
            <a:avLst/>
          </a:prstGeom>
          <a:noFill/>
        </p:spPr>
        <p:txBody>
          <a:bodyPr wrap="square" rtlCol="0">
            <a:spAutoFit/>
          </a:bodyPr>
          <a:lstStyle/>
          <a:p>
            <a:r>
              <a:rPr lang="en-CA" sz="2400" b="1" dirty="0"/>
              <a:t>Sometimes stakeholders don’t know what they don’t know: </a:t>
            </a:r>
            <a:br>
              <a:rPr lang="en-CA" sz="2400" b="1" dirty="0"/>
            </a:br>
            <a:r>
              <a:rPr lang="en-CA" sz="2400" b="1" dirty="0"/>
              <a:t>needs analysis can go both ways and involve helping stakeholders understand new approaches, and re-examine entrenched beliefs about language and language education and EAP students, teachers and programmes. </a:t>
            </a:r>
          </a:p>
        </p:txBody>
      </p:sp>
    </p:spTree>
    <p:extLst>
      <p:ext uri="{BB962C8B-B14F-4D97-AF65-F5344CB8AC3E}">
        <p14:creationId xmlns:p14="http://schemas.microsoft.com/office/powerpoint/2010/main" val="212181663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256258B-5802-3AF5-3CC6-E13DCFA7DE66}"/>
              </a:ext>
            </a:extLst>
          </p:cNvPr>
          <p:cNvSpPr>
            <a:spLocks noGrp="1"/>
          </p:cNvSpPr>
          <p:nvPr>
            <p:ph type="title"/>
          </p:nvPr>
        </p:nvSpPr>
        <p:spPr/>
        <p:txBody>
          <a:bodyPr>
            <a:normAutofit/>
          </a:bodyPr>
          <a:lstStyle/>
          <a:p>
            <a:r>
              <a:rPr lang="en-CA" sz="2400" dirty="0"/>
              <a:t>Questions?</a:t>
            </a:r>
            <a:br>
              <a:rPr lang="en-CA" sz="2400" dirty="0"/>
            </a:br>
            <a:r>
              <a:rPr lang="en-CA" sz="2400" dirty="0"/>
              <a:t>How can you try to counter the marginalization of EAP via critical needs analysis in your context? </a:t>
            </a:r>
          </a:p>
        </p:txBody>
      </p:sp>
      <p:sp>
        <p:nvSpPr>
          <p:cNvPr id="9" name="Slide Number Placeholder 8">
            <a:extLst>
              <a:ext uri="{FF2B5EF4-FFF2-40B4-BE49-F238E27FC236}">
                <a16:creationId xmlns:a16="http://schemas.microsoft.com/office/drawing/2014/main" id="{CAC5503B-7D23-A48F-D58F-D3A14DC52E17}"/>
              </a:ext>
            </a:extLst>
          </p:cNvPr>
          <p:cNvSpPr>
            <a:spLocks noGrp="1"/>
          </p:cNvSpPr>
          <p:nvPr>
            <p:ph type="sldNum" sz="quarter" idx="4294967295"/>
          </p:nvPr>
        </p:nvSpPr>
        <p:spPr>
          <a:xfrm>
            <a:off x="9448800" y="6356350"/>
            <a:ext cx="2743200" cy="365125"/>
          </a:xfrm>
        </p:spPr>
        <p:txBody>
          <a:bodyPr/>
          <a:lstStyle/>
          <a:p>
            <a:fld id="{B5CEABB6-07DC-46E8-9B57-56EC44A396E5}" type="slidenum">
              <a:rPr lang="en-US" smtClean="0"/>
              <a:t>19</a:t>
            </a:fld>
            <a:endParaRPr lang="en-US" dirty="0"/>
          </a:p>
        </p:txBody>
      </p:sp>
    </p:spTree>
    <p:extLst>
      <p:ext uri="{BB962C8B-B14F-4D97-AF65-F5344CB8AC3E}">
        <p14:creationId xmlns:p14="http://schemas.microsoft.com/office/powerpoint/2010/main" val="391123903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19F29B-F233-48AF-8261-F33A4E079E3E}"/>
              </a:ext>
            </a:extLst>
          </p:cNvPr>
          <p:cNvSpPr>
            <a:spLocks noGrp="1"/>
          </p:cNvSpPr>
          <p:nvPr>
            <p:ph type="title"/>
          </p:nvPr>
        </p:nvSpPr>
        <p:spPr>
          <a:xfrm>
            <a:off x="896841" y="1730933"/>
            <a:ext cx="5010978" cy="1325563"/>
          </a:xfrm>
        </p:spPr>
        <p:txBody>
          <a:bodyPr>
            <a:normAutofit fontScale="90000"/>
          </a:bodyPr>
          <a:lstStyle/>
          <a:p>
            <a:r>
              <a:rPr lang="en-CA" sz="2000" dirty="0"/>
              <a:t>What do students need? </a:t>
            </a:r>
            <a:br>
              <a:rPr lang="en-CA" sz="2000" dirty="0"/>
            </a:br>
            <a:r>
              <a:rPr lang="en-CA" sz="2000" dirty="0"/>
              <a:t>What does the institution need? </a:t>
            </a:r>
            <a:br>
              <a:rPr lang="en-CA" sz="2000" dirty="0"/>
            </a:br>
            <a:r>
              <a:rPr lang="en-CA" sz="2000" dirty="0">
                <a:solidFill>
                  <a:srgbClr val="FF0000"/>
                </a:solidFill>
              </a:rPr>
              <a:t>What does the field of EAP need?</a:t>
            </a:r>
            <a:br>
              <a:rPr lang="en-US" sz="2000" dirty="0">
                <a:solidFill>
                  <a:srgbClr val="FF0000"/>
                </a:solidFill>
              </a:rPr>
            </a:br>
            <a:br>
              <a:rPr lang="en-US" sz="2000" dirty="0">
                <a:solidFill>
                  <a:srgbClr val="FF0000"/>
                </a:solidFill>
              </a:rPr>
            </a:br>
            <a:r>
              <a:rPr lang="en-CA" sz="3100" dirty="0"/>
              <a:t>Accommodating Multiple Stakeholders in Critical EAP Programme Design </a:t>
            </a:r>
            <a:endParaRPr lang="en-ZA" sz="3100" dirty="0"/>
          </a:p>
        </p:txBody>
      </p:sp>
      <p:sp>
        <p:nvSpPr>
          <p:cNvPr id="15" name="Slide Number Placeholder 14">
            <a:extLst>
              <a:ext uri="{FF2B5EF4-FFF2-40B4-BE49-F238E27FC236}">
                <a16:creationId xmlns:a16="http://schemas.microsoft.com/office/drawing/2014/main" id="{DF477A88-2AF7-461F-A62A-2370C03845B8}"/>
              </a:ext>
            </a:extLst>
          </p:cNvPr>
          <p:cNvSpPr>
            <a:spLocks noGrp="1"/>
          </p:cNvSpPr>
          <p:nvPr>
            <p:ph type="sldNum" sz="quarter" idx="12"/>
          </p:nvPr>
        </p:nvSpPr>
        <p:spPr/>
        <p:txBody>
          <a:bodyPr/>
          <a:lstStyle/>
          <a:p>
            <a:fld id="{B5CEABB6-07DC-46E8-9B57-56EC44A396E5}" type="slidenum">
              <a:rPr lang="en-US" smtClean="0"/>
              <a:pPr/>
              <a:t>2</a:t>
            </a:fld>
            <a:endParaRPr lang="en-US" dirty="0"/>
          </a:p>
        </p:txBody>
      </p:sp>
      <p:sp>
        <p:nvSpPr>
          <p:cNvPr id="6" name="Text Placeholder 5">
            <a:extLst>
              <a:ext uri="{FF2B5EF4-FFF2-40B4-BE49-F238E27FC236}">
                <a16:creationId xmlns:a16="http://schemas.microsoft.com/office/drawing/2014/main" id="{0E38F886-9898-6749-442A-06E26AF3F0BF}"/>
              </a:ext>
            </a:extLst>
          </p:cNvPr>
          <p:cNvSpPr>
            <a:spLocks noGrp="1"/>
          </p:cNvSpPr>
          <p:nvPr>
            <p:ph type="body" sz="quarter" idx="13"/>
          </p:nvPr>
        </p:nvSpPr>
        <p:spPr>
          <a:xfrm>
            <a:off x="999460" y="3801505"/>
            <a:ext cx="3953540" cy="2450439"/>
          </a:xfrm>
        </p:spPr>
        <p:txBody>
          <a:bodyPr>
            <a:noAutofit/>
          </a:bodyPr>
          <a:lstStyle/>
          <a:p>
            <a:r>
              <a:rPr lang="en-CA" sz="2000" u="sng" dirty="0"/>
              <a:t>Guiding question:</a:t>
            </a:r>
          </a:p>
          <a:p>
            <a:r>
              <a:rPr lang="en-CA" sz="2000" dirty="0"/>
              <a:t>How can we as EAP leaders  counter the marginalized status of EAP programmes, teachers, students, and language work in the academy via the needs analysis and programme design processes, for the ultimate benefit of all?</a:t>
            </a:r>
          </a:p>
        </p:txBody>
      </p:sp>
    </p:spTree>
    <p:extLst>
      <p:ext uri="{BB962C8B-B14F-4D97-AF65-F5344CB8AC3E}">
        <p14:creationId xmlns:p14="http://schemas.microsoft.com/office/powerpoint/2010/main" val="62099131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a:extLst>
              <a:ext uri="{FF2B5EF4-FFF2-40B4-BE49-F238E27FC236}">
                <a16:creationId xmlns:a16="http://schemas.microsoft.com/office/drawing/2014/main" id="{3FB3C754-C1FE-4D2D-9890-A8353F1E8DE8}"/>
              </a:ext>
            </a:extLst>
          </p:cNvPr>
          <p:cNvSpPr>
            <a:spLocks noGrp="1"/>
          </p:cNvSpPr>
          <p:nvPr>
            <p:ph type="title"/>
          </p:nvPr>
        </p:nvSpPr>
        <p:spPr>
          <a:xfrm>
            <a:off x="1353312" y="1755648"/>
            <a:ext cx="4306824" cy="1325563"/>
          </a:xfrm>
        </p:spPr>
        <p:txBody>
          <a:bodyPr/>
          <a:lstStyle/>
          <a:p>
            <a:r>
              <a:rPr lang="en-US" dirty="0"/>
              <a:t>THANK YOU</a:t>
            </a:r>
          </a:p>
        </p:txBody>
      </p:sp>
      <p:sp>
        <p:nvSpPr>
          <p:cNvPr id="37" name="Text Placeholder 36">
            <a:extLst>
              <a:ext uri="{FF2B5EF4-FFF2-40B4-BE49-F238E27FC236}">
                <a16:creationId xmlns:a16="http://schemas.microsoft.com/office/drawing/2014/main" id="{F8701B31-AB7C-4E0A-952E-ACAC522AF3F8}"/>
              </a:ext>
            </a:extLst>
          </p:cNvPr>
          <p:cNvSpPr>
            <a:spLocks noGrp="1"/>
          </p:cNvSpPr>
          <p:nvPr>
            <p:ph type="body" sz="quarter" idx="13"/>
          </p:nvPr>
        </p:nvSpPr>
        <p:spPr>
          <a:xfrm>
            <a:off x="1353312" y="3191256"/>
            <a:ext cx="3505201" cy="1798639"/>
          </a:xfrm>
        </p:spPr>
        <p:txBody>
          <a:bodyPr/>
          <a:lstStyle/>
          <a:p>
            <a:r>
              <a:rPr lang="en-US" dirty="0"/>
              <a:t>Jennifer MacDonald​</a:t>
            </a:r>
          </a:p>
          <a:p>
            <a:r>
              <a:rPr lang="en-US" dirty="0"/>
              <a:t>jennifermacdonald@dal.ca</a:t>
            </a:r>
          </a:p>
          <a:p>
            <a:r>
              <a:rPr lang="en-US" dirty="0"/>
              <a:t>@Jen_Mac_Donald</a:t>
            </a:r>
          </a:p>
        </p:txBody>
      </p:sp>
      <p:sp>
        <p:nvSpPr>
          <p:cNvPr id="6" name="Slide Number Placeholder 5">
            <a:extLst>
              <a:ext uri="{FF2B5EF4-FFF2-40B4-BE49-F238E27FC236}">
                <a16:creationId xmlns:a16="http://schemas.microsoft.com/office/drawing/2014/main" id="{1019A024-2FD1-4C73-AC55-A794E56E4FE4}"/>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20</a:t>
            </a:fld>
            <a:endParaRPr lang="en-US" dirty="0"/>
          </a:p>
        </p:txBody>
      </p:sp>
    </p:spTree>
    <p:extLst>
      <p:ext uri="{BB962C8B-B14F-4D97-AF65-F5344CB8AC3E}">
        <p14:creationId xmlns:p14="http://schemas.microsoft.com/office/powerpoint/2010/main" val="213567368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FFA191-5CCC-43CB-BD83-4F80ED362608}"/>
              </a:ext>
            </a:extLst>
          </p:cNvPr>
          <p:cNvSpPr>
            <a:spLocks noGrp="1"/>
          </p:cNvSpPr>
          <p:nvPr>
            <p:ph type="title"/>
          </p:nvPr>
        </p:nvSpPr>
        <p:spPr>
          <a:xfrm>
            <a:off x="6096000" y="413004"/>
            <a:ext cx="5486400" cy="1325563"/>
          </a:xfrm>
        </p:spPr>
        <p:txBody>
          <a:bodyPr/>
          <a:lstStyle/>
          <a:p>
            <a:r>
              <a:rPr lang="en-US" dirty="0"/>
              <a:t>REFERENCES</a:t>
            </a:r>
          </a:p>
        </p:txBody>
      </p:sp>
      <p:sp>
        <p:nvSpPr>
          <p:cNvPr id="26" name="Slide Number Placeholder 25">
            <a:extLst>
              <a:ext uri="{FF2B5EF4-FFF2-40B4-BE49-F238E27FC236}">
                <a16:creationId xmlns:a16="http://schemas.microsoft.com/office/drawing/2014/main" id="{D5B91C7E-39EC-4D18-BBDA-F8911C724E07}"/>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21</a:t>
            </a:fld>
            <a:endParaRPr lang="en-US" dirty="0"/>
          </a:p>
        </p:txBody>
      </p:sp>
      <p:sp>
        <p:nvSpPr>
          <p:cNvPr id="3" name="Content Placeholder 2">
            <a:extLst>
              <a:ext uri="{FF2B5EF4-FFF2-40B4-BE49-F238E27FC236}">
                <a16:creationId xmlns:a16="http://schemas.microsoft.com/office/drawing/2014/main" id="{E14BBEAF-B516-45F4-9EF6-A9F65111580F}"/>
              </a:ext>
            </a:extLst>
          </p:cNvPr>
          <p:cNvSpPr>
            <a:spLocks noGrp="1"/>
          </p:cNvSpPr>
          <p:nvPr>
            <p:ph type="body" sz="quarter" idx="13"/>
          </p:nvPr>
        </p:nvSpPr>
        <p:spPr>
          <a:xfrm>
            <a:off x="6117336" y="1362075"/>
            <a:ext cx="5598414" cy="4994275"/>
          </a:xfrm>
        </p:spPr>
        <p:txBody>
          <a:bodyPr vert="horz" lIns="91440" tIns="45720" rIns="91440" bIns="45720" rtlCol="0" anchor="t">
            <a:normAutofit fontScale="92500" lnSpcReduction="10000"/>
          </a:bodyPr>
          <a:lstStyle/>
          <a:p>
            <a:pPr indent="-256032">
              <a:lnSpc>
                <a:spcPct val="100000"/>
              </a:lnSpc>
            </a:pPr>
            <a:r>
              <a:rPr lang="en-US" dirty="0"/>
              <a:t>Benesch, S. (2001). </a:t>
            </a:r>
            <a:r>
              <a:rPr lang="en-US" i="1" dirty="0"/>
              <a:t>Critical English for Academic Purposes: Theory, Politics, and Practice</a:t>
            </a:r>
            <a:r>
              <a:rPr lang="en-US" dirty="0"/>
              <a:t> (1 edition). Routledge.</a:t>
            </a:r>
          </a:p>
          <a:p>
            <a:pPr indent="-256032">
              <a:lnSpc>
                <a:spcPct val="100000"/>
              </a:lnSpc>
            </a:pPr>
            <a:r>
              <a:rPr lang="en-CA" dirty="0"/>
              <a:t>Benesch, S. (1996). Needs Analysis and Curriculum Development in EAP: An Example of a Critical Approach. </a:t>
            </a:r>
            <a:r>
              <a:rPr lang="en-CA" i="1" dirty="0"/>
              <a:t>TESOL Quarterly</a:t>
            </a:r>
            <a:r>
              <a:rPr lang="en-CA" dirty="0"/>
              <a:t>, 723-738</a:t>
            </a:r>
            <a:endParaRPr lang="en-US" dirty="0"/>
          </a:p>
          <a:p>
            <a:pPr indent="-256032">
              <a:lnSpc>
                <a:spcPct val="100000"/>
              </a:lnSpc>
            </a:pPr>
            <a:r>
              <a:rPr lang="en-CA" dirty="0">
                <a:effectLst/>
              </a:rPr>
              <a:t>Brown, J. D. (2022). Classroom Needs Analysis. In E. </a:t>
            </a:r>
            <a:r>
              <a:rPr lang="en-CA" dirty="0" err="1">
                <a:effectLst/>
              </a:rPr>
              <a:t>Hinkel</a:t>
            </a:r>
            <a:r>
              <a:rPr lang="en-CA" dirty="0">
                <a:effectLst/>
              </a:rPr>
              <a:t> (Ed.), </a:t>
            </a:r>
            <a:r>
              <a:rPr lang="en-CA" i="1" dirty="0">
                <a:effectLst/>
              </a:rPr>
              <a:t>Handbook of Practical Second Language Teaching and Learning</a:t>
            </a:r>
            <a:r>
              <a:rPr lang="en-CA" dirty="0">
                <a:effectLst/>
              </a:rPr>
              <a:t>. Taylor &amp; Francis.</a:t>
            </a:r>
          </a:p>
          <a:p>
            <a:pPr indent="-256032">
              <a:lnSpc>
                <a:spcPct val="100000"/>
              </a:lnSpc>
            </a:pPr>
            <a:r>
              <a:rPr lang="en-CA" dirty="0">
                <a:effectLst/>
              </a:rPr>
              <a:t>Brown, J. D. (2015) </a:t>
            </a:r>
            <a:r>
              <a:rPr lang="en-CA" i="1" dirty="0">
                <a:effectLst/>
              </a:rPr>
              <a:t>Introducing needs analysis and English for specific purposes</a:t>
            </a:r>
            <a:r>
              <a:rPr lang="en-CA" dirty="0">
                <a:effectLst/>
              </a:rPr>
              <a:t>. Routledge. </a:t>
            </a:r>
          </a:p>
          <a:p>
            <a:pPr marL="0" indent="0">
              <a:lnSpc>
                <a:spcPct val="100000"/>
              </a:lnSpc>
              <a:buNone/>
            </a:pPr>
            <a:r>
              <a:rPr lang="en-CA" dirty="0"/>
              <a:t>Flowerdew, J. (2019). Power in English for academic purposes. In K. Hyland and L.C Wong (eds.). </a:t>
            </a:r>
            <a:r>
              <a:rPr lang="en-CA" i="1" dirty="0"/>
              <a:t>Specialised English: New Directions in ESP and EAP Research and Practice. </a:t>
            </a:r>
            <a:r>
              <a:rPr lang="en-CA" dirty="0"/>
              <a:t>pp. 50-62. Routledge. </a:t>
            </a:r>
          </a:p>
          <a:p>
            <a:pPr marL="0" indent="0">
              <a:lnSpc>
                <a:spcPct val="100000"/>
              </a:lnSpc>
              <a:buNone/>
            </a:pPr>
            <a:r>
              <a:rPr lang="en-CA" dirty="0"/>
              <a:t>Hadley, G. (2014). </a:t>
            </a:r>
            <a:r>
              <a:rPr lang="en-CA" i="1" dirty="0"/>
              <a:t>English for academic purposes in neoliberal universities: A critical grounded theory </a:t>
            </a:r>
            <a:r>
              <a:rPr lang="en-CA" dirty="0"/>
              <a:t>(Vol. 22). Springer.</a:t>
            </a:r>
          </a:p>
          <a:p>
            <a:pPr marL="0" indent="0">
              <a:lnSpc>
                <a:spcPct val="100000"/>
              </a:lnSpc>
              <a:buNone/>
            </a:pPr>
            <a:r>
              <a:rPr lang="en-CA" dirty="0"/>
              <a:t>MacDonald, J. J. (2020). Monolingualism, neoliberalism and language-as-problem: Discourse itineraries in Canadian university language policy (Doctoral dissertation, UCL (University College London)).</a:t>
            </a:r>
            <a:endParaRPr lang="en-US" dirty="0"/>
          </a:p>
          <a:p>
            <a:pPr marL="0" indent="0">
              <a:lnSpc>
                <a:spcPct val="100000"/>
              </a:lnSpc>
              <a:buNone/>
            </a:pPr>
            <a:r>
              <a:rPr lang="en-CA" dirty="0"/>
              <a:t>MacDonald, J. J. (2022). The Differing Discursive Constructions of EAP within the University: Contrasting Institutional and Language Centre Perspectives. In I. Bruce and B. Bond (eds.) </a:t>
            </a:r>
            <a:r>
              <a:rPr lang="en-CA" i="1" dirty="0"/>
              <a:t>Contextualizing English for Academic Purposes in Higher Education: Politics, Policies and Practices</a:t>
            </a:r>
            <a:r>
              <a:rPr lang="en-CA" dirty="0"/>
              <a:t>. Bloomsbury. </a:t>
            </a:r>
            <a:endParaRPr lang="en-US" dirty="0"/>
          </a:p>
        </p:txBody>
      </p:sp>
    </p:spTree>
    <p:extLst>
      <p:ext uri="{BB962C8B-B14F-4D97-AF65-F5344CB8AC3E}">
        <p14:creationId xmlns:p14="http://schemas.microsoft.com/office/powerpoint/2010/main" val="92017393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Rectangle 15">
            <a:extLst>
              <a:ext uri="{FF2B5EF4-FFF2-40B4-BE49-F238E27FC236}">
                <a16:creationId xmlns:a16="http://schemas.microsoft.com/office/drawing/2014/main" id="{04812C46-200A-4DEB-A05E-3ED6C68C23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Content Placeholder 10" descr="A picture containing sky, outdoor, resort, several&#10;&#10;Description automatically generated">
            <a:extLst>
              <a:ext uri="{FF2B5EF4-FFF2-40B4-BE49-F238E27FC236}">
                <a16:creationId xmlns:a16="http://schemas.microsoft.com/office/drawing/2014/main" id="{50ED1D0C-932E-786B-77AE-66B3A61EF2ED}"/>
              </a:ext>
            </a:extLst>
          </p:cNvPr>
          <p:cNvPicPr>
            <a:picLocks noGrp="1" noChangeAspect="1"/>
          </p:cNvPicPr>
          <p:nvPr>
            <p:ph idx="1"/>
          </p:nvPr>
        </p:nvPicPr>
        <p:blipFill rotWithShape="1">
          <a:blip r:embed="rId2"/>
          <a:srcRect l="5531" r="2" b="2"/>
          <a:stretch/>
        </p:blipFill>
        <p:spPr>
          <a:xfrm>
            <a:off x="1" y="10"/>
            <a:ext cx="9669642" cy="6857990"/>
          </a:xfrm>
          <a:prstGeom prst="rect">
            <a:avLst/>
          </a:prstGeom>
        </p:spPr>
      </p:pic>
      <p:sp>
        <p:nvSpPr>
          <p:cNvPr id="18" name="Rectangle 17">
            <a:extLst>
              <a:ext uri="{FF2B5EF4-FFF2-40B4-BE49-F238E27FC236}">
                <a16:creationId xmlns:a16="http://schemas.microsoft.com/office/drawing/2014/main" id="{D1EA859B-E555-4109-94F3-6700E046E0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125019" y="0"/>
            <a:ext cx="7066978" cy="6858000"/>
          </a:xfrm>
          <a:prstGeom prst="rect">
            <a:avLst/>
          </a:prstGeom>
          <a:gradFill>
            <a:gsLst>
              <a:gs pos="48000">
                <a:schemeClr val="bg1"/>
              </a:gs>
              <a:gs pos="35000">
                <a:schemeClr val="bg1">
                  <a:alpha val="77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6">
            <a:extLst>
              <a:ext uri="{FF2B5EF4-FFF2-40B4-BE49-F238E27FC236}">
                <a16:creationId xmlns:a16="http://schemas.microsoft.com/office/drawing/2014/main" id="{DAEB9953-32DB-7B1B-4103-0EF2C03EB1EA}"/>
              </a:ext>
            </a:extLst>
          </p:cNvPr>
          <p:cNvSpPr>
            <a:spLocks noGrp="1"/>
          </p:cNvSpPr>
          <p:nvPr>
            <p:ph type="title"/>
          </p:nvPr>
        </p:nvSpPr>
        <p:spPr>
          <a:xfrm>
            <a:off x="7531610" y="365125"/>
            <a:ext cx="3822189" cy="1899912"/>
          </a:xfrm>
        </p:spPr>
        <p:txBody>
          <a:bodyPr vert="horz" lIns="91440" tIns="45720" rIns="91440" bIns="45720" rtlCol="0" anchor="ctr">
            <a:normAutofit/>
          </a:bodyPr>
          <a:lstStyle/>
          <a:p>
            <a:r>
              <a:rPr lang="en-US" sz="4000" dirty="0"/>
              <a:t>My Context</a:t>
            </a:r>
          </a:p>
        </p:txBody>
      </p:sp>
      <p:sp>
        <p:nvSpPr>
          <p:cNvPr id="9" name="Text Placeholder 8">
            <a:extLst>
              <a:ext uri="{FF2B5EF4-FFF2-40B4-BE49-F238E27FC236}">
                <a16:creationId xmlns:a16="http://schemas.microsoft.com/office/drawing/2014/main" id="{7A1ADB03-D29B-6572-C7C6-CC767B1CE8ED}"/>
              </a:ext>
            </a:extLst>
          </p:cNvPr>
          <p:cNvSpPr>
            <a:spLocks noGrp="1"/>
          </p:cNvSpPr>
          <p:nvPr>
            <p:ph type="body" sz="half" idx="2"/>
          </p:nvPr>
        </p:nvSpPr>
        <p:spPr>
          <a:xfrm>
            <a:off x="7531610" y="2434201"/>
            <a:ext cx="3822189" cy="3742762"/>
          </a:xfrm>
        </p:spPr>
        <p:txBody>
          <a:bodyPr vert="horz" lIns="91440" tIns="45720" rIns="91440" bIns="45720" rtlCol="0">
            <a:normAutofit/>
          </a:bodyPr>
          <a:lstStyle/>
          <a:p>
            <a:pPr marL="285750" indent="-228600">
              <a:buFont typeface="Arial" panose="020B0604020202020204" pitchFamily="34" charset="0"/>
              <a:buChar char="•"/>
            </a:pPr>
            <a:r>
              <a:rPr lang="en-US" sz="2000" b="1" dirty="0"/>
              <a:t>Dalhousie University, Halifax, Canada</a:t>
            </a:r>
          </a:p>
          <a:p>
            <a:pPr marL="742950" lvl="1" indent="-228600">
              <a:buFont typeface="Arial" panose="020B0604020202020204" pitchFamily="34" charset="0"/>
              <a:buChar char="•"/>
            </a:pPr>
            <a:r>
              <a:rPr lang="en-US" sz="2000" dirty="0"/>
              <a:t>U15 member </a:t>
            </a:r>
          </a:p>
          <a:p>
            <a:pPr marL="742950" lvl="1" indent="-228600">
              <a:buFont typeface="Arial" panose="020B0604020202020204" pitchFamily="34" charset="0"/>
              <a:buChar char="•"/>
            </a:pPr>
            <a:r>
              <a:rPr lang="en-US" sz="2000" dirty="0"/>
              <a:t>~19000 students </a:t>
            </a:r>
          </a:p>
          <a:p>
            <a:pPr marL="742950" lvl="1" indent="-228600">
              <a:buFont typeface="Arial" panose="020B0604020202020204" pitchFamily="34" charset="0"/>
              <a:buChar char="•"/>
            </a:pPr>
            <a:r>
              <a:rPr lang="en-US" sz="2000" dirty="0"/>
              <a:t>23% international </a:t>
            </a:r>
          </a:p>
          <a:p>
            <a:pPr marL="285750" indent="-228600">
              <a:buFont typeface="Arial" panose="020B0604020202020204" pitchFamily="34" charset="0"/>
              <a:buChar char="•"/>
            </a:pPr>
            <a:r>
              <a:rPr lang="en-US" sz="2000" b="1" dirty="0"/>
              <a:t>Director,</a:t>
            </a:r>
            <a:r>
              <a:rPr lang="en-US" sz="2000" dirty="0"/>
              <a:t> English Language Studies and University Access</a:t>
            </a:r>
          </a:p>
          <a:p>
            <a:pPr marL="742950" lvl="1" indent="-228600">
              <a:buFont typeface="Arial" panose="020B0604020202020204" pitchFamily="34" charset="0"/>
              <a:buChar char="•"/>
            </a:pPr>
            <a:r>
              <a:rPr lang="en-US" sz="2000" dirty="0"/>
              <a:t>Associate Director/Head Instructor, 2012-2021</a:t>
            </a:r>
          </a:p>
          <a:p>
            <a:pPr marL="742950" lvl="1" indent="-228600">
              <a:buFont typeface="Arial" panose="020B0604020202020204" pitchFamily="34" charset="0"/>
              <a:buChar char="•"/>
            </a:pPr>
            <a:r>
              <a:rPr lang="en-US" sz="2000" dirty="0"/>
              <a:t>Instructor, 2011-2012</a:t>
            </a:r>
          </a:p>
          <a:p>
            <a:pPr marL="514350" lvl="1" indent="-228600">
              <a:buFont typeface="Arial" panose="020B0604020202020204" pitchFamily="34" charset="0"/>
              <a:buChar char="•"/>
            </a:pPr>
            <a:endParaRPr lang="en-US" sz="2000" dirty="0"/>
          </a:p>
          <a:p>
            <a:pPr marL="742950" lvl="1" indent="-228600">
              <a:buFont typeface="Arial" panose="020B0604020202020204" pitchFamily="34" charset="0"/>
              <a:buChar char="•"/>
            </a:pPr>
            <a:endParaRPr lang="en-US" sz="2000" dirty="0"/>
          </a:p>
        </p:txBody>
      </p:sp>
      <p:sp>
        <p:nvSpPr>
          <p:cNvPr id="5" name="Slide Number Placeholder 4">
            <a:extLst>
              <a:ext uri="{FF2B5EF4-FFF2-40B4-BE49-F238E27FC236}">
                <a16:creationId xmlns:a16="http://schemas.microsoft.com/office/drawing/2014/main" id="{3F4F566B-9050-5FCC-F28C-4B6309C9998A}"/>
              </a:ext>
            </a:extLst>
          </p:cNvPr>
          <p:cNvSpPr>
            <a:spLocks noGrp="1"/>
          </p:cNvSpPr>
          <p:nvPr>
            <p:ph type="sldNum" sz="quarter" idx="12"/>
          </p:nvPr>
        </p:nvSpPr>
        <p:spPr>
          <a:xfrm>
            <a:off x="8610600" y="6356350"/>
            <a:ext cx="2743200" cy="365125"/>
          </a:xfrm>
        </p:spPr>
        <p:txBody>
          <a:bodyPr vert="horz" lIns="91440" tIns="45720" rIns="91440" bIns="45720" rtlCol="0" anchor="ctr">
            <a:normAutofit/>
          </a:bodyPr>
          <a:lstStyle/>
          <a:p>
            <a:pPr>
              <a:spcAft>
                <a:spcPts val="600"/>
              </a:spcAft>
              <a:defRPr/>
            </a:pPr>
            <a:fld id="{B5CEABB6-07DC-46E8-9B57-56EC44A396E5}" type="slidenum">
              <a:rPr lang="en-US" sz="1200" smtClean="0">
                <a:solidFill>
                  <a:prstClr val="black">
                    <a:tint val="75000"/>
                  </a:prstClr>
                </a:solidFill>
                <a:latin typeface="Calibri" panose="020F0502020204030204"/>
              </a:rPr>
              <a:pPr>
                <a:spcAft>
                  <a:spcPts val="600"/>
                </a:spcAft>
                <a:defRPr/>
              </a:pPr>
              <a:t>3</a:t>
            </a:fld>
            <a:endParaRPr lang="en-US" sz="1200">
              <a:solidFill>
                <a:prstClr val="black">
                  <a:tint val="75000"/>
                </a:prstClr>
              </a:solidFill>
              <a:latin typeface="Calibri" panose="020F0502020204030204"/>
            </a:endParaRPr>
          </a:p>
        </p:txBody>
      </p:sp>
    </p:spTree>
    <p:extLst>
      <p:ext uri="{BB962C8B-B14F-4D97-AF65-F5344CB8AC3E}">
        <p14:creationId xmlns:p14="http://schemas.microsoft.com/office/powerpoint/2010/main" val="413523834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34470E43-F5F8-C9F8-798F-5608A1614587}"/>
              </a:ext>
            </a:extLst>
          </p:cNvPr>
          <p:cNvSpPr>
            <a:spLocks noGrp="1"/>
          </p:cNvSpPr>
          <p:nvPr>
            <p:ph type="title"/>
          </p:nvPr>
        </p:nvSpPr>
        <p:spPr>
          <a:xfrm>
            <a:off x="6600264" y="334358"/>
            <a:ext cx="4753535" cy="1672499"/>
          </a:xfrm>
        </p:spPr>
        <p:txBody>
          <a:bodyPr vert="horz" lIns="91440" tIns="45720" rIns="91440" bIns="45720" rtlCol="0" anchor="ctr">
            <a:normAutofit/>
          </a:bodyPr>
          <a:lstStyle/>
          <a:p>
            <a:r>
              <a:rPr lang="en-US" sz="3700" kern="1200" dirty="0" err="1">
                <a:solidFill>
                  <a:schemeClr val="tx1"/>
                </a:solidFill>
                <a:latin typeface="+mj-lt"/>
                <a:ea typeface="+mj-ea"/>
                <a:cs typeface="+mj-cs"/>
              </a:rPr>
              <a:t>DepT.</a:t>
            </a:r>
            <a:r>
              <a:rPr lang="en-US" sz="3700" kern="1200" dirty="0">
                <a:solidFill>
                  <a:schemeClr val="tx1"/>
                </a:solidFill>
                <a:latin typeface="+mj-lt"/>
                <a:ea typeface="+mj-ea"/>
                <a:cs typeface="+mj-cs"/>
              </a:rPr>
              <a:t> of English </a:t>
            </a:r>
            <a:r>
              <a:rPr lang="en-US" sz="3700" kern="1200" dirty="0" err="1">
                <a:solidFill>
                  <a:schemeClr val="tx1"/>
                </a:solidFill>
                <a:latin typeface="+mj-lt"/>
                <a:ea typeface="+mj-ea"/>
                <a:cs typeface="+mj-cs"/>
              </a:rPr>
              <a:t>LanguaGe</a:t>
            </a:r>
            <a:r>
              <a:rPr lang="en-US" sz="3700" kern="1200" dirty="0">
                <a:solidFill>
                  <a:schemeClr val="tx1"/>
                </a:solidFill>
                <a:latin typeface="+mj-lt"/>
                <a:ea typeface="+mj-ea"/>
                <a:cs typeface="+mj-cs"/>
              </a:rPr>
              <a:t> Studies</a:t>
            </a:r>
          </a:p>
        </p:txBody>
      </p:sp>
      <p:pic>
        <p:nvPicPr>
          <p:cNvPr id="18" name="Picture 17" descr="A group of people posing for a photo&#10;&#10;Description automatically generated">
            <a:extLst>
              <a:ext uri="{FF2B5EF4-FFF2-40B4-BE49-F238E27FC236}">
                <a16:creationId xmlns:a16="http://schemas.microsoft.com/office/drawing/2014/main" id="{153467C1-2553-9E8A-1E1C-4DA826DA7C9B}"/>
              </a:ext>
            </a:extLst>
          </p:cNvPr>
          <p:cNvPicPr>
            <a:picLocks noChangeAspect="1"/>
          </p:cNvPicPr>
          <p:nvPr/>
        </p:nvPicPr>
        <p:blipFill rotWithShape="1">
          <a:blip r:embed="rId2"/>
          <a:srcRect l="32349" r="142" b="-1"/>
          <a:stretch/>
        </p:blipFill>
        <p:spPr>
          <a:xfrm>
            <a:off x="-4642" y="10"/>
            <a:ext cx="3006061" cy="3339639"/>
          </a:xfrm>
          <a:prstGeom prst="rect">
            <a:avLst/>
          </a:prstGeom>
        </p:spPr>
      </p:pic>
      <p:pic>
        <p:nvPicPr>
          <p:cNvPr id="21" name="Picture 20" descr="A person standing next to a poster&#10;&#10;Description automatically generated with medium confidence">
            <a:extLst>
              <a:ext uri="{FF2B5EF4-FFF2-40B4-BE49-F238E27FC236}">
                <a16:creationId xmlns:a16="http://schemas.microsoft.com/office/drawing/2014/main" id="{EE360395-AAAA-9DCF-EED3-3961DF489F67}"/>
              </a:ext>
            </a:extLst>
          </p:cNvPr>
          <p:cNvPicPr>
            <a:picLocks noChangeAspect="1"/>
          </p:cNvPicPr>
          <p:nvPr/>
        </p:nvPicPr>
        <p:blipFill rotWithShape="1">
          <a:blip r:embed="rId3"/>
          <a:srcRect r="-3" b="16258"/>
          <a:stretch/>
        </p:blipFill>
        <p:spPr>
          <a:xfrm>
            <a:off x="3198068" y="10"/>
            <a:ext cx="2991088" cy="3339639"/>
          </a:xfrm>
          <a:prstGeom prst="rect">
            <a:avLst/>
          </a:prstGeom>
        </p:spPr>
      </p:pic>
      <p:pic>
        <p:nvPicPr>
          <p:cNvPr id="12" name="Picture 11" descr="A group of people posing for a photo&#10;&#10;Description automatically generated">
            <a:extLst>
              <a:ext uri="{FF2B5EF4-FFF2-40B4-BE49-F238E27FC236}">
                <a16:creationId xmlns:a16="http://schemas.microsoft.com/office/drawing/2014/main" id="{DF05A416-BF4F-761E-E4F3-3EDEFD32B309}"/>
              </a:ext>
            </a:extLst>
          </p:cNvPr>
          <p:cNvPicPr>
            <a:picLocks noChangeAspect="1"/>
          </p:cNvPicPr>
          <p:nvPr/>
        </p:nvPicPr>
        <p:blipFill rotWithShape="1">
          <a:blip r:embed="rId4"/>
          <a:srcRect t="2351" r="1" b="16811"/>
          <a:stretch/>
        </p:blipFill>
        <p:spPr>
          <a:xfrm>
            <a:off x="-2" y="3518351"/>
            <a:ext cx="6189158" cy="3339649"/>
          </a:xfrm>
          <a:prstGeom prst="rect">
            <a:avLst/>
          </a:prstGeom>
        </p:spPr>
      </p:pic>
      <p:sp>
        <p:nvSpPr>
          <p:cNvPr id="9" name="Content Placeholder 8">
            <a:extLst>
              <a:ext uri="{FF2B5EF4-FFF2-40B4-BE49-F238E27FC236}">
                <a16:creationId xmlns:a16="http://schemas.microsoft.com/office/drawing/2014/main" id="{EECC19CA-2220-F51E-9D65-7D63EE173180}"/>
              </a:ext>
            </a:extLst>
          </p:cNvPr>
          <p:cNvSpPr>
            <a:spLocks noGrp="1"/>
          </p:cNvSpPr>
          <p:nvPr>
            <p:ph sz="half" idx="1"/>
          </p:nvPr>
        </p:nvSpPr>
        <p:spPr>
          <a:xfrm>
            <a:off x="6600265" y="2067339"/>
            <a:ext cx="5353610" cy="4233667"/>
          </a:xfrm>
        </p:spPr>
        <p:txBody>
          <a:bodyPr vert="horz" lIns="91440" tIns="45720" rIns="91440" bIns="45720" rtlCol="0">
            <a:noAutofit/>
          </a:bodyPr>
          <a:lstStyle/>
          <a:p>
            <a:pPr marL="285750"/>
            <a:r>
              <a:rPr lang="en-US" sz="1800" b="1" dirty="0"/>
              <a:t>Cost-Recovery Model. </a:t>
            </a:r>
            <a:r>
              <a:rPr lang="en-US" sz="1800" dirty="0"/>
              <a:t>Programs aren’t funded by the university; all costs must be covered by the tuition brought in</a:t>
            </a:r>
          </a:p>
          <a:p>
            <a:pPr marL="285750"/>
            <a:r>
              <a:rPr lang="en-US" sz="1800" b="1" dirty="0"/>
              <a:t>Faculty</a:t>
            </a:r>
            <a:r>
              <a:rPr lang="en-US" sz="1800" dirty="0"/>
              <a:t> of Open Learning and Career Development (Academic Unit)</a:t>
            </a:r>
          </a:p>
          <a:p>
            <a:pPr marL="285750"/>
            <a:r>
              <a:rPr lang="en-US" sz="1800" dirty="0"/>
              <a:t>No official research mandate; No faculty members associated with the unit</a:t>
            </a:r>
          </a:p>
          <a:p>
            <a:pPr marL="285750"/>
            <a:r>
              <a:rPr lang="en-US" sz="1800" b="1" u="sng" dirty="0"/>
              <a:t>Programming</a:t>
            </a:r>
          </a:p>
          <a:p>
            <a:pPr marL="742950" lvl="1"/>
            <a:r>
              <a:rPr lang="en-US" sz="1600" b="1" dirty="0"/>
              <a:t>Year-round pre-sessional EAP Program</a:t>
            </a:r>
            <a:r>
              <a:rPr lang="en-US" sz="1600" dirty="0"/>
              <a:t>. ~300 students/year (500/year before pandemic). Direct pathway to admission. Non-credit.</a:t>
            </a:r>
            <a:r>
              <a:rPr lang="en-US" sz="1600" b="1" dirty="0"/>
              <a:t> </a:t>
            </a:r>
          </a:p>
          <a:p>
            <a:pPr marL="742950" lvl="1"/>
            <a:r>
              <a:rPr lang="en-US" sz="1600" b="1" dirty="0"/>
              <a:t>Credit-bearing EAP courses </a:t>
            </a:r>
            <a:r>
              <a:rPr lang="en-US" sz="1600" dirty="0"/>
              <a:t>for Dept. of Economics, Faculty of Computer Science. Non-credit.</a:t>
            </a:r>
          </a:p>
          <a:p>
            <a:pPr marL="742950" lvl="1"/>
            <a:r>
              <a:rPr lang="en-US" sz="1600" b="1" dirty="0"/>
              <a:t>Short-term language programs</a:t>
            </a:r>
            <a:r>
              <a:rPr lang="en-US" sz="1600" dirty="0"/>
              <a:t>. </a:t>
            </a:r>
          </a:p>
          <a:p>
            <a:pPr marL="742950" lvl="1"/>
            <a:r>
              <a:rPr lang="en-US" sz="1600" b="1" dirty="0"/>
              <a:t>PD for Faculty, language educators. EMI Certificate.</a:t>
            </a:r>
          </a:p>
        </p:txBody>
      </p:sp>
      <p:sp>
        <p:nvSpPr>
          <p:cNvPr id="7" name="Slide Number Placeholder 6">
            <a:extLst>
              <a:ext uri="{FF2B5EF4-FFF2-40B4-BE49-F238E27FC236}">
                <a16:creationId xmlns:a16="http://schemas.microsoft.com/office/drawing/2014/main" id="{DDB6679E-CD7A-4348-CEBD-4CA0831A91DA}"/>
              </a:ext>
            </a:extLst>
          </p:cNvPr>
          <p:cNvSpPr>
            <a:spLocks noGrp="1"/>
          </p:cNvSpPr>
          <p:nvPr>
            <p:ph type="sldNum" sz="quarter" idx="12"/>
          </p:nvPr>
        </p:nvSpPr>
        <p:spPr>
          <a:xfrm>
            <a:off x="10332256" y="6356350"/>
            <a:ext cx="1021544" cy="365125"/>
          </a:xfrm>
        </p:spPr>
        <p:txBody>
          <a:bodyPr vert="horz" lIns="91440" tIns="45720" rIns="91440" bIns="45720" rtlCol="0" anchor="ctr">
            <a:normAutofit/>
          </a:bodyPr>
          <a:lstStyle/>
          <a:p>
            <a:pPr>
              <a:spcAft>
                <a:spcPts val="600"/>
              </a:spcAft>
            </a:pPr>
            <a:fld id="{B5CEABB6-07DC-46E8-9B57-56EC44A396E5}" type="slidenum">
              <a:rPr lang="en-US" sz="1200" smtClean="0">
                <a:solidFill>
                  <a:schemeClr val="tx1">
                    <a:tint val="75000"/>
                  </a:schemeClr>
                </a:solidFill>
              </a:rPr>
              <a:pPr>
                <a:spcAft>
                  <a:spcPts val="600"/>
                </a:spcAft>
              </a:pPr>
              <a:t>4</a:t>
            </a:fld>
            <a:endParaRPr lang="en-US" sz="1200">
              <a:solidFill>
                <a:schemeClr val="tx1">
                  <a:tint val="75000"/>
                </a:schemeClr>
              </a:solidFill>
            </a:endParaRPr>
          </a:p>
        </p:txBody>
      </p:sp>
    </p:spTree>
    <p:extLst>
      <p:ext uri="{BB962C8B-B14F-4D97-AF65-F5344CB8AC3E}">
        <p14:creationId xmlns:p14="http://schemas.microsoft.com/office/powerpoint/2010/main" val="197140160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EF7BC289-8689-E6E6-A019-470DF7F44C73}"/>
              </a:ext>
            </a:extLst>
          </p:cNvPr>
          <p:cNvSpPr>
            <a:spLocks noGrp="1"/>
          </p:cNvSpPr>
          <p:nvPr>
            <p:ph type="title"/>
          </p:nvPr>
        </p:nvSpPr>
        <p:spPr/>
        <p:txBody>
          <a:bodyPr/>
          <a:lstStyle/>
          <a:p>
            <a:r>
              <a:rPr lang="en-CA" dirty="0"/>
              <a:t>Needs Analysis in ESP/EAP</a:t>
            </a:r>
          </a:p>
        </p:txBody>
      </p:sp>
      <p:sp>
        <p:nvSpPr>
          <p:cNvPr id="10" name="Text Placeholder 9">
            <a:extLst>
              <a:ext uri="{FF2B5EF4-FFF2-40B4-BE49-F238E27FC236}">
                <a16:creationId xmlns:a16="http://schemas.microsoft.com/office/drawing/2014/main" id="{28F67B60-720E-A130-0183-4F7CBF0692CE}"/>
              </a:ext>
            </a:extLst>
          </p:cNvPr>
          <p:cNvSpPr>
            <a:spLocks noGrp="1"/>
          </p:cNvSpPr>
          <p:nvPr>
            <p:ph type="body" sz="quarter" idx="3"/>
          </p:nvPr>
        </p:nvSpPr>
        <p:spPr/>
        <p:txBody>
          <a:bodyPr/>
          <a:lstStyle/>
          <a:p>
            <a:r>
              <a:rPr lang="en-CA" dirty="0"/>
              <a:t>ANTHONY</a:t>
            </a:r>
          </a:p>
        </p:txBody>
      </p:sp>
      <p:sp>
        <p:nvSpPr>
          <p:cNvPr id="3" name="Date Placeholder 2">
            <a:extLst>
              <a:ext uri="{FF2B5EF4-FFF2-40B4-BE49-F238E27FC236}">
                <a16:creationId xmlns:a16="http://schemas.microsoft.com/office/drawing/2014/main" id="{12B95818-05D5-2B4C-1AFE-6B97B7368D10}"/>
              </a:ext>
            </a:extLst>
          </p:cNvPr>
          <p:cNvSpPr>
            <a:spLocks noGrp="1"/>
          </p:cNvSpPr>
          <p:nvPr>
            <p:ph type="dt" sz="half" idx="10"/>
          </p:nvPr>
        </p:nvSpPr>
        <p:spPr/>
        <p:txBody>
          <a:bodyPr/>
          <a:lstStyle/>
          <a:p>
            <a:r>
              <a:rPr lang="en-US"/>
              <a:t>7/1/20XX</a:t>
            </a:r>
            <a:endParaRPr lang="en-US" dirty="0"/>
          </a:p>
        </p:txBody>
      </p:sp>
      <p:sp>
        <p:nvSpPr>
          <p:cNvPr id="4" name="Footer Placeholder 3">
            <a:extLst>
              <a:ext uri="{FF2B5EF4-FFF2-40B4-BE49-F238E27FC236}">
                <a16:creationId xmlns:a16="http://schemas.microsoft.com/office/drawing/2014/main" id="{8649E05D-EA7A-F4FF-E8CF-3E5CCA3CCC93}"/>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6EEA374B-40F2-68A9-C28F-038AD9C6B272}"/>
              </a:ext>
            </a:extLst>
          </p:cNvPr>
          <p:cNvSpPr>
            <a:spLocks noGrp="1"/>
          </p:cNvSpPr>
          <p:nvPr>
            <p:ph type="sldNum" sz="quarter" idx="12"/>
          </p:nvPr>
        </p:nvSpPr>
        <p:spPr/>
        <p:txBody>
          <a:bodyPr/>
          <a:lstStyle/>
          <a:p>
            <a:fld id="{B5CEABB6-07DC-46E8-9B57-56EC44A396E5}" type="slidenum">
              <a:rPr lang="en-US" smtClean="0"/>
              <a:t>5</a:t>
            </a:fld>
            <a:endParaRPr lang="en-US" dirty="0"/>
          </a:p>
        </p:txBody>
      </p:sp>
      <p:sp>
        <p:nvSpPr>
          <p:cNvPr id="12" name="Text Placeholder 11">
            <a:extLst>
              <a:ext uri="{FF2B5EF4-FFF2-40B4-BE49-F238E27FC236}">
                <a16:creationId xmlns:a16="http://schemas.microsoft.com/office/drawing/2014/main" id="{D4F6EC28-E704-D247-1607-6BCCA9D73615}"/>
              </a:ext>
            </a:extLst>
          </p:cNvPr>
          <p:cNvSpPr>
            <a:spLocks noGrp="1"/>
          </p:cNvSpPr>
          <p:nvPr>
            <p:ph type="body" sz="quarter" idx="14"/>
          </p:nvPr>
        </p:nvSpPr>
        <p:spPr/>
        <p:txBody>
          <a:bodyPr/>
          <a:lstStyle/>
          <a:p>
            <a:r>
              <a:rPr lang="en-CA" dirty="0"/>
              <a:t>Establish the “what” and the “how” of a course (Flowerdew, 2012)</a:t>
            </a:r>
          </a:p>
        </p:txBody>
      </p:sp>
      <p:pic>
        <p:nvPicPr>
          <p:cNvPr id="13" name="Picture 12">
            <a:extLst>
              <a:ext uri="{FF2B5EF4-FFF2-40B4-BE49-F238E27FC236}">
                <a16:creationId xmlns:a16="http://schemas.microsoft.com/office/drawing/2014/main" id="{CBBD2EBE-E97F-35EE-BD00-CB7958B2171E}"/>
              </a:ext>
            </a:extLst>
          </p:cNvPr>
          <p:cNvPicPr>
            <a:picLocks noChangeAspect="1"/>
          </p:cNvPicPr>
          <p:nvPr/>
        </p:nvPicPr>
        <p:blipFill>
          <a:blip r:embed="rId2"/>
          <a:stretch>
            <a:fillRect/>
          </a:stretch>
        </p:blipFill>
        <p:spPr>
          <a:xfrm>
            <a:off x="589431" y="1789989"/>
            <a:ext cx="8021169" cy="4067743"/>
          </a:xfrm>
          <a:prstGeom prst="rect">
            <a:avLst/>
          </a:prstGeom>
        </p:spPr>
      </p:pic>
      <p:sp>
        <p:nvSpPr>
          <p:cNvPr id="14" name="Content Placeholder 13">
            <a:extLst>
              <a:ext uri="{FF2B5EF4-FFF2-40B4-BE49-F238E27FC236}">
                <a16:creationId xmlns:a16="http://schemas.microsoft.com/office/drawing/2014/main" id="{3CF87A34-8D27-EB2F-ED5F-4485AB9A4EAD}"/>
              </a:ext>
            </a:extLst>
          </p:cNvPr>
          <p:cNvSpPr txBox="1">
            <a:spLocks noGrp="1"/>
          </p:cNvSpPr>
          <p:nvPr>
            <p:ph sz="half" idx="2"/>
          </p:nvPr>
        </p:nvSpPr>
        <p:spPr>
          <a:xfrm>
            <a:off x="742238" y="5861166"/>
            <a:ext cx="10788346" cy="369332"/>
          </a:xfrm>
          <a:prstGeom prst="rect">
            <a:avLst/>
          </a:prstGeom>
          <a:noFill/>
        </p:spPr>
        <p:txBody>
          <a:bodyPr wrap="square">
            <a:spAutoFit/>
          </a:bodyPr>
          <a:lstStyle/>
          <a:p>
            <a:pPr marL="0" indent="0">
              <a:buNone/>
            </a:pPr>
            <a:r>
              <a:rPr lang="en-CA" sz="2000" dirty="0">
                <a:effectLst/>
              </a:rPr>
              <a:t>Brown, J. D. (2016). </a:t>
            </a:r>
            <a:r>
              <a:rPr lang="en-CA" sz="2000" i="1" dirty="0">
                <a:effectLst/>
              </a:rPr>
              <a:t>Introducing Needs Analysis and English for Specific Purposes</a:t>
            </a:r>
            <a:r>
              <a:rPr lang="en-CA" sz="2000" dirty="0">
                <a:effectLst/>
              </a:rPr>
              <a:t>. Routledge.</a:t>
            </a:r>
          </a:p>
        </p:txBody>
      </p:sp>
      <p:sp>
        <p:nvSpPr>
          <p:cNvPr id="17" name="Content Placeholder 13">
            <a:extLst>
              <a:ext uri="{FF2B5EF4-FFF2-40B4-BE49-F238E27FC236}">
                <a16:creationId xmlns:a16="http://schemas.microsoft.com/office/drawing/2014/main" id="{68E520F6-2A5E-17FE-16C6-C288DC3C337A}"/>
              </a:ext>
            </a:extLst>
          </p:cNvPr>
          <p:cNvSpPr>
            <a:spLocks noGrp="1"/>
          </p:cNvSpPr>
          <p:nvPr>
            <p:ph sz="quarter" idx="4"/>
          </p:nvPr>
        </p:nvSpPr>
        <p:spPr>
          <a:xfrm>
            <a:off x="8786191" y="2674614"/>
            <a:ext cx="3189666" cy="2553561"/>
          </a:xfrm>
        </p:spPr>
        <p:txBody>
          <a:bodyPr>
            <a:normAutofit fontScale="70000" lnSpcReduction="20000"/>
          </a:bodyPr>
          <a:lstStyle/>
          <a:p>
            <a:pPr marL="0" indent="0">
              <a:buNone/>
            </a:pPr>
            <a:r>
              <a:rPr lang="en-CA" dirty="0"/>
              <a:t>“This [definition of a democratic needs analysis] still needs to be framed around what the students need, but from various stakeholders’ viewpoints, </a:t>
            </a:r>
            <a:r>
              <a:rPr lang="en-CA" b="1" dirty="0"/>
              <a:t>which will generally shape the needs into much more than just what the students want</a:t>
            </a:r>
            <a:r>
              <a:rPr lang="en-CA" dirty="0"/>
              <a:t>.” (p. 13)</a:t>
            </a:r>
          </a:p>
        </p:txBody>
      </p:sp>
      <p:sp>
        <p:nvSpPr>
          <p:cNvPr id="18" name="Rectangle 17">
            <a:extLst>
              <a:ext uri="{FF2B5EF4-FFF2-40B4-BE49-F238E27FC236}">
                <a16:creationId xmlns:a16="http://schemas.microsoft.com/office/drawing/2014/main" id="{34DCBAD8-1110-5605-9F06-99DE3389BB64}"/>
              </a:ext>
            </a:extLst>
          </p:cNvPr>
          <p:cNvSpPr/>
          <p:nvPr/>
        </p:nvSpPr>
        <p:spPr>
          <a:xfrm>
            <a:off x="500932" y="2841549"/>
            <a:ext cx="8109668" cy="747423"/>
          </a:xfrm>
          <a:prstGeom prst="rect">
            <a:avLst/>
          </a:prstGeom>
          <a:noFill/>
          <a:ln w="57150">
            <a:solidFill>
              <a:srgbClr val="468C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Tree>
    <p:extLst>
      <p:ext uri="{BB962C8B-B14F-4D97-AF65-F5344CB8AC3E}">
        <p14:creationId xmlns:p14="http://schemas.microsoft.com/office/powerpoint/2010/main" val="404080519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le 18">
            <a:extLst>
              <a:ext uri="{FF2B5EF4-FFF2-40B4-BE49-F238E27FC236}">
                <a16:creationId xmlns:a16="http://schemas.microsoft.com/office/drawing/2014/main" id="{5885F647-3951-1AF5-F9E2-C502DB03FCA2}"/>
              </a:ext>
            </a:extLst>
          </p:cNvPr>
          <p:cNvSpPr>
            <a:spLocks noGrp="1"/>
          </p:cNvSpPr>
          <p:nvPr>
            <p:ph type="title"/>
          </p:nvPr>
        </p:nvSpPr>
        <p:spPr/>
        <p:txBody>
          <a:bodyPr/>
          <a:lstStyle/>
          <a:p>
            <a:r>
              <a:rPr lang="en-CA" dirty="0"/>
              <a:t>Marginalization of EAP</a:t>
            </a:r>
          </a:p>
        </p:txBody>
      </p:sp>
      <p:sp>
        <p:nvSpPr>
          <p:cNvPr id="20" name="Text Placeholder 19">
            <a:extLst>
              <a:ext uri="{FF2B5EF4-FFF2-40B4-BE49-F238E27FC236}">
                <a16:creationId xmlns:a16="http://schemas.microsoft.com/office/drawing/2014/main" id="{223298AE-12AD-91E9-8083-5302DF70595C}"/>
              </a:ext>
            </a:extLst>
          </p:cNvPr>
          <p:cNvSpPr>
            <a:spLocks noGrp="1"/>
          </p:cNvSpPr>
          <p:nvPr>
            <p:ph type="body" idx="1"/>
          </p:nvPr>
        </p:nvSpPr>
        <p:spPr>
          <a:xfrm>
            <a:off x="6811187" y="1534323"/>
            <a:ext cx="4933949" cy="823912"/>
          </a:xfrm>
        </p:spPr>
        <p:txBody>
          <a:bodyPr/>
          <a:lstStyle/>
          <a:p>
            <a:r>
              <a:rPr lang="en-CA" dirty="0"/>
              <a:t>Marginalized programmes, structures and practitioners</a:t>
            </a:r>
          </a:p>
        </p:txBody>
      </p:sp>
      <p:sp>
        <p:nvSpPr>
          <p:cNvPr id="21" name="Content Placeholder 20">
            <a:extLst>
              <a:ext uri="{FF2B5EF4-FFF2-40B4-BE49-F238E27FC236}">
                <a16:creationId xmlns:a16="http://schemas.microsoft.com/office/drawing/2014/main" id="{B7DA2122-8FB8-113D-A644-196BC6FBAF3C}"/>
              </a:ext>
            </a:extLst>
          </p:cNvPr>
          <p:cNvSpPr>
            <a:spLocks noGrp="1"/>
          </p:cNvSpPr>
          <p:nvPr>
            <p:ph sz="half" idx="2"/>
          </p:nvPr>
        </p:nvSpPr>
        <p:spPr>
          <a:xfrm>
            <a:off x="6811188" y="2290308"/>
            <a:ext cx="4446587" cy="3339146"/>
          </a:xfrm>
        </p:spPr>
        <p:txBody>
          <a:bodyPr>
            <a:noAutofit/>
          </a:bodyPr>
          <a:lstStyle/>
          <a:p>
            <a:r>
              <a:rPr lang="en-GB" sz="1800" dirty="0"/>
              <a:t>Often non-credit-bearing or adjunct programming</a:t>
            </a:r>
          </a:p>
          <a:p>
            <a:r>
              <a:rPr lang="en-GB" sz="1800" dirty="0"/>
              <a:t>Taught by precariously employed practitioners with unclear professional roles and identities </a:t>
            </a:r>
          </a:p>
          <a:p>
            <a:r>
              <a:rPr lang="en-GB" sz="1800" dirty="0"/>
              <a:t>Often taught in non-academic units and/or units which are strictly teaching-focused</a:t>
            </a:r>
          </a:p>
          <a:p>
            <a:r>
              <a:rPr lang="en-GB" sz="1800" dirty="0"/>
              <a:t>The efforts of language work are minimized</a:t>
            </a:r>
            <a:endParaRPr lang="en-CA" sz="1800" dirty="0"/>
          </a:p>
        </p:txBody>
      </p:sp>
      <p:sp>
        <p:nvSpPr>
          <p:cNvPr id="22" name="Text Placeholder 21">
            <a:extLst>
              <a:ext uri="{FF2B5EF4-FFF2-40B4-BE49-F238E27FC236}">
                <a16:creationId xmlns:a16="http://schemas.microsoft.com/office/drawing/2014/main" id="{14125D91-359B-48FC-2DAD-6397161EFA76}"/>
              </a:ext>
            </a:extLst>
          </p:cNvPr>
          <p:cNvSpPr>
            <a:spLocks noGrp="1"/>
          </p:cNvSpPr>
          <p:nvPr>
            <p:ph type="body" sz="quarter" idx="3"/>
          </p:nvPr>
        </p:nvSpPr>
        <p:spPr>
          <a:xfrm>
            <a:off x="934225" y="1490602"/>
            <a:ext cx="4933950" cy="823912"/>
          </a:xfrm>
        </p:spPr>
        <p:txBody>
          <a:bodyPr/>
          <a:lstStyle/>
          <a:p>
            <a:r>
              <a:rPr lang="en-CA" dirty="0"/>
              <a:t>Neoliberal HE’s marginalizing effect on EAP</a:t>
            </a:r>
          </a:p>
        </p:txBody>
      </p:sp>
      <p:sp>
        <p:nvSpPr>
          <p:cNvPr id="23" name="Content Placeholder 22">
            <a:extLst>
              <a:ext uri="{FF2B5EF4-FFF2-40B4-BE49-F238E27FC236}">
                <a16:creationId xmlns:a16="http://schemas.microsoft.com/office/drawing/2014/main" id="{FE235EE2-94DE-247A-DC79-3ADB099061EE}"/>
              </a:ext>
            </a:extLst>
          </p:cNvPr>
          <p:cNvSpPr>
            <a:spLocks noGrp="1"/>
          </p:cNvSpPr>
          <p:nvPr>
            <p:ph sz="quarter" idx="4"/>
          </p:nvPr>
        </p:nvSpPr>
        <p:spPr>
          <a:xfrm>
            <a:off x="998020" y="2196470"/>
            <a:ext cx="5257800" cy="3081971"/>
          </a:xfrm>
        </p:spPr>
        <p:txBody>
          <a:bodyPr>
            <a:noAutofit/>
          </a:bodyPr>
          <a:lstStyle/>
          <a:p>
            <a:pPr>
              <a:lnSpc>
                <a:spcPct val="100000"/>
              </a:lnSpc>
            </a:pPr>
            <a:r>
              <a:rPr lang="en-GB" sz="1800" dirty="0"/>
              <a:t>that English language centres must be financially self-sufficient and profit-generating;</a:t>
            </a:r>
          </a:p>
          <a:p>
            <a:pPr>
              <a:lnSpc>
                <a:spcPct val="100000"/>
              </a:lnSpc>
            </a:pPr>
            <a:r>
              <a:rPr lang="en-GB" sz="1800" dirty="0"/>
              <a:t>that they must attract increasing numbers of international students;</a:t>
            </a:r>
          </a:p>
          <a:p>
            <a:pPr>
              <a:lnSpc>
                <a:spcPct val="100000"/>
              </a:lnSpc>
            </a:pPr>
            <a:r>
              <a:rPr lang="en-GB" sz="1800" dirty="0"/>
              <a:t>These macro-influences constrain the role of EAP institutionally and limit it to an instrumental function: EAP is a tool to obtain revenue and increased international student enrolment numbers for the university.</a:t>
            </a:r>
            <a:endParaRPr lang="en-CA" sz="1800" dirty="0"/>
          </a:p>
        </p:txBody>
      </p:sp>
      <p:sp>
        <p:nvSpPr>
          <p:cNvPr id="13" name="Slide Number Placeholder 12">
            <a:extLst>
              <a:ext uri="{FF2B5EF4-FFF2-40B4-BE49-F238E27FC236}">
                <a16:creationId xmlns:a16="http://schemas.microsoft.com/office/drawing/2014/main" id="{5AEEF6F2-7BED-820C-2307-DD0B2613FE42}"/>
              </a:ext>
            </a:extLst>
          </p:cNvPr>
          <p:cNvSpPr>
            <a:spLocks noGrp="1"/>
          </p:cNvSpPr>
          <p:nvPr>
            <p:ph type="sldNum" sz="quarter" idx="12"/>
          </p:nvPr>
        </p:nvSpPr>
        <p:spPr/>
        <p:txBody>
          <a:bodyPr/>
          <a:lstStyle/>
          <a:p>
            <a:fld id="{B5CEABB6-07DC-46E8-9B57-56EC44A396E5}" type="slidenum">
              <a:rPr lang="en-US" smtClean="0"/>
              <a:t>6</a:t>
            </a:fld>
            <a:endParaRPr lang="en-US" dirty="0"/>
          </a:p>
        </p:txBody>
      </p:sp>
      <p:sp>
        <p:nvSpPr>
          <p:cNvPr id="2" name="TextBox 1">
            <a:extLst>
              <a:ext uri="{FF2B5EF4-FFF2-40B4-BE49-F238E27FC236}">
                <a16:creationId xmlns:a16="http://schemas.microsoft.com/office/drawing/2014/main" id="{A599742C-C3EB-29DF-C93D-AA95CCD8EA94}"/>
              </a:ext>
            </a:extLst>
          </p:cNvPr>
          <p:cNvSpPr txBox="1"/>
          <p:nvPr/>
        </p:nvSpPr>
        <p:spPr>
          <a:xfrm>
            <a:off x="1178884" y="5139397"/>
            <a:ext cx="4633581" cy="738664"/>
          </a:xfrm>
          <a:prstGeom prst="rect">
            <a:avLst/>
          </a:prstGeom>
          <a:noFill/>
        </p:spPr>
        <p:txBody>
          <a:bodyPr wrap="square" rtlCol="0">
            <a:spAutoFit/>
          </a:bodyPr>
          <a:lstStyle/>
          <a:p>
            <a:r>
              <a:rPr lang="en-GB" sz="1400" dirty="0"/>
              <a:t>(</a:t>
            </a:r>
            <a:r>
              <a:rPr lang="en-US" sz="1400" dirty="0"/>
              <a:t>Bond, 2020; Ding and Bruce, 2017</a:t>
            </a:r>
            <a:r>
              <a:rPr lang="en-GB" sz="1400" dirty="0"/>
              <a:t>; Flowerdew, 2019; </a:t>
            </a:r>
            <a:br>
              <a:rPr lang="en-GB" sz="1400" dirty="0"/>
            </a:br>
            <a:r>
              <a:rPr lang="en-US" sz="1400" dirty="0"/>
              <a:t>Hadley, 2015; MacDonald, 2020; MacDonald, 2017)</a:t>
            </a:r>
            <a:endParaRPr lang="en-GB" sz="1400" dirty="0"/>
          </a:p>
          <a:p>
            <a:endParaRPr lang="en-CA" sz="1400" dirty="0"/>
          </a:p>
        </p:txBody>
      </p:sp>
    </p:spTree>
    <p:extLst>
      <p:ext uri="{BB962C8B-B14F-4D97-AF65-F5344CB8AC3E}">
        <p14:creationId xmlns:p14="http://schemas.microsoft.com/office/powerpoint/2010/main" val="122042276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4E0A63-A388-49B1-A04E-27CE9BD622EF}"/>
              </a:ext>
            </a:extLst>
          </p:cNvPr>
          <p:cNvSpPr>
            <a:spLocks noGrp="1"/>
          </p:cNvSpPr>
          <p:nvPr>
            <p:ph type="title"/>
          </p:nvPr>
        </p:nvSpPr>
        <p:spPr>
          <a:xfrm>
            <a:off x="838200" y="365125"/>
            <a:ext cx="10515600" cy="1325563"/>
          </a:xfrm>
        </p:spPr>
        <p:txBody>
          <a:bodyPr>
            <a:normAutofit fontScale="90000"/>
          </a:bodyPr>
          <a:lstStyle/>
          <a:p>
            <a:r>
              <a:rPr lang="en-CA" dirty="0"/>
              <a:t>The Differing Discursive Constructions of EAP within the University</a:t>
            </a:r>
            <a:endParaRPr lang="en-ZA" dirty="0"/>
          </a:p>
        </p:txBody>
      </p:sp>
      <p:pic>
        <p:nvPicPr>
          <p:cNvPr id="82" name="Content Placeholder 81" descr="Group outline">
            <a:extLst>
              <a:ext uri="{FF2B5EF4-FFF2-40B4-BE49-F238E27FC236}">
                <a16:creationId xmlns:a16="http://schemas.microsoft.com/office/drawing/2014/main" id="{D6F3D77A-EEB6-43C8-A6A3-01C9B69C2072}"/>
              </a:ext>
            </a:extLst>
          </p:cNvPr>
          <p:cNvPicPr>
            <a:picLocks noGrp="1" noChangeAspect="1"/>
          </p:cNvPicPr>
          <p:nvPr>
            <p:ph sz="quarter" idx="15"/>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683373" y="2431060"/>
            <a:ext cx="914400" cy="914400"/>
          </a:xfrm>
        </p:spPr>
      </p:pic>
      <p:sp>
        <p:nvSpPr>
          <p:cNvPr id="9" name="Text Placeholder 8">
            <a:extLst>
              <a:ext uri="{FF2B5EF4-FFF2-40B4-BE49-F238E27FC236}">
                <a16:creationId xmlns:a16="http://schemas.microsoft.com/office/drawing/2014/main" id="{95CCE699-03D1-4642-B46A-B14EF17DA183}"/>
              </a:ext>
            </a:extLst>
          </p:cNvPr>
          <p:cNvSpPr>
            <a:spLocks noGrp="1"/>
          </p:cNvSpPr>
          <p:nvPr>
            <p:ph type="body" sz="quarter" idx="35"/>
          </p:nvPr>
        </p:nvSpPr>
        <p:spPr>
          <a:xfrm>
            <a:off x="1767487" y="1582343"/>
            <a:ext cx="8657025" cy="149074"/>
          </a:xfrm>
        </p:spPr>
        <p:txBody>
          <a:bodyPr>
            <a:noAutofit/>
          </a:bodyPr>
          <a:lstStyle/>
          <a:p>
            <a:r>
              <a:rPr lang="en-ZA" sz="1800" dirty="0"/>
              <a:t>Contrasting Institutional and Language Centre Perspectives</a:t>
            </a:r>
          </a:p>
        </p:txBody>
      </p:sp>
      <p:sp>
        <p:nvSpPr>
          <p:cNvPr id="6" name="Text Placeholder 5">
            <a:extLst>
              <a:ext uri="{FF2B5EF4-FFF2-40B4-BE49-F238E27FC236}">
                <a16:creationId xmlns:a16="http://schemas.microsoft.com/office/drawing/2014/main" id="{7640DF9D-0C9E-4C5D-9635-6B4DE10CCEE5}"/>
              </a:ext>
            </a:extLst>
          </p:cNvPr>
          <p:cNvSpPr>
            <a:spLocks noGrp="1"/>
          </p:cNvSpPr>
          <p:nvPr>
            <p:ph type="body" sz="quarter" idx="16"/>
          </p:nvPr>
        </p:nvSpPr>
        <p:spPr>
          <a:xfrm>
            <a:off x="1181100" y="4336689"/>
            <a:ext cx="4276725" cy="1188720"/>
          </a:xfrm>
        </p:spPr>
        <p:txBody>
          <a:bodyPr vert="horz" lIns="91440" tIns="45720" rIns="91440" bIns="45720" rtlCol="0" anchor="t">
            <a:noAutofit/>
          </a:bodyPr>
          <a:lstStyle/>
          <a:p>
            <a:pPr marL="285750" indent="-285750" algn="l">
              <a:buFont typeface="Arial" panose="020B0604020202020204" pitchFamily="34" charset="0"/>
              <a:buChar char="•"/>
            </a:pPr>
            <a:r>
              <a:rPr lang="en-ZA" noProof="1"/>
              <a:t>Centres are instruments of marketing, recruitment and enrolment of international students</a:t>
            </a:r>
          </a:p>
          <a:p>
            <a:pPr marL="285750" indent="-285750" algn="l">
              <a:buFont typeface="Arial" panose="020B0604020202020204" pitchFamily="34" charset="0"/>
              <a:buChar char="•"/>
            </a:pPr>
            <a:r>
              <a:rPr lang="en-ZA" noProof="1"/>
              <a:t>Instrumental view: “Revenue generator”, “Pipeline”, “Stepping stone”</a:t>
            </a:r>
          </a:p>
        </p:txBody>
      </p:sp>
      <p:pic>
        <p:nvPicPr>
          <p:cNvPr id="84" name="Content Placeholder 83" descr="Architecture outline">
            <a:extLst>
              <a:ext uri="{FF2B5EF4-FFF2-40B4-BE49-F238E27FC236}">
                <a16:creationId xmlns:a16="http://schemas.microsoft.com/office/drawing/2014/main" id="{28DD844E-E1CA-48AD-A483-B4880D131CD9}"/>
              </a:ext>
            </a:extLst>
          </p:cNvPr>
          <p:cNvPicPr>
            <a:picLocks noGrp="1" noChangeAspect="1"/>
          </p:cNvPicPr>
          <p:nvPr>
            <p:ph sz="quarter" idx="17"/>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652960" y="2431060"/>
            <a:ext cx="914400" cy="914400"/>
          </a:xfrm>
        </p:spPr>
      </p:pic>
      <p:sp>
        <p:nvSpPr>
          <p:cNvPr id="10" name="Text Placeholder 9">
            <a:extLst>
              <a:ext uri="{FF2B5EF4-FFF2-40B4-BE49-F238E27FC236}">
                <a16:creationId xmlns:a16="http://schemas.microsoft.com/office/drawing/2014/main" id="{BC1DF189-6F2F-4C21-88CC-C82D3D0D147B}"/>
              </a:ext>
            </a:extLst>
          </p:cNvPr>
          <p:cNvSpPr>
            <a:spLocks noGrp="1"/>
          </p:cNvSpPr>
          <p:nvPr>
            <p:ph type="body" sz="quarter" idx="37"/>
          </p:nvPr>
        </p:nvSpPr>
        <p:spPr>
          <a:xfrm>
            <a:off x="8153400" y="3676650"/>
            <a:ext cx="1980000" cy="483332"/>
          </a:xfrm>
        </p:spPr>
        <p:txBody>
          <a:bodyPr vert="horz" lIns="91440" tIns="45720" rIns="91440" bIns="45720" rtlCol="0" anchor="t">
            <a:normAutofit fontScale="92500" lnSpcReduction="20000"/>
          </a:bodyPr>
          <a:lstStyle/>
          <a:p>
            <a:r>
              <a:rPr lang="en-ZA" sz="1800" noProof="1"/>
              <a:t>LANGUAGE </a:t>
            </a:r>
            <a:br>
              <a:rPr lang="en-ZA" sz="1800" noProof="1"/>
            </a:br>
            <a:r>
              <a:rPr lang="en-ZA" sz="1800" noProof="1"/>
              <a:t>CENTRE</a:t>
            </a:r>
          </a:p>
        </p:txBody>
      </p:sp>
      <p:sp>
        <p:nvSpPr>
          <p:cNvPr id="7" name="Text Placeholder 6">
            <a:extLst>
              <a:ext uri="{FF2B5EF4-FFF2-40B4-BE49-F238E27FC236}">
                <a16:creationId xmlns:a16="http://schemas.microsoft.com/office/drawing/2014/main" id="{40297407-CE4E-4284-879D-AEC395713625}"/>
              </a:ext>
            </a:extLst>
          </p:cNvPr>
          <p:cNvSpPr>
            <a:spLocks noGrp="1"/>
          </p:cNvSpPr>
          <p:nvPr>
            <p:ph type="body" sz="quarter" idx="18"/>
          </p:nvPr>
        </p:nvSpPr>
        <p:spPr>
          <a:xfrm>
            <a:off x="7105651" y="4159982"/>
            <a:ext cx="4448174" cy="1188720"/>
          </a:xfrm>
        </p:spPr>
        <p:txBody>
          <a:bodyPr>
            <a:noAutofit/>
          </a:bodyPr>
          <a:lstStyle/>
          <a:p>
            <a:pPr marL="285750" indent="-285750" algn="l">
              <a:buFont typeface="Arial" panose="020B0604020202020204" pitchFamily="34" charset="0"/>
              <a:buChar char="•"/>
            </a:pPr>
            <a:r>
              <a:rPr lang="en-ZA" noProof="1"/>
              <a:t>Centres are sites for intercultural exchange, language skills development, transformation</a:t>
            </a:r>
          </a:p>
          <a:p>
            <a:pPr marL="285750" indent="-285750" algn="l">
              <a:buFont typeface="Arial" panose="020B0604020202020204" pitchFamily="34" charset="0"/>
              <a:buChar char="•"/>
            </a:pPr>
            <a:r>
              <a:rPr lang="en-ZA" noProof="1"/>
              <a:t>Instrumental view, given the commodification of English skills in the neoliberal HE environment:</a:t>
            </a:r>
          </a:p>
          <a:p>
            <a:pPr marL="742950" lvl="1" indent="-285750">
              <a:buFont typeface="Arial" panose="020B0604020202020204" pitchFamily="34" charset="0"/>
              <a:buChar char="•"/>
            </a:pPr>
            <a:r>
              <a:rPr lang="en-ZA" noProof="1"/>
              <a:t>“Prepare yourself for university success”</a:t>
            </a:r>
          </a:p>
        </p:txBody>
      </p:sp>
      <p:sp>
        <p:nvSpPr>
          <p:cNvPr id="68" name="Slide Number Placeholder 67">
            <a:extLst>
              <a:ext uri="{FF2B5EF4-FFF2-40B4-BE49-F238E27FC236}">
                <a16:creationId xmlns:a16="http://schemas.microsoft.com/office/drawing/2014/main" id="{B021EF79-3E65-41F9-83B6-DC0B2A51E33B}"/>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7</a:t>
            </a:fld>
            <a:endParaRPr lang="en-US" dirty="0"/>
          </a:p>
        </p:txBody>
      </p:sp>
      <p:pic>
        <p:nvPicPr>
          <p:cNvPr id="16" name="Content Placeholder 83" descr="Transfer with solid fill">
            <a:extLst>
              <a:ext uri="{FF2B5EF4-FFF2-40B4-BE49-F238E27FC236}">
                <a16:creationId xmlns:a16="http://schemas.microsoft.com/office/drawing/2014/main" id="{0DB51DE0-BE79-88A1-BDC2-1EA3AFB2832D}"/>
              </a:ext>
            </a:extLst>
          </p:cNvPr>
          <p:cNvPicPr>
            <a:picLocks noChangeAspect="1"/>
          </p:cNvPicPr>
          <p:nvPr/>
        </p:nvPicPr>
        <p:blipFill>
          <a:blip r:embed="rId6">
            <a:extLst>
              <a:ext uri="{96DAC541-7B7A-43D3-8B79-37D633B846F1}">
                <asvg:svgBlip xmlns:asvg="http://schemas.microsoft.com/office/drawing/2016/SVG/main" r:embed="rId7"/>
              </a:ext>
            </a:extLst>
          </a:blip>
          <a:srcRect/>
          <a:stretch/>
        </p:blipFill>
        <p:spPr>
          <a:xfrm>
            <a:off x="5638800" y="2431060"/>
            <a:ext cx="914400" cy="914400"/>
          </a:xfrm>
          <a:prstGeom prst="rect">
            <a:avLst/>
          </a:prstGeom>
        </p:spPr>
      </p:pic>
      <p:sp>
        <p:nvSpPr>
          <p:cNvPr id="3" name="Text Placeholder 9">
            <a:extLst>
              <a:ext uri="{FF2B5EF4-FFF2-40B4-BE49-F238E27FC236}">
                <a16:creationId xmlns:a16="http://schemas.microsoft.com/office/drawing/2014/main" id="{2B041A74-95AB-4B19-50F4-E58682C92706}"/>
              </a:ext>
            </a:extLst>
          </p:cNvPr>
          <p:cNvSpPr txBox="1">
            <a:spLocks/>
          </p:cNvSpPr>
          <p:nvPr/>
        </p:nvSpPr>
        <p:spPr>
          <a:xfrm>
            <a:off x="2058600" y="3749090"/>
            <a:ext cx="1980000" cy="360000"/>
          </a:xfrm>
          <a:prstGeom prst="rect">
            <a:avLst/>
          </a:prstGeom>
        </p:spPr>
        <p:txBody>
          <a:bodyPr vert="horz" lIns="91440" tIns="45720" rIns="91440" bIns="45720" rtlCol="0" anchor="t">
            <a:normAutofit/>
          </a:bodyPr>
          <a:lstStyle>
            <a:lvl1pPr marL="0" indent="0" algn="ctr" defTabSz="914400" rtl="0" eaLnBrk="1" latinLnBrk="0" hangingPunct="1">
              <a:lnSpc>
                <a:spcPct val="90000"/>
              </a:lnSpc>
              <a:spcBef>
                <a:spcPts val="1000"/>
              </a:spcBef>
              <a:buFont typeface="Arial" panose="020B0604020202020204" pitchFamily="34" charset="0"/>
              <a:buNone/>
              <a:defRPr sz="1800" kern="1200">
                <a:solidFill>
                  <a:schemeClr val="bg1">
                    <a:lumMod val="50000"/>
                  </a:schemeClr>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ZA" noProof="1"/>
              <a:t>INSTITUTION</a:t>
            </a:r>
          </a:p>
        </p:txBody>
      </p:sp>
    </p:spTree>
    <p:extLst>
      <p:ext uri="{BB962C8B-B14F-4D97-AF65-F5344CB8AC3E}">
        <p14:creationId xmlns:p14="http://schemas.microsoft.com/office/powerpoint/2010/main" val="279755628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477450C5-A9F6-5584-8A6B-36ECAC9CC16D}"/>
              </a:ext>
            </a:extLst>
          </p:cNvPr>
          <p:cNvSpPr>
            <a:spLocks noGrp="1"/>
          </p:cNvSpPr>
          <p:nvPr>
            <p:ph type="title"/>
          </p:nvPr>
        </p:nvSpPr>
        <p:spPr>
          <a:xfrm>
            <a:off x="3285461" y="136525"/>
            <a:ext cx="8613364" cy="1325563"/>
          </a:xfrm>
        </p:spPr>
        <p:txBody>
          <a:bodyPr/>
          <a:lstStyle/>
          <a:p>
            <a:r>
              <a:rPr lang="en-CA" dirty="0"/>
              <a:t>Critical Needs Analysis in EAP</a:t>
            </a:r>
          </a:p>
        </p:txBody>
      </p:sp>
      <p:sp>
        <p:nvSpPr>
          <p:cNvPr id="12" name="Text Placeholder 11">
            <a:extLst>
              <a:ext uri="{FF2B5EF4-FFF2-40B4-BE49-F238E27FC236}">
                <a16:creationId xmlns:a16="http://schemas.microsoft.com/office/drawing/2014/main" id="{8EB543F0-6EB2-3ECF-0957-BF8F9DC76BAD}"/>
              </a:ext>
            </a:extLst>
          </p:cNvPr>
          <p:cNvSpPr>
            <a:spLocks noGrp="1"/>
          </p:cNvSpPr>
          <p:nvPr>
            <p:ph type="body" sz="quarter" idx="13"/>
          </p:nvPr>
        </p:nvSpPr>
        <p:spPr>
          <a:xfrm>
            <a:off x="5380652" y="2317898"/>
            <a:ext cx="6396821" cy="946932"/>
          </a:xfrm>
        </p:spPr>
        <p:txBody>
          <a:bodyPr>
            <a:noAutofit/>
          </a:bodyPr>
          <a:lstStyle/>
          <a:p>
            <a:pPr marL="285750" indent="-285750">
              <a:lnSpc>
                <a:spcPct val="150000"/>
              </a:lnSpc>
              <a:buFont typeface="Arial" panose="020B0604020202020204" pitchFamily="34" charset="0"/>
              <a:buChar char="•"/>
            </a:pPr>
            <a:r>
              <a:rPr lang="en-CA" sz="1600" dirty="0"/>
              <a:t>Brings issues of </a:t>
            </a:r>
            <a:r>
              <a:rPr lang="en-CA" sz="1600" b="1" dirty="0"/>
              <a:t>power and socio-politics</a:t>
            </a:r>
            <a:r>
              <a:rPr lang="en-CA" sz="1600" dirty="0"/>
              <a:t> into consideration</a:t>
            </a:r>
          </a:p>
          <a:p>
            <a:pPr marL="285750" indent="-285750">
              <a:lnSpc>
                <a:spcPct val="150000"/>
              </a:lnSpc>
              <a:buFont typeface="Arial" panose="020B0604020202020204" pitchFamily="34" charset="0"/>
              <a:buChar char="•"/>
            </a:pPr>
            <a:r>
              <a:rPr lang="en-CA" sz="1600" dirty="0"/>
              <a:t>Shift from “descriptive” needs analyses to “</a:t>
            </a:r>
            <a:r>
              <a:rPr lang="en-CA" sz="1600" b="1" dirty="0"/>
              <a:t>a critical approach to […leading to] a search for solutions to ESL students' linguistic and social marginalization.” </a:t>
            </a:r>
            <a:r>
              <a:rPr lang="en-CA" sz="1600" dirty="0"/>
              <a:t>(p. 727)</a:t>
            </a:r>
          </a:p>
          <a:p>
            <a:pPr marL="285750" indent="-285750">
              <a:lnSpc>
                <a:spcPct val="150000"/>
              </a:lnSpc>
              <a:buFont typeface="Arial" panose="020B0604020202020204" pitchFamily="34" charset="0"/>
              <a:buChar char="•"/>
            </a:pPr>
            <a:r>
              <a:rPr lang="en-CA" sz="1600" dirty="0"/>
              <a:t>Rather than simply identifying existing conditions and attempting to adapt students to them […] </a:t>
            </a:r>
            <a:r>
              <a:rPr lang="en-CA" sz="1600" b="1" dirty="0"/>
              <a:t>critical needs analysis acknowledges existing forms, including power relations, while searching for possible areas of change</a:t>
            </a:r>
            <a:r>
              <a:rPr lang="en-CA" sz="1600" dirty="0"/>
              <a:t> [; …] A curriculum development process that involved both the "understanding of necessity and the transformation of necessity" </a:t>
            </a:r>
            <a:r>
              <a:rPr lang="en-CA" sz="1100" dirty="0"/>
              <a:t>(Simon, as cited 1996, p.144 as cited by Benesch, 1996).</a:t>
            </a:r>
          </a:p>
        </p:txBody>
      </p:sp>
      <p:sp>
        <p:nvSpPr>
          <p:cNvPr id="13" name="Text Placeholder 12">
            <a:extLst>
              <a:ext uri="{FF2B5EF4-FFF2-40B4-BE49-F238E27FC236}">
                <a16:creationId xmlns:a16="http://schemas.microsoft.com/office/drawing/2014/main" id="{315D0E01-B673-A099-A8F3-B6D371925301}"/>
              </a:ext>
            </a:extLst>
          </p:cNvPr>
          <p:cNvSpPr>
            <a:spLocks noGrp="1"/>
          </p:cNvSpPr>
          <p:nvPr>
            <p:ph type="body" sz="quarter" idx="14"/>
          </p:nvPr>
        </p:nvSpPr>
        <p:spPr>
          <a:xfrm>
            <a:off x="5562138" y="1279208"/>
            <a:ext cx="6033847" cy="365760"/>
          </a:xfrm>
        </p:spPr>
        <p:txBody>
          <a:bodyPr/>
          <a:lstStyle/>
          <a:p>
            <a:r>
              <a:rPr lang="en-GB" sz="1800" dirty="0">
                <a:effectLst/>
                <a:latin typeface="Calibri" panose="020F0502020204030204" pitchFamily="34" charset="0"/>
                <a:ea typeface="Times New Roman" panose="02020603050405020304" pitchFamily="18" charset="0"/>
              </a:rPr>
              <a:t>Benesch, S. (1996). Needs Analysis and Curriculum Development in EAP: An Example of a Critical Approach. </a:t>
            </a:r>
            <a:r>
              <a:rPr lang="en-GB" sz="1800" i="1" dirty="0">
                <a:effectLst/>
                <a:latin typeface="Calibri" panose="020F0502020204030204" pitchFamily="34" charset="0"/>
                <a:ea typeface="Times New Roman" panose="02020603050405020304" pitchFamily="18" charset="0"/>
              </a:rPr>
              <a:t>TESOL Quarterly</a:t>
            </a:r>
            <a:r>
              <a:rPr lang="en-GB" sz="1800" dirty="0">
                <a:effectLst/>
                <a:latin typeface="Calibri" panose="020F0502020204030204" pitchFamily="34" charset="0"/>
                <a:ea typeface="Times New Roman" panose="02020603050405020304" pitchFamily="18" charset="0"/>
              </a:rPr>
              <a:t>, 723-738. </a:t>
            </a:r>
            <a:endParaRPr lang="en-CA" sz="1800" dirty="0">
              <a:effectLst/>
              <a:latin typeface="Times New Roman" panose="02020603050405020304" pitchFamily="18" charset="0"/>
              <a:ea typeface="Times New Roman" panose="02020603050405020304" pitchFamily="18" charset="0"/>
            </a:endParaRPr>
          </a:p>
          <a:p>
            <a:endParaRPr lang="en-CA" dirty="0"/>
          </a:p>
        </p:txBody>
      </p:sp>
      <p:sp>
        <p:nvSpPr>
          <p:cNvPr id="9" name="Slide Number Placeholder 8">
            <a:extLst>
              <a:ext uri="{FF2B5EF4-FFF2-40B4-BE49-F238E27FC236}">
                <a16:creationId xmlns:a16="http://schemas.microsoft.com/office/drawing/2014/main" id="{F62CA0C7-0CAC-B061-19BA-5933F3556FC5}"/>
              </a:ext>
            </a:extLst>
          </p:cNvPr>
          <p:cNvSpPr>
            <a:spLocks noGrp="1"/>
          </p:cNvSpPr>
          <p:nvPr>
            <p:ph type="sldNum" sz="quarter" idx="12"/>
          </p:nvPr>
        </p:nvSpPr>
        <p:spPr/>
        <p:txBody>
          <a:bodyPr/>
          <a:lstStyle/>
          <a:p>
            <a:fld id="{B5CEABB6-07DC-46E8-9B57-56EC44A396E5}" type="slidenum">
              <a:rPr lang="en-US" smtClean="0"/>
              <a:t>8</a:t>
            </a:fld>
            <a:endParaRPr lang="en-US" dirty="0"/>
          </a:p>
        </p:txBody>
      </p:sp>
    </p:spTree>
    <p:extLst>
      <p:ext uri="{BB962C8B-B14F-4D97-AF65-F5344CB8AC3E}">
        <p14:creationId xmlns:p14="http://schemas.microsoft.com/office/powerpoint/2010/main" val="247004349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477450C5-A9F6-5584-8A6B-36ECAC9CC16D}"/>
              </a:ext>
            </a:extLst>
          </p:cNvPr>
          <p:cNvSpPr>
            <a:spLocks noGrp="1"/>
          </p:cNvSpPr>
          <p:nvPr>
            <p:ph type="title"/>
          </p:nvPr>
        </p:nvSpPr>
        <p:spPr>
          <a:xfrm>
            <a:off x="3327991" y="131203"/>
            <a:ext cx="8729330" cy="1325563"/>
          </a:xfrm>
        </p:spPr>
        <p:txBody>
          <a:bodyPr/>
          <a:lstStyle/>
          <a:p>
            <a:r>
              <a:rPr lang="en-CA" dirty="0"/>
              <a:t>Critical Needs Analysis in EAP</a:t>
            </a:r>
          </a:p>
        </p:txBody>
      </p:sp>
      <p:sp>
        <p:nvSpPr>
          <p:cNvPr id="12" name="Text Placeholder 11">
            <a:extLst>
              <a:ext uri="{FF2B5EF4-FFF2-40B4-BE49-F238E27FC236}">
                <a16:creationId xmlns:a16="http://schemas.microsoft.com/office/drawing/2014/main" id="{8EB543F0-6EB2-3ECF-0957-BF8F9DC76BAD}"/>
              </a:ext>
            </a:extLst>
          </p:cNvPr>
          <p:cNvSpPr>
            <a:spLocks noGrp="1"/>
          </p:cNvSpPr>
          <p:nvPr>
            <p:ph type="body" sz="quarter" idx="13"/>
          </p:nvPr>
        </p:nvSpPr>
        <p:spPr>
          <a:xfrm>
            <a:off x="5380652" y="2624750"/>
            <a:ext cx="6396821" cy="640080"/>
          </a:xfrm>
        </p:spPr>
        <p:txBody>
          <a:bodyPr>
            <a:noAutofit/>
          </a:bodyPr>
          <a:lstStyle/>
          <a:p>
            <a:pPr marL="285750" indent="-285750">
              <a:buFont typeface="Arial" panose="020B0604020202020204" pitchFamily="34" charset="0"/>
              <a:buChar char="•"/>
            </a:pPr>
            <a:endParaRPr lang="en-CA" sz="1600" dirty="0"/>
          </a:p>
          <a:p>
            <a:pPr marL="285750" indent="-285750">
              <a:buFont typeface="Arial" panose="020B0604020202020204" pitchFamily="34" charset="0"/>
              <a:buChar char="•"/>
            </a:pPr>
            <a:endParaRPr lang="en-CA" sz="1600" dirty="0"/>
          </a:p>
        </p:txBody>
      </p:sp>
      <p:sp>
        <p:nvSpPr>
          <p:cNvPr id="9" name="Slide Number Placeholder 8">
            <a:extLst>
              <a:ext uri="{FF2B5EF4-FFF2-40B4-BE49-F238E27FC236}">
                <a16:creationId xmlns:a16="http://schemas.microsoft.com/office/drawing/2014/main" id="{F62CA0C7-0CAC-B061-19BA-5933F3556FC5}"/>
              </a:ext>
            </a:extLst>
          </p:cNvPr>
          <p:cNvSpPr>
            <a:spLocks noGrp="1"/>
          </p:cNvSpPr>
          <p:nvPr>
            <p:ph type="sldNum" sz="quarter" idx="12"/>
          </p:nvPr>
        </p:nvSpPr>
        <p:spPr/>
        <p:txBody>
          <a:bodyPr/>
          <a:lstStyle/>
          <a:p>
            <a:fld id="{B5CEABB6-07DC-46E8-9B57-56EC44A396E5}" type="slidenum">
              <a:rPr lang="en-US" smtClean="0"/>
              <a:t>9</a:t>
            </a:fld>
            <a:endParaRPr lang="en-US" dirty="0"/>
          </a:p>
        </p:txBody>
      </p:sp>
      <p:sp>
        <p:nvSpPr>
          <p:cNvPr id="2" name="Text Placeholder 11">
            <a:extLst>
              <a:ext uri="{FF2B5EF4-FFF2-40B4-BE49-F238E27FC236}">
                <a16:creationId xmlns:a16="http://schemas.microsoft.com/office/drawing/2014/main" id="{0B239548-9402-4675-B67D-F3E0EECA1843}"/>
              </a:ext>
            </a:extLst>
          </p:cNvPr>
          <p:cNvSpPr txBox="1">
            <a:spLocks/>
          </p:cNvSpPr>
          <p:nvPr/>
        </p:nvSpPr>
        <p:spPr>
          <a:xfrm>
            <a:off x="5146158" y="1127051"/>
            <a:ext cx="6783715" cy="2290179"/>
          </a:xfrm>
          <a:prstGeom prst="rect">
            <a:avLst/>
          </a:prstGeom>
        </p:spPr>
        <p:txBody>
          <a:bodyPr vert="horz" lIns="91440" tIns="45720" rIns="91440" bIns="45720" rtlCol="0">
            <a:no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n-lt"/>
                <a:ea typeface="+mn-ea"/>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nSpc>
                <a:spcPct val="150000"/>
              </a:lnSpc>
              <a:buFont typeface="Arial" panose="020B0604020202020204" pitchFamily="34" charset="0"/>
              <a:buChar char="•"/>
            </a:pPr>
            <a:r>
              <a:rPr lang="en-CA" sz="1600" dirty="0"/>
              <a:t>Dealing with </a:t>
            </a:r>
            <a:r>
              <a:rPr lang="en-CA" sz="1600" b="1" dirty="0"/>
              <a:t>contradictory demands</a:t>
            </a:r>
            <a:r>
              <a:rPr lang="en-CA" sz="1600" dirty="0"/>
              <a:t>: large, survey course in psychology evaluated through MCQ exams vs. university-mandated essay exam</a:t>
            </a:r>
          </a:p>
          <a:p>
            <a:pPr marL="285750" indent="-285750">
              <a:lnSpc>
                <a:spcPct val="150000"/>
              </a:lnSpc>
              <a:buFont typeface="Arial" panose="020B0604020202020204" pitchFamily="34" charset="0"/>
              <a:buChar char="•"/>
            </a:pPr>
            <a:r>
              <a:rPr lang="en-CA" sz="1600" dirty="0"/>
              <a:t>Three types of activities:</a:t>
            </a:r>
          </a:p>
          <a:p>
            <a:pPr marL="742950" lvl="1" indent="-285750">
              <a:lnSpc>
                <a:spcPct val="150000"/>
              </a:lnSpc>
              <a:buFont typeface="Arial" panose="020B0604020202020204" pitchFamily="34" charset="0"/>
              <a:buChar char="•"/>
            </a:pPr>
            <a:r>
              <a:rPr lang="en-CA" b="1" dirty="0"/>
              <a:t>those which helped students deal with the requirements </a:t>
            </a:r>
            <a:r>
              <a:rPr lang="en-CA" dirty="0"/>
              <a:t>(MCQ exam prep, review of lecture notes) </a:t>
            </a:r>
          </a:p>
          <a:p>
            <a:pPr marL="742950" lvl="1" indent="-285750">
              <a:lnSpc>
                <a:spcPct val="150000"/>
              </a:lnSpc>
              <a:buFont typeface="Arial" panose="020B0604020202020204" pitchFamily="34" charset="0"/>
              <a:buChar char="•"/>
            </a:pPr>
            <a:r>
              <a:rPr lang="en-CA" b="1" dirty="0"/>
              <a:t>those which challenged the requirements </a:t>
            </a:r>
            <a:r>
              <a:rPr lang="en-CA" dirty="0"/>
              <a:t>(challenging the idea of the passive listener via addition of small tutorials with prof with student-generated questions)</a:t>
            </a:r>
          </a:p>
          <a:p>
            <a:pPr marL="742950" lvl="1" indent="-285750">
              <a:lnSpc>
                <a:spcPct val="150000"/>
              </a:lnSpc>
              <a:buFont typeface="Arial" panose="020B0604020202020204" pitchFamily="34" charset="0"/>
              <a:buChar char="•"/>
            </a:pPr>
            <a:r>
              <a:rPr lang="en-CA" b="1" dirty="0"/>
              <a:t>those which worked outside the requirements to create possibilities for social awareness and action </a:t>
            </a:r>
            <a:r>
              <a:rPr lang="en-CA" dirty="0"/>
              <a:t>(political activism)</a:t>
            </a:r>
          </a:p>
          <a:p>
            <a:pPr marL="285750" indent="-285750">
              <a:lnSpc>
                <a:spcPct val="150000"/>
              </a:lnSpc>
              <a:buFont typeface="Arial" panose="020B0604020202020204" pitchFamily="34" charset="0"/>
              <a:buChar char="•"/>
            </a:pPr>
            <a:r>
              <a:rPr lang="en-CA" sz="1600" dirty="0"/>
              <a:t>Spectrum: Hard (students fully guide the needs analysis and programme design)  and soft (some degree of input and negotiation from students) critical EAP (Flowerdew, 2019)</a:t>
            </a:r>
          </a:p>
          <a:p>
            <a:pPr marL="285750" indent="-285750">
              <a:buFont typeface="Arial" panose="020B0604020202020204" pitchFamily="34" charset="0"/>
              <a:buChar char="•"/>
            </a:pPr>
            <a:endParaRPr lang="en-CA" sz="1600" dirty="0"/>
          </a:p>
          <a:p>
            <a:pPr marL="285750" indent="-285750">
              <a:buFont typeface="Arial" panose="020B0604020202020204" pitchFamily="34" charset="0"/>
              <a:buChar char="•"/>
            </a:pPr>
            <a:endParaRPr lang="en-CA" sz="1600" dirty="0"/>
          </a:p>
        </p:txBody>
      </p:sp>
    </p:spTree>
    <p:extLst>
      <p:ext uri="{BB962C8B-B14F-4D97-AF65-F5344CB8AC3E}">
        <p14:creationId xmlns:p14="http://schemas.microsoft.com/office/powerpoint/2010/main" val="3248480877"/>
      </p:ext>
    </p:extLst>
  </p:cSld>
  <p:clrMapOvr>
    <a:masterClrMapping/>
  </p:clrMapOvr>
</p:sld>
</file>

<file path=ppt/theme/theme1.xml><?xml version="1.0" encoding="utf-8"?>
<a:theme xmlns:a="http://schemas.openxmlformats.org/drawingml/2006/main" name="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rchitecture pitch deck_JB_v2" id="{E6E25CD2-8512-4B49-9A83-9AC317278B8F}" vid="{100AFDCD-A339-4D94-B373-F9848C2D26B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8042A908-4308-42B2-AD36-76827C57E704}">
  <ds:schemaRefs>
    <ds:schemaRef ds:uri="http://schemas.microsoft.com/sharepoint/v3/contenttype/forms"/>
  </ds:schemaRefs>
</ds:datastoreItem>
</file>

<file path=customXml/itemProps2.xml><?xml version="1.0" encoding="utf-8"?>
<ds:datastoreItem xmlns:ds="http://schemas.openxmlformats.org/officeDocument/2006/customXml" ds:itemID="{F7069D1F-6C1F-4FA3-8CCB-EA801E558BEC}">
  <ds:schemaRefs>
    <ds:schemaRef ds:uri="http://schemas.microsoft.com/office/2006/metadata/properties"/>
    <ds:schemaRef ds:uri="http://schemas.microsoft.com/office/infopath/2007/PartnerControls"/>
    <ds:schemaRef ds:uri="http://schemas.microsoft.com/sharepoint/v3"/>
    <ds:schemaRef ds:uri="71af3243-3dd4-4a8d-8c0d-dd76da1f02a5"/>
    <ds:schemaRef ds:uri="230e9df3-be65-4c73-a93b-d1236ebd677e"/>
  </ds:schemaRefs>
</ds:datastoreItem>
</file>

<file path=customXml/itemProps3.xml><?xml version="1.0" encoding="utf-8"?>
<ds:datastoreItem xmlns:ds="http://schemas.openxmlformats.org/officeDocument/2006/customXml" ds:itemID="{4D2E8E18-726E-43C2-A873-C7E26FC0A96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{580D2FC3-FCCF-431C-B801-4D73590CC619}tf16411248_win32</Template>
  <TotalTime>4425</TotalTime>
  <Words>1803</Words>
  <Application>Microsoft Office PowerPoint</Application>
  <PresentationFormat>Widescreen</PresentationFormat>
  <Paragraphs>149</Paragraphs>
  <Slides>21</Slides>
  <Notes>3</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21</vt:i4>
      </vt:variant>
    </vt:vector>
  </HeadingPairs>
  <TitlesOfParts>
    <vt:vector size="27" baseType="lpstr">
      <vt:lpstr>Arial</vt:lpstr>
      <vt:lpstr>Avenir Next LT Pro Light</vt:lpstr>
      <vt:lpstr>Calibri</vt:lpstr>
      <vt:lpstr>Posterama</vt:lpstr>
      <vt:lpstr>Times New Roman</vt:lpstr>
      <vt:lpstr>Office Theme</vt:lpstr>
      <vt:lpstr>Accommodating Multiple Stakeholders in Critical EAP Programme Design </vt:lpstr>
      <vt:lpstr>What do students need?  What does the institution need?  What does the field of EAP need?  Accommodating Multiple Stakeholders in Critical EAP Programme Design </vt:lpstr>
      <vt:lpstr>My Context</vt:lpstr>
      <vt:lpstr>DepT. of English LanguaGe Studies</vt:lpstr>
      <vt:lpstr>Needs Analysis in ESP/EAP</vt:lpstr>
      <vt:lpstr>Marginalization of EAP</vt:lpstr>
      <vt:lpstr>The Differing Discursive Constructions of EAP within the University</vt:lpstr>
      <vt:lpstr>Critical Needs Analysis in EAP</vt:lpstr>
      <vt:lpstr>Critical Needs Analysis in EAP</vt:lpstr>
      <vt:lpstr>Countering Marginalization of EAP </vt:lpstr>
      <vt:lpstr>Countering Marginalization of EAP Via Critical Needs Analysis</vt:lpstr>
      <vt:lpstr>Countering Marginalization of EAP Via Critical Needs Analysis</vt:lpstr>
      <vt:lpstr>What are some Institutional needs within Neoliberal HE?</vt:lpstr>
      <vt:lpstr>Empowered, Critically-Engaged Students who are confident  language users: </vt:lpstr>
      <vt:lpstr>What can boost enrollment numbers in an EAP Program?</vt:lpstr>
      <vt:lpstr>From Understanding Perspectives…</vt:lpstr>
      <vt:lpstr>…TO BiDirectional Critical Needs Assessment</vt:lpstr>
      <vt:lpstr>BiDirectional Critical Needs Assessment</vt:lpstr>
      <vt:lpstr>Questions? How can you try to counter the marginalization of EAP via critical needs analysis in your context? </vt:lpstr>
      <vt:lpstr>THANK YOU</vt:lpstr>
      <vt:lpstr>REFERENCES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UNIversity English Language Centre</dc:title>
  <dc:creator>Jennifer Macdonald</dc:creator>
  <cp:lastModifiedBy>Jennifer Macdonald</cp:lastModifiedBy>
  <cp:revision>8</cp:revision>
  <dcterms:created xsi:type="dcterms:W3CDTF">2023-01-29T13:36:57Z</dcterms:created>
  <dcterms:modified xsi:type="dcterms:W3CDTF">2023-04-17T22:32:04Z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