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ontserrat ExtraBold" panose="00000900000000000000" pitchFamily="2" charset="-52"/>
      <p:bold r:id="rId31"/>
      <p:boldItalic r:id="rId32"/>
    </p:embeddedFont>
    <p:embeddedFont>
      <p:font typeface="Nunito" pitchFamily="2" charset="-52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5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Ck6f7spz7Nzt0F2N4IIB/XdRQ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0D12A8-6D68-4F14-BA7B-0F0C4E460174}">
  <a:tblStyle styleId="{410D12A8-6D68-4F14-BA7B-0F0C4E4601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>
        <p:guide orient="horz" pos="9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29d88f2dba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29d88f2dba_0_3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229d88f2dba_0_3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29d88f2dba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29d88f2dba_0_4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229d88f2dba_0_4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2d3038d92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2d3038d92f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grades=student paper analysis</a:t>
            </a:r>
            <a:endParaRPr/>
          </a:p>
        </p:txBody>
      </p:sp>
      <p:sp>
        <p:nvSpPr>
          <p:cNvPr id="274" name="Google Shape;274;g22d3038d92f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29d88f2dba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29d88f2dba_0_4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229d88f2dba_0_4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2d3038d92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2d3038d92f_0_2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22d3038d92f_0_2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2d3038d92f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2d3038d92f_0_3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g22d3038d92f_0_3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2d3038d92f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2d3038d92f_0_3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22d3038d92f_0_3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2d3038d92f_0_7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2d3038d92f_0_7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22d3038d92f_0_7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2d3038d92f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2d3038d92f_0_7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22d3038d92f_0_7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2d3038d92f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2d3038d92f_0_3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22d3038d92f_0_3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0e20574c9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20e20574c9a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20e20574c9a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29d88f2dba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29d88f2dba_0_4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229d88f2dba_0_4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2e4f722a04_0_1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2e4f722a04_0_13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22e4f722a04_0_13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2e4f722a04_0_1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2e4f722a04_0_13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22e4f722a04_0_13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2e4f722a04_0_1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2e4f722a04_0_14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22e4f722a04_0_14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09c0d456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09c0d4560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09c0d4560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d3038d92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2d3038d92f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22d3038d92f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29d88f2dba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29d88f2dba_0_4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229d88f2dba_0_4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e4f722a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2e4f722a04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22e4f722a04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2e4f722a04_0_1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2e4f722a04_0_13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2e4f722a04_0_13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2d3038d92f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2d3038d92f_0_3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22d3038d92f_0_3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29d88f2db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29d88f2dba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229d88f2dba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910309"/>
            <a:ext cx="12192000" cy="94769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1"/>
          <p:cNvSpPr txBox="1">
            <a:spLocks noGrp="1"/>
          </p:cNvSpPr>
          <p:nvPr>
            <p:ph type="ctrTitle"/>
          </p:nvPr>
        </p:nvSpPr>
        <p:spPr>
          <a:xfrm>
            <a:off x="838200" y="1671545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ubTitle" idx="1"/>
          </p:nvPr>
        </p:nvSpPr>
        <p:spPr>
          <a:xfrm>
            <a:off x="838199" y="4151220"/>
            <a:ext cx="1051559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" name="Google Shape;1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4560" y="867420"/>
            <a:ext cx="2402881" cy="139283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1"/>
          <p:cNvSpPr txBox="1">
            <a:spLocks noGrp="1"/>
          </p:cNvSpPr>
          <p:nvPr>
            <p:ph type="body" idx="2"/>
          </p:nvPr>
        </p:nvSpPr>
        <p:spPr>
          <a:xfrm>
            <a:off x="838201" y="6341397"/>
            <a:ext cx="3101410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1382" y="6306797"/>
            <a:ext cx="1849235" cy="35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итульный слайд">
  <p:cSld name="4_Титульный слайд">
    <p:bg>
      <p:bgPr>
        <a:solidFill>
          <a:schemeClr val="accen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499630"/>
            <a:ext cx="12192000" cy="557670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0"/>
          <p:cNvSpPr txBox="1">
            <a:spLocks noGrp="1"/>
          </p:cNvSpPr>
          <p:nvPr>
            <p:ph type="body" idx="1"/>
          </p:nvPr>
        </p:nvSpPr>
        <p:spPr>
          <a:xfrm>
            <a:off x="838201" y="6341397"/>
            <a:ext cx="3101410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382" y="6306797"/>
            <a:ext cx="1849235" cy="35503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0"/>
          <p:cNvSpPr txBox="1">
            <a:spLocks noGrp="1"/>
          </p:cNvSpPr>
          <p:nvPr>
            <p:ph type="ctrTitle"/>
          </p:nvPr>
        </p:nvSpPr>
        <p:spPr>
          <a:xfrm>
            <a:off x="838201" y="2528374"/>
            <a:ext cx="1051559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ubTitle" idx="2"/>
          </p:nvPr>
        </p:nvSpPr>
        <p:spPr>
          <a:xfrm>
            <a:off x="838201" y="5008049"/>
            <a:ext cx="1051559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bg>
      <p:bgPr>
        <a:solidFill>
          <a:schemeClr val="accent5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914401"/>
            <a:ext cx="12192000" cy="23158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1"/>
          <p:cNvSpPr txBox="1">
            <a:spLocks noGrp="1"/>
          </p:cNvSpPr>
          <p:nvPr>
            <p:ph type="title"/>
          </p:nvPr>
        </p:nvSpPr>
        <p:spPr>
          <a:xfrm>
            <a:off x="838201" y="474531"/>
            <a:ext cx="855871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4" name="Google Shape;9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8940" y="700391"/>
            <a:ext cx="1634859" cy="40037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1"/>
          <p:cNvSpPr txBox="1">
            <a:spLocks noGrp="1"/>
          </p:cNvSpPr>
          <p:nvPr>
            <p:ph type="body" idx="1"/>
          </p:nvPr>
        </p:nvSpPr>
        <p:spPr>
          <a:xfrm>
            <a:off x="838201" y="6341397"/>
            <a:ext cx="3101410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1382" y="6306797"/>
            <a:ext cx="1849235" cy="35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Заголовок и объект">
  <p:cSld name="7_Заголовок и объект">
    <p:bg>
      <p:bgPr>
        <a:solidFill>
          <a:schemeClr val="accent6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 txBox="1">
            <a:spLocks noGrp="1"/>
          </p:cNvSpPr>
          <p:nvPr>
            <p:ph type="title"/>
          </p:nvPr>
        </p:nvSpPr>
        <p:spPr>
          <a:xfrm>
            <a:off x="838201" y="474531"/>
            <a:ext cx="867545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0" name="Google Shape;10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18941" y="700391"/>
            <a:ext cx="1634857" cy="40037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2"/>
          <p:cNvSpPr txBox="1">
            <a:spLocks noGrp="1"/>
          </p:cNvSpPr>
          <p:nvPr>
            <p:ph type="body" idx="1"/>
          </p:nvPr>
        </p:nvSpPr>
        <p:spPr>
          <a:xfrm>
            <a:off x="838201" y="6341397"/>
            <a:ext cx="3101410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382" y="6306797"/>
            <a:ext cx="1849235" cy="35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Заголовок и объект">
  <p:cSld name="5_Заголовок и объект">
    <p:bg>
      <p:bgPr>
        <a:solidFill>
          <a:srgbClr val="ECEEEE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914401"/>
            <a:ext cx="12192000" cy="23158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3"/>
          <p:cNvSpPr txBox="1">
            <a:spLocks noGrp="1"/>
          </p:cNvSpPr>
          <p:nvPr>
            <p:ph type="title"/>
          </p:nvPr>
        </p:nvSpPr>
        <p:spPr>
          <a:xfrm>
            <a:off x="838201" y="474531"/>
            <a:ext cx="8587901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7" name="Google Shape;10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8940" y="700391"/>
            <a:ext cx="1634859" cy="40037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3"/>
          <p:cNvSpPr txBox="1">
            <a:spLocks noGrp="1"/>
          </p:cNvSpPr>
          <p:nvPr>
            <p:ph type="body" idx="1"/>
          </p:nvPr>
        </p:nvSpPr>
        <p:spPr>
          <a:xfrm>
            <a:off x="838201" y="6341397"/>
            <a:ext cx="3101410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" name="Google Shape;11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1380" y="6306797"/>
            <a:ext cx="1849240" cy="35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bg>
      <p:bgPr>
        <a:solidFill>
          <a:srgbClr val="ECEEEE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914401"/>
            <a:ext cx="12192000" cy="23158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4"/>
          <p:cNvSpPr txBox="1">
            <a:spLocks noGrp="1"/>
          </p:cNvSpPr>
          <p:nvPr>
            <p:ph type="body" idx="1"/>
          </p:nvPr>
        </p:nvSpPr>
        <p:spPr>
          <a:xfrm>
            <a:off x="893624" y="1714500"/>
            <a:ext cx="5074557" cy="17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34"/>
          <p:cNvSpPr txBox="1">
            <a:spLocks noGrp="1"/>
          </p:cNvSpPr>
          <p:nvPr>
            <p:ph type="title"/>
          </p:nvPr>
        </p:nvSpPr>
        <p:spPr>
          <a:xfrm>
            <a:off x="893699" y="474531"/>
            <a:ext cx="8561586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2"/>
          </p:nvPr>
        </p:nvSpPr>
        <p:spPr>
          <a:xfrm>
            <a:off x="6223821" y="1714500"/>
            <a:ext cx="5129978" cy="17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6" name="Google Shape;11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8940" y="700391"/>
            <a:ext cx="1634859" cy="40037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4"/>
          <p:cNvSpPr txBox="1">
            <a:spLocks noGrp="1"/>
          </p:cNvSpPr>
          <p:nvPr>
            <p:ph type="body" idx="3"/>
          </p:nvPr>
        </p:nvSpPr>
        <p:spPr>
          <a:xfrm>
            <a:off x="838201" y="6341397"/>
            <a:ext cx="3101410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9" name="Google Shape;11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1380" y="6306797"/>
            <a:ext cx="1849240" cy="35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Заголовок и объект">
  <p:cSld name="6_Заголовок и объект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38201" y="474531"/>
            <a:ext cx="864626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913186"/>
            <a:ext cx="12192000" cy="23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8940" y="700391"/>
            <a:ext cx="1634859" cy="40037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838201" y="6341397"/>
            <a:ext cx="3101410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1380" y="6306797"/>
            <a:ext cx="1849240" cy="35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Титульный слайд">
  <p:cSld name="3_Титульный слайд">
    <p:bg>
      <p:bgPr>
        <a:solidFill>
          <a:schemeClr val="dk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499630"/>
            <a:ext cx="12192000" cy="557670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9"/>
          <p:cNvSpPr txBox="1">
            <a:spLocks noGrp="1"/>
          </p:cNvSpPr>
          <p:nvPr>
            <p:ph type="ctrTitle"/>
          </p:nvPr>
        </p:nvSpPr>
        <p:spPr>
          <a:xfrm>
            <a:off x="838201" y="2528374"/>
            <a:ext cx="1051559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ubTitle" idx="1"/>
          </p:nvPr>
        </p:nvSpPr>
        <p:spPr>
          <a:xfrm>
            <a:off x="838201" y="5008049"/>
            <a:ext cx="10515599" cy="10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838201" y="6341397"/>
            <a:ext cx="3101410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382" y="6306797"/>
            <a:ext cx="1849235" cy="35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910309"/>
            <a:ext cx="12192000" cy="94769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2"/>
          <p:cNvSpPr txBox="1">
            <a:spLocks noGrp="1"/>
          </p:cNvSpPr>
          <p:nvPr>
            <p:ph type="ctrTitle"/>
          </p:nvPr>
        </p:nvSpPr>
        <p:spPr>
          <a:xfrm>
            <a:off x="838201" y="1682560"/>
            <a:ext cx="1051559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ubTitle" idx="1"/>
          </p:nvPr>
        </p:nvSpPr>
        <p:spPr>
          <a:xfrm>
            <a:off x="838201" y="4162235"/>
            <a:ext cx="1051559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9" name="Google Shape;3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4560" y="429394"/>
            <a:ext cx="2402881" cy="195388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838201" y="6341397"/>
            <a:ext cx="3101410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1380" y="6306797"/>
            <a:ext cx="1849240" cy="35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body" idx="1"/>
          </p:nvPr>
        </p:nvSpPr>
        <p:spPr>
          <a:xfrm>
            <a:off x="838201" y="1714500"/>
            <a:ext cx="5074557" cy="17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8201" y="474531"/>
            <a:ext cx="8578173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2"/>
          </p:nvPr>
        </p:nvSpPr>
        <p:spPr>
          <a:xfrm>
            <a:off x="6223821" y="1714500"/>
            <a:ext cx="5129978" cy="17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7" name="Google Shape;4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910309"/>
            <a:ext cx="12192000" cy="94769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838201" y="6341397"/>
            <a:ext cx="3101410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380" y="6306797"/>
            <a:ext cx="1849240" cy="35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838201" y="474531"/>
            <a:ext cx="854899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910309"/>
            <a:ext cx="12192000" cy="94769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1"/>
          </p:nvPr>
        </p:nvSpPr>
        <p:spPr>
          <a:xfrm>
            <a:off x="838201" y="1597742"/>
            <a:ext cx="3291347" cy="1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body" idx="2"/>
          </p:nvPr>
        </p:nvSpPr>
        <p:spPr>
          <a:xfrm>
            <a:off x="4450326" y="1597742"/>
            <a:ext cx="3291347" cy="1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3"/>
          </p:nvPr>
        </p:nvSpPr>
        <p:spPr>
          <a:xfrm>
            <a:off x="8062452" y="1597742"/>
            <a:ext cx="3291347" cy="1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7" name="Google Shape;5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8940" y="700391"/>
            <a:ext cx="1634859" cy="40037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4"/>
          <p:cNvSpPr txBox="1">
            <a:spLocks noGrp="1"/>
          </p:cNvSpPr>
          <p:nvPr>
            <p:ph type="body" idx="4"/>
          </p:nvPr>
        </p:nvSpPr>
        <p:spPr>
          <a:xfrm>
            <a:off x="838201" y="6341397"/>
            <a:ext cx="3101410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1380" y="6306797"/>
            <a:ext cx="1849240" cy="35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5"/>
          <p:cNvPicPr preferRelativeResize="0"/>
          <p:nvPr/>
        </p:nvPicPr>
        <p:blipFill rotWithShape="1">
          <a:blip r:embed="rId2">
            <a:alphaModFix/>
          </a:blip>
          <a:srcRect t="29990" r="3231"/>
          <a:stretch/>
        </p:blipFill>
        <p:spPr>
          <a:xfrm>
            <a:off x="6806594" y="0"/>
            <a:ext cx="5385406" cy="5844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5"/>
          <p:cNvPicPr preferRelativeResize="0"/>
          <p:nvPr/>
        </p:nvPicPr>
        <p:blipFill rotWithShape="1">
          <a:blip r:embed="rId3">
            <a:alphaModFix/>
          </a:blip>
          <a:srcRect l="2885" r="83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838202" y="2056024"/>
            <a:ext cx="5129980" cy="17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title"/>
          </p:nvPr>
        </p:nvSpPr>
        <p:spPr>
          <a:xfrm>
            <a:off x="838201" y="474531"/>
            <a:ext cx="485751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838201" y="6341397"/>
            <a:ext cx="3101410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" name="Google Shape;6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1382" y="6306797"/>
            <a:ext cx="1849235" cy="35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Заголовок и объект">
  <p:cSld name="8_Заголовок и объект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>
            <a:off x="838201" y="2056020"/>
            <a:ext cx="5129981" cy="17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8201" y="474531"/>
            <a:ext cx="472531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2" name="Google Shape;7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18940" y="700391"/>
            <a:ext cx="1634859" cy="40037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838201" y="6341397"/>
            <a:ext cx="3101410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380" y="6306797"/>
            <a:ext cx="1849240" cy="35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ый слайд">
  <p:cSld name="2_Титульный слайд">
    <p:bg>
      <p:bgPr>
        <a:solidFill>
          <a:schemeClr val="accen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910309"/>
            <a:ext cx="12192000" cy="94769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8"/>
          <p:cNvSpPr txBox="1">
            <a:spLocks noGrp="1"/>
          </p:cNvSpPr>
          <p:nvPr>
            <p:ph type="ctrTitle"/>
          </p:nvPr>
        </p:nvSpPr>
        <p:spPr>
          <a:xfrm>
            <a:off x="838201" y="1319003"/>
            <a:ext cx="1051559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ubTitle" idx="1"/>
          </p:nvPr>
        </p:nvSpPr>
        <p:spPr>
          <a:xfrm>
            <a:off x="838201" y="3798678"/>
            <a:ext cx="1051559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0" name="Google Shape;8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4560" y="429394"/>
            <a:ext cx="2402881" cy="195388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8"/>
          <p:cNvSpPr txBox="1">
            <a:spLocks noGrp="1"/>
          </p:cNvSpPr>
          <p:nvPr>
            <p:ph type="body" idx="2"/>
          </p:nvPr>
        </p:nvSpPr>
        <p:spPr>
          <a:xfrm>
            <a:off x="838201" y="6341397"/>
            <a:ext cx="3101410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1380" y="6306797"/>
            <a:ext cx="1849240" cy="35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"/>
          <p:cNvPicPr preferRelativeResize="0"/>
          <p:nvPr/>
        </p:nvPicPr>
        <p:blipFill rotWithShape="1">
          <a:blip r:embed="rId3">
            <a:alphaModFix/>
          </a:blip>
          <a:srcRect l="5344" t="13612" r="67759" b="64411"/>
          <a:stretch/>
        </p:blipFill>
        <p:spPr>
          <a:xfrm>
            <a:off x="350875" y="542350"/>
            <a:ext cx="4468224" cy="205359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"/>
          <p:cNvSpPr txBox="1"/>
          <p:nvPr/>
        </p:nvSpPr>
        <p:spPr>
          <a:xfrm>
            <a:off x="4717600" y="861150"/>
            <a:ext cx="6913500" cy="14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2"/>
                </a:solidFill>
                <a:highlight>
                  <a:srgbClr val="FFFFFF"/>
                </a:highlight>
              </a:rPr>
              <a:t>BALEAP Conference: </a:t>
            </a:r>
            <a:endParaRPr sz="32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2"/>
                </a:solidFill>
                <a:highlight>
                  <a:srgbClr val="FFFFFF"/>
                </a:highlight>
              </a:rPr>
              <a:t>Caution! EAP under construction</a:t>
            </a:r>
            <a:endParaRPr sz="3200">
              <a:solidFill>
                <a:schemeClr val="accent2"/>
              </a:solidFill>
              <a:highlight>
                <a:srgbClr val="FFFFFF"/>
              </a:highlight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640850" y="3616050"/>
            <a:ext cx="10801800" cy="13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dk2"/>
                </a:solidFill>
                <a:highlight>
                  <a:srgbClr val="FFFFFF"/>
                </a:highlight>
              </a:rPr>
              <a:t>Multimodal feedback tool for writing-to-learn: teachers’ and students’ perceptions</a:t>
            </a:r>
            <a:endParaRPr sz="36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29d88f2dba_0_304"/>
          <p:cNvSpPr txBox="1">
            <a:spLocks noGrp="1"/>
          </p:cNvSpPr>
          <p:nvPr>
            <p:ph type="title"/>
          </p:nvPr>
        </p:nvSpPr>
        <p:spPr>
          <a:xfrm>
            <a:off x="1524600" y="-5625"/>
            <a:ext cx="9714300" cy="857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Results of other studies</a:t>
            </a:r>
            <a:endParaRPr b="1"/>
          </a:p>
        </p:txBody>
      </p:sp>
      <p:sp>
        <p:nvSpPr>
          <p:cNvPr id="252" name="Google Shape;252;g229d88f2dba_0_304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53" name="Google Shape;253;g229d88f2dba_0_304"/>
          <p:cNvGrpSpPr/>
          <p:nvPr/>
        </p:nvGrpSpPr>
        <p:grpSpPr>
          <a:xfrm>
            <a:off x="789024" y="93533"/>
            <a:ext cx="828807" cy="857381"/>
            <a:chOff x="2730133" y="4035529"/>
            <a:chExt cx="415734" cy="453665"/>
          </a:xfrm>
        </p:grpSpPr>
        <p:sp>
          <p:nvSpPr>
            <p:cNvPr id="254" name="Google Shape;254;g229d88f2dba_0_304"/>
            <p:cNvSpPr/>
            <p:nvPr/>
          </p:nvSpPr>
          <p:spPr>
            <a:xfrm>
              <a:off x="2875784" y="4449958"/>
              <a:ext cx="35313" cy="13326"/>
            </a:xfrm>
            <a:custGeom>
              <a:avLst/>
              <a:gdLst/>
              <a:ahLst/>
              <a:cxnLst/>
              <a:rect l="l" t="t" r="r" b="b"/>
              <a:pathLst>
                <a:path w="1052" h="397" extrusionOk="0">
                  <a:moveTo>
                    <a:pt x="199" y="1"/>
                  </a:moveTo>
                  <a:cubicBezTo>
                    <a:pt x="101" y="1"/>
                    <a:pt x="1" y="80"/>
                    <a:pt x="1" y="199"/>
                  </a:cubicBezTo>
                  <a:cubicBezTo>
                    <a:pt x="1" y="297"/>
                    <a:pt x="101" y="397"/>
                    <a:pt x="199" y="397"/>
                  </a:cubicBezTo>
                  <a:lnTo>
                    <a:pt x="854" y="397"/>
                  </a:lnTo>
                  <a:cubicBezTo>
                    <a:pt x="973" y="397"/>
                    <a:pt x="1052" y="297"/>
                    <a:pt x="1052" y="199"/>
                  </a:cubicBezTo>
                  <a:cubicBezTo>
                    <a:pt x="1052" y="80"/>
                    <a:pt x="973" y="1"/>
                    <a:pt x="854" y="1"/>
                  </a:cubicBezTo>
                  <a:close/>
                </a:path>
              </a:pathLst>
            </a:custGeom>
            <a:solidFill>
              <a:srgbClr val="476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g229d88f2dba_0_304"/>
            <p:cNvSpPr/>
            <p:nvPr/>
          </p:nvSpPr>
          <p:spPr>
            <a:xfrm>
              <a:off x="2789313" y="4091957"/>
              <a:ext cx="13360" cy="12286"/>
            </a:xfrm>
            <a:custGeom>
              <a:avLst/>
              <a:gdLst/>
              <a:ahLst/>
              <a:cxnLst/>
              <a:rect l="l" t="t" r="r" b="b"/>
              <a:pathLst>
                <a:path w="398" h="366" extrusionOk="0">
                  <a:moveTo>
                    <a:pt x="198" y="1"/>
                  </a:moveTo>
                  <a:cubicBezTo>
                    <a:pt x="185" y="1"/>
                    <a:pt x="172" y="2"/>
                    <a:pt x="159" y="5"/>
                  </a:cubicBezTo>
                  <a:cubicBezTo>
                    <a:pt x="61" y="24"/>
                    <a:pt x="1" y="103"/>
                    <a:pt x="1" y="222"/>
                  </a:cubicBezTo>
                  <a:cubicBezTo>
                    <a:pt x="19" y="309"/>
                    <a:pt x="96" y="365"/>
                    <a:pt x="182" y="365"/>
                  </a:cubicBezTo>
                  <a:cubicBezTo>
                    <a:pt x="194" y="365"/>
                    <a:pt x="207" y="364"/>
                    <a:pt x="219" y="361"/>
                  </a:cubicBezTo>
                  <a:cubicBezTo>
                    <a:pt x="318" y="361"/>
                    <a:pt x="397" y="262"/>
                    <a:pt x="378" y="163"/>
                  </a:cubicBezTo>
                  <a:cubicBezTo>
                    <a:pt x="360" y="60"/>
                    <a:pt x="283" y="1"/>
                    <a:pt x="198" y="1"/>
                  </a:cubicBezTo>
                  <a:close/>
                </a:path>
              </a:pathLst>
            </a:custGeom>
            <a:solidFill>
              <a:srgbClr val="476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g229d88f2dba_0_304"/>
            <p:cNvSpPr/>
            <p:nvPr/>
          </p:nvSpPr>
          <p:spPr>
            <a:xfrm>
              <a:off x="2816604" y="4091957"/>
              <a:ext cx="13998" cy="12286"/>
            </a:xfrm>
            <a:custGeom>
              <a:avLst/>
              <a:gdLst/>
              <a:ahLst/>
              <a:cxnLst/>
              <a:rect l="l" t="t" r="r" b="b"/>
              <a:pathLst>
                <a:path w="417" h="366" extrusionOk="0">
                  <a:moveTo>
                    <a:pt x="217" y="1"/>
                  </a:moveTo>
                  <a:cubicBezTo>
                    <a:pt x="204" y="1"/>
                    <a:pt x="191" y="2"/>
                    <a:pt x="179" y="5"/>
                  </a:cubicBezTo>
                  <a:cubicBezTo>
                    <a:pt x="80" y="24"/>
                    <a:pt x="1" y="103"/>
                    <a:pt x="20" y="222"/>
                  </a:cubicBezTo>
                  <a:cubicBezTo>
                    <a:pt x="38" y="309"/>
                    <a:pt x="115" y="365"/>
                    <a:pt x="201" y="365"/>
                  </a:cubicBezTo>
                  <a:cubicBezTo>
                    <a:pt x="214" y="365"/>
                    <a:pt x="226" y="364"/>
                    <a:pt x="239" y="361"/>
                  </a:cubicBezTo>
                  <a:cubicBezTo>
                    <a:pt x="337" y="361"/>
                    <a:pt x="416" y="262"/>
                    <a:pt x="397" y="163"/>
                  </a:cubicBezTo>
                  <a:cubicBezTo>
                    <a:pt x="379" y="60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476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g229d88f2dba_0_304"/>
            <p:cNvSpPr/>
            <p:nvPr/>
          </p:nvSpPr>
          <p:spPr>
            <a:xfrm>
              <a:off x="2844566" y="4091957"/>
              <a:ext cx="13326" cy="12286"/>
            </a:xfrm>
            <a:custGeom>
              <a:avLst/>
              <a:gdLst/>
              <a:ahLst/>
              <a:cxnLst/>
              <a:rect l="l" t="t" r="r" b="b"/>
              <a:pathLst>
                <a:path w="397" h="366" extrusionOk="0">
                  <a:moveTo>
                    <a:pt x="216" y="1"/>
                  </a:moveTo>
                  <a:cubicBezTo>
                    <a:pt x="204" y="1"/>
                    <a:pt x="191" y="2"/>
                    <a:pt x="178" y="5"/>
                  </a:cubicBezTo>
                  <a:cubicBezTo>
                    <a:pt x="79" y="24"/>
                    <a:pt x="0" y="103"/>
                    <a:pt x="19" y="222"/>
                  </a:cubicBezTo>
                  <a:cubicBezTo>
                    <a:pt x="37" y="309"/>
                    <a:pt x="115" y="365"/>
                    <a:pt x="200" y="365"/>
                  </a:cubicBezTo>
                  <a:cubicBezTo>
                    <a:pt x="213" y="365"/>
                    <a:pt x="225" y="364"/>
                    <a:pt x="238" y="361"/>
                  </a:cubicBezTo>
                  <a:cubicBezTo>
                    <a:pt x="336" y="361"/>
                    <a:pt x="397" y="262"/>
                    <a:pt x="397" y="163"/>
                  </a:cubicBezTo>
                  <a:cubicBezTo>
                    <a:pt x="379" y="60"/>
                    <a:pt x="302" y="1"/>
                    <a:pt x="216" y="1"/>
                  </a:cubicBezTo>
                  <a:close/>
                </a:path>
              </a:pathLst>
            </a:custGeom>
            <a:solidFill>
              <a:srgbClr val="476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g229d88f2dba_0_304"/>
            <p:cNvSpPr/>
            <p:nvPr/>
          </p:nvSpPr>
          <p:spPr>
            <a:xfrm>
              <a:off x="2730133" y="4035529"/>
              <a:ext cx="326612" cy="453665"/>
            </a:xfrm>
            <a:custGeom>
              <a:avLst/>
              <a:gdLst/>
              <a:ahLst/>
              <a:cxnLst/>
              <a:rect l="l" t="t" r="r" b="b"/>
              <a:pathLst>
                <a:path w="9730" h="13515" extrusionOk="0">
                  <a:moveTo>
                    <a:pt x="1050" y="1"/>
                  </a:moveTo>
                  <a:cubicBezTo>
                    <a:pt x="456" y="1"/>
                    <a:pt x="1" y="457"/>
                    <a:pt x="1" y="1031"/>
                  </a:cubicBezTo>
                  <a:lnTo>
                    <a:pt x="1" y="12485"/>
                  </a:lnTo>
                  <a:cubicBezTo>
                    <a:pt x="1" y="13060"/>
                    <a:pt x="456" y="13515"/>
                    <a:pt x="1050" y="13515"/>
                  </a:cubicBezTo>
                  <a:lnTo>
                    <a:pt x="8699" y="13515"/>
                  </a:lnTo>
                  <a:cubicBezTo>
                    <a:pt x="9275" y="13515"/>
                    <a:pt x="9730" y="13060"/>
                    <a:pt x="9730" y="12485"/>
                  </a:cubicBezTo>
                  <a:lnTo>
                    <a:pt x="9730" y="10286"/>
                  </a:lnTo>
                  <a:cubicBezTo>
                    <a:pt x="9730" y="10186"/>
                    <a:pt x="9650" y="10088"/>
                    <a:pt x="9531" y="10088"/>
                  </a:cubicBezTo>
                  <a:cubicBezTo>
                    <a:pt x="9433" y="10088"/>
                    <a:pt x="9333" y="10186"/>
                    <a:pt x="9333" y="10286"/>
                  </a:cubicBezTo>
                  <a:lnTo>
                    <a:pt x="9333" y="12485"/>
                  </a:lnTo>
                  <a:cubicBezTo>
                    <a:pt x="9333" y="12841"/>
                    <a:pt x="9056" y="13119"/>
                    <a:pt x="8699" y="13119"/>
                  </a:cubicBezTo>
                  <a:lnTo>
                    <a:pt x="1050" y="13119"/>
                  </a:lnTo>
                  <a:cubicBezTo>
                    <a:pt x="694" y="13119"/>
                    <a:pt x="397" y="12841"/>
                    <a:pt x="397" y="12485"/>
                  </a:cubicBezTo>
                  <a:lnTo>
                    <a:pt x="397" y="1031"/>
                  </a:lnTo>
                  <a:cubicBezTo>
                    <a:pt x="397" y="674"/>
                    <a:pt x="694" y="397"/>
                    <a:pt x="1050" y="397"/>
                  </a:cubicBezTo>
                  <a:lnTo>
                    <a:pt x="8699" y="397"/>
                  </a:lnTo>
                  <a:cubicBezTo>
                    <a:pt x="9056" y="397"/>
                    <a:pt x="9333" y="674"/>
                    <a:pt x="9333" y="1031"/>
                  </a:cubicBezTo>
                  <a:lnTo>
                    <a:pt x="9333" y="4183"/>
                  </a:lnTo>
                  <a:cubicBezTo>
                    <a:pt x="9333" y="4281"/>
                    <a:pt x="9433" y="4381"/>
                    <a:pt x="9531" y="4381"/>
                  </a:cubicBezTo>
                  <a:cubicBezTo>
                    <a:pt x="9650" y="4381"/>
                    <a:pt x="9730" y="4281"/>
                    <a:pt x="9730" y="4183"/>
                  </a:cubicBezTo>
                  <a:lnTo>
                    <a:pt x="9730" y="1031"/>
                  </a:lnTo>
                  <a:cubicBezTo>
                    <a:pt x="9730" y="457"/>
                    <a:pt x="9275" y="1"/>
                    <a:pt x="8699" y="1"/>
                  </a:cubicBezTo>
                  <a:close/>
                </a:path>
              </a:pathLst>
            </a:custGeom>
            <a:solidFill>
              <a:srgbClr val="476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g229d88f2dba_0_304"/>
            <p:cNvSpPr/>
            <p:nvPr/>
          </p:nvSpPr>
          <p:spPr>
            <a:xfrm>
              <a:off x="2760042" y="4065505"/>
              <a:ext cx="385825" cy="369847"/>
            </a:xfrm>
            <a:custGeom>
              <a:avLst/>
              <a:gdLst/>
              <a:ahLst/>
              <a:cxnLst/>
              <a:rect l="l" t="t" r="r" b="b"/>
              <a:pathLst>
                <a:path w="11494" h="11018" extrusionOk="0">
                  <a:moveTo>
                    <a:pt x="7531" y="397"/>
                  </a:moveTo>
                  <a:cubicBezTo>
                    <a:pt x="7551" y="397"/>
                    <a:pt x="7551" y="397"/>
                    <a:pt x="7551" y="416"/>
                  </a:cubicBezTo>
                  <a:lnTo>
                    <a:pt x="7551" y="1546"/>
                  </a:lnTo>
                  <a:lnTo>
                    <a:pt x="397" y="1546"/>
                  </a:lnTo>
                  <a:lnTo>
                    <a:pt x="397" y="416"/>
                  </a:lnTo>
                  <a:cubicBezTo>
                    <a:pt x="397" y="397"/>
                    <a:pt x="397" y="397"/>
                    <a:pt x="418" y="397"/>
                  </a:cubicBezTo>
                  <a:close/>
                  <a:moveTo>
                    <a:pt x="6045" y="3592"/>
                  </a:moveTo>
                  <a:cubicBezTo>
                    <a:pt x="6179" y="3592"/>
                    <a:pt x="6313" y="3616"/>
                    <a:pt x="6442" y="3665"/>
                  </a:cubicBezTo>
                  <a:lnTo>
                    <a:pt x="10265" y="4973"/>
                  </a:lnTo>
                  <a:lnTo>
                    <a:pt x="6442" y="6281"/>
                  </a:lnTo>
                  <a:cubicBezTo>
                    <a:pt x="6313" y="6331"/>
                    <a:pt x="6179" y="6356"/>
                    <a:pt x="6045" y="6356"/>
                  </a:cubicBezTo>
                  <a:cubicBezTo>
                    <a:pt x="5911" y="6356"/>
                    <a:pt x="5777" y="6331"/>
                    <a:pt x="5649" y="6281"/>
                  </a:cubicBezTo>
                  <a:lnTo>
                    <a:pt x="1824" y="4973"/>
                  </a:lnTo>
                  <a:lnTo>
                    <a:pt x="5649" y="3665"/>
                  </a:lnTo>
                  <a:cubicBezTo>
                    <a:pt x="5777" y="3616"/>
                    <a:pt x="5911" y="3592"/>
                    <a:pt x="6045" y="3592"/>
                  </a:cubicBezTo>
                  <a:close/>
                  <a:moveTo>
                    <a:pt x="10939" y="6439"/>
                  </a:moveTo>
                  <a:lnTo>
                    <a:pt x="11079" y="7668"/>
                  </a:lnTo>
                  <a:lnTo>
                    <a:pt x="10444" y="7668"/>
                  </a:lnTo>
                  <a:lnTo>
                    <a:pt x="10582" y="6439"/>
                  </a:lnTo>
                  <a:close/>
                  <a:moveTo>
                    <a:pt x="9037" y="5826"/>
                  </a:moveTo>
                  <a:lnTo>
                    <a:pt x="9037" y="8064"/>
                  </a:lnTo>
                  <a:cubicBezTo>
                    <a:pt x="9037" y="8223"/>
                    <a:pt x="8899" y="8342"/>
                    <a:pt x="8740" y="8342"/>
                  </a:cubicBezTo>
                  <a:lnTo>
                    <a:pt x="3350" y="8342"/>
                  </a:lnTo>
                  <a:cubicBezTo>
                    <a:pt x="3192" y="8342"/>
                    <a:pt x="3073" y="8223"/>
                    <a:pt x="3073" y="8064"/>
                  </a:cubicBezTo>
                  <a:lnTo>
                    <a:pt x="3073" y="5826"/>
                  </a:lnTo>
                  <a:lnTo>
                    <a:pt x="5530" y="6658"/>
                  </a:lnTo>
                  <a:cubicBezTo>
                    <a:pt x="5698" y="6718"/>
                    <a:pt x="5877" y="6747"/>
                    <a:pt x="6055" y="6747"/>
                  </a:cubicBezTo>
                  <a:cubicBezTo>
                    <a:pt x="6233" y="6747"/>
                    <a:pt x="6412" y="6718"/>
                    <a:pt x="6580" y="6658"/>
                  </a:cubicBezTo>
                  <a:lnTo>
                    <a:pt x="9037" y="5826"/>
                  </a:lnTo>
                  <a:close/>
                  <a:moveTo>
                    <a:pt x="7551" y="1942"/>
                  </a:moveTo>
                  <a:lnTo>
                    <a:pt x="7551" y="3626"/>
                  </a:lnTo>
                  <a:lnTo>
                    <a:pt x="6580" y="3290"/>
                  </a:lnTo>
                  <a:cubicBezTo>
                    <a:pt x="6412" y="3230"/>
                    <a:pt x="6233" y="3200"/>
                    <a:pt x="6055" y="3200"/>
                  </a:cubicBezTo>
                  <a:cubicBezTo>
                    <a:pt x="5877" y="3200"/>
                    <a:pt x="5698" y="3230"/>
                    <a:pt x="5530" y="3290"/>
                  </a:cubicBezTo>
                  <a:lnTo>
                    <a:pt x="1309" y="4735"/>
                  </a:lnTo>
                  <a:cubicBezTo>
                    <a:pt x="1210" y="4775"/>
                    <a:pt x="1131" y="4875"/>
                    <a:pt x="1131" y="4973"/>
                  </a:cubicBezTo>
                  <a:cubicBezTo>
                    <a:pt x="1131" y="5073"/>
                    <a:pt x="1210" y="5171"/>
                    <a:pt x="1309" y="5211"/>
                  </a:cubicBezTo>
                  <a:lnTo>
                    <a:pt x="2677" y="5686"/>
                  </a:lnTo>
                  <a:lnTo>
                    <a:pt x="2677" y="8064"/>
                  </a:lnTo>
                  <a:cubicBezTo>
                    <a:pt x="2677" y="8442"/>
                    <a:pt x="2973" y="8738"/>
                    <a:pt x="3350" y="8738"/>
                  </a:cubicBezTo>
                  <a:lnTo>
                    <a:pt x="7551" y="8738"/>
                  </a:lnTo>
                  <a:lnTo>
                    <a:pt x="7551" y="10601"/>
                  </a:lnTo>
                  <a:cubicBezTo>
                    <a:pt x="7551" y="10621"/>
                    <a:pt x="7551" y="10621"/>
                    <a:pt x="7531" y="10621"/>
                  </a:cubicBezTo>
                  <a:lnTo>
                    <a:pt x="418" y="10621"/>
                  </a:lnTo>
                  <a:cubicBezTo>
                    <a:pt x="397" y="10621"/>
                    <a:pt x="397" y="10621"/>
                    <a:pt x="397" y="10601"/>
                  </a:cubicBezTo>
                  <a:lnTo>
                    <a:pt x="397" y="1942"/>
                  </a:lnTo>
                  <a:close/>
                  <a:moveTo>
                    <a:pt x="418" y="0"/>
                  </a:moveTo>
                  <a:cubicBezTo>
                    <a:pt x="180" y="0"/>
                    <a:pt x="1" y="178"/>
                    <a:pt x="1" y="416"/>
                  </a:cubicBezTo>
                  <a:lnTo>
                    <a:pt x="1" y="10601"/>
                  </a:lnTo>
                  <a:cubicBezTo>
                    <a:pt x="1" y="10839"/>
                    <a:pt x="180" y="11018"/>
                    <a:pt x="418" y="11018"/>
                  </a:cubicBezTo>
                  <a:lnTo>
                    <a:pt x="7531" y="11018"/>
                  </a:lnTo>
                  <a:cubicBezTo>
                    <a:pt x="7769" y="11018"/>
                    <a:pt x="7948" y="10839"/>
                    <a:pt x="7948" y="10601"/>
                  </a:cubicBezTo>
                  <a:lnTo>
                    <a:pt x="7948" y="8738"/>
                  </a:lnTo>
                  <a:lnTo>
                    <a:pt x="8740" y="8738"/>
                  </a:lnTo>
                  <a:cubicBezTo>
                    <a:pt x="9116" y="8738"/>
                    <a:pt x="9433" y="8442"/>
                    <a:pt x="9433" y="8064"/>
                  </a:cubicBezTo>
                  <a:lnTo>
                    <a:pt x="9433" y="5686"/>
                  </a:lnTo>
                  <a:lnTo>
                    <a:pt x="10563" y="5290"/>
                  </a:lnTo>
                  <a:lnTo>
                    <a:pt x="10563" y="6064"/>
                  </a:lnTo>
                  <a:cubicBezTo>
                    <a:pt x="10365" y="6064"/>
                    <a:pt x="10207" y="6202"/>
                    <a:pt x="10186" y="6400"/>
                  </a:cubicBezTo>
                  <a:lnTo>
                    <a:pt x="10048" y="7628"/>
                  </a:lnTo>
                  <a:cubicBezTo>
                    <a:pt x="10028" y="7866"/>
                    <a:pt x="10207" y="8064"/>
                    <a:pt x="10444" y="8064"/>
                  </a:cubicBezTo>
                  <a:lnTo>
                    <a:pt x="11079" y="8064"/>
                  </a:lnTo>
                  <a:cubicBezTo>
                    <a:pt x="11316" y="8064"/>
                    <a:pt x="11494" y="7866"/>
                    <a:pt x="11475" y="7628"/>
                  </a:cubicBezTo>
                  <a:lnTo>
                    <a:pt x="11335" y="6400"/>
                  </a:lnTo>
                  <a:cubicBezTo>
                    <a:pt x="11316" y="6202"/>
                    <a:pt x="11158" y="6064"/>
                    <a:pt x="10960" y="6064"/>
                  </a:cubicBezTo>
                  <a:lnTo>
                    <a:pt x="10960" y="4954"/>
                  </a:lnTo>
                  <a:cubicBezTo>
                    <a:pt x="10960" y="4854"/>
                    <a:pt x="10880" y="4775"/>
                    <a:pt x="10801" y="4735"/>
                  </a:cubicBezTo>
                  <a:lnTo>
                    <a:pt x="7948" y="3765"/>
                  </a:lnTo>
                  <a:lnTo>
                    <a:pt x="7948" y="416"/>
                  </a:lnTo>
                  <a:cubicBezTo>
                    <a:pt x="7948" y="178"/>
                    <a:pt x="7769" y="0"/>
                    <a:pt x="7531" y="0"/>
                  </a:cubicBezTo>
                  <a:close/>
                </a:path>
              </a:pathLst>
            </a:custGeom>
            <a:solidFill>
              <a:srgbClr val="476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60" name="Google Shape;260;g229d88f2dba_0_304"/>
          <p:cNvGraphicFramePr/>
          <p:nvPr/>
        </p:nvGraphicFramePr>
        <p:xfrm>
          <a:off x="240138" y="775575"/>
          <a:ext cx="11711725" cy="6009610"/>
        </p:xfrm>
        <a:graphic>
          <a:graphicData uri="http://schemas.openxmlformats.org/drawingml/2006/table">
            <a:tbl>
              <a:tblPr>
                <a:noFill/>
                <a:tableStyleId>{410D12A8-6D68-4F14-BA7B-0F0C4E460174}</a:tableStyleId>
              </a:tblPr>
              <a:tblGrid>
                <a:gridCol w="95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8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5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0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Study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Context </a:t>
                      </a:r>
                      <a:r>
                        <a:rPr lang="en" i="1">
                          <a:solidFill>
                            <a:schemeClr val="dk1"/>
                          </a:solidFill>
                        </a:rPr>
                        <a:t>&amp; </a:t>
                      </a:r>
                      <a:r>
                        <a:rPr lang="en" b="1">
                          <a:solidFill>
                            <a:schemeClr val="dk2"/>
                          </a:solidFill>
                        </a:rPr>
                        <a:t>participants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 Approach to feedback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Focus of feedback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Research questions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Elola &amp; Oskoz (2016)</a:t>
                      </a:r>
                      <a:endParaRPr i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4 </a:t>
                      </a:r>
                      <a:r>
                        <a:rPr lang="en" i="1">
                          <a:solidFill>
                            <a:schemeClr val="dk1"/>
                          </a:solidFill>
                        </a:rPr>
                        <a:t>Spanish FL writing course </a:t>
                      </a:r>
                      <a:r>
                        <a:rPr lang="en" i="1"/>
                        <a:t>undergrad. students, USA</a:t>
                      </a:r>
                      <a:endParaRPr i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Screencast-O-</a:t>
                      </a:r>
                      <a:endParaRPr i="1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Matic Microsoft Word </a:t>
                      </a:r>
                      <a:endParaRPr i="1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i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Content, structure </a:t>
                      </a:r>
                      <a:r>
                        <a:rPr lang="en" i="1">
                          <a:solidFill>
                            <a:schemeClr val="dk1"/>
                          </a:solidFill>
                        </a:rPr>
                        <a:t>&amp; </a:t>
                      </a:r>
                      <a:r>
                        <a:rPr lang="en" i="1"/>
                        <a:t>language (oral </a:t>
                      </a:r>
                      <a:r>
                        <a:rPr lang="en" i="1">
                          <a:solidFill>
                            <a:schemeClr val="dk1"/>
                          </a:solidFill>
                        </a:rPr>
                        <a:t>&amp; </a:t>
                      </a:r>
                      <a:r>
                        <a:rPr lang="en" i="1"/>
                        <a:t>written)</a:t>
                      </a:r>
                      <a:endParaRPr i="1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i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/>
                        <a:t>1.</a:t>
                      </a:r>
                      <a:r>
                        <a:rPr lang="en" i="1"/>
                        <a:t> To what extent does using Word or screencast to provide written or oral feedback influence how the instructor provides feedback to students? </a:t>
                      </a:r>
                      <a:r>
                        <a:rPr lang="en" b="1" i="1"/>
                        <a:t>2. </a:t>
                      </a:r>
                      <a:r>
                        <a:rPr lang="en" i="1"/>
                        <a:t>To what extent does receiving oral or written feedback using Word or screencast influence students’ revisions?</a:t>
                      </a:r>
                      <a:endParaRPr i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Kim &amp; Bowles (2019)</a:t>
                      </a:r>
                      <a:endParaRPr i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22 undergrad. EFL students, USA</a:t>
                      </a:r>
                      <a:endParaRPr i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Think alouds; direct correction; reformulation </a:t>
                      </a:r>
                      <a:endParaRPr i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i="1">
                          <a:solidFill>
                            <a:schemeClr val="dk1"/>
                          </a:solidFill>
                        </a:rPr>
                        <a:t>Content, structure &amp; language</a:t>
                      </a:r>
                      <a:endParaRPr i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/>
                        <a:t>1.</a:t>
                      </a:r>
                      <a:r>
                        <a:rPr lang="en" i="1"/>
                        <a:t> Is there a relationship between the type of feedback and learners’ depth of processing? </a:t>
                      </a:r>
                      <a:r>
                        <a:rPr lang="en" b="1" i="1"/>
                        <a:t>2</a:t>
                      </a:r>
                      <a:r>
                        <a:rPr lang="en" i="1"/>
                        <a:t>. </a:t>
                      </a:r>
                      <a:r>
                        <a:rPr lang="en" i="1">
                          <a:solidFill>
                            <a:schemeClr val="dk1"/>
                          </a:solidFill>
                        </a:rPr>
                        <a:t>Is there a relationship between the error type and learners’ depth of processing?</a:t>
                      </a:r>
                      <a:endParaRPr i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Solhi </a:t>
                      </a:r>
                      <a:r>
                        <a:rPr lang="en" i="1">
                          <a:solidFill>
                            <a:schemeClr val="dk1"/>
                          </a:solidFill>
                        </a:rPr>
                        <a:t>&amp; </a:t>
                      </a:r>
                      <a:r>
                        <a:rPr lang="en" i="1"/>
                        <a:t>Eğinli (2020) </a:t>
                      </a:r>
                      <a:endParaRPr i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51 EMI Turkish university</a:t>
                      </a:r>
                      <a:endParaRPr i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Recorded audio feedback; written correction code</a:t>
                      </a:r>
                      <a:endParaRPr i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Content; organization</a:t>
                      </a:r>
                      <a:endParaRPr i="1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style </a:t>
                      </a:r>
                      <a:r>
                        <a:rPr lang="en" i="1">
                          <a:solidFill>
                            <a:schemeClr val="dk1"/>
                          </a:solidFill>
                        </a:rPr>
                        <a:t>&amp; </a:t>
                      </a:r>
                      <a:r>
                        <a:rPr lang="en" i="1"/>
                        <a:t>mechanics</a:t>
                      </a:r>
                      <a:endParaRPr i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Does recorded oral feedback yield improvement in the writing of EFL learners?</a:t>
                      </a:r>
                      <a:endParaRPr i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Bakla (2020)</a:t>
                      </a:r>
                      <a:endParaRPr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33 Turkish EFL university students</a:t>
                      </a:r>
                      <a:endParaRPr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Google Drive, Kaizena; a screencasting software</a:t>
                      </a:r>
                      <a:endParaRPr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Linguistic problems; content </a:t>
                      </a:r>
                      <a:r>
                        <a:rPr lang="en" i="1">
                          <a:solidFill>
                            <a:schemeClr val="dk1"/>
                          </a:solidFill>
                        </a:rPr>
                        <a:t>&amp; </a:t>
                      </a:r>
                      <a:r>
                        <a:rPr lang="en" i="1"/>
                        <a:t>organization</a:t>
                      </a:r>
                      <a:endParaRPr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/>
                        <a:t>1.</a:t>
                      </a:r>
                      <a:r>
                        <a:rPr lang="en" i="1"/>
                        <a:t>Which digital feedback modes could help the participants perform a higher rate of successful revisions at the microlevel, macro level, </a:t>
                      </a:r>
                      <a:r>
                        <a:rPr lang="en" i="1">
                          <a:solidFill>
                            <a:schemeClr val="dk1"/>
                          </a:solidFill>
                        </a:rPr>
                        <a:t>&amp; </a:t>
                      </a:r>
                      <a:r>
                        <a:rPr lang="en" i="1"/>
                        <a:t>global level in revising the essays supplied to them?</a:t>
                      </a:r>
                      <a:r>
                        <a:rPr lang="en" b="1" i="1"/>
                        <a:t> 2.</a:t>
                      </a:r>
                      <a:r>
                        <a:rPr lang="en" i="1"/>
                        <a:t> What are the participants’ preferences of the feedback modes </a:t>
                      </a:r>
                      <a:r>
                        <a:rPr lang="en" i="1">
                          <a:solidFill>
                            <a:schemeClr val="dk1"/>
                          </a:solidFill>
                        </a:rPr>
                        <a:t>&amp;  </a:t>
                      </a:r>
                      <a:r>
                        <a:rPr lang="en" i="1"/>
                        <a:t>what factors could account for these preferences? </a:t>
                      </a:r>
                      <a:endParaRPr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9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solidFill>
                            <a:srgbClr val="222222"/>
                          </a:solidFill>
                        </a:rPr>
                        <a:t>Moham-</a:t>
                      </a:r>
                      <a:endParaRPr i="1">
                        <a:solidFill>
                          <a:srgbClr val="22222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solidFill>
                            <a:srgbClr val="222222"/>
                          </a:solidFill>
                        </a:rPr>
                        <a:t>med  </a:t>
                      </a:r>
                      <a:r>
                        <a:rPr lang="en" i="1">
                          <a:solidFill>
                            <a:schemeClr val="dk1"/>
                          </a:solidFill>
                        </a:rPr>
                        <a:t>&amp; </a:t>
                      </a:r>
                      <a:r>
                        <a:rPr lang="en" i="1">
                          <a:solidFill>
                            <a:srgbClr val="222222"/>
                          </a:solidFill>
                        </a:rPr>
                        <a:t>AL-Jaberi (2021) </a:t>
                      </a:r>
                      <a:endParaRPr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2 linguistic Master program students in Malaysia public university </a:t>
                      </a:r>
                      <a:endParaRPr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Google Docs  </a:t>
                      </a:r>
                      <a:r>
                        <a:rPr lang="en" i="1">
                          <a:solidFill>
                            <a:schemeClr val="dk1"/>
                          </a:solidFill>
                        </a:rPr>
                        <a:t>&amp; </a:t>
                      </a:r>
                      <a:r>
                        <a:rPr lang="en" i="1"/>
                        <a:t>Microsoft Word (track changes function)</a:t>
                      </a:r>
                      <a:endParaRPr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Content; organization; linguistic accuracy </a:t>
                      </a:r>
                      <a:r>
                        <a:rPr lang="en" i="1">
                          <a:solidFill>
                            <a:schemeClr val="dk1"/>
                          </a:solidFill>
                        </a:rPr>
                        <a:t>&amp; </a:t>
                      </a:r>
                      <a:r>
                        <a:rPr lang="en" i="1"/>
                        <a:t>appropriateness </a:t>
                      </a:r>
                      <a:endParaRPr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/>
                        <a:t>1.</a:t>
                      </a:r>
                      <a:r>
                        <a:rPr lang="en" i="1"/>
                        <a:t>How do the two case study participants engage with the instructor’s written feedback delivered through Google Docs and MS Word? </a:t>
                      </a:r>
                      <a:r>
                        <a:rPr lang="en" b="1" i="1"/>
                        <a:t>2.</a:t>
                      </a:r>
                      <a:r>
                        <a:rPr lang="en" i="1"/>
                        <a:t> To what extent do the two case study participants engage with the different types of written feedback through both tools?</a:t>
                      </a:r>
                      <a:endParaRPr i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29d88f2dba_0_463"/>
          <p:cNvSpPr txBox="1">
            <a:spLocks noGrp="1"/>
          </p:cNvSpPr>
          <p:nvPr>
            <p:ph type="title"/>
          </p:nvPr>
        </p:nvSpPr>
        <p:spPr>
          <a:xfrm>
            <a:off x="838200" y="445525"/>
            <a:ext cx="10749300" cy="85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229d88f2dba_0_463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68" name="Google Shape;268;g229d88f2dba_0_463">
            <a:hlinkClick r:id="" action="ppaction://noaction"/>
          </p:cNvPr>
          <p:cNvSpPr txBox="1"/>
          <p:nvPr/>
        </p:nvSpPr>
        <p:spPr>
          <a:xfrm>
            <a:off x="4652654" y="2806988"/>
            <a:ext cx="10092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E49D3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sz="4500">
              <a:solidFill>
                <a:srgbClr val="E49D3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69" name="Google Shape;269;g229d88f2dba_0_463"/>
          <p:cNvSpPr txBox="1"/>
          <p:nvPr/>
        </p:nvSpPr>
        <p:spPr>
          <a:xfrm>
            <a:off x="5748875" y="2777900"/>
            <a:ext cx="4270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/>
              <a:t>Methods</a:t>
            </a:r>
            <a:endParaRPr sz="3900" b="1"/>
          </a:p>
        </p:txBody>
      </p:sp>
      <p:sp>
        <p:nvSpPr>
          <p:cNvPr id="270" name="Google Shape;270;g229d88f2dba_0_463"/>
          <p:cNvSpPr txBox="1"/>
          <p:nvPr/>
        </p:nvSpPr>
        <p:spPr>
          <a:xfrm>
            <a:off x="1804350" y="3560238"/>
            <a:ext cx="8583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</a:t>
            </a:r>
            <a:r>
              <a:rPr lang="en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articipants, </a:t>
            </a:r>
            <a:r>
              <a:rPr lang="en" sz="31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n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nstruments, </a:t>
            </a:r>
            <a:r>
              <a:rPr lang="en" sz="31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lang="en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ata </a:t>
            </a:r>
            <a:r>
              <a:rPr lang="en" sz="31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ollection</a:t>
            </a:r>
            <a:endParaRPr sz="3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2d3038d92f_0_20"/>
          <p:cNvSpPr txBox="1">
            <a:spLocks noGrp="1"/>
          </p:cNvSpPr>
          <p:nvPr>
            <p:ph type="title"/>
          </p:nvPr>
        </p:nvSpPr>
        <p:spPr>
          <a:xfrm>
            <a:off x="443963" y="541450"/>
            <a:ext cx="11388900" cy="857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/>
              <a:t>Research instruments: context and participants</a:t>
            </a:r>
            <a:endParaRPr sz="4000" b="1"/>
          </a:p>
        </p:txBody>
      </p:sp>
      <p:sp>
        <p:nvSpPr>
          <p:cNvPr id="277" name="Google Shape;277;g22d3038d92f_0_20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78" name="Google Shape;278;g22d3038d92f_0_20"/>
          <p:cNvSpPr txBox="1"/>
          <p:nvPr/>
        </p:nvSpPr>
        <p:spPr>
          <a:xfrm>
            <a:off x="84875" y="5864200"/>
            <a:ext cx="12107100" cy="126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g22d3038d92f_0_20"/>
          <p:cNvPicPr preferRelativeResize="0"/>
          <p:nvPr/>
        </p:nvPicPr>
        <p:blipFill rotWithShape="1">
          <a:blip r:embed="rId3">
            <a:alphaModFix/>
          </a:blip>
          <a:srcRect t="6177" b="13598"/>
          <a:stretch/>
        </p:blipFill>
        <p:spPr>
          <a:xfrm>
            <a:off x="317650" y="1261625"/>
            <a:ext cx="11611675" cy="523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29d88f2dba_0_454"/>
          <p:cNvSpPr txBox="1">
            <a:spLocks noGrp="1"/>
          </p:cNvSpPr>
          <p:nvPr>
            <p:ph type="title"/>
          </p:nvPr>
        </p:nvSpPr>
        <p:spPr>
          <a:xfrm>
            <a:off x="838200" y="445525"/>
            <a:ext cx="11353800" cy="85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229d88f2dba_0_454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87" name="Google Shape;287;g229d88f2dba_0_454">
            <a:hlinkClick r:id="" action="ppaction://noaction"/>
          </p:cNvPr>
          <p:cNvSpPr txBox="1"/>
          <p:nvPr/>
        </p:nvSpPr>
        <p:spPr>
          <a:xfrm>
            <a:off x="5334129" y="2415613"/>
            <a:ext cx="10092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E49D3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03</a:t>
            </a:r>
            <a:endParaRPr sz="4500">
              <a:solidFill>
                <a:srgbClr val="E49D3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88" name="Google Shape;288;g229d88f2dba_0_454"/>
          <p:cNvSpPr txBox="1"/>
          <p:nvPr/>
        </p:nvSpPr>
        <p:spPr>
          <a:xfrm>
            <a:off x="3445775" y="3369000"/>
            <a:ext cx="5411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/>
              <a:t>Preliminary findings</a:t>
            </a:r>
            <a:endParaRPr sz="38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2d3038d92f_0_285"/>
          <p:cNvSpPr txBox="1">
            <a:spLocks noGrp="1"/>
          </p:cNvSpPr>
          <p:nvPr>
            <p:ph type="title"/>
          </p:nvPr>
        </p:nvSpPr>
        <p:spPr>
          <a:xfrm>
            <a:off x="345400" y="310275"/>
            <a:ext cx="10909500" cy="857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Questionnaire results</a:t>
            </a:r>
            <a:endParaRPr b="1"/>
          </a:p>
        </p:txBody>
      </p:sp>
      <p:sp>
        <p:nvSpPr>
          <p:cNvPr id="295" name="Google Shape;295;g22d3038d92f_0_285"/>
          <p:cNvSpPr txBox="1">
            <a:spLocks noGrp="1"/>
          </p:cNvSpPr>
          <p:nvPr>
            <p:ph type="body" idx="1"/>
          </p:nvPr>
        </p:nvSpPr>
        <p:spPr>
          <a:xfrm>
            <a:off x="838201" y="6341397"/>
            <a:ext cx="3101400" cy="37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22d3038d92f_0_285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aphicFrame>
        <p:nvGraphicFramePr>
          <p:cNvPr id="297" name="Google Shape;297;g22d3038d92f_0_285"/>
          <p:cNvGraphicFramePr/>
          <p:nvPr/>
        </p:nvGraphicFramePr>
        <p:xfrm>
          <a:off x="418538" y="1290863"/>
          <a:ext cx="10763225" cy="4546200"/>
        </p:xfrm>
        <a:graphic>
          <a:graphicData uri="http://schemas.openxmlformats.org/drawingml/2006/table">
            <a:tbl>
              <a:tblPr>
                <a:noFill/>
                <a:tableStyleId>{410D12A8-6D68-4F14-BA7B-0F0C4E460174}</a:tableStyleId>
              </a:tblPr>
              <a:tblGrid>
                <a:gridCol w="638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2"/>
                          </a:solidFill>
                        </a:rPr>
                        <a:t>Forms of feedback </a:t>
                      </a:r>
                      <a:endParaRPr sz="18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chemeClr val="dk2"/>
                          </a:solidFill>
                        </a:rPr>
                        <a:t>Most useful</a:t>
                      </a:r>
                      <a:endParaRPr sz="18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chemeClr val="dk2"/>
                          </a:solidFill>
                        </a:rPr>
                        <a:t>Least useful</a:t>
                      </a:r>
                      <a:endParaRPr sz="18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Strikethrough that shows the text that needs to be removed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59.1%</a:t>
                      </a:r>
                      <a:endParaRPr sz="16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12.9%</a:t>
                      </a:r>
                      <a:endParaRPr sz="1600"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Indication of mistakes via symbols (correction code) in comment boxes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43.9%</a:t>
                      </a:r>
                      <a:endParaRPr sz="16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25.8%</a:t>
                      </a:r>
                      <a:endParaRPr sz="1600"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Comments on mistakes and suggestions to improve given in comment boxes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79.5%</a:t>
                      </a:r>
                      <a:endParaRPr sz="16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4.5%</a:t>
                      </a:r>
                      <a:endParaRPr sz="1600"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Reference to other sources and lessons (i.e. links to websites)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21.2%</a:t>
                      </a:r>
                      <a:endParaRPr sz="16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18.2%</a:t>
                      </a:r>
                      <a:endParaRPr sz="1600"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Written feedback provided at the bottom of my draft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57.6%</a:t>
                      </a:r>
                      <a:endParaRPr sz="16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10.6%</a:t>
                      </a:r>
                      <a:endParaRPr sz="1600"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0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Voice-recorded feedback provided at the end of my draft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56.1%</a:t>
                      </a:r>
                      <a:endParaRPr sz="16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14.4%</a:t>
                      </a:r>
                      <a:endParaRPr sz="1600"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2d3038d92f_0_339"/>
          <p:cNvSpPr txBox="1">
            <a:spLocks noGrp="1"/>
          </p:cNvSpPr>
          <p:nvPr>
            <p:ph type="title"/>
          </p:nvPr>
        </p:nvSpPr>
        <p:spPr>
          <a:xfrm>
            <a:off x="481850" y="406075"/>
            <a:ext cx="11101500" cy="749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/>
              <a:t>Student comments</a:t>
            </a:r>
            <a:endParaRPr sz="4200" b="1"/>
          </a:p>
        </p:txBody>
      </p:sp>
      <p:sp>
        <p:nvSpPr>
          <p:cNvPr id="304" name="Google Shape;304;g22d3038d92f_0_339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05" name="Google Shape;305;g22d3038d92f_0_339"/>
          <p:cNvSpPr/>
          <p:nvPr/>
        </p:nvSpPr>
        <p:spPr>
          <a:xfrm>
            <a:off x="0" y="1396350"/>
            <a:ext cx="6422868" cy="4686876"/>
          </a:xfrm>
          <a:prstGeom prst="cloud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D5DDF"/>
              </a:highlight>
            </a:endParaRPr>
          </a:p>
        </p:txBody>
      </p:sp>
      <p:sp>
        <p:nvSpPr>
          <p:cNvPr id="306" name="Google Shape;306;g22d3038d92f_0_339"/>
          <p:cNvSpPr/>
          <p:nvPr/>
        </p:nvSpPr>
        <p:spPr>
          <a:xfrm>
            <a:off x="5788950" y="1771299"/>
            <a:ext cx="6091416" cy="4478004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767676"/>
              </a:highlight>
            </a:endParaRPr>
          </a:p>
        </p:txBody>
      </p:sp>
      <p:sp>
        <p:nvSpPr>
          <p:cNvPr id="307" name="Google Shape;307;g22d3038d92f_0_339"/>
          <p:cNvSpPr txBox="1"/>
          <p:nvPr/>
        </p:nvSpPr>
        <p:spPr>
          <a:xfrm>
            <a:off x="1520225" y="1979450"/>
            <a:ext cx="4738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/>
              <a:t>Strikethrough showed me grammar mistakes</a:t>
            </a:r>
            <a:endParaRPr sz="1600" i="1"/>
          </a:p>
        </p:txBody>
      </p:sp>
      <p:sp>
        <p:nvSpPr>
          <p:cNvPr id="308" name="Google Shape;308;g22d3038d92f_0_339"/>
          <p:cNvSpPr txBox="1"/>
          <p:nvPr/>
        </p:nvSpPr>
        <p:spPr>
          <a:xfrm>
            <a:off x="728288" y="2557450"/>
            <a:ext cx="4927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/>
              <a:t>Comments indicate structure and content mistakes and voice feedback made the comments clearer</a:t>
            </a:r>
            <a:endParaRPr sz="1600" i="1"/>
          </a:p>
        </p:txBody>
      </p:sp>
      <p:sp>
        <p:nvSpPr>
          <p:cNvPr id="309" name="Google Shape;309;g22d3038d92f_0_339"/>
          <p:cNvSpPr txBox="1"/>
          <p:nvPr/>
        </p:nvSpPr>
        <p:spPr>
          <a:xfrm>
            <a:off x="71128" y="3217063"/>
            <a:ext cx="5694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/>
              <a:t>They are concise and accurate, convenient to read and understand</a:t>
            </a:r>
            <a:endParaRPr sz="1600" i="1"/>
          </a:p>
        </p:txBody>
      </p:sp>
      <p:sp>
        <p:nvSpPr>
          <p:cNvPr id="310" name="Google Shape;310;g22d3038d92f_0_339"/>
          <p:cNvSpPr txBox="1"/>
          <p:nvPr/>
        </p:nvSpPr>
        <p:spPr>
          <a:xfrm>
            <a:off x="720088" y="3958875"/>
            <a:ext cx="4982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/>
              <a:t>They indicated specifically which words,sentences need to be changed</a:t>
            </a:r>
            <a:endParaRPr sz="1600" i="1"/>
          </a:p>
        </p:txBody>
      </p:sp>
      <p:sp>
        <p:nvSpPr>
          <p:cNvPr id="311" name="Google Shape;311;g22d3038d92f_0_339"/>
          <p:cNvSpPr txBox="1"/>
          <p:nvPr/>
        </p:nvSpPr>
        <p:spPr>
          <a:xfrm>
            <a:off x="1385275" y="4700675"/>
            <a:ext cx="4092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/>
              <a:t>Because oral feedback contained more information and explanation</a:t>
            </a:r>
            <a:endParaRPr sz="1600" i="1"/>
          </a:p>
        </p:txBody>
      </p:sp>
      <p:sp>
        <p:nvSpPr>
          <p:cNvPr id="312" name="Google Shape;312;g22d3038d92f_0_339"/>
          <p:cNvSpPr txBox="1"/>
          <p:nvPr/>
        </p:nvSpPr>
        <p:spPr>
          <a:xfrm>
            <a:off x="6751150" y="2291475"/>
            <a:ext cx="4435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/>
              <a:t>I cannot listen to voice recordings any time in public places</a:t>
            </a:r>
            <a:endParaRPr sz="1600" i="1"/>
          </a:p>
        </p:txBody>
      </p:sp>
      <p:sp>
        <p:nvSpPr>
          <p:cNvPr id="313" name="Google Shape;313;g22d3038d92f_0_339"/>
          <p:cNvSpPr txBox="1"/>
          <p:nvPr/>
        </p:nvSpPr>
        <p:spPr>
          <a:xfrm>
            <a:off x="6354250" y="3342025"/>
            <a:ext cx="5229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/>
              <a:t>Although I had the key to the code, It was time consuming to look for and correct</a:t>
            </a:r>
            <a:endParaRPr sz="1600" i="1"/>
          </a:p>
        </p:txBody>
      </p:sp>
      <p:sp>
        <p:nvSpPr>
          <p:cNvPr id="314" name="Google Shape;314;g22d3038d92f_0_339"/>
          <p:cNvSpPr txBox="1"/>
          <p:nvPr/>
        </p:nvSpPr>
        <p:spPr>
          <a:xfrm>
            <a:off x="6172200" y="4303700"/>
            <a:ext cx="49827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/>
              <a:t>It is harder to evaluate mistakes using different sites. I don't want to spend time for researching a  new website just to find my mistake</a:t>
            </a:r>
            <a:endParaRPr sz="1700" i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2d3038d92f_0_355"/>
          <p:cNvSpPr txBox="1">
            <a:spLocks noGrp="1"/>
          </p:cNvSpPr>
          <p:nvPr>
            <p:ph type="title"/>
          </p:nvPr>
        </p:nvSpPr>
        <p:spPr>
          <a:xfrm>
            <a:off x="345400" y="310275"/>
            <a:ext cx="10909500" cy="857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Questionnaire results</a:t>
            </a:r>
            <a:endParaRPr b="1"/>
          </a:p>
        </p:txBody>
      </p:sp>
      <p:sp>
        <p:nvSpPr>
          <p:cNvPr id="321" name="Google Shape;321;g22d3038d92f_0_355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aphicFrame>
        <p:nvGraphicFramePr>
          <p:cNvPr id="322" name="Google Shape;322;g22d3038d92f_0_355"/>
          <p:cNvGraphicFramePr/>
          <p:nvPr/>
        </p:nvGraphicFramePr>
        <p:xfrm>
          <a:off x="1067650" y="1239945"/>
          <a:ext cx="9904375" cy="5481525"/>
        </p:xfrm>
        <a:graphic>
          <a:graphicData uri="http://schemas.openxmlformats.org/drawingml/2006/table">
            <a:tbl>
              <a:tblPr>
                <a:noFill/>
                <a:tableStyleId>{410D12A8-6D68-4F14-BA7B-0F0C4E460174}</a:tableStyleId>
              </a:tblPr>
              <a:tblGrid>
                <a:gridCol w="70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1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2"/>
                          </a:solidFill>
                        </a:rPr>
                        <a:t>Skills of writing that improved based on the teacher's feedback</a:t>
                      </a:r>
                      <a:endParaRPr sz="20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2"/>
                          </a:solidFill>
                        </a:rPr>
                        <a:t>%</a:t>
                      </a:r>
                      <a:endParaRPr sz="20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Paraphrasing</a:t>
                      </a:r>
                      <a:endParaRPr sz="19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47.7%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Organization and structure</a:t>
                      </a:r>
                      <a:endParaRPr sz="19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50.8%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Incorporating in-text citations</a:t>
                      </a:r>
                      <a:endParaRPr sz="19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36.4%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Compiling a reference list</a:t>
                      </a:r>
                      <a:endParaRPr sz="19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41.7%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Introduction of the argument from the original text</a:t>
                      </a:r>
                      <a:endParaRPr sz="19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40.2%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Development of arguments</a:t>
                      </a:r>
                      <a:endParaRPr sz="19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50.8%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Style</a:t>
                      </a:r>
                      <a:endParaRPr sz="19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34.8%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Grammar</a:t>
                      </a:r>
                      <a:endParaRPr sz="19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38.6%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Vocabulary</a:t>
                      </a:r>
                      <a:endParaRPr sz="19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27.3%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2d3038d92f_0_709"/>
          <p:cNvSpPr txBox="1">
            <a:spLocks noGrp="1"/>
          </p:cNvSpPr>
          <p:nvPr>
            <p:ph type="title"/>
          </p:nvPr>
        </p:nvSpPr>
        <p:spPr>
          <a:xfrm>
            <a:off x="672225" y="269200"/>
            <a:ext cx="10869900" cy="85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Interview results: </a:t>
            </a:r>
            <a:r>
              <a:rPr lang="en" b="1">
                <a:solidFill>
                  <a:schemeClr val="dk2"/>
                </a:solidFill>
              </a:rPr>
              <a:t>most useful forms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329" name="Google Shape;329;g22d3038d92f_0_709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00" cy="3651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330" name="Google Shape;330;g22d3038d92f_0_709"/>
          <p:cNvGrpSpPr/>
          <p:nvPr/>
        </p:nvGrpSpPr>
        <p:grpSpPr>
          <a:xfrm>
            <a:off x="7509568" y="1586327"/>
            <a:ext cx="4407490" cy="4415361"/>
            <a:chOff x="5632317" y="1189775"/>
            <a:chExt cx="3305700" cy="3311603"/>
          </a:xfrm>
        </p:grpSpPr>
        <p:sp>
          <p:nvSpPr>
            <p:cNvPr id="331" name="Google Shape;331;g22d3038d92f_0_709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D8382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34290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solidFill>
                    <a:schemeClr val="lt1"/>
                  </a:solidFill>
                </a:rPr>
                <a:t>Voice-recorded feedback</a:t>
              </a:r>
              <a:endParaRPr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2" name="Google Shape;332;g22d3038d92f_0_709"/>
            <p:cNvSpPr txBox="1"/>
            <p:nvPr/>
          </p:nvSpPr>
          <p:spPr>
            <a:xfrm>
              <a:off x="5771957" y="1885678"/>
              <a:ext cx="3080400" cy="26157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Due to teacher’s voice and intonation that resemble everyday communication, </a:t>
              </a:r>
              <a:r>
                <a:rPr lang="en" sz="2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 is clearer and personalised, making learners feel encouraged; as teachers use names and friendly tone, </a:t>
              </a: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learners feel valued and appreciated.  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3" name="Google Shape;333;g22d3038d92f_0_709"/>
          <p:cNvGrpSpPr/>
          <p:nvPr/>
        </p:nvGrpSpPr>
        <p:grpSpPr>
          <a:xfrm>
            <a:off x="0" y="1586613"/>
            <a:ext cx="4729082" cy="4491275"/>
            <a:chOff x="0" y="1189989"/>
            <a:chExt cx="3546900" cy="3368540"/>
          </a:xfrm>
        </p:grpSpPr>
        <p:sp>
          <p:nvSpPr>
            <p:cNvPr id="334" name="Google Shape;334;g22d3038d92f_0_709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802017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142361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1"/>
                  </a:solidFill>
                </a:rPr>
                <a:t>Comments on mistakes &amp; </a:t>
              </a:r>
              <a:endParaRPr sz="2100" b="1">
                <a:solidFill>
                  <a:schemeClr val="lt1"/>
                </a:solidFill>
              </a:endParaRPr>
            </a:p>
            <a:p>
              <a:pPr marL="0" marR="142361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1"/>
                  </a:solidFill>
                </a:rPr>
                <a:t>Suggestions for improvement</a:t>
              </a:r>
              <a:r>
                <a:rPr lang="en" sz="1900" b="1">
                  <a:solidFill>
                    <a:schemeClr val="lt1"/>
                  </a:solidFill>
                </a:rPr>
                <a:t> </a:t>
              </a:r>
              <a:endParaRPr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5" name="Google Shape;335;g22d3038d92f_0_709"/>
            <p:cNvSpPr txBox="1"/>
            <p:nvPr/>
          </p:nvSpPr>
          <p:spPr>
            <a:xfrm>
              <a:off x="402460" y="1942830"/>
              <a:ext cx="2541600" cy="26157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There is a rationale explaining the mistakes, which constructive and instructive; it is specific and tailored for a particular area, which also creates a dialogue between a student and a teacher. 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6" name="Google Shape;336;g22d3038d92f_0_709"/>
          <p:cNvGrpSpPr/>
          <p:nvPr/>
        </p:nvGrpSpPr>
        <p:grpSpPr>
          <a:xfrm>
            <a:off x="3925507" y="1586327"/>
            <a:ext cx="4407490" cy="4491561"/>
            <a:chOff x="2944204" y="1189775"/>
            <a:chExt cx="3305700" cy="3368755"/>
          </a:xfrm>
        </p:grpSpPr>
        <p:sp>
          <p:nvSpPr>
            <p:cNvPr id="337" name="Google Shape;337;g22d3038d92f_0_709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B02C2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solidFill>
                    <a:schemeClr val="lt1"/>
                  </a:solidFill>
                </a:rPr>
                <a:t>    Written feedback      </a:t>
              </a:r>
              <a:endParaRPr sz="2200" b="1">
                <a:solidFill>
                  <a:schemeClr val="lt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solidFill>
                    <a:schemeClr val="lt1"/>
                  </a:solidFill>
                </a:rPr>
                <a:t>          (summary)</a:t>
              </a:r>
              <a:endParaRPr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8" name="Google Shape;338;g22d3038d92f_0_709"/>
            <p:cNvSpPr txBox="1"/>
            <p:nvPr/>
          </p:nvSpPr>
          <p:spPr>
            <a:xfrm>
              <a:off x="3060339" y="1942830"/>
              <a:ext cx="2629500" cy="26157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There is a clear indication of strengths and areas for improvement. It allows systematic and consistent growth in writing. Plus, it can be referred to frequently. 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9" name="Google Shape;339;g22d3038d92f_0_709"/>
          <p:cNvSpPr/>
          <p:nvPr/>
        </p:nvSpPr>
        <p:spPr>
          <a:xfrm>
            <a:off x="3491750" y="5619200"/>
            <a:ext cx="4076100" cy="1245300"/>
          </a:xfrm>
          <a:prstGeom prst="chevron">
            <a:avLst>
              <a:gd name="adj" fmla="val 50000"/>
            </a:avLst>
          </a:prstGeom>
          <a:solidFill>
            <a:srgbClr val="07376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</a:rPr>
              <a:t>Students can be lazy to read a long text.</a:t>
            </a:r>
            <a:endParaRPr sz="23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g22d3038d92f_0_709"/>
          <p:cNvSpPr/>
          <p:nvPr/>
        </p:nvSpPr>
        <p:spPr>
          <a:xfrm>
            <a:off x="7780925" y="5619200"/>
            <a:ext cx="4136100" cy="1245300"/>
          </a:xfrm>
          <a:prstGeom prst="chevron">
            <a:avLst>
              <a:gd name="adj" fmla="val 50000"/>
            </a:avLst>
          </a:prstGeom>
          <a:solidFill>
            <a:srgbClr val="07376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Not always accessible to listen; it is easier to meet face-to-face than record a message</a:t>
            </a:r>
            <a:endParaRPr sz="21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2d3038d92f_0_727"/>
          <p:cNvSpPr txBox="1">
            <a:spLocks noGrp="1"/>
          </p:cNvSpPr>
          <p:nvPr>
            <p:ph type="title"/>
          </p:nvPr>
        </p:nvSpPr>
        <p:spPr>
          <a:xfrm>
            <a:off x="672225" y="269200"/>
            <a:ext cx="10869900" cy="85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Interview results: </a:t>
            </a:r>
            <a:r>
              <a:rPr lang="en" b="1">
                <a:solidFill>
                  <a:schemeClr val="dk2"/>
                </a:solidFill>
              </a:rPr>
              <a:t>least useful forms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347" name="Google Shape;347;g22d3038d92f_0_727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00" cy="365100"/>
          </a:xfrm>
          <a:prstGeom prst="rect">
            <a:avLst/>
          </a:prstGeom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348" name="Google Shape;348;g22d3038d92f_0_727"/>
          <p:cNvGrpSpPr/>
          <p:nvPr/>
        </p:nvGrpSpPr>
        <p:grpSpPr>
          <a:xfrm>
            <a:off x="7509568" y="1586327"/>
            <a:ext cx="4407490" cy="4405529"/>
            <a:chOff x="5632317" y="1189775"/>
            <a:chExt cx="3305700" cy="3304229"/>
          </a:xfrm>
        </p:grpSpPr>
        <p:sp>
          <p:nvSpPr>
            <p:cNvPr id="349" name="Google Shape;349;g22d3038d92f_0_727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D8382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34290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solidFill>
                    <a:schemeClr val="lt1"/>
                  </a:solidFill>
                </a:rPr>
                <a:t>Strikethrough to indicate mistakes</a:t>
              </a:r>
              <a:endParaRPr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0" name="Google Shape;350;g22d3038d92f_0_727"/>
            <p:cNvSpPr txBox="1"/>
            <p:nvPr/>
          </p:nvSpPr>
          <p:spPr>
            <a:xfrm>
              <a:off x="6028613" y="1878304"/>
              <a:ext cx="2710500" cy="26157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latin typeface="Roboto"/>
                  <a:ea typeface="Roboto"/>
                  <a:cs typeface="Roboto"/>
                  <a:sym typeface="Roboto"/>
                </a:rPr>
                <a:t>When text chunks are striked, learners may not understand the reason as there is no explanation; it will not guide the learners for improvement;  </a:t>
              </a:r>
              <a:endParaRPr sz="2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1" name="Google Shape;351;g22d3038d92f_0_727"/>
          <p:cNvGrpSpPr/>
          <p:nvPr/>
        </p:nvGrpSpPr>
        <p:grpSpPr>
          <a:xfrm>
            <a:off x="0" y="1586613"/>
            <a:ext cx="4729082" cy="4491275"/>
            <a:chOff x="0" y="1189989"/>
            <a:chExt cx="3546900" cy="3368540"/>
          </a:xfrm>
        </p:grpSpPr>
        <p:sp>
          <p:nvSpPr>
            <p:cNvPr id="352" name="Google Shape;352;g22d3038d92f_0_727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802017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142361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1">
                  <a:solidFill>
                    <a:schemeClr val="lt1"/>
                  </a:solidFill>
                </a:rPr>
                <a:t>Using</a:t>
              </a:r>
              <a:endParaRPr sz="2700" b="1">
                <a:solidFill>
                  <a:schemeClr val="lt1"/>
                </a:solidFill>
              </a:endParaRPr>
            </a:p>
            <a:p>
              <a:pPr marL="0" marR="142361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1">
                  <a:solidFill>
                    <a:schemeClr val="lt1"/>
                  </a:solidFill>
                </a:rPr>
                <a:t> correction codes </a:t>
              </a:r>
              <a:endParaRPr sz="2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3" name="Google Shape;353;g22d3038d92f_0_727"/>
            <p:cNvSpPr txBox="1"/>
            <p:nvPr/>
          </p:nvSpPr>
          <p:spPr>
            <a:xfrm>
              <a:off x="402460" y="1942830"/>
              <a:ext cx="2541600" cy="26157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They can be misinterpreted or misunderstood; they require time for learners to be trained to act on them. Learners are not fond of decoding and processing the problematic areas in their writing.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4" name="Google Shape;354;g22d3038d92f_0_727"/>
          <p:cNvGrpSpPr/>
          <p:nvPr/>
        </p:nvGrpSpPr>
        <p:grpSpPr>
          <a:xfrm>
            <a:off x="4082021" y="1586320"/>
            <a:ext cx="4251130" cy="4491561"/>
            <a:chOff x="2944204" y="1189775"/>
            <a:chExt cx="3305700" cy="3368755"/>
          </a:xfrm>
        </p:grpSpPr>
        <p:sp>
          <p:nvSpPr>
            <p:cNvPr id="355" name="Google Shape;355;g22d3038d92f_0_727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B02C2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chemeClr val="lt1"/>
                  </a:solidFill>
                </a:rPr>
                <a:t>References to other sources</a:t>
              </a:r>
              <a:endParaRPr sz="2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6" name="Google Shape;356;g22d3038d92f_0_727"/>
            <p:cNvSpPr txBox="1"/>
            <p:nvPr/>
          </p:nvSpPr>
          <p:spPr>
            <a:xfrm>
              <a:off x="3060339" y="1942830"/>
              <a:ext cx="2752800" cy="26157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Learners rarely read them or follow them as it requires more efforts and self study. They may feel reluctant to check out the sources as they prefer a straightforward answer. 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57" name="Google Shape;357;g22d3038d92f_0_727"/>
          <p:cNvSpPr/>
          <p:nvPr/>
        </p:nvSpPr>
        <p:spPr>
          <a:xfrm>
            <a:off x="0" y="5715025"/>
            <a:ext cx="4076100" cy="1245300"/>
          </a:xfrm>
          <a:prstGeom prst="chevron">
            <a:avLst>
              <a:gd name="adj" fmla="val 50000"/>
            </a:avLst>
          </a:prstGeom>
          <a:solidFill>
            <a:srgbClr val="07376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</a:rPr>
              <a:t>It is explicit </a:t>
            </a:r>
            <a:endParaRPr sz="23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g22d3038d92f_0_727"/>
          <p:cNvSpPr/>
          <p:nvPr/>
        </p:nvSpPr>
        <p:spPr>
          <a:xfrm>
            <a:off x="3932175" y="5715025"/>
            <a:ext cx="4350000" cy="1245300"/>
          </a:xfrm>
          <a:prstGeom prst="chevron">
            <a:avLst>
              <a:gd name="adj" fmla="val 50000"/>
            </a:avLst>
          </a:prstGeom>
          <a:solidFill>
            <a:srgbClr val="07376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It is individually tailored; students can be lazy to search, so the teacher does it for them.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2d3038d92f_0_300"/>
          <p:cNvSpPr txBox="1">
            <a:spLocks noGrp="1"/>
          </p:cNvSpPr>
          <p:nvPr>
            <p:ph type="title"/>
          </p:nvPr>
        </p:nvSpPr>
        <p:spPr>
          <a:xfrm>
            <a:off x="814850" y="304225"/>
            <a:ext cx="10699500" cy="857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Student paper analysis</a:t>
            </a:r>
            <a:endParaRPr b="1"/>
          </a:p>
        </p:txBody>
      </p:sp>
      <p:sp>
        <p:nvSpPr>
          <p:cNvPr id="365" name="Google Shape;365;g22d3038d92f_0_300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366" name="Google Shape;366;g22d3038d92f_0_300"/>
          <p:cNvPicPr preferRelativeResize="0"/>
          <p:nvPr/>
        </p:nvPicPr>
        <p:blipFill rotWithShape="1">
          <a:blip r:embed="rId3">
            <a:alphaModFix/>
          </a:blip>
          <a:srcRect l="19092" t="25488" r="19141" b="11902"/>
          <a:stretch/>
        </p:blipFill>
        <p:spPr>
          <a:xfrm>
            <a:off x="858975" y="1118525"/>
            <a:ext cx="9254875" cy="55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0e20574c9a_0_9"/>
          <p:cNvSpPr txBox="1">
            <a:spLocks noGrp="1"/>
          </p:cNvSpPr>
          <p:nvPr>
            <p:ph type="title"/>
          </p:nvPr>
        </p:nvSpPr>
        <p:spPr>
          <a:xfrm>
            <a:off x="1807175" y="373050"/>
            <a:ext cx="9838200" cy="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 sz="4600" b="1"/>
              <a:t>Agenda</a:t>
            </a:r>
            <a:endParaRPr sz="4600" b="1"/>
          </a:p>
        </p:txBody>
      </p:sp>
      <p:sp>
        <p:nvSpPr>
          <p:cNvPr id="133" name="Google Shape;133;g20e20574c9a_0_9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300" b="1"/>
              <a:t>2</a:t>
            </a:fld>
            <a:endParaRPr sz="1300" b="1"/>
          </a:p>
        </p:txBody>
      </p:sp>
      <p:sp>
        <p:nvSpPr>
          <p:cNvPr id="134" name="Google Shape;134;g20e20574c9a_0_9"/>
          <p:cNvSpPr txBox="1"/>
          <p:nvPr/>
        </p:nvSpPr>
        <p:spPr>
          <a:xfrm>
            <a:off x="4393000" y="2084263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" sz="2700" b="1">
                <a:solidFill>
                  <a:schemeClr val="lt1"/>
                </a:solidFill>
              </a:rPr>
              <a:t>Background </a:t>
            </a:r>
            <a:endParaRPr sz="2700" b="1">
              <a:solidFill>
                <a:schemeClr val="lt1"/>
              </a:solidFill>
            </a:endParaRPr>
          </a:p>
        </p:txBody>
      </p:sp>
      <p:sp>
        <p:nvSpPr>
          <p:cNvPr id="135" name="Google Shape;135;g20e20574c9a_0_9"/>
          <p:cNvSpPr txBox="1"/>
          <p:nvPr/>
        </p:nvSpPr>
        <p:spPr>
          <a:xfrm>
            <a:off x="5552500" y="2958925"/>
            <a:ext cx="4200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" sz="2700" b="1">
                <a:solidFill>
                  <a:schemeClr val="lt1"/>
                </a:solidFill>
              </a:rPr>
              <a:t>Preliminary Findings</a:t>
            </a:r>
            <a:endParaRPr sz="2700" b="1">
              <a:solidFill>
                <a:schemeClr val="lt1"/>
              </a:solidFill>
            </a:endParaRPr>
          </a:p>
        </p:txBody>
      </p:sp>
      <p:sp>
        <p:nvSpPr>
          <p:cNvPr id="136" name="Google Shape;136;g20e20574c9a_0_9"/>
          <p:cNvSpPr txBox="1"/>
          <p:nvPr/>
        </p:nvSpPr>
        <p:spPr>
          <a:xfrm>
            <a:off x="7674550" y="4657638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" sz="2700" b="1">
                <a:solidFill>
                  <a:schemeClr val="lt1"/>
                </a:solidFill>
              </a:rPr>
              <a:t>Discussion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137" name="Google Shape;137;g20e20574c9a_0_9"/>
          <p:cNvSpPr txBox="1"/>
          <p:nvPr/>
        </p:nvSpPr>
        <p:spPr>
          <a:xfrm>
            <a:off x="1757275" y="1495475"/>
            <a:ext cx="456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Motivation for study</a:t>
            </a:r>
            <a:endParaRPr sz="3000" b="1"/>
          </a:p>
        </p:txBody>
      </p:sp>
      <p:grpSp>
        <p:nvGrpSpPr>
          <p:cNvPr id="138" name="Google Shape;138;g20e20574c9a_0_9"/>
          <p:cNvGrpSpPr/>
          <p:nvPr/>
        </p:nvGrpSpPr>
        <p:grpSpPr>
          <a:xfrm>
            <a:off x="888174" y="531308"/>
            <a:ext cx="828807" cy="857381"/>
            <a:chOff x="2730133" y="4035529"/>
            <a:chExt cx="415734" cy="453665"/>
          </a:xfrm>
        </p:grpSpPr>
        <p:sp>
          <p:nvSpPr>
            <p:cNvPr id="139" name="Google Shape;139;g20e20574c9a_0_9"/>
            <p:cNvSpPr/>
            <p:nvPr/>
          </p:nvSpPr>
          <p:spPr>
            <a:xfrm>
              <a:off x="2875784" y="4449958"/>
              <a:ext cx="35313" cy="13326"/>
            </a:xfrm>
            <a:custGeom>
              <a:avLst/>
              <a:gdLst/>
              <a:ahLst/>
              <a:cxnLst/>
              <a:rect l="l" t="t" r="r" b="b"/>
              <a:pathLst>
                <a:path w="1052" h="397" extrusionOk="0">
                  <a:moveTo>
                    <a:pt x="199" y="1"/>
                  </a:moveTo>
                  <a:cubicBezTo>
                    <a:pt x="101" y="1"/>
                    <a:pt x="1" y="80"/>
                    <a:pt x="1" y="199"/>
                  </a:cubicBezTo>
                  <a:cubicBezTo>
                    <a:pt x="1" y="297"/>
                    <a:pt x="101" y="397"/>
                    <a:pt x="199" y="397"/>
                  </a:cubicBezTo>
                  <a:lnTo>
                    <a:pt x="854" y="397"/>
                  </a:lnTo>
                  <a:cubicBezTo>
                    <a:pt x="973" y="397"/>
                    <a:pt x="1052" y="297"/>
                    <a:pt x="1052" y="199"/>
                  </a:cubicBezTo>
                  <a:cubicBezTo>
                    <a:pt x="1052" y="80"/>
                    <a:pt x="973" y="1"/>
                    <a:pt x="854" y="1"/>
                  </a:cubicBezTo>
                  <a:close/>
                </a:path>
              </a:pathLst>
            </a:custGeom>
            <a:solidFill>
              <a:srgbClr val="476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g20e20574c9a_0_9"/>
            <p:cNvSpPr/>
            <p:nvPr/>
          </p:nvSpPr>
          <p:spPr>
            <a:xfrm>
              <a:off x="2789313" y="4091957"/>
              <a:ext cx="13360" cy="12286"/>
            </a:xfrm>
            <a:custGeom>
              <a:avLst/>
              <a:gdLst/>
              <a:ahLst/>
              <a:cxnLst/>
              <a:rect l="l" t="t" r="r" b="b"/>
              <a:pathLst>
                <a:path w="398" h="366" extrusionOk="0">
                  <a:moveTo>
                    <a:pt x="198" y="1"/>
                  </a:moveTo>
                  <a:cubicBezTo>
                    <a:pt x="185" y="1"/>
                    <a:pt x="172" y="2"/>
                    <a:pt x="159" y="5"/>
                  </a:cubicBezTo>
                  <a:cubicBezTo>
                    <a:pt x="61" y="24"/>
                    <a:pt x="1" y="103"/>
                    <a:pt x="1" y="222"/>
                  </a:cubicBezTo>
                  <a:cubicBezTo>
                    <a:pt x="19" y="309"/>
                    <a:pt x="96" y="365"/>
                    <a:pt x="182" y="365"/>
                  </a:cubicBezTo>
                  <a:cubicBezTo>
                    <a:pt x="194" y="365"/>
                    <a:pt x="207" y="364"/>
                    <a:pt x="219" y="361"/>
                  </a:cubicBezTo>
                  <a:cubicBezTo>
                    <a:pt x="318" y="361"/>
                    <a:pt x="397" y="262"/>
                    <a:pt x="378" y="163"/>
                  </a:cubicBezTo>
                  <a:cubicBezTo>
                    <a:pt x="360" y="60"/>
                    <a:pt x="283" y="1"/>
                    <a:pt x="198" y="1"/>
                  </a:cubicBezTo>
                  <a:close/>
                </a:path>
              </a:pathLst>
            </a:custGeom>
            <a:solidFill>
              <a:srgbClr val="476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g20e20574c9a_0_9"/>
            <p:cNvSpPr/>
            <p:nvPr/>
          </p:nvSpPr>
          <p:spPr>
            <a:xfrm>
              <a:off x="2816604" y="4091957"/>
              <a:ext cx="13998" cy="12286"/>
            </a:xfrm>
            <a:custGeom>
              <a:avLst/>
              <a:gdLst/>
              <a:ahLst/>
              <a:cxnLst/>
              <a:rect l="l" t="t" r="r" b="b"/>
              <a:pathLst>
                <a:path w="417" h="366" extrusionOk="0">
                  <a:moveTo>
                    <a:pt x="217" y="1"/>
                  </a:moveTo>
                  <a:cubicBezTo>
                    <a:pt x="204" y="1"/>
                    <a:pt x="191" y="2"/>
                    <a:pt x="179" y="5"/>
                  </a:cubicBezTo>
                  <a:cubicBezTo>
                    <a:pt x="80" y="24"/>
                    <a:pt x="1" y="103"/>
                    <a:pt x="20" y="222"/>
                  </a:cubicBezTo>
                  <a:cubicBezTo>
                    <a:pt x="38" y="309"/>
                    <a:pt x="115" y="365"/>
                    <a:pt x="201" y="365"/>
                  </a:cubicBezTo>
                  <a:cubicBezTo>
                    <a:pt x="214" y="365"/>
                    <a:pt x="226" y="364"/>
                    <a:pt x="239" y="361"/>
                  </a:cubicBezTo>
                  <a:cubicBezTo>
                    <a:pt x="337" y="361"/>
                    <a:pt x="416" y="262"/>
                    <a:pt x="397" y="163"/>
                  </a:cubicBezTo>
                  <a:cubicBezTo>
                    <a:pt x="379" y="60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476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g20e20574c9a_0_9"/>
            <p:cNvSpPr/>
            <p:nvPr/>
          </p:nvSpPr>
          <p:spPr>
            <a:xfrm>
              <a:off x="2844566" y="4091957"/>
              <a:ext cx="13326" cy="12286"/>
            </a:xfrm>
            <a:custGeom>
              <a:avLst/>
              <a:gdLst/>
              <a:ahLst/>
              <a:cxnLst/>
              <a:rect l="l" t="t" r="r" b="b"/>
              <a:pathLst>
                <a:path w="397" h="366" extrusionOk="0">
                  <a:moveTo>
                    <a:pt x="216" y="1"/>
                  </a:moveTo>
                  <a:cubicBezTo>
                    <a:pt x="204" y="1"/>
                    <a:pt x="191" y="2"/>
                    <a:pt x="178" y="5"/>
                  </a:cubicBezTo>
                  <a:cubicBezTo>
                    <a:pt x="79" y="24"/>
                    <a:pt x="0" y="103"/>
                    <a:pt x="19" y="222"/>
                  </a:cubicBezTo>
                  <a:cubicBezTo>
                    <a:pt x="37" y="309"/>
                    <a:pt x="115" y="365"/>
                    <a:pt x="200" y="365"/>
                  </a:cubicBezTo>
                  <a:cubicBezTo>
                    <a:pt x="213" y="365"/>
                    <a:pt x="225" y="364"/>
                    <a:pt x="238" y="361"/>
                  </a:cubicBezTo>
                  <a:cubicBezTo>
                    <a:pt x="336" y="361"/>
                    <a:pt x="397" y="262"/>
                    <a:pt x="397" y="163"/>
                  </a:cubicBezTo>
                  <a:cubicBezTo>
                    <a:pt x="379" y="60"/>
                    <a:pt x="302" y="1"/>
                    <a:pt x="216" y="1"/>
                  </a:cubicBezTo>
                  <a:close/>
                </a:path>
              </a:pathLst>
            </a:custGeom>
            <a:solidFill>
              <a:srgbClr val="476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g20e20574c9a_0_9"/>
            <p:cNvSpPr/>
            <p:nvPr/>
          </p:nvSpPr>
          <p:spPr>
            <a:xfrm>
              <a:off x="2730133" y="4035529"/>
              <a:ext cx="326612" cy="453665"/>
            </a:xfrm>
            <a:custGeom>
              <a:avLst/>
              <a:gdLst/>
              <a:ahLst/>
              <a:cxnLst/>
              <a:rect l="l" t="t" r="r" b="b"/>
              <a:pathLst>
                <a:path w="9730" h="13515" extrusionOk="0">
                  <a:moveTo>
                    <a:pt x="1050" y="1"/>
                  </a:moveTo>
                  <a:cubicBezTo>
                    <a:pt x="456" y="1"/>
                    <a:pt x="1" y="457"/>
                    <a:pt x="1" y="1031"/>
                  </a:cubicBezTo>
                  <a:lnTo>
                    <a:pt x="1" y="12485"/>
                  </a:lnTo>
                  <a:cubicBezTo>
                    <a:pt x="1" y="13060"/>
                    <a:pt x="456" y="13515"/>
                    <a:pt x="1050" y="13515"/>
                  </a:cubicBezTo>
                  <a:lnTo>
                    <a:pt x="8699" y="13515"/>
                  </a:lnTo>
                  <a:cubicBezTo>
                    <a:pt x="9275" y="13515"/>
                    <a:pt x="9730" y="13060"/>
                    <a:pt x="9730" y="12485"/>
                  </a:cubicBezTo>
                  <a:lnTo>
                    <a:pt x="9730" y="10286"/>
                  </a:lnTo>
                  <a:cubicBezTo>
                    <a:pt x="9730" y="10186"/>
                    <a:pt x="9650" y="10088"/>
                    <a:pt x="9531" y="10088"/>
                  </a:cubicBezTo>
                  <a:cubicBezTo>
                    <a:pt x="9433" y="10088"/>
                    <a:pt x="9333" y="10186"/>
                    <a:pt x="9333" y="10286"/>
                  </a:cubicBezTo>
                  <a:lnTo>
                    <a:pt x="9333" y="12485"/>
                  </a:lnTo>
                  <a:cubicBezTo>
                    <a:pt x="9333" y="12841"/>
                    <a:pt x="9056" y="13119"/>
                    <a:pt x="8699" y="13119"/>
                  </a:cubicBezTo>
                  <a:lnTo>
                    <a:pt x="1050" y="13119"/>
                  </a:lnTo>
                  <a:cubicBezTo>
                    <a:pt x="694" y="13119"/>
                    <a:pt x="397" y="12841"/>
                    <a:pt x="397" y="12485"/>
                  </a:cubicBezTo>
                  <a:lnTo>
                    <a:pt x="397" y="1031"/>
                  </a:lnTo>
                  <a:cubicBezTo>
                    <a:pt x="397" y="674"/>
                    <a:pt x="694" y="397"/>
                    <a:pt x="1050" y="397"/>
                  </a:cubicBezTo>
                  <a:lnTo>
                    <a:pt x="8699" y="397"/>
                  </a:lnTo>
                  <a:cubicBezTo>
                    <a:pt x="9056" y="397"/>
                    <a:pt x="9333" y="674"/>
                    <a:pt x="9333" y="1031"/>
                  </a:cubicBezTo>
                  <a:lnTo>
                    <a:pt x="9333" y="4183"/>
                  </a:lnTo>
                  <a:cubicBezTo>
                    <a:pt x="9333" y="4281"/>
                    <a:pt x="9433" y="4381"/>
                    <a:pt x="9531" y="4381"/>
                  </a:cubicBezTo>
                  <a:cubicBezTo>
                    <a:pt x="9650" y="4381"/>
                    <a:pt x="9730" y="4281"/>
                    <a:pt x="9730" y="4183"/>
                  </a:cubicBezTo>
                  <a:lnTo>
                    <a:pt x="9730" y="1031"/>
                  </a:lnTo>
                  <a:cubicBezTo>
                    <a:pt x="9730" y="457"/>
                    <a:pt x="9275" y="1"/>
                    <a:pt x="8699" y="1"/>
                  </a:cubicBezTo>
                  <a:close/>
                </a:path>
              </a:pathLst>
            </a:custGeom>
            <a:solidFill>
              <a:srgbClr val="476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g20e20574c9a_0_9"/>
            <p:cNvSpPr/>
            <p:nvPr/>
          </p:nvSpPr>
          <p:spPr>
            <a:xfrm>
              <a:off x="2760042" y="4065505"/>
              <a:ext cx="385825" cy="369847"/>
            </a:xfrm>
            <a:custGeom>
              <a:avLst/>
              <a:gdLst/>
              <a:ahLst/>
              <a:cxnLst/>
              <a:rect l="l" t="t" r="r" b="b"/>
              <a:pathLst>
                <a:path w="11494" h="11018" extrusionOk="0">
                  <a:moveTo>
                    <a:pt x="7531" y="397"/>
                  </a:moveTo>
                  <a:cubicBezTo>
                    <a:pt x="7551" y="397"/>
                    <a:pt x="7551" y="397"/>
                    <a:pt x="7551" y="416"/>
                  </a:cubicBezTo>
                  <a:lnTo>
                    <a:pt x="7551" y="1546"/>
                  </a:lnTo>
                  <a:lnTo>
                    <a:pt x="397" y="1546"/>
                  </a:lnTo>
                  <a:lnTo>
                    <a:pt x="397" y="416"/>
                  </a:lnTo>
                  <a:cubicBezTo>
                    <a:pt x="397" y="397"/>
                    <a:pt x="397" y="397"/>
                    <a:pt x="418" y="397"/>
                  </a:cubicBezTo>
                  <a:close/>
                  <a:moveTo>
                    <a:pt x="6045" y="3592"/>
                  </a:moveTo>
                  <a:cubicBezTo>
                    <a:pt x="6179" y="3592"/>
                    <a:pt x="6313" y="3616"/>
                    <a:pt x="6442" y="3665"/>
                  </a:cubicBezTo>
                  <a:lnTo>
                    <a:pt x="10265" y="4973"/>
                  </a:lnTo>
                  <a:lnTo>
                    <a:pt x="6442" y="6281"/>
                  </a:lnTo>
                  <a:cubicBezTo>
                    <a:pt x="6313" y="6331"/>
                    <a:pt x="6179" y="6356"/>
                    <a:pt x="6045" y="6356"/>
                  </a:cubicBezTo>
                  <a:cubicBezTo>
                    <a:pt x="5911" y="6356"/>
                    <a:pt x="5777" y="6331"/>
                    <a:pt x="5649" y="6281"/>
                  </a:cubicBezTo>
                  <a:lnTo>
                    <a:pt x="1824" y="4973"/>
                  </a:lnTo>
                  <a:lnTo>
                    <a:pt x="5649" y="3665"/>
                  </a:lnTo>
                  <a:cubicBezTo>
                    <a:pt x="5777" y="3616"/>
                    <a:pt x="5911" y="3592"/>
                    <a:pt x="6045" y="3592"/>
                  </a:cubicBezTo>
                  <a:close/>
                  <a:moveTo>
                    <a:pt x="10939" y="6439"/>
                  </a:moveTo>
                  <a:lnTo>
                    <a:pt x="11079" y="7668"/>
                  </a:lnTo>
                  <a:lnTo>
                    <a:pt x="10444" y="7668"/>
                  </a:lnTo>
                  <a:lnTo>
                    <a:pt x="10582" y="6439"/>
                  </a:lnTo>
                  <a:close/>
                  <a:moveTo>
                    <a:pt x="9037" y="5826"/>
                  </a:moveTo>
                  <a:lnTo>
                    <a:pt x="9037" y="8064"/>
                  </a:lnTo>
                  <a:cubicBezTo>
                    <a:pt x="9037" y="8223"/>
                    <a:pt x="8899" y="8342"/>
                    <a:pt x="8740" y="8342"/>
                  </a:cubicBezTo>
                  <a:lnTo>
                    <a:pt x="3350" y="8342"/>
                  </a:lnTo>
                  <a:cubicBezTo>
                    <a:pt x="3192" y="8342"/>
                    <a:pt x="3073" y="8223"/>
                    <a:pt x="3073" y="8064"/>
                  </a:cubicBezTo>
                  <a:lnTo>
                    <a:pt x="3073" y="5826"/>
                  </a:lnTo>
                  <a:lnTo>
                    <a:pt x="5530" y="6658"/>
                  </a:lnTo>
                  <a:cubicBezTo>
                    <a:pt x="5698" y="6718"/>
                    <a:pt x="5877" y="6747"/>
                    <a:pt x="6055" y="6747"/>
                  </a:cubicBezTo>
                  <a:cubicBezTo>
                    <a:pt x="6233" y="6747"/>
                    <a:pt x="6412" y="6718"/>
                    <a:pt x="6580" y="6658"/>
                  </a:cubicBezTo>
                  <a:lnTo>
                    <a:pt x="9037" y="5826"/>
                  </a:lnTo>
                  <a:close/>
                  <a:moveTo>
                    <a:pt x="7551" y="1942"/>
                  </a:moveTo>
                  <a:lnTo>
                    <a:pt x="7551" y="3626"/>
                  </a:lnTo>
                  <a:lnTo>
                    <a:pt x="6580" y="3290"/>
                  </a:lnTo>
                  <a:cubicBezTo>
                    <a:pt x="6412" y="3230"/>
                    <a:pt x="6233" y="3200"/>
                    <a:pt x="6055" y="3200"/>
                  </a:cubicBezTo>
                  <a:cubicBezTo>
                    <a:pt x="5877" y="3200"/>
                    <a:pt x="5698" y="3230"/>
                    <a:pt x="5530" y="3290"/>
                  </a:cubicBezTo>
                  <a:lnTo>
                    <a:pt x="1309" y="4735"/>
                  </a:lnTo>
                  <a:cubicBezTo>
                    <a:pt x="1210" y="4775"/>
                    <a:pt x="1131" y="4875"/>
                    <a:pt x="1131" y="4973"/>
                  </a:cubicBezTo>
                  <a:cubicBezTo>
                    <a:pt x="1131" y="5073"/>
                    <a:pt x="1210" y="5171"/>
                    <a:pt x="1309" y="5211"/>
                  </a:cubicBezTo>
                  <a:lnTo>
                    <a:pt x="2677" y="5686"/>
                  </a:lnTo>
                  <a:lnTo>
                    <a:pt x="2677" y="8064"/>
                  </a:lnTo>
                  <a:cubicBezTo>
                    <a:pt x="2677" y="8442"/>
                    <a:pt x="2973" y="8738"/>
                    <a:pt x="3350" y="8738"/>
                  </a:cubicBezTo>
                  <a:lnTo>
                    <a:pt x="7551" y="8738"/>
                  </a:lnTo>
                  <a:lnTo>
                    <a:pt x="7551" y="10601"/>
                  </a:lnTo>
                  <a:cubicBezTo>
                    <a:pt x="7551" y="10621"/>
                    <a:pt x="7551" y="10621"/>
                    <a:pt x="7531" y="10621"/>
                  </a:cubicBezTo>
                  <a:lnTo>
                    <a:pt x="418" y="10621"/>
                  </a:lnTo>
                  <a:cubicBezTo>
                    <a:pt x="397" y="10621"/>
                    <a:pt x="397" y="10621"/>
                    <a:pt x="397" y="10601"/>
                  </a:cubicBezTo>
                  <a:lnTo>
                    <a:pt x="397" y="1942"/>
                  </a:lnTo>
                  <a:close/>
                  <a:moveTo>
                    <a:pt x="418" y="0"/>
                  </a:moveTo>
                  <a:cubicBezTo>
                    <a:pt x="180" y="0"/>
                    <a:pt x="1" y="178"/>
                    <a:pt x="1" y="416"/>
                  </a:cubicBezTo>
                  <a:lnTo>
                    <a:pt x="1" y="10601"/>
                  </a:lnTo>
                  <a:cubicBezTo>
                    <a:pt x="1" y="10839"/>
                    <a:pt x="180" y="11018"/>
                    <a:pt x="418" y="11018"/>
                  </a:cubicBezTo>
                  <a:lnTo>
                    <a:pt x="7531" y="11018"/>
                  </a:lnTo>
                  <a:cubicBezTo>
                    <a:pt x="7769" y="11018"/>
                    <a:pt x="7948" y="10839"/>
                    <a:pt x="7948" y="10601"/>
                  </a:cubicBezTo>
                  <a:lnTo>
                    <a:pt x="7948" y="8738"/>
                  </a:lnTo>
                  <a:lnTo>
                    <a:pt x="8740" y="8738"/>
                  </a:lnTo>
                  <a:cubicBezTo>
                    <a:pt x="9116" y="8738"/>
                    <a:pt x="9433" y="8442"/>
                    <a:pt x="9433" y="8064"/>
                  </a:cubicBezTo>
                  <a:lnTo>
                    <a:pt x="9433" y="5686"/>
                  </a:lnTo>
                  <a:lnTo>
                    <a:pt x="10563" y="5290"/>
                  </a:lnTo>
                  <a:lnTo>
                    <a:pt x="10563" y="6064"/>
                  </a:lnTo>
                  <a:cubicBezTo>
                    <a:pt x="10365" y="6064"/>
                    <a:pt x="10207" y="6202"/>
                    <a:pt x="10186" y="6400"/>
                  </a:cubicBezTo>
                  <a:lnTo>
                    <a:pt x="10048" y="7628"/>
                  </a:lnTo>
                  <a:cubicBezTo>
                    <a:pt x="10028" y="7866"/>
                    <a:pt x="10207" y="8064"/>
                    <a:pt x="10444" y="8064"/>
                  </a:cubicBezTo>
                  <a:lnTo>
                    <a:pt x="11079" y="8064"/>
                  </a:lnTo>
                  <a:cubicBezTo>
                    <a:pt x="11316" y="8064"/>
                    <a:pt x="11494" y="7866"/>
                    <a:pt x="11475" y="7628"/>
                  </a:cubicBezTo>
                  <a:lnTo>
                    <a:pt x="11335" y="6400"/>
                  </a:lnTo>
                  <a:cubicBezTo>
                    <a:pt x="11316" y="6202"/>
                    <a:pt x="11158" y="6064"/>
                    <a:pt x="10960" y="6064"/>
                  </a:cubicBezTo>
                  <a:lnTo>
                    <a:pt x="10960" y="4954"/>
                  </a:lnTo>
                  <a:cubicBezTo>
                    <a:pt x="10960" y="4854"/>
                    <a:pt x="10880" y="4775"/>
                    <a:pt x="10801" y="4735"/>
                  </a:cubicBezTo>
                  <a:lnTo>
                    <a:pt x="7948" y="3765"/>
                  </a:lnTo>
                  <a:lnTo>
                    <a:pt x="7948" y="416"/>
                  </a:lnTo>
                  <a:cubicBezTo>
                    <a:pt x="7948" y="178"/>
                    <a:pt x="7769" y="0"/>
                    <a:pt x="7531" y="0"/>
                  </a:cubicBezTo>
                  <a:close/>
                </a:path>
              </a:pathLst>
            </a:custGeom>
            <a:solidFill>
              <a:srgbClr val="476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g20e20574c9a_0_9"/>
          <p:cNvSpPr txBox="1"/>
          <p:nvPr/>
        </p:nvSpPr>
        <p:spPr>
          <a:xfrm>
            <a:off x="1833475" y="3282838"/>
            <a:ext cx="688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Preliminary findings</a:t>
            </a:r>
            <a:endParaRPr sz="3000" b="1"/>
          </a:p>
        </p:txBody>
      </p:sp>
      <p:sp>
        <p:nvSpPr>
          <p:cNvPr id="146" name="Google Shape;146;g20e20574c9a_0_9"/>
          <p:cNvSpPr txBox="1"/>
          <p:nvPr/>
        </p:nvSpPr>
        <p:spPr>
          <a:xfrm>
            <a:off x="1807175" y="2330350"/>
            <a:ext cx="361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Methods</a:t>
            </a:r>
            <a:endParaRPr sz="3000" b="1"/>
          </a:p>
        </p:txBody>
      </p:sp>
      <p:sp>
        <p:nvSpPr>
          <p:cNvPr id="147" name="Google Shape;147;g20e20574c9a_0_9"/>
          <p:cNvSpPr txBox="1"/>
          <p:nvPr/>
        </p:nvSpPr>
        <p:spPr>
          <a:xfrm>
            <a:off x="1789900" y="4284800"/>
            <a:ext cx="664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Implications for pedagogy</a:t>
            </a:r>
            <a:endParaRPr sz="3000" b="1"/>
          </a:p>
        </p:txBody>
      </p:sp>
      <p:sp>
        <p:nvSpPr>
          <p:cNvPr id="148" name="Google Shape;148;g20e20574c9a_0_9">
            <a:hlinkClick r:id="" action="ppaction://noaction"/>
          </p:cNvPr>
          <p:cNvSpPr txBox="1"/>
          <p:nvPr/>
        </p:nvSpPr>
        <p:spPr>
          <a:xfrm>
            <a:off x="690079" y="1487663"/>
            <a:ext cx="10092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E49D3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sz="4500">
              <a:solidFill>
                <a:srgbClr val="E49D3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9" name="Google Shape;149;g20e20574c9a_0_9">
            <a:hlinkClick r:id="" action="ppaction://noaction"/>
          </p:cNvPr>
          <p:cNvSpPr txBox="1"/>
          <p:nvPr/>
        </p:nvSpPr>
        <p:spPr>
          <a:xfrm>
            <a:off x="721779" y="2297950"/>
            <a:ext cx="10092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E49D3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sz="4500">
              <a:solidFill>
                <a:srgbClr val="E49D3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0" name="Google Shape;150;g20e20574c9a_0_9">
            <a:hlinkClick r:id="" action="ppaction://noaction"/>
          </p:cNvPr>
          <p:cNvSpPr txBox="1"/>
          <p:nvPr/>
        </p:nvSpPr>
        <p:spPr>
          <a:xfrm>
            <a:off x="721779" y="4202950"/>
            <a:ext cx="10092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E49D3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04</a:t>
            </a:r>
            <a:endParaRPr sz="4400">
              <a:solidFill>
                <a:srgbClr val="E49D3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1" name="Google Shape;151;g20e20574c9a_0_9">
            <a:hlinkClick r:id="" action="ppaction://noaction"/>
          </p:cNvPr>
          <p:cNvSpPr txBox="1"/>
          <p:nvPr/>
        </p:nvSpPr>
        <p:spPr>
          <a:xfrm>
            <a:off x="721779" y="3288550"/>
            <a:ext cx="10092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E49D3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03</a:t>
            </a:r>
            <a:endParaRPr sz="4500">
              <a:solidFill>
                <a:srgbClr val="E49D3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29d88f2dba_0_472"/>
          <p:cNvSpPr txBox="1">
            <a:spLocks noGrp="1"/>
          </p:cNvSpPr>
          <p:nvPr>
            <p:ph type="title"/>
          </p:nvPr>
        </p:nvSpPr>
        <p:spPr>
          <a:xfrm>
            <a:off x="838200" y="445525"/>
            <a:ext cx="11353800" cy="85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229d88f2dba_0_472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374" name="Google Shape;374;g229d88f2dba_0_472">
            <a:hlinkClick r:id="" action="ppaction://noaction"/>
          </p:cNvPr>
          <p:cNvSpPr txBox="1"/>
          <p:nvPr/>
        </p:nvSpPr>
        <p:spPr>
          <a:xfrm>
            <a:off x="5334129" y="2415613"/>
            <a:ext cx="10092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E49D3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04</a:t>
            </a:r>
            <a:endParaRPr sz="4500">
              <a:solidFill>
                <a:srgbClr val="E49D3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75" name="Google Shape;375;g229d88f2dba_0_472"/>
          <p:cNvSpPr txBox="1"/>
          <p:nvPr/>
        </p:nvSpPr>
        <p:spPr>
          <a:xfrm>
            <a:off x="2588425" y="3327950"/>
            <a:ext cx="6823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/>
              <a:t>Implications for pedagogy</a:t>
            </a:r>
            <a:endParaRPr sz="38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2e4f722a04_0_1378"/>
          <p:cNvSpPr txBox="1">
            <a:spLocks noGrp="1"/>
          </p:cNvSpPr>
          <p:nvPr>
            <p:ph type="title"/>
          </p:nvPr>
        </p:nvSpPr>
        <p:spPr>
          <a:xfrm>
            <a:off x="713350" y="474525"/>
            <a:ext cx="10728600" cy="857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Implications for pedagogy</a:t>
            </a:r>
            <a:endParaRPr b="1"/>
          </a:p>
        </p:txBody>
      </p:sp>
      <p:sp>
        <p:nvSpPr>
          <p:cNvPr id="382" name="Google Shape;382;g22e4f722a04_0_1378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83" name="Google Shape;383;g22e4f722a04_0_1378"/>
          <p:cNvSpPr txBox="1"/>
          <p:nvPr/>
        </p:nvSpPr>
        <p:spPr>
          <a:xfrm>
            <a:off x="713350" y="1331925"/>
            <a:ext cx="10728600" cy="4755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As several researchers suggest (Elola &amp; Oskoz, 2016; Lee, 2017), the combination of several feedback provision approaches can eliminate limitations and bring together the benefits of different modes (</a:t>
            </a:r>
            <a:r>
              <a:rPr lang="en" sz="1800" i="1" dirty="0">
                <a:solidFill>
                  <a:schemeClr val="dk1"/>
                </a:solidFill>
              </a:rPr>
              <a:t>commenting on mistakes and suggesting improvements; written feedback on strengths and weaknesses and voice-recorded feedback</a:t>
            </a:r>
            <a:r>
              <a:rPr lang="en" sz="1800" dirty="0"/>
              <a:t>). Both parties found them useful and productive.</a:t>
            </a:r>
            <a:endParaRPr sz="18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Integrating teacher’s audio feedback is useful for students as it brings some human touch. Although feedback should be dialogic from a sociocultural perspective (Lantolf, 2006), it could take time to establish such a dialogue considering the volume of work to check and frequency of feedback provision teachers need to undertake. </a:t>
            </a:r>
            <a:endParaRPr sz="18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Google Docs is a recommended platform for feedback provision to students’ works in their writing-to-learn journey. It supports several functions and adds-on tools to realize this. It also allows asynchronous dialogue between a teacher and a student. </a:t>
            </a:r>
            <a:endParaRPr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2e4f722a04_0_1393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390" name="Google Shape;390;g22e4f722a04_0_13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2440" y="786580"/>
            <a:ext cx="8253682" cy="4928563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22e4f722a04_0_1393"/>
          <p:cNvSpPr txBox="1"/>
          <p:nvPr/>
        </p:nvSpPr>
        <p:spPr>
          <a:xfrm>
            <a:off x="9702700" y="440775"/>
            <a:ext cx="1841400" cy="10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2e4f722a04_0_1402"/>
          <p:cNvSpPr txBox="1">
            <a:spLocks noGrp="1"/>
          </p:cNvSpPr>
          <p:nvPr>
            <p:ph type="title"/>
          </p:nvPr>
        </p:nvSpPr>
        <p:spPr>
          <a:xfrm>
            <a:off x="838200" y="576025"/>
            <a:ext cx="10807500" cy="857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/>
              <a:t>QR code for the contact details and the presentation</a:t>
            </a:r>
            <a:endParaRPr sz="3700" b="1"/>
          </a:p>
        </p:txBody>
      </p:sp>
      <p:sp>
        <p:nvSpPr>
          <p:cNvPr id="398" name="Google Shape;398;g22e4f722a04_0_1402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399" name="Google Shape;399;g22e4f722a04_0_14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3000" y="1585825"/>
            <a:ext cx="5119775" cy="51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9"/>
          <p:cNvSpPr txBox="1">
            <a:spLocks noGrp="1"/>
          </p:cNvSpPr>
          <p:nvPr>
            <p:ph type="ctrTitle"/>
          </p:nvPr>
        </p:nvSpPr>
        <p:spPr>
          <a:xfrm>
            <a:off x="838201" y="2528374"/>
            <a:ext cx="1051559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ial"/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405" name="Google Shape;405;p19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9c0d45608_0_0"/>
          <p:cNvSpPr txBox="1">
            <a:spLocks noGrp="1"/>
          </p:cNvSpPr>
          <p:nvPr>
            <p:ph type="body" idx="1"/>
          </p:nvPr>
        </p:nvSpPr>
        <p:spPr>
          <a:xfrm>
            <a:off x="838201" y="6341397"/>
            <a:ext cx="3101400" cy="37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209c0d45608_0_0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59" name="Google Shape;159;g209c0d4560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75" y="292800"/>
            <a:ext cx="11312860" cy="636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09c0d45608_0_0"/>
          <p:cNvSpPr txBox="1"/>
          <p:nvPr/>
        </p:nvSpPr>
        <p:spPr>
          <a:xfrm>
            <a:off x="281550" y="5661825"/>
            <a:ext cx="11353500" cy="6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highlight>
                  <a:schemeClr val="lt1"/>
                </a:highlight>
              </a:rPr>
              <a:t>Westminster International University in Tashkent</a:t>
            </a:r>
            <a:endParaRPr sz="1600" b="1">
              <a:highlight>
                <a:schemeClr val="lt1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highlight>
                  <a:schemeClr val="lt1"/>
                </a:highlight>
              </a:rPr>
              <a:t>Uzbekistan </a:t>
            </a:r>
            <a:endParaRPr sz="1600" b="1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2d3038d92f_0_2"/>
          <p:cNvSpPr txBox="1">
            <a:spLocks noGrp="1"/>
          </p:cNvSpPr>
          <p:nvPr>
            <p:ph type="title"/>
          </p:nvPr>
        </p:nvSpPr>
        <p:spPr>
          <a:xfrm>
            <a:off x="838200" y="376475"/>
            <a:ext cx="10635000" cy="857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Who are we?</a:t>
            </a:r>
            <a:endParaRPr b="1"/>
          </a:p>
        </p:txBody>
      </p:sp>
      <p:sp>
        <p:nvSpPr>
          <p:cNvPr id="167" name="Google Shape;167;g22d3038d92f_0_2"/>
          <p:cNvSpPr txBox="1">
            <a:spLocks noGrp="1"/>
          </p:cNvSpPr>
          <p:nvPr>
            <p:ph type="sldNum" idx="12"/>
          </p:nvPr>
        </p:nvSpPr>
        <p:spPr>
          <a:xfrm>
            <a:off x="9318522" y="6051550"/>
            <a:ext cx="20352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68" name="Google Shape;168;g22d3038d92f_0_2"/>
          <p:cNvSpPr txBox="1"/>
          <p:nvPr/>
        </p:nvSpPr>
        <p:spPr>
          <a:xfrm>
            <a:off x="777500" y="4160875"/>
            <a:ext cx="3259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Liliya Makovskaya 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Senior Lecturer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D85C6"/>
                </a:solidFill>
              </a:rPr>
              <a:t>lmakovskaya@wiut.uz</a:t>
            </a:r>
            <a:endParaRPr sz="1800">
              <a:solidFill>
                <a:srgbClr val="3D85C6"/>
              </a:solidFill>
            </a:endParaRPr>
          </a:p>
        </p:txBody>
      </p:sp>
      <p:sp>
        <p:nvSpPr>
          <p:cNvPr id="169" name="Google Shape;169;g22d3038d92f_0_2"/>
          <p:cNvSpPr txBox="1"/>
          <p:nvPr/>
        </p:nvSpPr>
        <p:spPr>
          <a:xfrm>
            <a:off x="4671450" y="4207150"/>
            <a:ext cx="3259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Iroda Saydazimova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Lecturer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D85C6"/>
                </a:solidFill>
              </a:rPr>
              <a:t>isaydazimova@wiut.uz</a:t>
            </a:r>
            <a:endParaRPr sz="1800">
              <a:solidFill>
                <a:srgbClr val="3D85C6"/>
              </a:solidFill>
            </a:endParaRPr>
          </a:p>
        </p:txBody>
      </p:sp>
      <p:sp>
        <p:nvSpPr>
          <p:cNvPr id="170" name="Google Shape;170;g22d3038d92f_0_2"/>
          <p:cNvSpPr txBox="1"/>
          <p:nvPr/>
        </p:nvSpPr>
        <p:spPr>
          <a:xfrm>
            <a:off x="8321950" y="4160875"/>
            <a:ext cx="3259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Kholida Begmatova 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Lecturer</a:t>
            </a:r>
            <a:endParaRPr sz="1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3D85C6"/>
                </a:solidFill>
              </a:rPr>
              <a:t>kh.begmatova@wiut.uz</a:t>
            </a:r>
            <a:endParaRPr sz="1800" dirty="0">
              <a:solidFill>
                <a:srgbClr val="3D85C6"/>
              </a:solidFill>
            </a:endParaRPr>
          </a:p>
        </p:txBody>
      </p:sp>
      <p:pic>
        <p:nvPicPr>
          <p:cNvPr id="171" name="Google Shape;171;g22d3038d92f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2200" y="217170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2d3038d92f_0_2"/>
          <p:cNvPicPr preferRelativeResize="0"/>
          <p:nvPr/>
        </p:nvPicPr>
        <p:blipFill rotWithShape="1">
          <a:blip r:embed="rId4">
            <a:alphaModFix/>
          </a:blip>
          <a:srcRect t="8862" b="23792"/>
          <a:stretch/>
        </p:blipFill>
        <p:spPr>
          <a:xfrm>
            <a:off x="8977625" y="2171700"/>
            <a:ext cx="1885226" cy="190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2d3038d92f_0_2"/>
          <p:cNvPicPr preferRelativeResize="0"/>
          <p:nvPr/>
        </p:nvPicPr>
        <p:blipFill rotWithShape="1">
          <a:blip r:embed="rId5">
            <a:alphaModFix/>
          </a:blip>
          <a:srcRect t="16579" b="16080"/>
          <a:stretch/>
        </p:blipFill>
        <p:spPr>
          <a:xfrm>
            <a:off x="1464638" y="2171700"/>
            <a:ext cx="1885226" cy="1905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29d88f2dba_0_444"/>
          <p:cNvSpPr txBox="1">
            <a:spLocks noGrp="1"/>
          </p:cNvSpPr>
          <p:nvPr>
            <p:ph type="title"/>
          </p:nvPr>
        </p:nvSpPr>
        <p:spPr>
          <a:xfrm>
            <a:off x="838200" y="445525"/>
            <a:ext cx="11353800" cy="85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229d88f2dba_0_444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81" name="Google Shape;181;g229d88f2dba_0_444">
            <a:hlinkClick r:id="" action="ppaction://noaction"/>
          </p:cNvPr>
          <p:cNvSpPr txBox="1"/>
          <p:nvPr/>
        </p:nvSpPr>
        <p:spPr>
          <a:xfrm>
            <a:off x="5334129" y="2415613"/>
            <a:ext cx="10092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E49D3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sz="4500">
              <a:solidFill>
                <a:srgbClr val="E49D3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2" name="Google Shape;182;g229d88f2dba_0_444"/>
          <p:cNvSpPr txBox="1"/>
          <p:nvPr/>
        </p:nvSpPr>
        <p:spPr>
          <a:xfrm>
            <a:off x="3921375" y="3270650"/>
            <a:ext cx="5027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/>
              <a:t>Motivation for Study</a:t>
            </a:r>
            <a:endParaRPr sz="38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2e4f722a04_0_1"/>
          <p:cNvSpPr txBox="1">
            <a:spLocks noGrp="1"/>
          </p:cNvSpPr>
          <p:nvPr>
            <p:ph type="title"/>
          </p:nvPr>
        </p:nvSpPr>
        <p:spPr>
          <a:xfrm>
            <a:off x="533400" y="474525"/>
            <a:ext cx="10792800" cy="857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Our context</a:t>
            </a:r>
            <a:endParaRPr/>
          </a:p>
        </p:txBody>
      </p:sp>
      <p:sp>
        <p:nvSpPr>
          <p:cNvPr id="189" name="Google Shape;189;g22e4f722a04_0_1"/>
          <p:cNvSpPr txBox="1">
            <a:spLocks noGrp="1"/>
          </p:cNvSpPr>
          <p:nvPr>
            <p:ph type="sldNum" idx="12"/>
          </p:nvPr>
        </p:nvSpPr>
        <p:spPr>
          <a:xfrm>
            <a:off x="9013722" y="6356350"/>
            <a:ext cx="20352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90" name="Google Shape;190;g22e4f722a04_0_1"/>
          <p:cNvSpPr txBox="1">
            <a:spLocks noGrp="1"/>
          </p:cNvSpPr>
          <p:nvPr>
            <p:ph type="title"/>
          </p:nvPr>
        </p:nvSpPr>
        <p:spPr>
          <a:xfrm>
            <a:off x="379550" y="626925"/>
            <a:ext cx="11099100" cy="857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Our context</a:t>
            </a:r>
            <a:endParaRPr/>
          </a:p>
        </p:txBody>
      </p:sp>
      <p:grpSp>
        <p:nvGrpSpPr>
          <p:cNvPr id="191" name="Google Shape;191;g22e4f722a04_0_1"/>
          <p:cNvGrpSpPr/>
          <p:nvPr/>
        </p:nvGrpSpPr>
        <p:grpSpPr>
          <a:xfrm>
            <a:off x="179886" y="1677358"/>
            <a:ext cx="3634957" cy="3395915"/>
            <a:chOff x="363524" y="1258050"/>
            <a:chExt cx="2726286" cy="2547000"/>
          </a:xfrm>
        </p:grpSpPr>
        <p:sp>
          <p:nvSpPr>
            <p:cNvPr id="192" name="Google Shape;192;g22e4f722a04_0_1"/>
            <p:cNvSpPr/>
            <p:nvPr/>
          </p:nvSpPr>
          <p:spPr>
            <a:xfrm rot="2700000">
              <a:off x="1356161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g22e4f722a04_0_1"/>
            <p:cNvSpPr/>
            <p:nvPr/>
          </p:nvSpPr>
          <p:spPr>
            <a:xfrm>
              <a:off x="580539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155B54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600" b="1">
                <a:solidFill>
                  <a:srgbClr val="155B5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" name="Google Shape;194;g22e4f722a04_0_1"/>
            <p:cNvSpPr txBox="1"/>
            <p:nvPr/>
          </p:nvSpPr>
          <p:spPr>
            <a:xfrm rot="-2700000">
              <a:off x="567889" y="2239754"/>
              <a:ext cx="2336422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600" b="1">
                  <a:solidFill>
                    <a:schemeClr val="lt1"/>
                  </a:solidFill>
                </a:rPr>
                <a:t>Course</a:t>
              </a:r>
              <a:endParaRPr sz="11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" name="Google Shape;195;g22e4f722a04_0_1"/>
            <p:cNvSpPr txBox="1"/>
            <p:nvPr/>
          </p:nvSpPr>
          <p:spPr>
            <a:xfrm rot="-2700000">
              <a:off x="1029496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chemeClr val="dk1"/>
                  </a:solidFill>
                </a:rPr>
                <a:t>Certificate of International Foundation Studies</a:t>
              </a:r>
              <a:endParaRPr sz="17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6" name="Google Shape;196;g22e4f722a04_0_1"/>
          <p:cNvGrpSpPr/>
          <p:nvPr/>
        </p:nvGrpSpPr>
        <p:grpSpPr>
          <a:xfrm>
            <a:off x="2726785" y="1677358"/>
            <a:ext cx="3634957" cy="3395915"/>
            <a:chOff x="2273746" y="1258050"/>
            <a:chExt cx="2726286" cy="2547000"/>
          </a:xfrm>
        </p:grpSpPr>
        <p:sp>
          <p:nvSpPr>
            <p:cNvPr id="197" name="Google Shape;197;g22e4f722a04_0_1"/>
            <p:cNvSpPr/>
            <p:nvPr/>
          </p:nvSpPr>
          <p:spPr>
            <a:xfrm rot="2700000">
              <a:off x="3266383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g22e4f722a04_0_1"/>
            <p:cNvSpPr/>
            <p:nvPr/>
          </p:nvSpPr>
          <p:spPr>
            <a:xfrm>
              <a:off x="2490761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1B786E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600" b="1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" name="Google Shape;199;g22e4f722a04_0_1"/>
            <p:cNvSpPr txBox="1"/>
            <p:nvPr/>
          </p:nvSpPr>
          <p:spPr>
            <a:xfrm rot="-2700000">
              <a:off x="2473968" y="2237954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600" b="1">
                  <a:solidFill>
                    <a:schemeClr val="lt1"/>
                  </a:solidFill>
                </a:rPr>
                <a:t>Module</a:t>
              </a:r>
              <a:endParaRPr sz="11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" name="Google Shape;200;g22e4f722a04_0_1"/>
            <p:cNvSpPr txBox="1"/>
            <p:nvPr/>
          </p:nvSpPr>
          <p:spPr>
            <a:xfrm rot="-2700000">
              <a:off x="2939718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100">
                  <a:solidFill>
                    <a:schemeClr val="dk1"/>
                  </a:solidFill>
                </a:rPr>
                <a:t>Academic English</a:t>
              </a:r>
              <a:endParaRPr sz="6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1" name="Google Shape;201;g22e4f722a04_0_1"/>
          <p:cNvGrpSpPr/>
          <p:nvPr/>
        </p:nvGrpSpPr>
        <p:grpSpPr>
          <a:xfrm>
            <a:off x="5286746" y="1677358"/>
            <a:ext cx="3940959" cy="3395915"/>
            <a:chOff x="4193764" y="1258050"/>
            <a:chExt cx="2955793" cy="2547000"/>
          </a:xfrm>
        </p:grpSpPr>
        <p:sp>
          <p:nvSpPr>
            <p:cNvPr id="202" name="Google Shape;202;g22e4f722a04_0_1"/>
            <p:cNvSpPr/>
            <p:nvPr/>
          </p:nvSpPr>
          <p:spPr>
            <a:xfrm rot="2700000">
              <a:off x="5186401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g22e4f722a04_0_1"/>
            <p:cNvSpPr/>
            <p:nvPr/>
          </p:nvSpPr>
          <p:spPr>
            <a:xfrm>
              <a:off x="4410780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6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" name="Google Shape;204;g22e4f722a04_0_1"/>
            <p:cNvSpPr txBox="1"/>
            <p:nvPr/>
          </p:nvSpPr>
          <p:spPr>
            <a:xfrm rot="-2700000">
              <a:off x="4400124" y="2240504"/>
              <a:ext cx="2334301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600" b="1">
                  <a:solidFill>
                    <a:schemeClr val="lt1"/>
                  </a:solidFill>
                </a:rPr>
                <a:t>Assessment</a:t>
              </a:r>
              <a:endParaRPr sz="11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g22e4f722a04_0_1"/>
            <p:cNvSpPr txBox="1"/>
            <p:nvPr/>
          </p:nvSpPr>
          <p:spPr>
            <a:xfrm rot="-2700000">
              <a:off x="4812212" y="2435940"/>
              <a:ext cx="2528190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chemeClr val="dk1"/>
                  </a:solidFill>
                </a:rPr>
                <a:t>Summary and Response Essay (one component)</a:t>
              </a:r>
              <a:endParaRPr sz="20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2100"/>
                </a:spcAft>
                <a:buNone/>
              </a:pPr>
              <a:endParaRPr sz="5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6" name="Google Shape;206;g22e4f722a04_0_1"/>
          <p:cNvGrpSpPr/>
          <p:nvPr/>
        </p:nvGrpSpPr>
        <p:grpSpPr>
          <a:xfrm>
            <a:off x="7833645" y="1677358"/>
            <a:ext cx="4433595" cy="3674665"/>
            <a:chOff x="6103986" y="1258050"/>
            <a:chExt cx="3325280" cy="2756067"/>
          </a:xfrm>
        </p:grpSpPr>
        <p:sp>
          <p:nvSpPr>
            <p:cNvPr id="207" name="Google Shape;207;g22e4f722a04_0_1"/>
            <p:cNvSpPr/>
            <p:nvPr/>
          </p:nvSpPr>
          <p:spPr>
            <a:xfrm rot="2700000">
              <a:off x="7096623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g22e4f722a04_0_1"/>
            <p:cNvSpPr/>
            <p:nvPr/>
          </p:nvSpPr>
          <p:spPr>
            <a:xfrm>
              <a:off x="632100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1F887E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600" b="1">
                <a:solidFill>
                  <a:srgbClr val="1F887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" name="Google Shape;209;g22e4f722a04_0_1"/>
            <p:cNvSpPr txBox="1"/>
            <p:nvPr/>
          </p:nvSpPr>
          <p:spPr>
            <a:xfrm rot="-2700000">
              <a:off x="6283507" y="2183956"/>
              <a:ext cx="2494248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 b="1">
                  <a:solidFill>
                    <a:schemeClr val="lt1"/>
                  </a:solidFill>
                </a:rPr>
                <a:t>Focus of assessment</a:t>
              </a:r>
              <a:endPara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" name="Google Shape;210;g22e4f722a04_0_1"/>
            <p:cNvSpPr txBox="1"/>
            <p:nvPr/>
          </p:nvSpPr>
          <p:spPr>
            <a:xfrm rot="-2700000">
              <a:off x="6757288" y="2331948"/>
              <a:ext cx="2793355" cy="8137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</a:rPr>
                <a:t>Content and Structure</a:t>
              </a:r>
              <a:endParaRPr sz="20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</a:rPr>
                <a:t> Language and Style</a:t>
              </a:r>
              <a:endParaRPr sz="20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chemeClr val="dk1"/>
                  </a:solidFill>
                </a:rPr>
                <a:t>Reference and Presentation</a:t>
              </a:r>
              <a:endParaRPr sz="20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2e4f722a04_0_1361"/>
          <p:cNvSpPr txBox="1">
            <a:spLocks noGrp="1"/>
          </p:cNvSpPr>
          <p:nvPr>
            <p:ph type="title"/>
          </p:nvPr>
        </p:nvSpPr>
        <p:spPr>
          <a:xfrm>
            <a:off x="838200" y="474525"/>
            <a:ext cx="10749300" cy="857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Our context: process</a:t>
            </a:r>
            <a:endParaRPr/>
          </a:p>
        </p:txBody>
      </p:sp>
      <p:sp>
        <p:nvSpPr>
          <p:cNvPr id="217" name="Google Shape;217;g22e4f722a04_0_1361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18" name="Google Shape;218;g22e4f722a04_0_1361"/>
          <p:cNvPicPr preferRelativeResize="0"/>
          <p:nvPr/>
        </p:nvPicPr>
        <p:blipFill rotWithShape="1">
          <a:blip r:embed="rId3">
            <a:alphaModFix/>
          </a:blip>
          <a:srcRect l="22307" t="7445" r="22517" b="6481"/>
          <a:stretch/>
        </p:blipFill>
        <p:spPr>
          <a:xfrm>
            <a:off x="2830450" y="1331925"/>
            <a:ext cx="6297139" cy="552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2d3038d92f_0_315"/>
          <p:cNvSpPr txBox="1">
            <a:spLocks noGrp="1"/>
          </p:cNvSpPr>
          <p:nvPr>
            <p:ph type="title"/>
          </p:nvPr>
        </p:nvSpPr>
        <p:spPr>
          <a:xfrm>
            <a:off x="303900" y="146000"/>
            <a:ext cx="11324700" cy="1035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Summary and Response Essay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225" name="Google Shape;225;g22d3038d92f_0_315"/>
          <p:cNvSpPr txBox="1">
            <a:spLocks noGrp="1"/>
          </p:cNvSpPr>
          <p:nvPr>
            <p:ph type="body" idx="1"/>
          </p:nvPr>
        </p:nvSpPr>
        <p:spPr>
          <a:xfrm>
            <a:off x="838201" y="6341397"/>
            <a:ext cx="3101400" cy="37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22d3038d92f_0_315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27" name="Google Shape;227;g22d3038d92f_0_315"/>
          <p:cNvPicPr preferRelativeResize="0"/>
          <p:nvPr/>
        </p:nvPicPr>
        <p:blipFill rotWithShape="1">
          <a:blip r:embed="rId3">
            <a:alphaModFix/>
          </a:blip>
          <a:srcRect t="11633" b="2822"/>
          <a:stretch/>
        </p:blipFill>
        <p:spPr>
          <a:xfrm>
            <a:off x="169125" y="1181350"/>
            <a:ext cx="11459477" cy="551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22d3038d92f_0_315"/>
          <p:cNvPicPr preferRelativeResize="0"/>
          <p:nvPr/>
        </p:nvPicPr>
        <p:blipFill rotWithShape="1">
          <a:blip r:embed="rId4">
            <a:alphaModFix/>
          </a:blip>
          <a:srcRect l="1127" t="12025" b="4292"/>
          <a:stretch/>
        </p:blipFill>
        <p:spPr>
          <a:xfrm>
            <a:off x="303900" y="1068975"/>
            <a:ext cx="12054202" cy="573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2d3038d92f_0_315"/>
          <p:cNvPicPr preferRelativeResize="0"/>
          <p:nvPr/>
        </p:nvPicPr>
        <p:blipFill rotWithShape="1">
          <a:blip r:embed="rId5">
            <a:alphaModFix/>
          </a:blip>
          <a:srcRect l="1127" t="12778" b="3539"/>
          <a:stretch/>
        </p:blipFill>
        <p:spPr>
          <a:xfrm>
            <a:off x="303900" y="1148050"/>
            <a:ext cx="11888102" cy="557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2d3038d92f_0_315"/>
          <p:cNvPicPr preferRelativeResize="0"/>
          <p:nvPr/>
        </p:nvPicPr>
        <p:blipFill rotWithShape="1">
          <a:blip r:embed="rId6">
            <a:alphaModFix/>
          </a:blip>
          <a:srcRect l="1127" t="11774" b="11420"/>
          <a:stretch/>
        </p:blipFill>
        <p:spPr>
          <a:xfrm>
            <a:off x="169125" y="1073638"/>
            <a:ext cx="12192000" cy="5577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29d88f2dba_0_4"/>
          <p:cNvSpPr txBox="1">
            <a:spLocks noGrp="1"/>
          </p:cNvSpPr>
          <p:nvPr>
            <p:ph type="title"/>
          </p:nvPr>
        </p:nvSpPr>
        <p:spPr>
          <a:xfrm>
            <a:off x="1757275" y="474525"/>
            <a:ext cx="9685200" cy="857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/>
              <a:t>Motivation for the study </a:t>
            </a:r>
            <a:endParaRPr b="1"/>
          </a:p>
        </p:txBody>
      </p:sp>
      <p:sp>
        <p:nvSpPr>
          <p:cNvPr id="237" name="Google Shape;237;g229d88f2dba_0_4"/>
          <p:cNvSpPr txBox="1">
            <a:spLocks noGrp="1"/>
          </p:cNvSpPr>
          <p:nvPr>
            <p:ph type="sldNum" idx="12"/>
          </p:nvPr>
        </p:nvSpPr>
        <p:spPr>
          <a:xfrm>
            <a:off x="9318522" y="6356350"/>
            <a:ext cx="20352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38" name="Google Shape;238;g229d88f2dba_0_4"/>
          <p:cNvGrpSpPr/>
          <p:nvPr/>
        </p:nvGrpSpPr>
        <p:grpSpPr>
          <a:xfrm>
            <a:off x="888174" y="531308"/>
            <a:ext cx="828807" cy="857381"/>
            <a:chOff x="2730133" y="4035529"/>
            <a:chExt cx="415734" cy="453665"/>
          </a:xfrm>
        </p:grpSpPr>
        <p:sp>
          <p:nvSpPr>
            <p:cNvPr id="239" name="Google Shape;239;g229d88f2dba_0_4"/>
            <p:cNvSpPr/>
            <p:nvPr/>
          </p:nvSpPr>
          <p:spPr>
            <a:xfrm>
              <a:off x="2875784" y="4449958"/>
              <a:ext cx="35313" cy="13326"/>
            </a:xfrm>
            <a:custGeom>
              <a:avLst/>
              <a:gdLst/>
              <a:ahLst/>
              <a:cxnLst/>
              <a:rect l="l" t="t" r="r" b="b"/>
              <a:pathLst>
                <a:path w="1052" h="397" extrusionOk="0">
                  <a:moveTo>
                    <a:pt x="199" y="1"/>
                  </a:moveTo>
                  <a:cubicBezTo>
                    <a:pt x="101" y="1"/>
                    <a:pt x="1" y="80"/>
                    <a:pt x="1" y="199"/>
                  </a:cubicBezTo>
                  <a:cubicBezTo>
                    <a:pt x="1" y="297"/>
                    <a:pt x="101" y="397"/>
                    <a:pt x="199" y="397"/>
                  </a:cubicBezTo>
                  <a:lnTo>
                    <a:pt x="854" y="397"/>
                  </a:lnTo>
                  <a:cubicBezTo>
                    <a:pt x="973" y="397"/>
                    <a:pt x="1052" y="297"/>
                    <a:pt x="1052" y="199"/>
                  </a:cubicBezTo>
                  <a:cubicBezTo>
                    <a:pt x="1052" y="80"/>
                    <a:pt x="973" y="1"/>
                    <a:pt x="854" y="1"/>
                  </a:cubicBezTo>
                  <a:close/>
                </a:path>
              </a:pathLst>
            </a:custGeom>
            <a:solidFill>
              <a:srgbClr val="476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g229d88f2dba_0_4"/>
            <p:cNvSpPr/>
            <p:nvPr/>
          </p:nvSpPr>
          <p:spPr>
            <a:xfrm>
              <a:off x="2789313" y="4091957"/>
              <a:ext cx="13360" cy="12286"/>
            </a:xfrm>
            <a:custGeom>
              <a:avLst/>
              <a:gdLst/>
              <a:ahLst/>
              <a:cxnLst/>
              <a:rect l="l" t="t" r="r" b="b"/>
              <a:pathLst>
                <a:path w="398" h="366" extrusionOk="0">
                  <a:moveTo>
                    <a:pt x="198" y="1"/>
                  </a:moveTo>
                  <a:cubicBezTo>
                    <a:pt x="185" y="1"/>
                    <a:pt x="172" y="2"/>
                    <a:pt x="159" y="5"/>
                  </a:cubicBezTo>
                  <a:cubicBezTo>
                    <a:pt x="61" y="24"/>
                    <a:pt x="1" y="103"/>
                    <a:pt x="1" y="222"/>
                  </a:cubicBezTo>
                  <a:cubicBezTo>
                    <a:pt x="19" y="309"/>
                    <a:pt x="96" y="365"/>
                    <a:pt x="182" y="365"/>
                  </a:cubicBezTo>
                  <a:cubicBezTo>
                    <a:pt x="194" y="365"/>
                    <a:pt x="207" y="364"/>
                    <a:pt x="219" y="361"/>
                  </a:cubicBezTo>
                  <a:cubicBezTo>
                    <a:pt x="318" y="361"/>
                    <a:pt x="397" y="262"/>
                    <a:pt x="378" y="163"/>
                  </a:cubicBezTo>
                  <a:cubicBezTo>
                    <a:pt x="360" y="60"/>
                    <a:pt x="283" y="1"/>
                    <a:pt x="198" y="1"/>
                  </a:cubicBezTo>
                  <a:close/>
                </a:path>
              </a:pathLst>
            </a:custGeom>
            <a:solidFill>
              <a:srgbClr val="476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g229d88f2dba_0_4"/>
            <p:cNvSpPr/>
            <p:nvPr/>
          </p:nvSpPr>
          <p:spPr>
            <a:xfrm>
              <a:off x="2816604" y="4091957"/>
              <a:ext cx="13998" cy="12286"/>
            </a:xfrm>
            <a:custGeom>
              <a:avLst/>
              <a:gdLst/>
              <a:ahLst/>
              <a:cxnLst/>
              <a:rect l="l" t="t" r="r" b="b"/>
              <a:pathLst>
                <a:path w="417" h="366" extrusionOk="0">
                  <a:moveTo>
                    <a:pt x="217" y="1"/>
                  </a:moveTo>
                  <a:cubicBezTo>
                    <a:pt x="204" y="1"/>
                    <a:pt x="191" y="2"/>
                    <a:pt x="179" y="5"/>
                  </a:cubicBezTo>
                  <a:cubicBezTo>
                    <a:pt x="80" y="24"/>
                    <a:pt x="1" y="103"/>
                    <a:pt x="20" y="222"/>
                  </a:cubicBezTo>
                  <a:cubicBezTo>
                    <a:pt x="38" y="309"/>
                    <a:pt x="115" y="365"/>
                    <a:pt x="201" y="365"/>
                  </a:cubicBezTo>
                  <a:cubicBezTo>
                    <a:pt x="214" y="365"/>
                    <a:pt x="226" y="364"/>
                    <a:pt x="239" y="361"/>
                  </a:cubicBezTo>
                  <a:cubicBezTo>
                    <a:pt x="337" y="361"/>
                    <a:pt x="416" y="262"/>
                    <a:pt x="397" y="163"/>
                  </a:cubicBezTo>
                  <a:cubicBezTo>
                    <a:pt x="379" y="60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476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g229d88f2dba_0_4"/>
            <p:cNvSpPr/>
            <p:nvPr/>
          </p:nvSpPr>
          <p:spPr>
            <a:xfrm>
              <a:off x="2844566" y="4091957"/>
              <a:ext cx="13326" cy="12286"/>
            </a:xfrm>
            <a:custGeom>
              <a:avLst/>
              <a:gdLst/>
              <a:ahLst/>
              <a:cxnLst/>
              <a:rect l="l" t="t" r="r" b="b"/>
              <a:pathLst>
                <a:path w="397" h="366" extrusionOk="0">
                  <a:moveTo>
                    <a:pt x="216" y="1"/>
                  </a:moveTo>
                  <a:cubicBezTo>
                    <a:pt x="204" y="1"/>
                    <a:pt x="191" y="2"/>
                    <a:pt x="178" y="5"/>
                  </a:cubicBezTo>
                  <a:cubicBezTo>
                    <a:pt x="79" y="24"/>
                    <a:pt x="0" y="103"/>
                    <a:pt x="19" y="222"/>
                  </a:cubicBezTo>
                  <a:cubicBezTo>
                    <a:pt x="37" y="309"/>
                    <a:pt x="115" y="365"/>
                    <a:pt x="200" y="365"/>
                  </a:cubicBezTo>
                  <a:cubicBezTo>
                    <a:pt x="213" y="365"/>
                    <a:pt x="225" y="364"/>
                    <a:pt x="238" y="361"/>
                  </a:cubicBezTo>
                  <a:cubicBezTo>
                    <a:pt x="336" y="361"/>
                    <a:pt x="397" y="262"/>
                    <a:pt x="397" y="163"/>
                  </a:cubicBezTo>
                  <a:cubicBezTo>
                    <a:pt x="379" y="60"/>
                    <a:pt x="302" y="1"/>
                    <a:pt x="216" y="1"/>
                  </a:cubicBezTo>
                  <a:close/>
                </a:path>
              </a:pathLst>
            </a:custGeom>
            <a:solidFill>
              <a:srgbClr val="476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g229d88f2dba_0_4"/>
            <p:cNvSpPr/>
            <p:nvPr/>
          </p:nvSpPr>
          <p:spPr>
            <a:xfrm>
              <a:off x="2730133" y="4035529"/>
              <a:ext cx="326612" cy="453665"/>
            </a:xfrm>
            <a:custGeom>
              <a:avLst/>
              <a:gdLst/>
              <a:ahLst/>
              <a:cxnLst/>
              <a:rect l="l" t="t" r="r" b="b"/>
              <a:pathLst>
                <a:path w="9730" h="13515" extrusionOk="0">
                  <a:moveTo>
                    <a:pt x="1050" y="1"/>
                  </a:moveTo>
                  <a:cubicBezTo>
                    <a:pt x="456" y="1"/>
                    <a:pt x="1" y="457"/>
                    <a:pt x="1" y="1031"/>
                  </a:cubicBezTo>
                  <a:lnTo>
                    <a:pt x="1" y="12485"/>
                  </a:lnTo>
                  <a:cubicBezTo>
                    <a:pt x="1" y="13060"/>
                    <a:pt x="456" y="13515"/>
                    <a:pt x="1050" y="13515"/>
                  </a:cubicBezTo>
                  <a:lnTo>
                    <a:pt x="8699" y="13515"/>
                  </a:lnTo>
                  <a:cubicBezTo>
                    <a:pt x="9275" y="13515"/>
                    <a:pt x="9730" y="13060"/>
                    <a:pt x="9730" y="12485"/>
                  </a:cubicBezTo>
                  <a:lnTo>
                    <a:pt x="9730" y="10286"/>
                  </a:lnTo>
                  <a:cubicBezTo>
                    <a:pt x="9730" y="10186"/>
                    <a:pt x="9650" y="10088"/>
                    <a:pt x="9531" y="10088"/>
                  </a:cubicBezTo>
                  <a:cubicBezTo>
                    <a:pt x="9433" y="10088"/>
                    <a:pt x="9333" y="10186"/>
                    <a:pt x="9333" y="10286"/>
                  </a:cubicBezTo>
                  <a:lnTo>
                    <a:pt x="9333" y="12485"/>
                  </a:lnTo>
                  <a:cubicBezTo>
                    <a:pt x="9333" y="12841"/>
                    <a:pt x="9056" y="13119"/>
                    <a:pt x="8699" y="13119"/>
                  </a:cubicBezTo>
                  <a:lnTo>
                    <a:pt x="1050" y="13119"/>
                  </a:lnTo>
                  <a:cubicBezTo>
                    <a:pt x="694" y="13119"/>
                    <a:pt x="397" y="12841"/>
                    <a:pt x="397" y="12485"/>
                  </a:cubicBezTo>
                  <a:lnTo>
                    <a:pt x="397" y="1031"/>
                  </a:lnTo>
                  <a:cubicBezTo>
                    <a:pt x="397" y="674"/>
                    <a:pt x="694" y="397"/>
                    <a:pt x="1050" y="397"/>
                  </a:cubicBezTo>
                  <a:lnTo>
                    <a:pt x="8699" y="397"/>
                  </a:lnTo>
                  <a:cubicBezTo>
                    <a:pt x="9056" y="397"/>
                    <a:pt x="9333" y="674"/>
                    <a:pt x="9333" y="1031"/>
                  </a:cubicBezTo>
                  <a:lnTo>
                    <a:pt x="9333" y="4183"/>
                  </a:lnTo>
                  <a:cubicBezTo>
                    <a:pt x="9333" y="4281"/>
                    <a:pt x="9433" y="4381"/>
                    <a:pt x="9531" y="4381"/>
                  </a:cubicBezTo>
                  <a:cubicBezTo>
                    <a:pt x="9650" y="4381"/>
                    <a:pt x="9730" y="4281"/>
                    <a:pt x="9730" y="4183"/>
                  </a:cubicBezTo>
                  <a:lnTo>
                    <a:pt x="9730" y="1031"/>
                  </a:lnTo>
                  <a:cubicBezTo>
                    <a:pt x="9730" y="457"/>
                    <a:pt x="9275" y="1"/>
                    <a:pt x="8699" y="1"/>
                  </a:cubicBezTo>
                  <a:close/>
                </a:path>
              </a:pathLst>
            </a:custGeom>
            <a:solidFill>
              <a:srgbClr val="476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g229d88f2dba_0_4"/>
            <p:cNvSpPr/>
            <p:nvPr/>
          </p:nvSpPr>
          <p:spPr>
            <a:xfrm>
              <a:off x="2760042" y="4065505"/>
              <a:ext cx="385825" cy="369847"/>
            </a:xfrm>
            <a:custGeom>
              <a:avLst/>
              <a:gdLst/>
              <a:ahLst/>
              <a:cxnLst/>
              <a:rect l="l" t="t" r="r" b="b"/>
              <a:pathLst>
                <a:path w="11494" h="11018" extrusionOk="0">
                  <a:moveTo>
                    <a:pt x="7531" y="397"/>
                  </a:moveTo>
                  <a:cubicBezTo>
                    <a:pt x="7551" y="397"/>
                    <a:pt x="7551" y="397"/>
                    <a:pt x="7551" y="416"/>
                  </a:cubicBezTo>
                  <a:lnTo>
                    <a:pt x="7551" y="1546"/>
                  </a:lnTo>
                  <a:lnTo>
                    <a:pt x="397" y="1546"/>
                  </a:lnTo>
                  <a:lnTo>
                    <a:pt x="397" y="416"/>
                  </a:lnTo>
                  <a:cubicBezTo>
                    <a:pt x="397" y="397"/>
                    <a:pt x="397" y="397"/>
                    <a:pt x="418" y="397"/>
                  </a:cubicBezTo>
                  <a:close/>
                  <a:moveTo>
                    <a:pt x="6045" y="3592"/>
                  </a:moveTo>
                  <a:cubicBezTo>
                    <a:pt x="6179" y="3592"/>
                    <a:pt x="6313" y="3616"/>
                    <a:pt x="6442" y="3665"/>
                  </a:cubicBezTo>
                  <a:lnTo>
                    <a:pt x="10265" y="4973"/>
                  </a:lnTo>
                  <a:lnTo>
                    <a:pt x="6442" y="6281"/>
                  </a:lnTo>
                  <a:cubicBezTo>
                    <a:pt x="6313" y="6331"/>
                    <a:pt x="6179" y="6356"/>
                    <a:pt x="6045" y="6356"/>
                  </a:cubicBezTo>
                  <a:cubicBezTo>
                    <a:pt x="5911" y="6356"/>
                    <a:pt x="5777" y="6331"/>
                    <a:pt x="5649" y="6281"/>
                  </a:cubicBezTo>
                  <a:lnTo>
                    <a:pt x="1824" y="4973"/>
                  </a:lnTo>
                  <a:lnTo>
                    <a:pt x="5649" y="3665"/>
                  </a:lnTo>
                  <a:cubicBezTo>
                    <a:pt x="5777" y="3616"/>
                    <a:pt x="5911" y="3592"/>
                    <a:pt x="6045" y="3592"/>
                  </a:cubicBezTo>
                  <a:close/>
                  <a:moveTo>
                    <a:pt x="10939" y="6439"/>
                  </a:moveTo>
                  <a:lnTo>
                    <a:pt x="11079" y="7668"/>
                  </a:lnTo>
                  <a:lnTo>
                    <a:pt x="10444" y="7668"/>
                  </a:lnTo>
                  <a:lnTo>
                    <a:pt x="10582" y="6439"/>
                  </a:lnTo>
                  <a:close/>
                  <a:moveTo>
                    <a:pt x="9037" y="5826"/>
                  </a:moveTo>
                  <a:lnTo>
                    <a:pt x="9037" y="8064"/>
                  </a:lnTo>
                  <a:cubicBezTo>
                    <a:pt x="9037" y="8223"/>
                    <a:pt x="8899" y="8342"/>
                    <a:pt x="8740" y="8342"/>
                  </a:cubicBezTo>
                  <a:lnTo>
                    <a:pt x="3350" y="8342"/>
                  </a:lnTo>
                  <a:cubicBezTo>
                    <a:pt x="3192" y="8342"/>
                    <a:pt x="3073" y="8223"/>
                    <a:pt x="3073" y="8064"/>
                  </a:cubicBezTo>
                  <a:lnTo>
                    <a:pt x="3073" y="5826"/>
                  </a:lnTo>
                  <a:lnTo>
                    <a:pt x="5530" y="6658"/>
                  </a:lnTo>
                  <a:cubicBezTo>
                    <a:pt x="5698" y="6718"/>
                    <a:pt x="5877" y="6747"/>
                    <a:pt x="6055" y="6747"/>
                  </a:cubicBezTo>
                  <a:cubicBezTo>
                    <a:pt x="6233" y="6747"/>
                    <a:pt x="6412" y="6718"/>
                    <a:pt x="6580" y="6658"/>
                  </a:cubicBezTo>
                  <a:lnTo>
                    <a:pt x="9037" y="5826"/>
                  </a:lnTo>
                  <a:close/>
                  <a:moveTo>
                    <a:pt x="7551" y="1942"/>
                  </a:moveTo>
                  <a:lnTo>
                    <a:pt x="7551" y="3626"/>
                  </a:lnTo>
                  <a:lnTo>
                    <a:pt x="6580" y="3290"/>
                  </a:lnTo>
                  <a:cubicBezTo>
                    <a:pt x="6412" y="3230"/>
                    <a:pt x="6233" y="3200"/>
                    <a:pt x="6055" y="3200"/>
                  </a:cubicBezTo>
                  <a:cubicBezTo>
                    <a:pt x="5877" y="3200"/>
                    <a:pt x="5698" y="3230"/>
                    <a:pt x="5530" y="3290"/>
                  </a:cubicBezTo>
                  <a:lnTo>
                    <a:pt x="1309" y="4735"/>
                  </a:lnTo>
                  <a:cubicBezTo>
                    <a:pt x="1210" y="4775"/>
                    <a:pt x="1131" y="4875"/>
                    <a:pt x="1131" y="4973"/>
                  </a:cubicBezTo>
                  <a:cubicBezTo>
                    <a:pt x="1131" y="5073"/>
                    <a:pt x="1210" y="5171"/>
                    <a:pt x="1309" y="5211"/>
                  </a:cubicBezTo>
                  <a:lnTo>
                    <a:pt x="2677" y="5686"/>
                  </a:lnTo>
                  <a:lnTo>
                    <a:pt x="2677" y="8064"/>
                  </a:lnTo>
                  <a:cubicBezTo>
                    <a:pt x="2677" y="8442"/>
                    <a:pt x="2973" y="8738"/>
                    <a:pt x="3350" y="8738"/>
                  </a:cubicBezTo>
                  <a:lnTo>
                    <a:pt x="7551" y="8738"/>
                  </a:lnTo>
                  <a:lnTo>
                    <a:pt x="7551" y="10601"/>
                  </a:lnTo>
                  <a:cubicBezTo>
                    <a:pt x="7551" y="10621"/>
                    <a:pt x="7551" y="10621"/>
                    <a:pt x="7531" y="10621"/>
                  </a:cubicBezTo>
                  <a:lnTo>
                    <a:pt x="418" y="10621"/>
                  </a:lnTo>
                  <a:cubicBezTo>
                    <a:pt x="397" y="10621"/>
                    <a:pt x="397" y="10621"/>
                    <a:pt x="397" y="10601"/>
                  </a:cubicBezTo>
                  <a:lnTo>
                    <a:pt x="397" y="1942"/>
                  </a:lnTo>
                  <a:close/>
                  <a:moveTo>
                    <a:pt x="418" y="0"/>
                  </a:moveTo>
                  <a:cubicBezTo>
                    <a:pt x="180" y="0"/>
                    <a:pt x="1" y="178"/>
                    <a:pt x="1" y="416"/>
                  </a:cubicBezTo>
                  <a:lnTo>
                    <a:pt x="1" y="10601"/>
                  </a:lnTo>
                  <a:cubicBezTo>
                    <a:pt x="1" y="10839"/>
                    <a:pt x="180" y="11018"/>
                    <a:pt x="418" y="11018"/>
                  </a:cubicBezTo>
                  <a:lnTo>
                    <a:pt x="7531" y="11018"/>
                  </a:lnTo>
                  <a:cubicBezTo>
                    <a:pt x="7769" y="11018"/>
                    <a:pt x="7948" y="10839"/>
                    <a:pt x="7948" y="10601"/>
                  </a:cubicBezTo>
                  <a:lnTo>
                    <a:pt x="7948" y="8738"/>
                  </a:lnTo>
                  <a:lnTo>
                    <a:pt x="8740" y="8738"/>
                  </a:lnTo>
                  <a:cubicBezTo>
                    <a:pt x="9116" y="8738"/>
                    <a:pt x="9433" y="8442"/>
                    <a:pt x="9433" y="8064"/>
                  </a:cubicBezTo>
                  <a:lnTo>
                    <a:pt x="9433" y="5686"/>
                  </a:lnTo>
                  <a:lnTo>
                    <a:pt x="10563" y="5290"/>
                  </a:lnTo>
                  <a:lnTo>
                    <a:pt x="10563" y="6064"/>
                  </a:lnTo>
                  <a:cubicBezTo>
                    <a:pt x="10365" y="6064"/>
                    <a:pt x="10207" y="6202"/>
                    <a:pt x="10186" y="6400"/>
                  </a:cubicBezTo>
                  <a:lnTo>
                    <a:pt x="10048" y="7628"/>
                  </a:lnTo>
                  <a:cubicBezTo>
                    <a:pt x="10028" y="7866"/>
                    <a:pt x="10207" y="8064"/>
                    <a:pt x="10444" y="8064"/>
                  </a:cubicBezTo>
                  <a:lnTo>
                    <a:pt x="11079" y="8064"/>
                  </a:lnTo>
                  <a:cubicBezTo>
                    <a:pt x="11316" y="8064"/>
                    <a:pt x="11494" y="7866"/>
                    <a:pt x="11475" y="7628"/>
                  </a:cubicBezTo>
                  <a:lnTo>
                    <a:pt x="11335" y="6400"/>
                  </a:lnTo>
                  <a:cubicBezTo>
                    <a:pt x="11316" y="6202"/>
                    <a:pt x="11158" y="6064"/>
                    <a:pt x="10960" y="6064"/>
                  </a:cubicBezTo>
                  <a:lnTo>
                    <a:pt x="10960" y="4954"/>
                  </a:lnTo>
                  <a:cubicBezTo>
                    <a:pt x="10960" y="4854"/>
                    <a:pt x="10880" y="4775"/>
                    <a:pt x="10801" y="4735"/>
                  </a:cubicBezTo>
                  <a:lnTo>
                    <a:pt x="7948" y="3765"/>
                  </a:lnTo>
                  <a:lnTo>
                    <a:pt x="7948" y="416"/>
                  </a:lnTo>
                  <a:cubicBezTo>
                    <a:pt x="7948" y="178"/>
                    <a:pt x="7769" y="0"/>
                    <a:pt x="7531" y="0"/>
                  </a:cubicBezTo>
                  <a:close/>
                </a:path>
              </a:pathLst>
            </a:custGeom>
            <a:solidFill>
              <a:srgbClr val="476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g229d88f2dba_0_4"/>
          <p:cNvSpPr txBox="1"/>
          <p:nvPr/>
        </p:nvSpPr>
        <p:spPr>
          <a:xfrm>
            <a:off x="937000" y="1614825"/>
            <a:ext cx="10416600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 dirty="0"/>
              <a:t>The efficacy of choosing and applying more than one feedback type appropriately is indispensable in meeting the individual needs of learners.</a:t>
            </a:r>
            <a:endParaRPr sz="2100" dirty="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 dirty="0"/>
              <a:t>The application of technology seems to have expanded how feedback can be provided. </a:t>
            </a:r>
            <a:endParaRPr sz="2100" dirty="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 dirty="0"/>
              <a:t>One method of externally supporting learners is through computer-based scaffolding (Proske, Narciss &amp; McNamara, 2010).</a:t>
            </a:r>
            <a:endParaRPr sz="2100" dirty="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 dirty="0"/>
              <a:t>Oral feedback is generally more valued by learners (Cavanaugh &amp; Song, 2014; Bless, 2017; McCarthy, 2015; Kauf, 2015)</a:t>
            </a:r>
            <a:endParaRPr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6">
      <a:dk1>
        <a:srgbClr val="000000"/>
      </a:dk1>
      <a:lt1>
        <a:srgbClr val="FFFFFF"/>
      </a:lt1>
      <a:dk2>
        <a:srgbClr val="07428C"/>
      </a:dk2>
      <a:lt2>
        <a:srgbClr val="EDEDED"/>
      </a:lt2>
      <a:accent1>
        <a:srgbClr val="7CB4E2"/>
      </a:accent1>
      <a:accent2>
        <a:srgbClr val="358A7C"/>
      </a:accent2>
      <a:accent3>
        <a:srgbClr val="35A8E0"/>
      </a:accent3>
      <a:accent4>
        <a:srgbClr val="26693A"/>
      </a:accent4>
      <a:accent5>
        <a:srgbClr val="F6AC10"/>
      </a:accent5>
      <a:accent6>
        <a:srgbClr val="B7283C"/>
      </a:accent6>
      <a:hlink>
        <a:srgbClr val="358A7C"/>
      </a:hlink>
      <a:folHlink>
        <a:srgbClr val="B7283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3">
      <a:dk1>
        <a:srgbClr val="000000"/>
      </a:dk1>
      <a:lt1>
        <a:srgbClr val="FFFFFF"/>
      </a:lt1>
      <a:dk2>
        <a:srgbClr val="264C94"/>
      </a:dk2>
      <a:lt2>
        <a:srgbClr val="35A8E0"/>
      </a:lt2>
      <a:accent1>
        <a:srgbClr val="7CB4E2"/>
      </a:accent1>
      <a:accent2>
        <a:srgbClr val="358A7C"/>
      </a:accent2>
      <a:accent3>
        <a:srgbClr val="A5A5A5"/>
      </a:accent3>
      <a:accent4>
        <a:srgbClr val="26693A"/>
      </a:accent4>
      <a:accent5>
        <a:srgbClr val="F6AC10"/>
      </a:accent5>
      <a:accent6>
        <a:srgbClr val="B7283C"/>
      </a:accent6>
      <a:hlink>
        <a:srgbClr val="358A7C"/>
      </a:hlink>
      <a:folHlink>
        <a:srgbClr val="B7283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1347</Words>
  <Application>Microsoft Office PowerPoint</Application>
  <PresentationFormat>Widescreen</PresentationFormat>
  <Paragraphs>225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Montserrat ExtraBold</vt:lpstr>
      <vt:lpstr>Nunito</vt:lpstr>
      <vt:lpstr>Roboto</vt:lpstr>
      <vt:lpstr>Calibri</vt:lpstr>
      <vt:lpstr>Тема Office</vt:lpstr>
      <vt:lpstr>PowerPoint Presentation</vt:lpstr>
      <vt:lpstr>Agenda</vt:lpstr>
      <vt:lpstr>PowerPoint Presentation</vt:lpstr>
      <vt:lpstr>Who are we?</vt:lpstr>
      <vt:lpstr>PowerPoint Presentation</vt:lpstr>
      <vt:lpstr>Our context</vt:lpstr>
      <vt:lpstr>Our context: process</vt:lpstr>
      <vt:lpstr>Summary and Response Essay</vt:lpstr>
      <vt:lpstr>Motivation for the study </vt:lpstr>
      <vt:lpstr>Results of other studies</vt:lpstr>
      <vt:lpstr>PowerPoint Presentation</vt:lpstr>
      <vt:lpstr>Research instruments: context and participants</vt:lpstr>
      <vt:lpstr>PowerPoint Presentation</vt:lpstr>
      <vt:lpstr>Questionnaire results</vt:lpstr>
      <vt:lpstr>Student comments</vt:lpstr>
      <vt:lpstr>Questionnaire results</vt:lpstr>
      <vt:lpstr>Interview results: most useful forms</vt:lpstr>
      <vt:lpstr>Interview results: least useful forms</vt:lpstr>
      <vt:lpstr>Student paper analysis</vt:lpstr>
      <vt:lpstr>PowerPoint Presentation</vt:lpstr>
      <vt:lpstr>Implications for pedagogy</vt:lpstr>
      <vt:lpstr>PowerPoint Presentation</vt:lpstr>
      <vt:lpstr>QR code for the contact details and the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Iroda</cp:lastModifiedBy>
  <cp:revision>1</cp:revision>
  <dcterms:created xsi:type="dcterms:W3CDTF">2022-06-28T05:50:22Z</dcterms:created>
  <dcterms:modified xsi:type="dcterms:W3CDTF">2023-04-16T12:57:43Z</dcterms:modified>
</cp:coreProperties>
</file>