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oto Sans Symbols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pA+Z+wRPp/obEo/Lltx4LIZAS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d8b363e3b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2d8b363e3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19fa326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2219fa3261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2219fa3261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d8b363e3b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22d8b363e3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d8b363e3b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2d8b363e3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Gained BALEAP funding for a research project which aimed to evaluate and design a framework for integrating the awareness of social justice into teaching and learning materials in an EAP curriculum.   </a:t>
            </a:r>
            <a:endParaRPr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Range of responses </a:t>
            </a:r>
            <a:endParaRPr/>
          </a:p>
        </p:txBody>
      </p:sp>
      <p:sp>
        <p:nvSpPr>
          <p:cNvPr id="153" name="Google Shape;15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breen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.Mansfield@westminster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7/S0261444811000528" TargetMode="External"/><Relationship Id="rId3" Type="http://schemas.openxmlformats.org/officeDocument/2006/relationships/hyperlink" Target="https://developeap.weebly.com/" TargetMode="External"/><Relationship Id="rId7" Type="http://schemas.openxmlformats.org/officeDocument/2006/relationships/hyperlink" Target="https://discs.i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ishcouncil.org/climate-connection" TargetMode="External"/><Relationship Id="rId5" Type="http://schemas.openxmlformats.org/officeDocument/2006/relationships/hyperlink" Target="https://doi-org.uow.idm.oclc.org/10.1080/2159676X.2019.1628806" TargetMode="External"/><Relationship Id="rId4" Type="http://schemas.openxmlformats.org/officeDocument/2006/relationships/hyperlink" Target="https://dx.doi.org/10.1191/1478088706qp063oa" TargetMode="Externa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1F3864">
                  <a:alpha val="82352"/>
                </a:srgbClr>
              </a:gs>
              <a:gs pos="21000">
                <a:srgbClr val="1F3864">
                  <a:alpha val="82352"/>
                </a:srgbClr>
              </a:gs>
              <a:gs pos="100000">
                <a:srgbClr val="4472C4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2F5496">
                  <a:alpha val="0"/>
                </a:srgbClr>
              </a:gs>
              <a:gs pos="99000">
                <a:srgbClr val="000000">
                  <a:alpha val="40392"/>
                </a:srgbClr>
              </a:gs>
              <a:gs pos="100000">
                <a:srgbClr val="000000">
                  <a:alpha val="40392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0">
                <a:srgbClr val="2F5496">
                  <a:alpha val="0"/>
                </a:srgbClr>
              </a:gs>
              <a:gs pos="3000">
                <a:srgbClr val="2F5496">
                  <a:alpha val="0"/>
                </a:srgbClr>
              </a:gs>
              <a:gs pos="100000">
                <a:srgbClr val="000000">
                  <a:alpha val="72549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0">
                <a:srgbClr val="2F5496">
                  <a:alpha val="0"/>
                </a:srgbClr>
              </a:gs>
              <a:gs pos="3000">
                <a:srgbClr val="2F5496">
                  <a:alpha val="0"/>
                </a:srgbClr>
              </a:gs>
              <a:gs pos="100000">
                <a:srgbClr val="000000">
                  <a:alpha val="26274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rgbClr val="4472C4">
                  <a:alpha val="25490"/>
                </a:srgbClr>
              </a:gs>
              <a:gs pos="85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GB" sz="4800">
                <a:solidFill>
                  <a:srgbClr val="FFFFFF"/>
                </a:solidFill>
              </a:rPr>
              <a:t>Mediating a role for social justice in the activity of </a:t>
            </a:r>
            <a:br>
              <a:rPr lang="en-GB" sz="4800">
                <a:solidFill>
                  <a:srgbClr val="FFFFFF"/>
                </a:solidFill>
              </a:rPr>
            </a:br>
            <a:r>
              <a:rPr lang="en-GB" sz="4800">
                <a:solidFill>
                  <a:srgbClr val="FFFFFF"/>
                </a:solidFill>
              </a:rPr>
              <a:t>EAP teaching </a:t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rgbClr val="2F5496">
                  <a:alpha val="49411"/>
                </a:srgbClr>
              </a:gs>
              <a:gs pos="99000">
                <a:srgbClr val="000000">
                  <a:alpha val="33333"/>
                </a:srgbClr>
              </a:gs>
              <a:gs pos="100000">
                <a:srgbClr val="000000">
                  <a:alpha val="3333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GB" sz="1700" b="1">
                <a:solidFill>
                  <a:srgbClr val="FFFFFF"/>
                </a:solidFill>
              </a:rPr>
              <a:t>Thursday 20</a:t>
            </a:r>
            <a:r>
              <a:rPr lang="en-GB" sz="1700" b="1" baseline="30000">
                <a:solidFill>
                  <a:srgbClr val="FFFFFF"/>
                </a:solidFill>
              </a:rPr>
              <a:t>th</a:t>
            </a:r>
            <a:r>
              <a:rPr lang="en-GB" sz="1700" b="1">
                <a:solidFill>
                  <a:srgbClr val="FFFFFF"/>
                </a:solidFill>
              </a:rPr>
              <a:t> April 2023, 12:10-12:50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GB" sz="1700">
                <a:solidFill>
                  <a:srgbClr val="FFFFFF"/>
                </a:solidFill>
              </a:rPr>
              <a:t>Dr Paul Breen – </a:t>
            </a:r>
            <a:r>
              <a:rPr lang="en-GB" sz="17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paul.breen@ucl.ac.uk</a:t>
            </a:r>
            <a:r>
              <a:rPr lang="en-GB" sz="1700">
                <a:solidFill>
                  <a:srgbClr val="FFFFFF"/>
                </a:solidFill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GB" sz="1700">
                <a:solidFill>
                  <a:srgbClr val="FFFFFF"/>
                </a:solidFill>
              </a:rPr>
              <a:t>Katherine Mansfield – </a:t>
            </a:r>
            <a:r>
              <a:rPr lang="en-GB" sz="17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k.mansfield@westminster.ac.uk</a:t>
            </a:r>
            <a:r>
              <a:rPr lang="en-GB" sz="1700">
                <a:solidFill>
                  <a:srgbClr val="FFFFFF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d8b363e3b_0_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2d8b363e3b_0_17"/>
          <p:cNvSpPr/>
          <p:nvPr/>
        </p:nvSpPr>
        <p:spPr>
          <a:xfrm flipH="1">
            <a:off x="-3" y="-1"/>
            <a:ext cx="12192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2d8b363e3b_0_17"/>
          <p:cNvSpPr/>
          <p:nvPr/>
        </p:nvSpPr>
        <p:spPr>
          <a:xfrm rot="10800000" flipH="1">
            <a:off x="-3" y="142"/>
            <a:ext cx="8115300" cy="15906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2d8b363e3b_0_17"/>
          <p:cNvSpPr/>
          <p:nvPr/>
        </p:nvSpPr>
        <p:spPr>
          <a:xfrm flipH="1">
            <a:off x="8115297" y="-1"/>
            <a:ext cx="4076700" cy="1590600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2d8b363e3b_0_17"/>
          <p:cNvSpPr/>
          <p:nvPr/>
        </p:nvSpPr>
        <p:spPr>
          <a:xfrm>
            <a:off x="459350" y="-1"/>
            <a:ext cx="11732700" cy="1597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2d8b363e3b_0_17"/>
          <p:cNvSpPr txBox="1">
            <a:spLocks noGrp="1"/>
          </p:cNvSpPr>
          <p:nvPr>
            <p:ph type="title"/>
          </p:nvPr>
        </p:nvSpPr>
        <p:spPr>
          <a:xfrm>
            <a:off x="310897" y="294538"/>
            <a:ext cx="10956600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Challenges &amp; Contradictions</a:t>
            </a:r>
            <a:endParaRPr/>
          </a:p>
        </p:txBody>
      </p:sp>
      <p:pic>
        <p:nvPicPr>
          <p:cNvPr id="212" name="Google Shape;212;g22d8b363e3b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5300" y="0"/>
            <a:ext cx="4076700" cy="159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2d8b363e3b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97425"/>
            <a:ext cx="4582950" cy="412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2d8b363e3b_0_17"/>
          <p:cNvSpPr txBox="1"/>
          <p:nvPr/>
        </p:nvSpPr>
        <p:spPr>
          <a:xfrm>
            <a:off x="-150" y="6275985"/>
            <a:ext cx="4583100" cy="43085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Image opposite accessed at metro.co.uk </a:t>
            </a:r>
            <a:endParaRPr sz="160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22d8b363e3b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9925" y="1668575"/>
            <a:ext cx="6857874" cy="37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2d8b363e3b_0_17"/>
          <p:cNvSpPr txBox="1"/>
          <p:nvPr/>
        </p:nvSpPr>
        <p:spPr>
          <a:xfrm>
            <a:off x="5281275" y="5505425"/>
            <a:ext cx="6383400" cy="1200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A need to join together our respective struggles in terms of who we are (personally/professionally) and what we are trying to achieve regarding Social Justice.  </a:t>
            </a:r>
            <a:endParaRPr sz="220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19fa3261b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219fa3261b_0_0"/>
          <p:cNvSpPr/>
          <p:nvPr/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100000">
                <a:srgbClr val="000000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219fa3261b_0_0"/>
          <p:cNvSpPr/>
          <p:nvPr/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0">
                <a:srgbClr val="2F5496">
                  <a:alpha val="58823"/>
                </a:srgbClr>
              </a:gs>
              <a:gs pos="1000">
                <a:srgbClr val="2F5496">
                  <a:alpha val="58823"/>
                </a:srgb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219fa3261b_0_0"/>
          <p:cNvSpPr/>
          <p:nvPr/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13000">
                <a:srgbClr val="1F3864">
                  <a:alpha val="0"/>
                </a:srgbClr>
              </a:gs>
              <a:gs pos="99000">
                <a:srgbClr val="000000">
                  <a:alpha val="27843"/>
                </a:srgbClr>
              </a:gs>
              <a:gs pos="100000">
                <a:srgbClr val="000000">
                  <a:alpha val="2784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219fa3261b_0_0"/>
          <p:cNvSpPr/>
          <p:nvPr/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13000">
                <a:srgbClr val="1F3864">
                  <a:alpha val="0"/>
                </a:srgbClr>
              </a:gs>
              <a:gs pos="99000">
                <a:srgbClr val="2F5496">
                  <a:alpha val="49803"/>
                </a:srgbClr>
              </a:gs>
              <a:gs pos="100000">
                <a:srgbClr val="2F5496">
                  <a:alpha val="49803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219fa3261b_0_0"/>
          <p:cNvSpPr/>
          <p:nvPr/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0">
                <a:srgbClr val="000000">
                  <a:alpha val="34901"/>
                </a:srgbClr>
              </a:gs>
              <a:gs pos="13000">
                <a:srgbClr val="000000">
                  <a:alpha val="34901"/>
                </a:srgbClr>
              </a:gs>
              <a:gs pos="99000">
                <a:srgbClr val="2F5496">
                  <a:alpha val="0"/>
                </a:srgbClr>
              </a:gs>
              <a:gs pos="100000">
                <a:srgbClr val="2F5496">
                  <a:alpha val="0"/>
                </a:srgbClr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219fa3261b_0_0"/>
          <p:cNvSpPr/>
          <p:nvPr/>
        </p:nvSpPr>
        <p:spPr>
          <a:xfrm>
            <a:off x="987713" y="4049"/>
            <a:ext cx="10216576" cy="4729040"/>
          </a:xfrm>
          <a:custGeom>
            <a:avLst/>
            <a:gdLst/>
            <a:ahLst/>
            <a:cxnLst/>
            <a:rect l="l" t="t" r="r" b="b"/>
            <a:pathLst>
              <a:path w="10216576" h="4729040" extrusionOk="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0">
                <a:srgbClr val="1F3864">
                  <a:alpha val="3921"/>
                </a:srgbClr>
              </a:gs>
              <a:gs pos="7000">
                <a:srgbClr val="1F3864">
                  <a:alpha val="3921"/>
                </a:srgbClr>
              </a:gs>
              <a:gs pos="99000">
                <a:srgbClr val="4472C4">
                  <a:alpha val="23921"/>
                </a:srgbClr>
              </a:gs>
              <a:gs pos="100000">
                <a:srgbClr val="4472C4">
                  <a:alpha val="23921"/>
                </a:srgbClr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219fa3261b_0_0"/>
          <p:cNvSpPr txBox="1"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Proposed framework for the design and development of EAP materials / curricula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 rot="-54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rgbClr val="4472C4">
                  <a:alpha val="49411"/>
                </a:srgbClr>
              </a:gs>
              <a:gs pos="100000">
                <a:srgbClr val="1F3864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/>
          <p:nvPr/>
        </p:nvSpPr>
        <p:spPr>
          <a:xfrm rot="-54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8431"/>
                </a:srgbClr>
              </a:gs>
              <a:gs pos="6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8DA9DB">
                  <a:alpha val="0"/>
                </a:srgbClr>
              </a:gs>
              <a:gs pos="39000">
                <a:srgbClr val="8DA9DB">
                  <a:alpha val="0"/>
                </a:srgbClr>
              </a:gs>
              <a:gs pos="100000">
                <a:srgbClr val="2F5496">
                  <a:alpha val="25490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623775" y="1678225"/>
            <a:ext cx="2880900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Proposed framework</a:t>
            </a:r>
            <a:endParaRPr/>
          </a:p>
        </p:txBody>
      </p:sp>
      <p:pic>
        <p:nvPicPr>
          <p:cNvPr id="241" name="Google Shape;241;p10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02428" y="520636"/>
            <a:ext cx="7225748" cy="581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>
            <a:spLocks noGrp="1"/>
          </p:cNvSpPr>
          <p:nvPr>
            <p:ph type="title"/>
          </p:nvPr>
        </p:nvSpPr>
        <p:spPr>
          <a:xfrm>
            <a:off x="541177" y="294538"/>
            <a:ext cx="10726374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Issues for discussion  </a:t>
            </a:r>
            <a:endParaRPr/>
          </a:p>
        </p:txBody>
      </p:sp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152050" y="1129085"/>
            <a:ext cx="8115300" cy="428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en-GB" sz="2200" dirty="0"/>
              <a:t>Do you see a need for a greater sense of SJ in the EAP classroom?</a:t>
            </a:r>
          </a:p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en-GB" sz="2200" dirty="0"/>
              <a:t>Or do we need a greater sense of EAP/HE ecosystem as a whole? </a:t>
            </a:r>
          </a:p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en-GB" sz="2200" dirty="0"/>
              <a:t>What is your role as an EAP practitioner in relation to SJ? </a:t>
            </a:r>
          </a:p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en-GB" sz="2200" dirty="0"/>
              <a:t>Is the EAP classroom the right place to do this? </a:t>
            </a:r>
            <a:endParaRPr sz="2200" dirty="0"/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5300" y="0"/>
            <a:ext cx="4076700" cy="159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9400" y="1597425"/>
            <a:ext cx="3772599" cy="52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-94825" y="-3339"/>
            <a:ext cx="11732700" cy="1597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459350" y="294550"/>
            <a:ext cx="10808125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 dirty="0">
                <a:solidFill>
                  <a:srgbClr val="FFFFFF"/>
                </a:solidFill>
              </a:rPr>
              <a:t>References</a:t>
            </a:r>
            <a:endParaRPr dirty="0"/>
          </a:p>
        </p:txBody>
      </p:sp>
      <p:sp>
        <p:nvSpPr>
          <p:cNvPr id="265" name="Google Shape;265;p12"/>
          <p:cNvSpPr txBox="1">
            <a:spLocks noGrp="1"/>
          </p:cNvSpPr>
          <p:nvPr>
            <p:ph type="body" idx="1"/>
          </p:nvPr>
        </p:nvSpPr>
        <p:spPr>
          <a:xfrm>
            <a:off x="459350" y="2040950"/>
            <a:ext cx="11113500" cy="4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Bolster A., &amp; Levrai, P. (2020). Develop EAP: A sustainable academic English skills course. Develop EAP.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https://developeap.weebly.com/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Braun, V., &amp; Clarke, V. (2006). Using thematic analysis in psychology. </a:t>
            </a:r>
            <a:r>
              <a:rPr lang="en-GB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Qualitative Research in Psychology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 (2), 77-101.</a:t>
            </a:r>
            <a:r>
              <a:rPr lang="en-GB" sz="14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https://dx.doi.org/10.1191/1478088706qp063oa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Braun, V., &amp; Clarke, V. (2012). Thematic Analysis. In </a:t>
            </a:r>
            <a:r>
              <a:rPr lang="en-GB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 Handbook of Research Methods in Psychology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edited by H. Cooper, Vol. 2: Research Designs, pp 57–71. Washington, DC: APA books. 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Braun, V., &amp; Clarke, V. (2019). Reflecting on reflexive thematic analysis, </a:t>
            </a:r>
            <a:r>
              <a:rPr lang="en-GB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Qualitative Research in Sport, Exercise and Health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11:4, 589-597, </a:t>
            </a:r>
            <a:r>
              <a:rPr lang="en-GB" sz="14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https://doi-org.uow.idm.oclc.org/10.1080/2159676X.2019.1628806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British Council. (n.d.) The Climate Connection.</a:t>
            </a:r>
            <a:r>
              <a:rPr lang="en-GB" sz="14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https://www.britishcouncil.org/climate-connection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DISCs – Disciplines Inquiring into Societal Challenges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(2022). </a:t>
            </a:r>
            <a:r>
              <a:rPr lang="en-GB" sz="14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https://discs.ie/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Engeström, Y.  (2001) Expansive Learning at Work: Toward an activity theoretical reconceptualization, </a:t>
            </a:r>
            <a:r>
              <a:rPr lang="en-GB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Education and Work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14(1), 133-156.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Tomlinson, B. (2003). Developing materials to develop yourself. </a:t>
            </a:r>
            <a:r>
              <a:rPr lang="en-GB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Humanising Language Teaching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(4). Bloomsbury Academic.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Tomlinson, B. (2012). Materials development for language learning and teaching. </a:t>
            </a:r>
            <a:r>
              <a:rPr lang="en-GB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 Teaching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(2), 143–179.</a:t>
            </a:r>
            <a:r>
              <a:rPr lang="en-GB" sz="14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https://doi.org/10.1017/S0261444811000528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66" name="Google Shape;266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15300" y="0"/>
            <a:ext cx="4076700" cy="15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2d8b363e3b_0_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2d8b363e3b_0_32"/>
          <p:cNvSpPr/>
          <p:nvPr/>
        </p:nvSpPr>
        <p:spPr>
          <a:xfrm flipH="1">
            <a:off x="-3" y="-1"/>
            <a:ext cx="12192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2d8b363e3b_0_32"/>
          <p:cNvSpPr/>
          <p:nvPr/>
        </p:nvSpPr>
        <p:spPr>
          <a:xfrm rot="10800000" flipH="1">
            <a:off x="-3" y="142"/>
            <a:ext cx="8115300" cy="15906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2d8b363e3b_0_32"/>
          <p:cNvSpPr/>
          <p:nvPr/>
        </p:nvSpPr>
        <p:spPr>
          <a:xfrm flipH="1">
            <a:off x="8115297" y="-1"/>
            <a:ext cx="4076700" cy="1590600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22d8b363e3b_0_32"/>
          <p:cNvSpPr/>
          <p:nvPr/>
        </p:nvSpPr>
        <p:spPr>
          <a:xfrm>
            <a:off x="-94825" y="-3339"/>
            <a:ext cx="11732700" cy="1597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2d8b363e3b_0_32"/>
          <p:cNvSpPr txBox="1">
            <a:spLocks noGrp="1"/>
          </p:cNvSpPr>
          <p:nvPr>
            <p:ph type="title"/>
          </p:nvPr>
        </p:nvSpPr>
        <p:spPr>
          <a:xfrm>
            <a:off x="459350" y="294550"/>
            <a:ext cx="10808100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References</a:t>
            </a:r>
            <a:endParaRPr/>
          </a:p>
        </p:txBody>
      </p:sp>
      <p:sp>
        <p:nvSpPr>
          <p:cNvPr id="277" name="Google Shape;277;g22d8b363e3b_0_32"/>
          <p:cNvSpPr txBox="1">
            <a:spLocks noGrp="1"/>
          </p:cNvSpPr>
          <p:nvPr>
            <p:ph type="body" idx="1"/>
          </p:nvPr>
        </p:nvSpPr>
        <p:spPr>
          <a:xfrm>
            <a:off x="459350" y="1439186"/>
            <a:ext cx="11113500" cy="522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Images accessed at Unsplash.com and metro.co.uk </a:t>
            </a: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Links to authors mentioned without direct citation: </a:t>
            </a:r>
            <a:endParaRPr sz="1400" b="1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McArthur, J. (2010). Achieving social justice within and through higher education: the challenge for critical pedagogy, </a:t>
            </a:r>
            <a:r>
              <a:rPr lang="en-GB" sz="1400" i="1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Teaching in Higher Education</a:t>
            </a:r>
            <a:r>
              <a:rPr lang="en-GB" sz="1400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, 15:5, 493-504</a:t>
            </a:r>
            <a:endParaRPr sz="1400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McArthur, J. (2022). Critical theory in a decolonial age. </a:t>
            </a:r>
            <a:r>
              <a:rPr lang="en-GB" sz="1400" i="1" dirty="0">
                <a:latin typeface="Arial"/>
                <a:ea typeface="Arial"/>
                <a:cs typeface="Arial"/>
                <a:sym typeface="Arial"/>
              </a:rPr>
              <a:t>Educational Philosophy and Theory, 54(10)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, pp.1681-1692.</a:t>
            </a: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Pearson, J. (2017).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Processfolio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: Uniting academic literacies and critical emancipatory action research for practitioner-led inquiry into EAP writing assessment. </a:t>
            </a:r>
            <a:r>
              <a:rPr lang="en-GB" sz="1400" i="1" dirty="0">
                <a:latin typeface="Arial"/>
                <a:ea typeface="Arial"/>
                <a:cs typeface="Arial"/>
                <a:sym typeface="Arial"/>
              </a:rPr>
              <a:t>Critical Inquiry in Language Studies, 14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(2-3), pp.158-181.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Pearson, J. (2021). Assessment of agency or assessment for agency?: a critical realist action research study into the impact of a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processfolio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assessment within UK HE preparatory courses for international students. </a:t>
            </a:r>
            <a:r>
              <a:rPr lang="en-GB" sz="1400" i="1" dirty="0">
                <a:latin typeface="Arial"/>
                <a:ea typeface="Arial"/>
                <a:cs typeface="Arial"/>
                <a:sym typeface="Arial"/>
              </a:rPr>
              <a:t>Educational Action Research, 29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(2), pp.259-275.</a:t>
            </a: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Wenger, E. (1998). </a:t>
            </a:r>
            <a:r>
              <a:rPr lang="en-GB" sz="1400" i="1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Communities of practice: Learning, meaning, and identity</a:t>
            </a:r>
            <a:r>
              <a:rPr lang="en-GB" sz="1400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. Cambridge University Press.</a:t>
            </a:r>
            <a:endParaRPr sz="1400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Wenger, E., McDermott, R., &amp; Snyder, W. M. (2002). Seven principles for cultivating communities of practice. </a:t>
            </a:r>
            <a:r>
              <a:rPr lang="en-GB" sz="1400" i="1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Cultivating Communities of Practice: A Guide to Managing Knowledge</a:t>
            </a:r>
            <a:r>
              <a:rPr lang="en-GB" sz="1400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i="1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GB" sz="1400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				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			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		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278" name="Google Shape;278;g22d8b363e3b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5300" y="0"/>
            <a:ext cx="4076700" cy="15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490"/>
                </a:srgbClr>
              </a:gs>
              <a:gs pos="100000">
                <a:srgbClr val="4472C4">
                  <a:alpha val="4549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235"/>
                </a:srgbClr>
              </a:gs>
              <a:gs pos="2000">
                <a:srgbClr val="4472C4">
                  <a:alpha val="28235"/>
                </a:srgbClr>
              </a:gs>
              <a:gs pos="100000">
                <a:srgbClr val="000000">
                  <a:alpha val="2941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35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588"/>
                </a:srgbClr>
              </a:gs>
              <a:gs pos="100000">
                <a:srgbClr val="8DA9DB">
                  <a:alpha val="10588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Outline of structure </a:t>
            </a:r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 context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Research project overview  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Challenges &amp; contradictions 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Proposed framework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Issues for discussion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76525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53250" y="113499"/>
            <a:ext cx="11732700" cy="1597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6100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The Context </a:t>
            </a:r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1371600" y="2318200"/>
            <a:ext cx="70632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Began life on a pre-sessional course - scattering the seeds of an idea to do something connected to social issues </a:t>
            </a: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Very much an Etienne Wenger-esque 1990s notion of organic growth - build topics into the regular course </a:t>
            </a: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Quickly realised we needed something much more structured and cultivated -  dedicated electives </a:t>
            </a: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5300" y="0"/>
            <a:ext cx="4076700" cy="159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7675" y="1775725"/>
            <a:ext cx="3108275" cy="508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d8b363e3b_0_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2d8b363e3b_0_3"/>
          <p:cNvSpPr/>
          <p:nvPr/>
        </p:nvSpPr>
        <p:spPr>
          <a:xfrm flipH="1">
            <a:off x="-3" y="-1"/>
            <a:ext cx="12192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2d8b363e3b_0_3"/>
          <p:cNvSpPr/>
          <p:nvPr/>
        </p:nvSpPr>
        <p:spPr>
          <a:xfrm rot="10800000" flipH="1">
            <a:off x="-3" y="142"/>
            <a:ext cx="8115300" cy="15906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2d8b363e3b_0_3"/>
          <p:cNvSpPr/>
          <p:nvPr/>
        </p:nvSpPr>
        <p:spPr>
          <a:xfrm flipH="1">
            <a:off x="8115297" y="-1"/>
            <a:ext cx="4076700" cy="1590600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2d8b363e3b_0_3"/>
          <p:cNvSpPr/>
          <p:nvPr/>
        </p:nvSpPr>
        <p:spPr>
          <a:xfrm>
            <a:off x="453250" y="113499"/>
            <a:ext cx="11732700" cy="1597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2d8b363e3b_0_3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6100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The Context </a:t>
            </a:r>
            <a:endParaRPr/>
          </a:p>
        </p:txBody>
      </p:sp>
      <p:sp>
        <p:nvSpPr>
          <p:cNvPr id="134" name="Google Shape;134;g22d8b363e3b_0_3"/>
          <p:cNvSpPr txBox="1">
            <a:spLocks noGrp="1"/>
          </p:cNvSpPr>
          <p:nvPr>
            <p:ph type="body" idx="1"/>
          </p:nvPr>
        </p:nvSpPr>
        <p:spPr>
          <a:xfrm>
            <a:off x="1371600" y="2318200"/>
            <a:ext cx="70632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To create such electives we needed materials and having taught an MA TESOL course realised the paucity of theory regarding the production of materials </a:t>
            </a: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Decided then to investigate how such a course might be designed and how theory might inform it</a:t>
            </a: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Applied for BALEAP funding and got that </a:t>
            </a: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Began a research project that was quite ambitious but felt worthwhile for so many reasons </a:t>
            </a: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135" name="Google Shape;135;g22d8b363e3b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5300" y="0"/>
            <a:ext cx="4076700" cy="159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2d8b363e3b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800" y="1590750"/>
            <a:ext cx="3536151" cy="52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643250" y="294550"/>
            <a:ext cx="10624200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Research project overview</a:t>
            </a: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559837" y="1409699"/>
            <a:ext cx="10954139" cy="459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GB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RQ1: </a:t>
            </a:r>
            <a:r>
              <a:rPr lang="en-GB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meant by Social Justice in EAP teaching and learning contexts, both locally and globally?</a:t>
            </a:r>
            <a:endParaRPr sz="1800" b="1" i="0" u="none" strike="noStrike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GB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RQ2: </a:t>
            </a:r>
            <a:r>
              <a:rPr lang="en-GB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existing sets of EAP teaching and learning resources incorporate aspects of Social Justice in both materials and curriculum levels? 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Curriculum and materials used at UoW pre-sessional courses 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Bolster &amp;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Levrai’s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(2020) ‘Develop EAP: A sustainable Academic English Skills Course’ 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British Council’s ‘The Climate Connection course’ (ten-part podcast series) </a:t>
            </a:r>
            <a:endParaRPr sz="1800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1" i="0" u="none" strike="noStrike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5300" y="0"/>
            <a:ext cx="4076700" cy="15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459349" y="-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539497" y="294538"/>
            <a:ext cx="10728054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RQ1: </a:t>
            </a:r>
            <a:r>
              <a:rPr lang="en-GB" sz="24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meant by Social Justice in </a:t>
            </a: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EAP </a:t>
            </a:r>
            <a:r>
              <a:rPr lang="en-GB" sz="24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and learning contexts, both locally and globally?</a:t>
            </a:r>
            <a:br>
              <a:rPr lang="en-GB" sz="2400" b="0" i="0" u="none" strike="noStrik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</a:br>
            <a:endParaRPr sz="2400">
              <a:solidFill>
                <a:schemeClr val="lt1"/>
              </a:solidFill>
            </a:endParaRPr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459350" y="1825625"/>
            <a:ext cx="11732646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 dirty="0"/>
              <a:t>Locally</a:t>
            </a:r>
            <a:r>
              <a:rPr lang="en-GB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b="1" dirty="0"/>
              <a:t>Linkage between EAP teaching and core values of SJ:</a:t>
            </a:r>
            <a:r>
              <a:rPr lang="en-GB" dirty="0"/>
              <a:t> human rights, immigration, child labour, etc.  </a:t>
            </a:r>
            <a:endParaRPr dirty="0"/>
          </a:p>
          <a:p>
            <a:pPr marL="228600" lvl="0" indent="-1889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 b="1" dirty="0"/>
              <a:t>Most critically engaged definition</a:t>
            </a:r>
            <a:r>
              <a:rPr lang="en-GB" dirty="0"/>
              <a:t>: </a:t>
            </a:r>
            <a:r>
              <a:rPr lang="en-GB" sz="2900" dirty="0"/>
              <a:t>“</a:t>
            </a:r>
            <a:r>
              <a:rPr lang="en-GB" sz="2900" i="1" dirty="0"/>
              <a:t>my definition of social justice relates to power imbalances within society – political, financial, cultural, social power and the interrelationship with factors such as race, gender, sexuality, socio-economic status, etc</a:t>
            </a:r>
            <a:r>
              <a:rPr lang="en-GB" sz="2900" dirty="0"/>
              <a:t>”.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b="1" dirty="0"/>
              <a:t>Whose role is it to teach SJ?</a:t>
            </a:r>
            <a:r>
              <a:rPr lang="en-GB" dirty="0"/>
              <a:t> More cautious voices: “somebody else’s’ responsibility”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b="1" dirty="0"/>
              <a:t>Should it be incorporated into EAP teaching? </a:t>
            </a:r>
            <a:r>
              <a:rPr lang="en-GB" dirty="0"/>
              <a:t>“Depends on the principles underpinning the curriculum”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 dirty="0"/>
              <a:t>Globally</a:t>
            </a:r>
            <a:r>
              <a:rPr lang="en-GB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Perceptions differ according to country of origin, workplace &amp; teaching-learning environments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b="1" dirty="0"/>
              <a:t>Agreement?</a:t>
            </a:r>
            <a:r>
              <a:rPr lang="en-GB" dirty="0"/>
              <a:t> Transgender rights highlighted as very difficult to discuss and certain topics cause teachers to “self-censor”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 dirty="0"/>
              <a:t>Conclusion: 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 dirty="0"/>
              <a:t>Most EAP practitioners are advocates of SJ and general agreement on the necessity of SJ in EAP but... uncertainty as to how theory might relate to practice beyond ad-hoc, context-specific enactments.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559838" y="294538"/>
            <a:ext cx="11318218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RQ2: How do existing sets of EAP teaching and learning resources incorporate aspects of Social Justice in both materials and curriculum levels? </a:t>
            </a:r>
            <a:br>
              <a:rPr lang="en-GB" sz="24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</a:br>
            <a:endParaRPr sz="2400">
              <a:solidFill>
                <a:srgbClr val="FFFFFF"/>
              </a:solidFill>
            </a:endParaRPr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559837" y="904875"/>
            <a:ext cx="10954139" cy="509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143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4" name="Google Shape;174;p7"/>
          <p:cNvSpPr txBox="1"/>
          <p:nvPr/>
        </p:nvSpPr>
        <p:spPr>
          <a:xfrm>
            <a:off x="559837" y="2176374"/>
            <a:ext cx="10707588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of a course or one-off lesson?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Encountered both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the needs of learners?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those designed with EAP learners in mind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Informed by a particular theory?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EAP materials seem driven or informed by principles of academic language acquisition and development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Considerations?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practical needs e.g. most aim to prepare students for university life through incorporation of academic skills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 &amp; expose students to real world language?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Yes but would need to be adapted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Scope for input &amp; output?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228601" y="294538"/>
            <a:ext cx="11038950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RQ2: How do existing sets of EAP teaching and learning resources incorporate aspects of Social Justice in both materials and curriculum levels? </a:t>
            </a:r>
            <a:br>
              <a:rPr lang="en-GB" sz="24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</a:br>
            <a:endParaRPr sz="2400">
              <a:solidFill>
                <a:srgbClr val="FFFFFF"/>
              </a:solidFill>
            </a:endParaRPr>
          </a:p>
        </p:txBody>
      </p:sp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495717" y="1687466"/>
            <a:ext cx="10954139" cy="480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143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7" name="Google Shape;187;p8"/>
          <p:cNvSpPr txBox="1"/>
          <p:nvPr/>
        </p:nvSpPr>
        <p:spPr>
          <a:xfrm>
            <a:off x="313346" y="1922536"/>
            <a:ext cx="11546422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 to wider curriculum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Depends on the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ss’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course, might have to make special mention to ss disciplines to tie the questions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benefits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Yes, BUT when used with adaptations and highlight these benefits to ss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Shortcomings?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Only a few included discursive elements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address issues of Social Justice in one-off lessons, not throughout &amp; need to be adapted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372"/>
                </a:srgbClr>
              </a:gs>
              <a:gs pos="100000">
                <a:srgbClr val="1F3864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310897" y="294538"/>
            <a:ext cx="10956654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Challenges &amp; Contradictions</a:t>
            </a:r>
            <a:endParaRPr/>
          </a:p>
        </p:txBody>
      </p:sp>
      <p:sp>
        <p:nvSpPr>
          <p:cNvPr id="198" name="Google Shape;198;p9"/>
          <p:cNvSpPr txBox="1">
            <a:spLocks noGrp="1"/>
          </p:cNvSpPr>
          <p:nvPr>
            <p:ph type="body" idx="1"/>
          </p:nvPr>
        </p:nvSpPr>
        <p:spPr>
          <a:xfrm>
            <a:off x="4837175" y="1773750"/>
            <a:ext cx="6248100" cy="4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Assessment and curricular contradictions - the recurring mismatch between what/how we teach and how we assess students (McArthur, Pearson). 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69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Finding a synergy between ‘topics’ and the focus of Pre-Sessional courses (</a:t>
            </a:r>
            <a:r>
              <a:rPr lang="en-GB" sz="2000" i="1"/>
              <a:t>if we even know the focus</a:t>
            </a:r>
            <a:r>
              <a:rPr lang="en-GB" sz="2000"/>
              <a:t>) - defining the activity of EAP teaching. 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69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The justice of Pre-Sessionals in themselves - why do they exist as they do? How are they staffed? Colonialism? Deficit model?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69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Challenges and contradictions within a social justice epistemology itself. Fragmented - fractured - a reincarnation of imperialistic divisions. 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5300" y="0"/>
            <a:ext cx="4076700" cy="159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97425"/>
            <a:ext cx="4582950" cy="32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-100" y="5236725"/>
            <a:ext cx="4583100" cy="1200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challenging balancing act in terms of managing all of the contradictions and tensions </a:t>
            </a:r>
            <a:r>
              <a:rPr lang="en-GB" sz="22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(snapshot oppos</a:t>
            </a:r>
            <a:r>
              <a:rPr lang="en-GB" sz="2200" b="1" i="1">
                <a:latin typeface="Calibri"/>
                <a:ea typeface="Calibri"/>
                <a:cs typeface="Calibri"/>
                <a:sym typeface="Calibri"/>
              </a:rPr>
              <a:t>ite) </a:t>
            </a:r>
            <a:endParaRPr sz="22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Microsoft Office PowerPoint</Application>
  <PresentationFormat>Widescreen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Noto Sans Symbols</vt:lpstr>
      <vt:lpstr>Calibri</vt:lpstr>
      <vt:lpstr>Wingdings</vt:lpstr>
      <vt:lpstr>Office Theme</vt:lpstr>
      <vt:lpstr>Mediating a role for social justice in the activity of  EAP teaching </vt:lpstr>
      <vt:lpstr>Outline of structure </vt:lpstr>
      <vt:lpstr>The Context </vt:lpstr>
      <vt:lpstr>The Context </vt:lpstr>
      <vt:lpstr>Research project overview</vt:lpstr>
      <vt:lpstr>RQ1: What is meant by Social Justice in EAP teaching and learning contexts, both locally and globally? </vt:lpstr>
      <vt:lpstr>RQ2: How do existing sets of EAP teaching and learning resources incorporate aspects of Social Justice in both materials and curriculum levels?  </vt:lpstr>
      <vt:lpstr>RQ2: How do existing sets of EAP teaching and learning resources incorporate aspects of Social Justice in both materials and curriculum levels?  </vt:lpstr>
      <vt:lpstr>Challenges &amp; Contradictions</vt:lpstr>
      <vt:lpstr>Challenges &amp; Contradictions</vt:lpstr>
      <vt:lpstr>Proposed framework for the design and development of EAP materials / curricula </vt:lpstr>
      <vt:lpstr>Proposed framework</vt:lpstr>
      <vt:lpstr>Issues for discussion  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Mediating a role for social justice in the activity of  EAP teaching </dc:title>
  <dc:creator>Katie Mansfield</dc:creator>
  <cp:lastModifiedBy>Katie Mansfield</cp:lastModifiedBy>
  <cp:revision>1</cp:revision>
  <dcterms:created xsi:type="dcterms:W3CDTF">2023-02-21T18:07:58Z</dcterms:created>
  <dcterms:modified xsi:type="dcterms:W3CDTF">2023-04-16T09:19:30Z</dcterms:modified>
</cp:coreProperties>
</file>