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1" r:id="rId2"/>
    <p:sldMasterId id="2147483725" r:id="rId3"/>
    <p:sldMasterId id="2147483707" r:id="rId4"/>
  </p:sldMasterIdLst>
  <p:notesMasterIdLst>
    <p:notesMasterId r:id="rId19"/>
  </p:notesMasterIdLst>
  <p:sldIdLst>
    <p:sldId id="256" r:id="rId5"/>
    <p:sldId id="267" r:id="rId6"/>
    <p:sldId id="257" r:id="rId7"/>
    <p:sldId id="269" r:id="rId8"/>
    <p:sldId id="268" r:id="rId9"/>
    <p:sldId id="270" r:id="rId10"/>
    <p:sldId id="259" r:id="rId11"/>
    <p:sldId id="261" r:id="rId12"/>
    <p:sldId id="262" r:id="rId13"/>
    <p:sldId id="263" r:id="rId14"/>
    <p:sldId id="264" r:id="rId15"/>
    <p:sldId id="271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38"/>
    <a:srgbClr val="2E8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04" autoAdjust="0"/>
  </p:normalViewPr>
  <p:slideViewPr>
    <p:cSldViewPr snapToGrid="0">
      <p:cViewPr varScale="1">
        <p:scale>
          <a:sx n="57" d="100"/>
          <a:sy n="57" d="100"/>
        </p:scale>
        <p:origin x="10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74C94-DE1B-45AA-810B-BAF9381C49AC}" type="datetimeFigureOut">
              <a:rPr lang="en-GB" smtClean="0"/>
              <a:t>24/04/2023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CB626-2D57-44D9-A6BC-3D695846E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2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6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9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079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239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5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CB626-2D57-44D9-A6BC-3D695846EC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1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1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11" Type="http://schemas.openxmlformats.org/officeDocument/2006/relationships/image" Target="../media/image32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1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4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3.svg"/><Relationship Id="rId4" Type="http://schemas.openxmlformats.org/officeDocument/2006/relationships/image" Target="../media/image2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8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3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70656D5-20EE-D048-AF56-95FCDC373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CBE-EEBF-B44D-A4AA-D6FBAABA9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126498-1030-E04D-9C77-6C8ED2D0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9D1E65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3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9D1E65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48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78669C-7EC7-DC49-87AA-F8BD054D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6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98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8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39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9D1E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39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F126498-1030-E04D-9C77-6C8ED2D07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3D7DCA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8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A96CBE-EEBF-B44D-A4AA-D6FBAABA9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73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F9A9716-94B0-9041-9308-1ED69A0B9BAE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C52F144-A53C-E640-99A1-A780A7442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AF7C8C1-B13D-E74E-9043-E5D51C14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36CA29-1220-544B-A606-A25263D4A6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3D7DCA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8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978669C-7EC7-DC49-87AA-F8BD054DA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481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61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3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57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73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3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3D7D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5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6D047DD-2BC9-C143-B4FD-FA9BD5E53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5E9756-A801-4C47-AEC2-21A9C88D4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6404AF-31FA-504A-8FD7-6BE207083421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1672F86-47FB-D44B-ADD6-F6AE361FC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55B3364-BFE4-AD41-9588-B7854F58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8739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79B07D2-753D-4B45-864F-82EF7C523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1594053"/>
            <a:ext cx="11040000" cy="3298017"/>
          </a:xfrm>
          <a:prstGeom prst="rect">
            <a:avLst/>
          </a:prstGeom>
        </p:spPr>
        <p:txBody>
          <a:bodyPr/>
          <a:lstStyle>
            <a:lvl1pPr>
              <a:lnSpc>
                <a:spcPts val="8000"/>
              </a:lnSpc>
              <a:defRPr sz="88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BE1E731-2D0C-BC4E-BF10-84217E6FC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C59003E-9169-C643-97DB-6D70D74F8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1481" y="509662"/>
            <a:ext cx="2370452" cy="58993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5E9756-A801-4C47-AEC2-21A9C88D49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5914640"/>
            <a:ext cx="8257104" cy="58668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2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6404AF-31FA-504A-8FD7-6BE207083421}"/>
              </a:ext>
            </a:extLst>
          </p:cNvPr>
          <p:cNvGrpSpPr/>
          <p:nvPr/>
        </p:nvGrpSpPr>
        <p:grpSpPr>
          <a:xfrm>
            <a:off x="9276596" y="5914640"/>
            <a:ext cx="2928730" cy="599251"/>
            <a:chOff x="9263270" y="4003518"/>
            <a:chExt cx="2928730" cy="599251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1672F86-47FB-D44B-ADD6-F6AE361FC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3270" y="4003518"/>
              <a:ext cx="2928730" cy="599251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655B3364-BFE4-AD41-9588-B7854F58E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40513" y="4180761"/>
              <a:ext cx="2751487" cy="24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19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C706068-D008-AA44-B682-22074A5A5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51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DD80BC-E07A-F340-9716-94DF34569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6" y="0"/>
            <a:ext cx="12192000" cy="6358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5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7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006938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37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5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2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6938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2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76BD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35"/>
            <a:ext cx="11040000" cy="319504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1003588-BF61-124F-A5C7-44C954DDE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7755060-89DF-404B-A99D-DB9ED86FE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7242C6-E323-5146-A953-C7FB846917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687699"/>
            <a:ext cx="7152136" cy="41926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440E8CA-D1C4-7A4B-9C2A-10A296BB56C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6" y="687699"/>
            <a:ext cx="3350959" cy="4192681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rgbClr val="76BD22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13B3F98-99BB-0C4D-9FFE-57FE7A39D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0FB1A31-17CC-2D46-B6F5-713426E0D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0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463865" y="593687"/>
            <a:ext cx="7152136" cy="42866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6006" y="593687"/>
            <a:ext cx="3350959" cy="4286693"/>
          </a:xfrm>
          <a:prstGeom prst="rect">
            <a:avLst/>
          </a:prstGeom>
        </p:spPr>
        <p:txBody>
          <a:bodyPr/>
          <a:lstStyle>
            <a:lvl1pPr>
              <a:lnSpc>
                <a:spcPts val="3600"/>
              </a:lnSpc>
              <a:defRPr sz="4000" b="0">
                <a:solidFill>
                  <a:schemeClr val="bg1"/>
                </a:solidFill>
                <a:latin typeface="FS Maja" panose="02000503050000020004" pitchFamily="2" charset="77"/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EDIT MASTER TITLE STYLE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659D640-B389-FC4D-96B8-06A6CA334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C1F3B0-D48B-A948-A158-E8DABA86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 marL="287978" indent="-287978">
              <a:defRPr sz="2400">
                <a:solidFill>
                  <a:schemeClr val="bg1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50BBCF1-B167-9648-89CC-BA1C17DC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CB2C2F2-E8F7-5641-A4DE-F1983B10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 (No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76BD22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217FA6-7566-8A4C-8C03-3D9944B30A1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685342"/>
            <a:ext cx="5205040" cy="319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46E64"/>
                </a:solidFill>
              </a:defRPr>
            </a:lvl1pPr>
            <a:lvl2pPr>
              <a:defRPr sz="2400">
                <a:solidFill>
                  <a:srgbClr val="746E64"/>
                </a:solidFill>
              </a:defRPr>
            </a:lvl2pPr>
            <a:lvl3pPr marL="287978" indent="-287978">
              <a:defRPr sz="2400">
                <a:solidFill>
                  <a:srgbClr val="746E64"/>
                </a:solidFill>
              </a:defRPr>
            </a:lvl3pPr>
            <a:lvl4pPr marL="527961" indent="-287978">
              <a:buFont typeface="Symbol" pitchFamily="18" charset="2"/>
              <a:buChar char=""/>
              <a:defRPr sz="2400">
                <a:solidFill>
                  <a:srgbClr val="746E64"/>
                </a:solidFill>
              </a:defRPr>
            </a:lvl4pPr>
            <a:lvl5pPr>
              <a:defRPr sz="2400"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3F4CA1-50B5-2644-975F-BAF52CA3F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DA66D9F-E431-6845-8284-380D68489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6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 (No Image)">
    <p:bg>
      <p:bgPr>
        <a:solidFill>
          <a:srgbClr val="0069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000" y="624233"/>
            <a:ext cx="11040000" cy="103525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FS Maja" panose="02000503050000020004" pitchFamily="2" charset="77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4AA620-105C-094E-8C72-F24CD9B21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997283"/>
            <a:ext cx="11712449" cy="353815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066AE8A-2D93-6C4B-897D-D5D0E7AC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00" y="1659485"/>
            <a:ext cx="5205040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E236ABD-995D-484B-90F4-813970720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0969" y="1659483"/>
            <a:ext cx="5205041" cy="32208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   Click icon to add picture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2E54EF-16C4-2140-9055-A88DD2026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928" y="5401733"/>
            <a:ext cx="12218894" cy="14562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0168B29-D631-0348-B657-7A18E414F6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3839" y="6091883"/>
            <a:ext cx="2751487" cy="2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9" r:id="rId2"/>
    <p:sldLayoutId id="2147483701" r:id="rId3"/>
    <p:sldLayoutId id="2147483720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00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21" r:id="rId2"/>
    <p:sldLayoutId id="2147483693" r:id="rId3"/>
    <p:sldLayoutId id="2147483722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03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2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3" r:id="rId2"/>
    <p:sldLayoutId id="2147483709" r:id="rId3"/>
    <p:sldLayoutId id="2147483724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p:txStyles>
    <p:titleStyle>
      <a:lvl1pPr algn="l" defTabSz="1219108" rtl="0" eaLnBrk="1" latinLnBrk="0" hangingPunct="1">
        <a:lnSpc>
          <a:spcPts val="4000"/>
        </a:lnSpc>
        <a:spcBef>
          <a:spcPct val="0"/>
        </a:spcBef>
        <a:buNone/>
        <a:defRPr sz="4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None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87978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SzPct val="120000"/>
        <a:buFont typeface="Arial" pitchFamily="34" charset="0"/>
        <a:buChar char="•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527961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Symbol" pitchFamily="18" charset="2"/>
        <a:buChar char="·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87978" algn="l" defTabSz="1219108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867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mbershipresources.qaa.ac.uk/docs/membership-resources/country-resources/supporting-and-enhancing-the-experience-of-international-students-in-the-uk-case-studies.pdf?sfvrsn=5f1aa81_1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sa.ac.uk/data-and-analysis/students/where-from#non-uk" TargetMode="External"/><Relationship Id="rId2" Type="http://schemas.openxmlformats.org/officeDocument/2006/relationships/hyperlink" Target="https://www.hesa.ac.uk/data-and-analysis/publications/students-2000-01/introducti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96756FC-E6F9-70BB-1CD0-372E4D1A3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000" y="1288681"/>
            <a:ext cx="110400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0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Integrating culture (academic and social) into an EAP provision: A case study of an international induction programme</a:t>
            </a:r>
            <a:br>
              <a:rPr kumimoji="0" lang="en-GB" altLang="en-US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GB" altLang="en-US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GB" altLang="en-US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240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Jennifer Cowell &amp; Meghan Bowling-Johnson</a:t>
            </a:r>
            <a:br>
              <a:rPr kumimoji="0" lang="en-GB" altLang="en-US" sz="240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GB" altLang="en-US" sz="240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GB" altLang="en-US" sz="240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jc138@stir.ac.uk &amp; mb120@stir.ac.uk</a:t>
            </a:r>
            <a:endParaRPr kumimoji="0" lang="en-GB" altLang="en-US" sz="440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BA50-AB00-BA3F-D43E-F85FF594BB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800" dirty="0"/>
              <a:t>BALEAP 2023 conference</a:t>
            </a:r>
          </a:p>
          <a:p>
            <a:r>
              <a:rPr lang="en-GB" sz="1800" dirty="0"/>
              <a:t>Friday 21</a:t>
            </a:r>
            <a:r>
              <a:rPr lang="en-GB" sz="1800" baseline="30000" dirty="0"/>
              <a:t>st</a:t>
            </a:r>
            <a:r>
              <a:rPr lang="en-GB" sz="1800" dirty="0"/>
              <a:t> April </a:t>
            </a:r>
          </a:p>
        </p:txBody>
      </p:sp>
    </p:spTree>
    <p:extLst>
      <p:ext uri="{BB962C8B-B14F-4D97-AF65-F5344CB8AC3E}">
        <p14:creationId xmlns:p14="http://schemas.microsoft.com/office/powerpoint/2010/main" val="64779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5321-0CAC-A683-896B-10897343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impact (institutional)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9DF5-7A7A-96CC-94D1-E443538E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571" y="1831481"/>
            <a:ext cx="7914857" cy="3195038"/>
          </a:xfrm>
        </p:spPr>
        <p:txBody>
          <a:bodyPr lIns="91440" tIns="45720" rIns="91440" bIns="45720" anchor="t"/>
          <a:lstStyle/>
          <a:p>
            <a:pPr algn="ctr" rtl="0" fontAlgn="base"/>
            <a:r>
              <a:rPr lang="en-US" i="0" u="none" strike="noStrike" dirty="0">
                <a:effectLst/>
                <a:latin typeface="+mn-lt"/>
              </a:rPr>
              <a:t>95% of int. students satisfied with their virtual orientation </a:t>
            </a:r>
            <a:r>
              <a:rPr lang="en-US" i="0" u="none" strike="noStrike" dirty="0" err="1">
                <a:effectLst/>
                <a:latin typeface="+mn-lt"/>
              </a:rPr>
              <a:t>programme</a:t>
            </a:r>
            <a:r>
              <a:rPr lang="en-US" i="0" u="none" strike="noStrike" dirty="0">
                <a:effectLst/>
                <a:latin typeface="+mn-lt"/>
              </a:rPr>
              <a:t> (2% higher than UK benchmark)</a:t>
            </a:r>
            <a:r>
              <a:rPr lang="en-US" i="0" dirty="0">
                <a:effectLst/>
                <a:latin typeface="+mn-lt"/>
              </a:rPr>
              <a:t>​</a:t>
            </a:r>
            <a:endParaRPr lang="en-US">
              <a:cs typeface="Calibri" pitchFamily="34" charset="0"/>
            </a:endParaRPr>
          </a:p>
          <a:p>
            <a:pPr algn="ctr" rtl="0" fontAlgn="base"/>
            <a:endParaRPr lang="en-US" i="0" dirty="0">
              <a:effectLst/>
              <a:latin typeface="+mn-lt"/>
              <a:cs typeface="Calibri"/>
            </a:endParaRPr>
          </a:p>
          <a:p>
            <a:pPr algn="ctr" rtl="0" fontAlgn="base"/>
            <a:r>
              <a:rPr lang="en-US" i="0" u="none" strike="noStrike" dirty="0">
                <a:effectLst/>
                <a:latin typeface="+mn-lt"/>
              </a:rPr>
              <a:t>Satisfaction with orientation went up 7% (average) compared to 2018</a:t>
            </a:r>
            <a:r>
              <a:rPr lang="en-US" i="0" dirty="0">
                <a:effectLst/>
                <a:latin typeface="+mn-lt"/>
              </a:rPr>
              <a:t>​</a:t>
            </a:r>
            <a:endParaRPr lang="en-US" i="0" dirty="0">
              <a:effectLst/>
              <a:latin typeface="+mn-lt"/>
              <a:cs typeface="Calibri"/>
            </a:endParaRPr>
          </a:p>
          <a:p>
            <a:pPr algn="ctr" rtl="0" fontAlgn="base"/>
            <a:endParaRPr lang="en-US" i="0" dirty="0">
              <a:effectLst/>
              <a:latin typeface="+mn-lt"/>
              <a:cs typeface="Calibri"/>
            </a:endParaRPr>
          </a:p>
          <a:p>
            <a:pPr algn="ctr" rtl="0" fontAlgn="base"/>
            <a:r>
              <a:rPr lang="en-US" i="0" u="none" strike="noStrike" dirty="0">
                <a:effectLst/>
                <a:latin typeface="+mn-lt"/>
              </a:rPr>
              <a:t>90% of int. students satisfied with their learning experience at this stage (on par with UK benchmark)</a:t>
            </a:r>
            <a:endParaRPr lang="en-US" i="0" dirty="0">
              <a:effectLst/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25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AC6F-FF42-EC8F-3F22-CCD7E3AAE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3182-1E2F-090B-FAE4-C77AA9CCD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1293067"/>
            <a:ext cx="5532442" cy="3195038"/>
          </a:xfrm>
        </p:spPr>
        <p:txBody>
          <a:bodyPr lIns="91440" tIns="45720" rIns="91440" bIns="45720" anchor="t"/>
          <a:lstStyle/>
          <a:p>
            <a:pPr algn="l" rtl="0" fontAlgn="base"/>
            <a:r>
              <a:rPr lang="en-US" sz="1800" i="0" u="none" strike="noStrike" dirty="0">
                <a:effectLst/>
                <a:latin typeface="+mn-lt"/>
              </a:rPr>
              <a:t>Expansion of induction model to whole university:</a:t>
            </a:r>
            <a:r>
              <a:rPr lang="en-US" sz="1800" i="0" dirty="0">
                <a:effectLst/>
                <a:latin typeface="+mn-lt"/>
              </a:rPr>
              <a:t>​</a:t>
            </a:r>
            <a:endParaRPr lang="en-US" dirty="0"/>
          </a:p>
          <a:p>
            <a:pPr marL="630555" lvl="2" indent="-342900" fontAlgn="base"/>
            <a:r>
              <a:rPr lang="en-US" sz="1800" b="1" i="0" u="none" strike="noStrike" dirty="0">
                <a:effectLst/>
                <a:latin typeface="+mn-lt"/>
              </a:rPr>
              <a:t>International</a:t>
            </a:r>
            <a:r>
              <a:rPr lang="en-US" sz="1800" b="1" i="0" dirty="0">
                <a:effectLst/>
                <a:latin typeface="+mn-lt"/>
              </a:rPr>
              <a:t>​</a:t>
            </a:r>
            <a:endParaRPr lang="en-US" sz="1800" b="1" i="0" dirty="0">
              <a:effectLst/>
              <a:latin typeface="+mn-lt"/>
              <a:cs typeface="Calibri"/>
            </a:endParaRPr>
          </a:p>
          <a:p>
            <a:pPr marL="630555" lvl="2" indent="-342900" fontAlgn="base"/>
            <a:r>
              <a:rPr lang="en-US" sz="1800" b="1" i="0" u="none" strike="noStrike" dirty="0">
                <a:effectLst/>
                <a:latin typeface="+mn-lt"/>
              </a:rPr>
              <a:t>UG</a:t>
            </a:r>
            <a:r>
              <a:rPr lang="en-US" sz="1800" b="1" i="0" dirty="0">
                <a:effectLst/>
                <a:latin typeface="+mn-lt"/>
              </a:rPr>
              <a:t>​</a:t>
            </a:r>
            <a:endParaRPr lang="en-US" sz="1800" b="1" i="0" dirty="0">
              <a:effectLst/>
              <a:latin typeface="+mn-lt"/>
              <a:cs typeface="Calibri"/>
            </a:endParaRPr>
          </a:p>
          <a:p>
            <a:pPr marL="630555" lvl="2" indent="-342900" fontAlgn="base"/>
            <a:r>
              <a:rPr lang="en-US" sz="1800" b="1" i="0" u="none" strike="noStrike" dirty="0">
                <a:effectLst/>
                <a:latin typeface="+mn-lt"/>
              </a:rPr>
              <a:t>PG</a:t>
            </a:r>
            <a:r>
              <a:rPr lang="en-US" sz="1800" b="1" i="0" dirty="0">
                <a:effectLst/>
                <a:latin typeface="+mn-lt"/>
              </a:rPr>
              <a:t>​</a:t>
            </a:r>
            <a:endParaRPr lang="en-US" sz="1800" b="1" dirty="0">
              <a:latin typeface="+mn-lt"/>
              <a:cs typeface="Calibri"/>
            </a:endParaRPr>
          </a:p>
          <a:p>
            <a:pPr marL="630555" lvl="2" indent="-342900" fontAlgn="base"/>
            <a:r>
              <a:rPr lang="en-US" sz="1800" b="1" i="0" u="none" strike="noStrike" dirty="0">
                <a:effectLst/>
                <a:latin typeface="+mn-lt"/>
              </a:rPr>
              <a:t>Mature/advanced entry</a:t>
            </a:r>
            <a:r>
              <a:rPr lang="en-US" sz="1800" b="1" i="0" dirty="0">
                <a:effectLst/>
                <a:latin typeface="+mn-lt"/>
              </a:rPr>
              <a:t>​</a:t>
            </a:r>
            <a:endParaRPr lang="en-US" sz="1800" b="1" i="0" dirty="0">
              <a:effectLst/>
              <a:latin typeface="+mn-lt"/>
              <a:cs typeface="Calibri"/>
            </a:endParaRPr>
          </a:p>
          <a:p>
            <a:pPr marL="630555" lvl="2" indent="-342900" fontAlgn="base"/>
            <a:r>
              <a:rPr lang="en-US" sz="1800" b="1" i="0" u="none" strike="noStrike" dirty="0">
                <a:effectLst/>
                <a:latin typeface="+mn-lt"/>
              </a:rPr>
              <a:t>Online/commuting</a:t>
            </a:r>
            <a:r>
              <a:rPr lang="en-US" sz="1800" b="1" i="0" dirty="0">
                <a:effectLst/>
                <a:latin typeface="+mn-lt"/>
              </a:rPr>
              <a:t>​</a:t>
            </a:r>
            <a:endParaRPr lang="en-US" sz="1800" b="1" i="0" dirty="0">
              <a:effectLst/>
              <a:latin typeface="+mn-lt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i="0" dirty="0">
              <a:effectLst/>
              <a:latin typeface="+mn-lt"/>
            </a:endParaRPr>
          </a:p>
          <a:p>
            <a:pPr algn="l" rtl="0" fontAlgn="base"/>
            <a:r>
              <a:rPr lang="en-US" sz="1800" i="0" u="none" strike="noStrike" dirty="0">
                <a:effectLst/>
                <a:latin typeface="+mn-lt"/>
              </a:rPr>
              <a:t>Still focusing on reducing stressors (mental, emotional, educational) that could impact academic performance </a:t>
            </a:r>
            <a:r>
              <a:rPr lang="en-US" sz="1400" i="0" u="none" strike="noStrike" dirty="0">
                <a:effectLst/>
                <a:latin typeface="+mn-lt"/>
              </a:rPr>
              <a:t>(Smith and Khawaja, 2011; Wadsworth et al., 2007)</a:t>
            </a:r>
            <a:endParaRPr lang="en-US" sz="1800" i="0" dirty="0">
              <a:effectLst/>
              <a:latin typeface="+mn-lt"/>
              <a:cs typeface="Calibri"/>
            </a:endParaRP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F7B354-2A39-CD00-067F-00A395D5CC05}"/>
              </a:ext>
            </a:extLst>
          </p:cNvPr>
          <p:cNvSpPr txBox="1">
            <a:spLocks/>
          </p:cNvSpPr>
          <p:nvPr/>
        </p:nvSpPr>
        <p:spPr>
          <a:xfrm>
            <a:off x="6320546" y="1386373"/>
            <a:ext cx="5871454" cy="3195038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0" indent="0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287978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527961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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»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3352548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800" dirty="0">
                <a:latin typeface="+mn-lt"/>
              </a:rPr>
              <a:t>Each strand tailored to that cohort</a:t>
            </a:r>
            <a:endParaRPr lang="en-US" dirty="0"/>
          </a:p>
          <a:p>
            <a:pPr marL="342900" indent="-342900" fontAlgn="base"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Logistics and </a:t>
            </a:r>
            <a:r>
              <a:rPr lang="en-US" sz="1800" dirty="0">
                <a:latin typeface="+mn-lt"/>
              </a:rPr>
              <a:t>expectations</a:t>
            </a:r>
            <a:endParaRPr lang="en-US" sz="1800" dirty="0">
              <a:latin typeface="+mn-lt"/>
              <a:cs typeface="Calibri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Critical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thinking</a:t>
            </a:r>
            <a:endParaRPr lang="en-US" sz="1800" dirty="0">
              <a:latin typeface="+mn-lt"/>
              <a:cs typeface="Calibri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Research</a:t>
            </a:r>
            <a:r>
              <a:rPr lang="en-US" sz="1800" b="1" dirty="0">
                <a:latin typeface="+mn-lt"/>
              </a:rPr>
              <a:t> strategies</a:t>
            </a:r>
            <a:endParaRPr lang="en-US" sz="1800" b="1" dirty="0">
              <a:latin typeface="+mn-lt"/>
              <a:cs typeface="Calibri"/>
            </a:endParaRPr>
          </a:p>
          <a:p>
            <a:pPr marL="342900" indent="-342900" fontAlgn="base">
              <a:buFont typeface="Arial" pitchFamily="34" charset="0"/>
              <a:buChar char="•"/>
            </a:pPr>
            <a:endParaRPr lang="en-US" sz="1800" dirty="0">
              <a:latin typeface="+mn-lt"/>
            </a:endParaRPr>
          </a:p>
          <a:p>
            <a:pPr fontAlgn="base"/>
            <a:r>
              <a:rPr lang="en-US" sz="1800" dirty="0">
                <a:latin typeface="+mn-lt"/>
              </a:rPr>
              <a:t>Maintain a focus on cultural integration based on experience and feedback </a:t>
            </a:r>
            <a:r>
              <a:rPr lang="en-US" sz="1400" dirty="0">
                <a:latin typeface="+mn-lt"/>
              </a:rPr>
              <a:t>(</a:t>
            </a:r>
            <a:r>
              <a:rPr lang="en-US" sz="1400" dirty="0" err="1">
                <a:latin typeface="+mn-lt"/>
              </a:rPr>
              <a:t>Fovet</a:t>
            </a:r>
            <a:r>
              <a:rPr lang="en-US" sz="1400" dirty="0">
                <a:latin typeface="+mn-lt"/>
              </a:rPr>
              <a:t>, 2021)</a:t>
            </a:r>
            <a:endParaRPr lang="en-US" sz="1400" dirty="0">
              <a:latin typeface="+mn-lt"/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48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6225-CC9B-662A-249D-3C0B40F0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QAA case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81E3B-F3D8-EA3C-D2A4-88AC3E74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85342"/>
            <a:ext cx="11040000" cy="31950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Induction </a:t>
            </a:r>
            <a:r>
              <a:rPr lang="en-US" dirty="0" err="1"/>
              <a:t>programme</a:t>
            </a:r>
            <a:r>
              <a:rPr lang="en-US" dirty="0"/>
              <a:t> recently published as a 1-page QAA case study (pp. 14 &amp; 15) as part of the campaign to support and enhance the experience of international students in the UK. 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Click on this link to navigate to the QAA case studies document</a:t>
            </a:r>
            <a:r>
              <a:rPr lang="en-US" dirty="0"/>
              <a:t> – a free QAA log in may be required.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3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9EF5-10C8-1B58-1274-6099AEAB9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722FD-94C0-6AA6-F274-A7F71519B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455" y="2728810"/>
            <a:ext cx="5205040" cy="544674"/>
          </a:xfrm>
        </p:spPr>
        <p:txBody>
          <a:bodyPr/>
          <a:lstStyle/>
          <a:p>
            <a:r>
              <a:rPr lang="en-GB" sz="4000" dirty="0"/>
              <a:t>Any questions?</a:t>
            </a:r>
          </a:p>
        </p:txBody>
      </p:sp>
      <p:pic>
        <p:nvPicPr>
          <p:cNvPr id="6" name="Picture 5" descr="Question Cat">
            <a:extLst>
              <a:ext uri="{FF2B5EF4-FFF2-40B4-BE49-F238E27FC236}">
                <a16:creationId xmlns:a16="http://schemas.microsoft.com/office/drawing/2014/main" id="{3742A643-5A02-A38F-DDFB-A80174A2F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250" y="2555383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5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72B7-6920-148E-722D-253B8B8A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30E0-BC97-CC4E-4DC0-D32E2BA9B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99" y="1371601"/>
            <a:ext cx="11329861" cy="4040154"/>
          </a:xfrm>
        </p:spPr>
        <p:txBody>
          <a:bodyPr/>
          <a:lstStyle/>
          <a:p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Berry, J. W. (1970). Marginality, stress and ethnic identification in an acculturated Aboriginal community. </a:t>
            </a:r>
            <a:r>
              <a:rPr lang="en-GB" sz="1400" b="0" i="1" dirty="0">
                <a:effectLst/>
                <a:latin typeface="+mn-lt"/>
                <a:ea typeface="Calibri" panose="020F0502020204030204" pitchFamily="34" charset="0"/>
              </a:rPr>
              <a:t>Journal of Cross-Cultural Psychology</a:t>
            </a:r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1400" b="0" i="1" dirty="0">
                <a:effectLst/>
                <a:latin typeface="+mn-lt"/>
                <a:ea typeface="Calibri" panose="020F0502020204030204" pitchFamily="34" charset="0"/>
              </a:rPr>
              <a:t>1</a:t>
            </a:r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, 239-252.</a:t>
            </a:r>
          </a:p>
          <a:p>
            <a:r>
              <a:rPr lang="en-GB" sz="1400" b="0" i="0" u="none" strike="noStrike" dirty="0">
                <a:effectLst/>
                <a:latin typeface="+mn-lt"/>
              </a:rPr>
              <a:t>Berry, J. W. (2015). Acculturation. In J. E. </a:t>
            </a:r>
            <a:r>
              <a:rPr lang="en-GB" sz="1400" b="0" i="0" u="none" strike="noStrike" dirty="0" err="1">
                <a:effectLst/>
                <a:latin typeface="+mn-lt"/>
              </a:rPr>
              <a:t>Grusec</a:t>
            </a:r>
            <a:r>
              <a:rPr lang="en-GB" sz="1400" b="0" i="0" u="none" strike="noStrike" dirty="0">
                <a:effectLst/>
                <a:latin typeface="+mn-lt"/>
              </a:rPr>
              <a:t> &amp; P. D. Hastings (Eds.), </a:t>
            </a:r>
            <a:r>
              <a:rPr lang="en-GB" sz="1400" b="0" i="1" u="none" strike="noStrike" dirty="0">
                <a:effectLst/>
                <a:latin typeface="+mn-lt"/>
              </a:rPr>
              <a:t>Handbook of socialization: Theory and research</a:t>
            </a:r>
            <a:r>
              <a:rPr lang="en-GB" sz="1400" b="0" dirty="0">
                <a:latin typeface="+mn-lt"/>
              </a:rPr>
              <a:t> (</a:t>
            </a:r>
            <a:r>
              <a:rPr lang="en-GB" sz="1400" b="0" i="0" u="none" strike="noStrike" dirty="0">
                <a:effectLst/>
                <a:latin typeface="+mn-lt"/>
              </a:rPr>
              <a:t>pp.520–538</a:t>
            </a:r>
            <a:r>
              <a:rPr lang="en-GB" sz="1400" b="0" dirty="0">
                <a:latin typeface="+mn-lt"/>
              </a:rPr>
              <a:t>).</a:t>
            </a:r>
            <a:r>
              <a:rPr lang="en-GB" sz="1400" b="0" i="0" u="none" strike="noStrike" dirty="0">
                <a:effectLst/>
                <a:latin typeface="+mn-lt"/>
              </a:rPr>
              <a:t> The Guilford Press.</a:t>
            </a:r>
          </a:p>
          <a:p>
            <a:r>
              <a:rPr lang="en-GB" sz="1400" b="0" i="0" u="none" strike="noStrike" dirty="0" err="1">
                <a:effectLst/>
                <a:latin typeface="+mn-lt"/>
              </a:rPr>
              <a:t>Fovet</a:t>
            </a:r>
            <a:r>
              <a:rPr lang="en-GB" sz="1400" b="0" i="0" u="none" strike="noStrike" dirty="0">
                <a:effectLst/>
                <a:latin typeface="+mn-lt"/>
              </a:rPr>
              <a:t>, F. (2021). Using Universal Design for Learning to Create Inclusive Provisions for Indigenous Students in Higher Education: Decolonizing Teaching		Practices. In L. Roberts (Eds.), </a:t>
            </a:r>
            <a:r>
              <a:rPr lang="en-GB" sz="1400" b="0" i="1" u="none" strike="noStrike" dirty="0">
                <a:effectLst/>
                <a:latin typeface="+mn-lt"/>
              </a:rPr>
              <a:t>Redesigning Teaching, Leadership, and Indigenous Education in the 21st Century</a:t>
            </a:r>
            <a:r>
              <a:rPr lang="en-GB" sz="1400" b="0" dirty="0">
                <a:latin typeface="+mn-lt"/>
              </a:rPr>
              <a:t> (</a:t>
            </a:r>
            <a:r>
              <a:rPr lang="en-GB" sz="1400" b="0" i="0" u="none" strike="noStrike" dirty="0">
                <a:effectLst/>
                <a:latin typeface="+mn-lt"/>
              </a:rPr>
              <a:t>pp.253-274). IGI Global.</a:t>
            </a:r>
          </a:p>
          <a:p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HESA. (n.d.). </a:t>
            </a:r>
            <a:r>
              <a:rPr lang="en-GB" sz="1400" b="0" i="1" dirty="0">
                <a:effectLst/>
                <a:latin typeface="+mn-lt"/>
                <a:ea typeface="Calibri" panose="020F0502020204030204" pitchFamily="34" charset="0"/>
              </a:rPr>
              <a:t>Students 2000/01</a:t>
            </a:r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1400" b="0" u="sng" dirty="0">
                <a:effectLst/>
                <a:latin typeface="+mn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https://www.hesa.ac.uk/data-and-analysis/publications/students-2000-01/introduction</a:t>
            </a:r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 </a:t>
            </a:r>
          </a:p>
          <a:p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HESA. (2022). </a:t>
            </a:r>
            <a:r>
              <a:rPr lang="en-GB" sz="1400" b="0" i="1" dirty="0">
                <a:effectLst/>
                <a:latin typeface="+mn-lt"/>
                <a:ea typeface="Calibri" panose="020F0502020204030204" pitchFamily="34" charset="0"/>
              </a:rPr>
              <a:t>Where do HE students come from? HE student enrolments by domicile</a:t>
            </a:r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1400" b="0" u="sng" dirty="0"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https://www.hesa.ac.uk/data-and-analysis/students/where</a:t>
            </a:r>
            <a:r>
              <a:rPr lang="en-GB" sz="1400" b="0" u="sng" dirty="0">
                <a:solidFill>
                  <a:srgbClr val="006938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en-GB" sz="1400" b="0" dirty="0">
                <a:solidFill>
                  <a:srgbClr val="006938"/>
                </a:solidFill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en-GB" sz="1400" b="0" u="sng" dirty="0"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-from#non-uk</a:t>
            </a:r>
            <a:r>
              <a:rPr lang="en-GB" sz="1400" b="0" dirty="0">
                <a:effectLst/>
                <a:latin typeface="+mn-lt"/>
                <a:ea typeface="Calibri" panose="020F0502020204030204" pitchFamily="34" charset="0"/>
              </a:rPr>
              <a:t>  </a:t>
            </a:r>
            <a:endParaRPr lang="en-GB" sz="1400" b="0" i="0" u="none" strike="noStrike" dirty="0">
              <a:effectLst/>
              <a:latin typeface="+mn-lt"/>
            </a:endParaRPr>
          </a:p>
          <a:p>
            <a:r>
              <a:rPr lang="en-US" sz="1400" b="0" i="0" u="none" strike="noStrike" dirty="0">
                <a:effectLst/>
                <a:latin typeface="+mn-lt"/>
              </a:rPr>
              <a:t>Smith, R.A. and Khawaja, N.G. (2011). A review of the acculturation experiences of international students. </a:t>
            </a:r>
            <a:r>
              <a:rPr lang="en-US" sz="1400" b="0" i="1" u="none" strike="noStrike" dirty="0">
                <a:effectLst/>
                <a:latin typeface="+mn-lt"/>
              </a:rPr>
              <a:t>International Journal of Intercultural Relations</a:t>
            </a:r>
            <a:r>
              <a:rPr lang="en-US" sz="1400" b="0" dirty="0">
                <a:latin typeface="+mn-lt"/>
              </a:rPr>
              <a:t>,	</a:t>
            </a:r>
            <a:r>
              <a:rPr lang="en-US" sz="1400" b="0" i="1" u="none" strike="noStrike" dirty="0">
                <a:effectLst/>
                <a:latin typeface="+mn-lt"/>
              </a:rPr>
              <a:t>35</a:t>
            </a:r>
            <a:r>
              <a:rPr lang="en-US" sz="1400" b="0" i="0" u="none" strike="noStrike" dirty="0">
                <a:effectLst/>
                <a:latin typeface="+mn-lt"/>
              </a:rPr>
              <a:t>(6), 699-713. https://doi.org/10.1016/j.ijintrel.2011.08.004</a:t>
            </a:r>
            <a:r>
              <a:rPr lang="en-US" sz="1400" b="0" i="0" dirty="0">
                <a:effectLst/>
                <a:latin typeface="+mn-lt"/>
              </a:rPr>
              <a:t>​ </a:t>
            </a:r>
            <a:br>
              <a:rPr lang="en-US" sz="1400" b="0" i="0" dirty="0">
                <a:effectLst/>
                <a:latin typeface="+mn-lt"/>
              </a:rPr>
            </a:br>
            <a:r>
              <a:rPr lang="en-US" sz="1400" b="0" i="0" u="none" strike="noStrike" dirty="0">
                <a:effectLst/>
                <a:latin typeface="+mn-lt"/>
              </a:rPr>
              <a:t>Wadsworth, B.C., Hecht, M.L. and Jung, E. (2007). The Role of Identity Gaps, Discrimination, and Acculturation in International Students.		</a:t>
            </a:r>
            <a:r>
              <a:rPr lang="en-US" sz="1400" b="0" i="1" u="none" strike="noStrike" dirty="0">
                <a:effectLst/>
                <a:latin typeface="+mn-lt"/>
              </a:rPr>
              <a:t>Educational Satisfaction in American</a:t>
            </a:r>
            <a:r>
              <a:rPr lang="en-US" sz="1400" b="0" i="1" dirty="0">
                <a:latin typeface="+mn-lt"/>
              </a:rPr>
              <a:t> </a:t>
            </a:r>
            <a:r>
              <a:rPr lang="en-US" sz="1400" b="0" i="1" u="none" strike="noStrike" dirty="0">
                <a:effectLst/>
                <a:latin typeface="+mn-lt"/>
              </a:rPr>
              <a:t>Classrooms’. Communication Education</a:t>
            </a:r>
            <a:r>
              <a:rPr lang="en-US" sz="1400" b="0" dirty="0">
                <a:latin typeface="+mn-lt"/>
              </a:rPr>
              <a:t>,</a:t>
            </a:r>
            <a:r>
              <a:rPr lang="en-US" sz="1400" b="0" i="0" u="none" strike="noStrike" dirty="0">
                <a:effectLst/>
                <a:latin typeface="+mn-lt"/>
              </a:rPr>
              <a:t> </a:t>
            </a:r>
            <a:r>
              <a:rPr lang="en-US" sz="1400" b="0" i="1" u="none" strike="noStrike" dirty="0">
                <a:effectLst/>
                <a:latin typeface="+mn-lt"/>
              </a:rPr>
              <a:t>57</a:t>
            </a:r>
            <a:r>
              <a:rPr lang="en-US" sz="1400" b="0" i="0" u="none" strike="noStrike" dirty="0">
                <a:effectLst/>
                <a:latin typeface="+mn-lt"/>
              </a:rPr>
              <a:t>(1), 64-87. https://doi.org/10.1080/03634520701668407</a:t>
            </a:r>
            <a:endParaRPr lang="en-GB" sz="1400" dirty="0">
              <a:latin typeface="+mn-lt"/>
            </a:endParaRPr>
          </a:p>
          <a:p>
            <a:endParaRPr lang="en-GB" sz="1200" dirty="0"/>
          </a:p>
          <a:p>
            <a:endParaRPr lang="en-GB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154596E-B258-AF94-BE2E-B38BB74F9E37}"/>
              </a:ext>
            </a:extLst>
          </p:cNvPr>
          <p:cNvSpPr/>
          <p:nvPr/>
        </p:nvSpPr>
        <p:spPr>
          <a:xfrm>
            <a:off x="0" y="4991878"/>
            <a:ext cx="12192000" cy="1895377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C35D0-7DFF-8E34-8317-1ED46E7ED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A2315A-0FF9-0FA5-5D0F-BD97C9199A48}"/>
              </a:ext>
            </a:extLst>
          </p:cNvPr>
          <p:cNvGrpSpPr/>
          <p:nvPr/>
        </p:nvGrpSpPr>
        <p:grpSpPr>
          <a:xfrm>
            <a:off x="509906" y="1660268"/>
            <a:ext cx="2679902" cy="2680472"/>
            <a:chOff x="2159781" y="316"/>
            <a:chExt cx="885849" cy="8858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4E0B17-534C-2FE6-1523-637722451E6A}"/>
                </a:ext>
              </a:extLst>
            </p:cNvPr>
            <p:cNvSpPr/>
            <p:nvPr/>
          </p:nvSpPr>
          <p:spPr>
            <a:xfrm>
              <a:off x="2159781" y="316"/>
              <a:ext cx="885849" cy="8858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5E95D17-C26F-37E9-AE17-69ED0030ECFC}"/>
                </a:ext>
              </a:extLst>
            </p:cNvPr>
            <p:cNvSpPr txBox="1"/>
            <p:nvPr/>
          </p:nvSpPr>
          <p:spPr>
            <a:xfrm>
              <a:off x="2289511" y="130046"/>
              <a:ext cx="626389" cy="626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>
                  <a:solidFill>
                    <a:schemeClr val="bg1"/>
                  </a:solidFill>
                </a:rPr>
                <a:t>Increase of highly diverse cohorts – similar to many UK HEIs </a:t>
              </a:r>
              <a:r>
                <a:rPr lang="en-GB" sz="1600" kern="1200" dirty="0">
                  <a:solidFill>
                    <a:schemeClr val="bg1"/>
                  </a:solidFill>
                </a:rPr>
                <a:t>(HESA, n.d.; 2022)</a:t>
              </a:r>
              <a:endParaRPr lang="en-GB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08ED09-5742-54B5-FE2A-37F914862436}"/>
              </a:ext>
            </a:extLst>
          </p:cNvPr>
          <p:cNvGrpSpPr/>
          <p:nvPr/>
        </p:nvGrpSpPr>
        <p:grpSpPr>
          <a:xfrm>
            <a:off x="1698891" y="3565646"/>
            <a:ext cx="2679902" cy="2680472"/>
            <a:chOff x="2159781" y="316"/>
            <a:chExt cx="885849" cy="88584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CF841D-09A1-543A-640B-ACCCC3698402}"/>
                </a:ext>
              </a:extLst>
            </p:cNvPr>
            <p:cNvSpPr/>
            <p:nvPr/>
          </p:nvSpPr>
          <p:spPr>
            <a:xfrm>
              <a:off x="2159781" y="316"/>
              <a:ext cx="885849" cy="8858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CB3AAD03-6130-798B-C79B-1A24CAB44AEC}"/>
                </a:ext>
              </a:extLst>
            </p:cNvPr>
            <p:cNvSpPr txBox="1"/>
            <p:nvPr/>
          </p:nvSpPr>
          <p:spPr>
            <a:xfrm>
              <a:off x="2289511" y="181834"/>
              <a:ext cx="626389" cy="626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dirty="0">
                  <a:solidFill>
                    <a:schemeClr val="bg1"/>
                  </a:solidFill>
                </a:rPr>
                <a:t>Previous cohorts mentioned difficulties and requested support provision</a:t>
              </a:r>
              <a:endParaRPr lang="en-GB" sz="20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5F270F-712B-B930-49C0-9A8CD78F6295}"/>
              </a:ext>
            </a:extLst>
          </p:cNvPr>
          <p:cNvGrpSpPr/>
          <p:nvPr/>
        </p:nvGrpSpPr>
        <p:grpSpPr>
          <a:xfrm>
            <a:off x="2863438" y="1659484"/>
            <a:ext cx="2679902" cy="2680472"/>
            <a:chOff x="2159781" y="316"/>
            <a:chExt cx="885849" cy="88584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10B04A-2BEE-7B0A-18EE-1144202D2786}"/>
                </a:ext>
              </a:extLst>
            </p:cNvPr>
            <p:cNvSpPr/>
            <p:nvPr/>
          </p:nvSpPr>
          <p:spPr>
            <a:xfrm>
              <a:off x="2159781" y="316"/>
              <a:ext cx="885849" cy="8858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8A3DCD23-E936-747F-E42E-849A46AC114D}"/>
                </a:ext>
              </a:extLst>
            </p:cNvPr>
            <p:cNvSpPr txBox="1"/>
            <p:nvPr/>
          </p:nvSpPr>
          <p:spPr>
            <a:xfrm>
              <a:off x="2289511" y="130046"/>
              <a:ext cx="626389" cy="626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>
                  <a:solidFill>
                    <a:schemeClr val="bg1"/>
                  </a:solidFill>
                </a:rPr>
                <a:t>Staff </a:t>
              </a:r>
              <a:r>
                <a:rPr lang="en-GB" sz="1800" dirty="0">
                  <a:solidFill>
                    <a:schemeClr val="bg1"/>
                  </a:solidFill>
                </a:rPr>
                <a:t>noticed signs of potential difficulties linked to educational and social acculturation </a:t>
              </a:r>
              <a:r>
                <a:rPr lang="en-GB" sz="1400" dirty="0">
                  <a:solidFill>
                    <a:schemeClr val="bg1"/>
                  </a:solidFill>
                </a:rPr>
                <a:t>(Berry, 2015; </a:t>
              </a:r>
              <a:r>
                <a:rPr lang="en-GB" sz="1400" dirty="0" err="1">
                  <a:solidFill>
                    <a:schemeClr val="bg1"/>
                  </a:solidFill>
                </a:rPr>
                <a:t>Fovet</a:t>
              </a:r>
              <a:r>
                <a:rPr lang="en-GB" sz="1400" dirty="0">
                  <a:solidFill>
                    <a:schemeClr val="bg1"/>
                  </a:solidFill>
                </a:rPr>
                <a:t>, 2021)</a:t>
              </a:r>
              <a:endParaRPr lang="en-GB" sz="18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CC0A705-BF9A-25F9-1CC3-6F78A359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776" y="1796840"/>
            <a:ext cx="5921109" cy="3195038"/>
          </a:xfrm>
        </p:spPr>
        <p:txBody>
          <a:bodyPr/>
          <a:lstStyle/>
          <a:p>
            <a:r>
              <a:rPr lang="en-GB" sz="2000" dirty="0">
                <a:solidFill>
                  <a:srgbClr val="FFFF00"/>
                </a:solidFill>
              </a:rPr>
              <a:t>Response</a:t>
            </a:r>
            <a:r>
              <a:rPr lang="en-GB" sz="2000" dirty="0"/>
              <a:t>: bespoke and holistic support aimed to address common potential barriers: </a:t>
            </a:r>
          </a:p>
          <a:p>
            <a:pPr marL="630878" lvl="2" indent="-342900"/>
            <a:r>
              <a:rPr lang="en-GB" sz="2000" dirty="0"/>
              <a:t>Acculturation stressors </a:t>
            </a:r>
            <a:r>
              <a:rPr lang="en-GB" sz="1600" dirty="0"/>
              <a:t>(Berry, 1970)</a:t>
            </a:r>
          </a:p>
          <a:p>
            <a:pPr marL="630878" lvl="2" indent="-342900"/>
            <a:r>
              <a:rPr lang="en-GB" sz="2000" dirty="0"/>
              <a:t>Crucial understanding of key literacy</a:t>
            </a:r>
          </a:p>
          <a:p>
            <a:pPr marL="630878" lvl="2" indent="-342900"/>
            <a:r>
              <a:rPr lang="en-GB" sz="2000" dirty="0"/>
              <a:t>Expectations regarding academic integrity </a:t>
            </a:r>
            <a:r>
              <a:rPr lang="en-GB" sz="1600" dirty="0"/>
              <a:t>(Berry, 2015; Smith &amp; Khawaja, 2011)</a:t>
            </a:r>
          </a:p>
          <a:p>
            <a:pPr marL="630878" lvl="2" indent="-342900"/>
            <a:endParaRPr lang="en-GB" sz="1600" dirty="0"/>
          </a:p>
          <a:p>
            <a:pPr marL="342900" lvl="1" indent="-342900"/>
            <a:r>
              <a:rPr lang="en-GB" sz="2000" b="1" dirty="0">
                <a:solidFill>
                  <a:srgbClr val="FFFF00"/>
                </a:solidFill>
              </a:rPr>
              <a:t>Consultation</a:t>
            </a:r>
            <a:r>
              <a:rPr lang="en-GB" sz="2000" dirty="0"/>
              <a:t>: staff, students, &amp; alumni.</a:t>
            </a:r>
          </a:p>
          <a:p>
            <a:pPr marL="630878" lvl="2" indent="-342900"/>
            <a:r>
              <a:rPr lang="en-GB" sz="2000" dirty="0"/>
              <a:t>Highlighted induction ideal time for increased support = promote &amp; support successful transition </a:t>
            </a:r>
          </a:p>
          <a:p>
            <a:pPr marL="630878" lvl="2" indent="-342900"/>
            <a:r>
              <a:rPr lang="en-GB" sz="2000" dirty="0"/>
              <a:t>The need to interweave culture!</a:t>
            </a:r>
          </a:p>
        </p:txBody>
      </p:sp>
    </p:spTree>
    <p:extLst>
      <p:ext uri="{BB962C8B-B14F-4D97-AF65-F5344CB8AC3E}">
        <p14:creationId xmlns:p14="http://schemas.microsoft.com/office/powerpoint/2010/main" val="155813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367184-ADFD-03FA-04B6-B1355DD0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programme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FAFA0-EA75-E3D2-FACE-C43C40314C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16761" y="2104442"/>
            <a:ext cx="6599239" cy="31950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8 x 1-hour over 2 weeks online</a:t>
            </a:r>
          </a:p>
          <a:p>
            <a:pPr marL="630878" lvl="2" indent="-342900"/>
            <a:r>
              <a:rPr lang="en-GB" dirty="0"/>
              <a:t>6 workshops – key academic skills</a:t>
            </a:r>
          </a:p>
          <a:p>
            <a:pPr marL="630878" lvl="2" indent="-342900"/>
            <a:r>
              <a:rPr lang="en-GB" dirty="0"/>
              <a:t>2 conversation/Q&amp;A sessions – alumni &amp;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3 occurrences in autumn, 1 in spring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Students: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93E4C-E309-1D25-2483-82C922C9D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3" y="1524000"/>
            <a:ext cx="4696453" cy="494969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01D435-354F-69F3-D529-5B4313A48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84251"/>
              </p:ext>
            </p:extLst>
          </p:nvPr>
        </p:nvGraphicFramePr>
        <p:xfrm>
          <a:off x="6817185" y="4166833"/>
          <a:ext cx="493617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085">
                  <a:extLst>
                    <a:ext uri="{9D8B030D-6E8A-4147-A177-3AD203B41FA5}">
                      <a16:colId xmlns:a16="http://schemas.microsoft.com/office/drawing/2014/main" val="3822378427"/>
                    </a:ext>
                  </a:extLst>
                </a:gridCol>
                <a:gridCol w="2468085">
                  <a:extLst>
                    <a:ext uri="{9D8B030D-6E8A-4147-A177-3AD203B41FA5}">
                      <a16:colId xmlns:a16="http://schemas.microsoft.com/office/drawing/2014/main" val="3828127686"/>
                    </a:ext>
                  </a:extLst>
                </a:gridCol>
              </a:tblGrid>
              <a:tr h="3539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Autumn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Spring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710833"/>
                  </a:ext>
                </a:extLst>
              </a:tr>
              <a:tr h="3539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430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1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CAA795-38C3-B52C-D3A2-EE82F4453679}"/>
              </a:ext>
            </a:extLst>
          </p:cNvPr>
          <p:cNvSpPr/>
          <p:nvPr/>
        </p:nvSpPr>
        <p:spPr>
          <a:xfrm>
            <a:off x="0" y="4836911"/>
            <a:ext cx="12192000" cy="1971675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D1B9E-C546-501B-7748-013B7E60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design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2BE424-0289-2F7A-9342-57D39C8E4C57}"/>
              </a:ext>
            </a:extLst>
          </p:cNvPr>
          <p:cNvSpPr txBox="1">
            <a:spLocks/>
          </p:cNvSpPr>
          <p:nvPr/>
        </p:nvSpPr>
        <p:spPr>
          <a:xfrm>
            <a:off x="444382" y="1618030"/>
            <a:ext cx="5205040" cy="3195037"/>
          </a:xfrm>
          <a:prstGeom prst="rect">
            <a:avLst/>
          </a:prstGeom>
        </p:spPr>
        <p:txBody>
          <a:bodyPr/>
          <a:lstStyle>
            <a:lvl1pPr marL="0" indent="0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0" indent="0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287978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527961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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»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3352548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GB" sz="2300" b="1" dirty="0"/>
              <a:t>Programme aim: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Reduce stressors to increase positive outcomes </a:t>
            </a:r>
            <a:r>
              <a:rPr lang="en-GB" sz="2000" dirty="0"/>
              <a:t>(Smith and Khawaja, 2011; Wadworth et al., 2007)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300" dirty="0"/>
              <a:t>1. EAP (4 skills), academic skills,  and acculturation combined.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Interweaving language &amp; acculturation for optimal success </a:t>
            </a:r>
            <a:r>
              <a:rPr lang="en-GB" sz="2000" dirty="0"/>
              <a:t>(</a:t>
            </a:r>
            <a:r>
              <a:rPr lang="en-GB" sz="2000" dirty="0" err="1"/>
              <a:t>Fovet</a:t>
            </a:r>
            <a:r>
              <a:rPr lang="en-GB" sz="2000" dirty="0"/>
              <a:t>, 2021)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Relatable examples – linking theory to everyday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Short, sharp, targeted – order of workshops specific to occurrence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/>
          </a:p>
          <a:p>
            <a:endParaRPr lang="en-GB" sz="2300" dirty="0"/>
          </a:p>
          <a:p>
            <a:pPr marL="630878" lvl="2" indent="-342900">
              <a:buSzPct val="60000"/>
              <a:buFont typeface="Courier New" panose="02070309020205020404" pitchFamily="49" charset="0"/>
              <a:buChar char="o"/>
            </a:pPr>
            <a:endParaRPr lang="en-GB" sz="2300" dirty="0"/>
          </a:p>
          <a:p>
            <a:pPr lvl="2" indent="0">
              <a:buFont typeface="Arial" pitchFamily="34" charset="0"/>
              <a:buNone/>
            </a:pPr>
            <a:endParaRPr lang="en-GB" dirty="0"/>
          </a:p>
          <a:p>
            <a:pPr lvl="2" indent="0">
              <a:buFont typeface="Arial" pitchFamily="34" charset="0"/>
              <a:buNone/>
            </a:pPr>
            <a:endParaRPr lang="en-GB" dirty="0"/>
          </a:p>
          <a:p>
            <a:pPr lvl="2" indent="0">
              <a:buFont typeface="Arial" pitchFamily="34" charset="0"/>
              <a:buNone/>
            </a:pPr>
            <a:endParaRPr lang="en-GB" sz="2000" dirty="0"/>
          </a:p>
          <a:p>
            <a:pPr marL="342900" lvl="1" indent="-342900"/>
            <a:endParaRPr lang="en-GB" sz="2000" dirty="0"/>
          </a:p>
          <a:p>
            <a:pPr lvl="1"/>
            <a:endParaRPr lang="en-GB" sz="1800" dirty="0"/>
          </a:p>
          <a:p>
            <a:pPr marL="630878" lvl="2" indent="-342900"/>
            <a:endParaRPr lang="en-GB" dirty="0"/>
          </a:p>
          <a:p>
            <a:pPr lvl="2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6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6A1600-697A-46C8-64FA-38CA13AB92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C4B35-FEF4-2CC5-52A8-6E1415CAE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53591"/>
            <a:ext cx="6195601" cy="4104409"/>
          </a:xfr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FA13C-E02B-03F1-3D2E-3728061BF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875" y="0"/>
            <a:ext cx="6491125" cy="3687843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301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CAA795-38C3-B52C-D3A2-EE82F4453679}"/>
              </a:ext>
            </a:extLst>
          </p:cNvPr>
          <p:cNvSpPr/>
          <p:nvPr/>
        </p:nvSpPr>
        <p:spPr>
          <a:xfrm>
            <a:off x="0" y="4836911"/>
            <a:ext cx="12192000" cy="1971675"/>
          </a:xfrm>
          <a:prstGeom prst="rect">
            <a:avLst/>
          </a:prstGeom>
          <a:solidFill>
            <a:srgbClr val="006938"/>
          </a:solidFill>
          <a:ln>
            <a:solidFill>
              <a:srgbClr val="006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D1B9E-C546-501B-7748-013B7E60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C51E3-AD98-6A8D-FEF5-109B5076A7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43240" y="2071739"/>
            <a:ext cx="5572760" cy="3751009"/>
          </a:xfrm>
        </p:spPr>
        <p:txBody>
          <a:bodyPr/>
          <a:lstStyle/>
          <a:p>
            <a:pPr lvl="1"/>
            <a:r>
              <a:rPr lang="en-GB" sz="2300" b="1" dirty="0"/>
              <a:t>2. Free to all and online to ensure inclusivity and accessibility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300" dirty="0"/>
              <a:t>Traditional pre-sessional optional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300" dirty="0"/>
              <a:t>Ensure avoidance of accidental marginalisation or isolation </a:t>
            </a:r>
            <a:r>
              <a:rPr lang="en-GB" sz="2000" dirty="0"/>
              <a:t>(</a:t>
            </a:r>
            <a:r>
              <a:rPr lang="en-GB" sz="2000" dirty="0" err="1"/>
              <a:t>Plotts</a:t>
            </a:r>
            <a:r>
              <a:rPr lang="en-GB" sz="2000" dirty="0"/>
              <a:t>, 2021)</a:t>
            </a:r>
          </a:p>
          <a:p>
            <a:pPr lvl="1"/>
            <a:endParaRPr lang="en-GB" sz="2300" dirty="0"/>
          </a:p>
          <a:p>
            <a:pPr lvl="1">
              <a:buSzPct val="100000"/>
            </a:pPr>
            <a:r>
              <a:rPr lang="en-GB" sz="2300" b="1" dirty="0"/>
              <a:t>3. Best practice e.g. trauma-informed pedagogy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2300" dirty="0"/>
              <a:t>Esp. important as Stirling is University of Sanctuary</a:t>
            </a:r>
          </a:p>
          <a:p>
            <a:pPr lvl="1"/>
            <a:endParaRPr lang="en-GB" sz="23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2BE424-0289-2F7A-9342-57D39C8E4C57}"/>
              </a:ext>
            </a:extLst>
          </p:cNvPr>
          <p:cNvSpPr txBox="1">
            <a:spLocks/>
          </p:cNvSpPr>
          <p:nvPr/>
        </p:nvSpPr>
        <p:spPr>
          <a:xfrm>
            <a:off x="444382" y="1618030"/>
            <a:ext cx="5205040" cy="3195037"/>
          </a:xfrm>
          <a:prstGeom prst="rect">
            <a:avLst/>
          </a:prstGeom>
        </p:spPr>
        <p:txBody>
          <a:bodyPr/>
          <a:lstStyle>
            <a:lvl1pPr marL="0" indent="0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2400" b="1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0" indent="0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2pPr>
            <a:lvl3pPr marL="287978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SzPct val="120000"/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3pPr>
            <a:lvl4pPr marL="527961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Symbol" pitchFamily="18" charset="2"/>
              <a:buChar char="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-287978" algn="l" defTabSz="1219108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»"/>
              <a:defRPr sz="2400" kern="12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5pPr>
            <a:lvl6pPr marL="3352548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04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658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12" indent="-304778" algn="l" defTabSz="12191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GB" sz="2300" b="1" dirty="0"/>
              <a:t>Programme aim: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Reduce stressors to increase positive outcomes </a:t>
            </a:r>
            <a:r>
              <a:rPr lang="en-GB" sz="2000" dirty="0"/>
              <a:t>(Smith and Khawaja, 2011; Wadworth et al., 2007)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300" dirty="0"/>
              <a:t>1. EAP (4 skills), academic skills,  and acculturation combined.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Interweaving language &amp; acculturation for optimal success </a:t>
            </a:r>
            <a:r>
              <a:rPr lang="en-GB" sz="2000" dirty="0"/>
              <a:t>(</a:t>
            </a:r>
            <a:r>
              <a:rPr lang="en-GB" sz="2000" dirty="0" err="1"/>
              <a:t>Fovet</a:t>
            </a:r>
            <a:r>
              <a:rPr lang="en-GB" sz="2000" dirty="0"/>
              <a:t>, 2021)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Relatable examples – linking theory to everyday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300" dirty="0"/>
              <a:t>Short, sharp, targeted – order of workshops specific to occurrence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GB" sz="2000" dirty="0"/>
          </a:p>
          <a:p>
            <a:endParaRPr lang="en-GB" sz="2300" dirty="0"/>
          </a:p>
          <a:p>
            <a:pPr marL="630878" lvl="2" indent="-342900">
              <a:buSzPct val="60000"/>
              <a:buFont typeface="Courier New" panose="02070309020205020404" pitchFamily="49" charset="0"/>
              <a:buChar char="o"/>
            </a:pPr>
            <a:endParaRPr lang="en-GB" sz="2300" dirty="0"/>
          </a:p>
          <a:p>
            <a:pPr lvl="2" indent="0">
              <a:buFont typeface="Arial" pitchFamily="34" charset="0"/>
              <a:buNone/>
            </a:pPr>
            <a:endParaRPr lang="en-GB" dirty="0"/>
          </a:p>
          <a:p>
            <a:pPr lvl="2" indent="0">
              <a:buFont typeface="Arial" pitchFamily="34" charset="0"/>
              <a:buNone/>
            </a:pPr>
            <a:endParaRPr lang="en-GB" dirty="0"/>
          </a:p>
          <a:p>
            <a:pPr lvl="2" indent="0">
              <a:buFont typeface="Arial" pitchFamily="34" charset="0"/>
              <a:buNone/>
            </a:pPr>
            <a:endParaRPr lang="en-GB" sz="2000" dirty="0"/>
          </a:p>
          <a:p>
            <a:pPr marL="342900" lvl="1" indent="-342900"/>
            <a:endParaRPr lang="en-GB" sz="2000" dirty="0"/>
          </a:p>
          <a:p>
            <a:pPr lvl="1"/>
            <a:endParaRPr lang="en-GB" sz="1800" dirty="0"/>
          </a:p>
          <a:p>
            <a:pPr marL="630878" lvl="2" indent="-342900"/>
            <a:endParaRPr lang="en-GB" dirty="0"/>
          </a:p>
          <a:p>
            <a:pPr lvl="2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3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 descr="Chat outline">
            <a:extLst>
              <a:ext uri="{FF2B5EF4-FFF2-40B4-BE49-F238E27FC236}">
                <a16:creationId xmlns:a16="http://schemas.microsoft.com/office/drawing/2014/main" id="{C15C51BB-30F5-0D57-C5AF-7DFEE1A6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55231" y="3998811"/>
            <a:ext cx="914400" cy="914400"/>
          </a:xfrm>
          <a:prstGeom prst="rect">
            <a:avLst/>
          </a:prstGeom>
        </p:spPr>
      </p:pic>
      <p:pic>
        <p:nvPicPr>
          <p:cNvPr id="27" name="Graphic 26" descr="Books on shelf outline">
            <a:extLst>
              <a:ext uri="{FF2B5EF4-FFF2-40B4-BE49-F238E27FC236}">
                <a16:creationId xmlns:a16="http://schemas.microsoft.com/office/drawing/2014/main" id="{B9B0C4B6-91FC-8674-CE36-820D72F89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1518" y="3965980"/>
            <a:ext cx="914400" cy="914400"/>
          </a:xfrm>
          <a:prstGeom prst="rect">
            <a:avLst/>
          </a:prstGeom>
        </p:spPr>
      </p:pic>
      <p:pic>
        <p:nvPicPr>
          <p:cNvPr id="25" name="Graphic 24" descr="Brain in head outline">
            <a:extLst>
              <a:ext uri="{FF2B5EF4-FFF2-40B4-BE49-F238E27FC236}">
                <a16:creationId xmlns:a16="http://schemas.microsoft.com/office/drawing/2014/main" id="{56BDEDA7-E210-1CA4-C844-21336CE03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0118" y="3998811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E1661-F7E8-5BB0-7125-5FC6B0D2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(individual workshops)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CAF5-48A1-45B3-3AE7-E716A9EF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99" y="1685342"/>
            <a:ext cx="11039999" cy="3195038"/>
          </a:xfrm>
        </p:spPr>
        <p:txBody>
          <a:bodyPr/>
          <a:lstStyle/>
          <a:p>
            <a:r>
              <a:rPr lang="en-GB" sz="3200" dirty="0"/>
              <a:t>Average score: 4.8/5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D202500-D4C7-27AC-320B-713F7D75F7FF}"/>
              </a:ext>
            </a:extLst>
          </p:cNvPr>
          <p:cNvSpPr txBox="1"/>
          <p:nvPr/>
        </p:nvSpPr>
        <p:spPr>
          <a:xfrm>
            <a:off x="799934" y="2839439"/>
            <a:ext cx="1574768" cy="9196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5216">
              <a:spcAft>
                <a:spcPts val="600"/>
              </a:spcAft>
            </a:pPr>
            <a:r>
              <a:rPr lang="en-GB" sz="179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Refreshed memory on key concepts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831AB0E-A91E-3070-978B-DFB93FF32819}"/>
              </a:ext>
            </a:extLst>
          </p:cNvPr>
          <p:cNvSpPr txBox="1"/>
          <p:nvPr/>
        </p:nvSpPr>
        <p:spPr>
          <a:xfrm>
            <a:off x="5131334" y="2563659"/>
            <a:ext cx="1574768" cy="11954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5216">
              <a:spcAft>
                <a:spcPts val="600"/>
              </a:spcAft>
            </a:pPr>
            <a:r>
              <a:rPr lang="en-GB" sz="179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Introduced studying expectations in a UK HEI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74CC593-D877-678E-67DE-812B9B02FBEE}"/>
              </a:ext>
            </a:extLst>
          </p:cNvPr>
          <p:cNvSpPr txBox="1"/>
          <p:nvPr/>
        </p:nvSpPr>
        <p:spPr>
          <a:xfrm>
            <a:off x="9038676" y="2722808"/>
            <a:ext cx="1747511" cy="9196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85216">
              <a:spcAft>
                <a:spcPts val="600"/>
              </a:spcAft>
            </a:pPr>
            <a:r>
              <a:rPr lang="en-GB" sz="179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Talked to other students and asked questions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7F836247-B8A6-BE34-07DD-EA28C1275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7576" y="3490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8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Cheers outline">
            <a:extLst>
              <a:ext uri="{FF2B5EF4-FFF2-40B4-BE49-F238E27FC236}">
                <a16:creationId xmlns:a16="http://schemas.microsoft.com/office/drawing/2014/main" id="{1D3E5147-8EEC-9945-B53B-EBFCC715D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19318" y="3779164"/>
            <a:ext cx="1186224" cy="1186224"/>
          </a:xfrm>
          <a:prstGeom prst="rect">
            <a:avLst/>
          </a:prstGeom>
        </p:spPr>
      </p:pic>
      <p:pic>
        <p:nvPicPr>
          <p:cNvPr id="7" name="Graphic 6" descr="Bank outline">
            <a:extLst>
              <a:ext uri="{FF2B5EF4-FFF2-40B4-BE49-F238E27FC236}">
                <a16:creationId xmlns:a16="http://schemas.microsoft.com/office/drawing/2014/main" id="{DD662F3D-34C3-B213-37A8-7E082A720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2873" y="3897004"/>
            <a:ext cx="950545" cy="950545"/>
          </a:xfrm>
          <a:prstGeom prst="rect">
            <a:avLst/>
          </a:prstGeom>
        </p:spPr>
      </p:pic>
      <p:pic>
        <p:nvPicPr>
          <p:cNvPr id="5" name="Graphic 4" descr="Handshake outline">
            <a:extLst>
              <a:ext uri="{FF2B5EF4-FFF2-40B4-BE49-F238E27FC236}">
                <a16:creationId xmlns:a16="http://schemas.microsoft.com/office/drawing/2014/main" id="{91BC5BAB-C4C3-F1A2-8982-B2FBFB1F50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3252" y="3923572"/>
            <a:ext cx="1068131" cy="1068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E1661-F7E8-5BB0-7125-5FC6B0D2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(overall programme)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3CAF5-48A1-45B3-3AE7-E716A9EFA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999" y="1685342"/>
            <a:ext cx="11039999" cy="3195038"/>
          </a:xfrm>
        </p:spPr>
        <p:txBody>
          <a:bodyPr/>
          <a:lstStyle/>
          <a:p>
            <a:r>
              <a:rPr lang="en-GB" sz="3200" dirty="0"/>
              <a:t>Average score: 4.6/5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ED202500-D4C7-27AC-320B-713F7D75F7FF}"/>
              </a:ext>
            </a:extLst>
          </p:cNvPr>
          <p:cNvSpPr txBox="1"/>
          <p:nvPr/>
        </p:nvSpPr>
        <p:spPr>
          <a:xfrm>
            <a:off x="810337" y="2701549"/>
            <a:ext cx="1574768" cy="11954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5216">
              <a:spcAft>
                <a:spcPts val="600"/>
              </a:spcAft>
            </a:pPr>
            <a:r>
              <a:rPr lang="en-GB" sz="179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Reassurance about available support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8831AB0E-A91E-3070-978B-DFB93FF32819}"/>
              </a:ext>
            </a:extLst>
          </p:cNvPr>
          <p:cNvSpPr txBox="1"/>
          <p:nvPr/>
        </p:nvSpPr>
        <p:spPr>
          <a:xfrm>
            <a:off x="5131334" y="2447026"/>
            <a:ext cx="1574768" cy="14416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5216">
              <a:spcAft>
                <a:spcPts val="600"/>
              </a:spcAft>
            </a:pPr>
            <a:r>
              <a:rPr lang="en-GB" sz="179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Overview of Stirling helped with acculturation </a:t>
            </a:r>
            <a:r>
              <a:rPr lang="en-GB" sz="15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(Berry, 2015)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74CC593-D877-678E-67DE-812B9B02FBEE}"/>
              </a:ext>
            </a:extLst>
          </p:cNvPr>
          <p:cNvSpPr txBox="1"/>
          <p:nvPr/>
        </p:nvSpPr>
        <p:spPr>
          <a:xfrm>
            <a:off x="9038675" y="2823023"/>
            <a:ext cx="1747511" cy="9196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85216">
              <a:spcAft>
                <a:spcPts val="600"/>
              </a:spcAft>
            </a:pPr>
            <a:r>
              <a:rPr lang="en-GB" sz="1792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Promoted sense of belonging at Stirling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id="{7F836247-B8A6-BE34-07DD-EA28C1275C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7576" y="3490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0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05321-0CAC-A683-896B-10897343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 impact (students)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59DF5-7A7A-96CC-94D1-E443538E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27" y="1396093"/>
            <a:ext cx="5205040" cy="3195038"/>
          </a:xfrm>
        </p:spPr>
        <p:txBody>
          <a:bodyPr/>
          <a:lstStyle/>
          <a:p>
            <a:r>
              <a:rPr lang="en-GB" dirty="0"/>
              <a:t>Students reported feeling: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More settled and prepared to start studying at Stirling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B0E7E-F8C9-1DC7-194B-D6341E83ED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10960" y="1396093"/>
            <a:ext cx="5205040" cy="3195038"/>
          </a:xfrm>
        </p:spPr>
        <p:txBody>
          <a:bodyPr/>
          <a:lstStyle/>
          <a:p>
            <a:r>
              <a:rPr lang="en-GB" dirty="0"/>
              <a:t>Students reported that the programme: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Helped them to feel like they belong to the Stirling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Enabled them to feel a connection to both staff and students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CDA0DF-0251-9F36-0CBE-DBBCE5D33F94}"/>
              </a:ext>
            </a:extLst>
          </p:cNvPr>
          <p:cNvSpPr/>
          <p:nvPr/>
        </p:nvSpPr>
        <p:spPr>
          <a:xfrm>
            <a:off x="0" y="5355771"/>
            <a:ext cx="12192000" cy="1502229"/>
          </a:xfrm>
          <a:prstGeom prst="rect">
            <a:avLst/>
          </a:prstGeom>
          <a:solidFill>
            <a:srgbClr val="006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3170772-6390-15F8-2432-A7CEA86E5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74" y="2570638"/>
            <a:ext cx="4040986" cy="40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55109"/>
      </p:ext>
    </p:extLst>
  </p:cSld>
  <p:clrMapOvr>
    <a:masterClrMapping/>
  </p:clrMapOvr>
</p:sld>
</file>

<file path=ppt/theme/theme1.xml><?xml version="1.0" encoding="utf-8"?>
<a:theme xmlns:a="http://schemas.openxmlformats.org/drawingml/2006/main" name="brand-wide">
  <a:themeElements>
    <a:clrScheme name="UoS Colours">
      <a:dk1>
        <a:srgbClr val="3A3C38"/>
      </a:dk1>
      <a:lt1>
        <a:srgbClr val="FFFFFF"/>
      </a:lt1>
      <a:dk2>
        <a:srgbClr val="006938"/>
      </a:dk2>
      <a:lt2>
        <a:srgbClr val="EDECE9"/>
      </a:lt2>
      <a:accent1>
        <a:srgbClr val="3C7DCA"/>
      </a:accent1>
      <a:accent2>
        <a:srgbClr val="9D1E65"/>
      </a:accent2>
      <a:accent3>
        <a:srgbClr val="76BD23"/>
      </a:accent3>
      <a:accent4>
        <a:srgbClr val="F3C300"/>
      </a:accent4>
      <a:accent5>
        <a:srgbClr val="5FB3E5"/>
      </a:accent5>
      <a:accent6>
        <a:srgbClr val="EE7624"/>
      </a:accent6>
      <a:hlink>
        <a:srgbClr val="76BD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rand-wide" id="{701FCA63-B31E-6244-8D8C-02012297F316}" vid="{95E67A51-7AD5-034F-9A99-8CABC0F49952}"/>
    </a:ext>
  </a:extLst>
</a:theme>
</file>

<file path=ppt/theme/theme2.xml><?xml version="1.0" encoding="utf-8"?>
<a:theme xmlns:a="http://schemas.openxmlformats.org/drawingml/2006/main" name="UoS Berry">
  <a:themeElements>
    <a:clrScheme name="UoS Colours">
      <a:dk1>
        <a:srgbClr val="3A3C38"/>
      </a:dk1>
      <a:lt1>
        <a:srgbClr val="FFFFFF"/>
      </a:lt1>
      <a:dk2>
        <a:srgbClr val="006938"/>
      </a:dk2>
      <a:lt2>
        <a:srgbClr val="EDECE9"/>
      </a:lt2>
      <a:accent1>
        <a:srgbClr val="3C7DCA"/>
      </a:accent1>
      <a:accent2>
        <a:srgbClr val="9D1E65"/>
      </a:accent2>
      <a:accent3>
        <a:srgbClr val="76BD23"/>
      </a:accent3>
      <a:accent4>
        <a:srgbClr val="F3C300"/>
      </a:accent4>
      <a:accent5>
        <a:srgbClr val="5FB3E5"/>
      </a:accent5>
      <a:accent6>
        <a:srgbClr val="EE7624"/>
      </a:accent6>
      <a:hlink>
        <a:srgbClr val="76BD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3.xml><?xml version="1.0" encoding="utf-8"?>
<a:theme xmlns:a="http://schemas.openxmlformats.org/drawingml/2006/main" name="UoS Blue">
  <a:themeElements>
    <a:clrScheme name="UoS Colours">
      <a:dk1>
        <a:srgbClr val="3A3C38"/>
      </a:dk1>
      <a:lt1>
        <a:srgbClr val="FFFFFF"/>
      </a:lt1>
      <a:dk2>
        <a:srgbClr val="006938"/>
      </a:dk2>
      <a:lt2>
        <a:srgbClr val="EDECE9"/>
      </a:lt2>
      <a:accent1>
        <a:srgbClr val="3C7DCA"/>
      </a:accent1>
      <a:accent2>
        <a:srgbClr val="9D1E65"/>
      </a:accent2>
      <a:accent3>
        <a:srgbClr val="76BD23"/>
      </a:accent3>
      <a:accent4>
        <a:srgbClr val="F3C300"/>
      </a:accent4>
      <a:accent5>
        <a:srgbClr val="5FB3E5"/>
      </a:accent5>
      <a:accent6>
        <a:srgbClr val="EE7624"/>
      </a:accent6>
      <a:hlink>
        <a:srgbClr val="76BD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4.xml><?xml version="1.0" encoding="utf-8"?>
<a:theme xmlns:a="http://schemas.openxmlformats.org/drawingml/2006/main" name="UoS Energy">
  <a:themeElements>
    <a:clrScheme name="UoS Colours">
      <a:dk1>
        <a:srgbClr val="3A3C38"/>
      </a:dk1>
      <a:lt1>
        <a:srgbClr val="FFFFFF"/>
      </a:lt1>
      <a:dk2>
        <a:srgbClr val="006938"/>
      </a:dk2>
      <a:lt2>
        <a:srgbClr val="EDECE9"/>
      </a:lt2>
      <a:accent1>
        <a:srgbClr val="3C7DCA"/>
      </a:accent1>
      <a:accent2>
        <a:srgbClr val="9D1E65"/>
      </a:accent2>
      <a:accent3>
        <a:srgbClr val="76BD23"/>
      </a:accent3>
      <a:accent4>
        <a:srgbClr val="F3C300"/>
      </a:accent4>
      <a:accent5>
        <a:srgbClr val="5FB3E5"/>
      </a:accent5>
      <a:accent6>
        <a:srgbClr val="EE7624"/>
      </a:accent6>
      <a:hlink>
        <a:srgbClr val="76BD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1-square" id="{57AFB2C1-5A7A-4BE1-BBAC-2E0CCAF41307}" vid="{0BC2027B-8777-41A8-9115-E00A7879546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brand-wide (5)</Template>
  <TotalTime>1993</TotalTime>
  <Words>1023</Words>
  <Application>Microsoft Office PowerPoint</Application>
  <PresentationFormat>Widescreen</PresentationFormat>
  <Paragraphs>125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FS Maja</vt:lpstr>
      <vt:lpstr>Symbol</vt:lpstr>
      <vt:lpstr>brand-wide</vt:lpstr>
      <vt:lpstr>UoS Berry</vt:lpstr>
      <vt:lpstr>UoS Blue</vt:lpstr>
      <vt:lpstr>UoS Energy</vt:lpstr>
      <vt:lpstr>Integrating culture (academic and social) into an EAP provision: A case study of an international induction programme   Jennifer Cowell &amp; Meghan Bowling-Johnson  jc138@stir.ac.uk &amp; mb120@stir.ac.uk</vt:lpstr>
      <vt:lpstr>Context</vt:lpstr>
      <vt:lpstr>Overview of programme</vt:lpstr>
      <vt:lpstr>Programme design</vt:lpstr>
      <vt:lpstr>PowerPoint Presentation</vt:lpstr>
      <vt:lpstr>Programme design</vt:lpstr>
      <vt:lpstr>Feedback (individual workshops)</vt:lpstr>
      <vt:lpstr>Feedback (overall programme)</vt:lpstr>
      <vt:lpstr>Programme impact (students)</vt:lpstr>
      <vt:lpstr>Programme impact (institutional)</vt:lpstr>
      <vt:lpstr>Next steps</vt:lpstr>
      <vt:lpstr>QAA case study</vt:lpstr>
      <vt:lpstr>Thank you!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Cowell</dc:creator>
  <cp:lastModifiedBy>Jennifer Cowell</cp:lastModifiedBy>
  <cp:revision>63</cp:revision>
  <dcterms:created xsi:type="dcterms:W3CDTF">2023-04-12T12:25:15Z</dcterms:created>
  <dcterms:modified xsi:type="dcterms:W3CDTF">2023-04-24T08:46:44Z</dcterms:modified>
</cp:coreProperties>
</file>