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5"/>
  </p:notesMasterIdLst>
  <p:sldIdLst>
    <p:sldId id="256" r:id="rId3"/>
    <p:sldId id="257" r:id="rId4"/>
    <p:sldId id="302" r:id="rId5"/>
    <p:sldId id="259" r:id="rId6"/>
    <p:sldId id="306" r:id="rId7"/>
    <p:sldId id="307" r:id="rId8"/>
    <p:sldId id="279" r:id="rId9"/>
    <p:sldId id="280" r:id="rId10"/>
    <p:sldId id="281" r:id="rId11"/>
    <p:sldId id="308" r:id="rId12"/>
    <p:sldId id="309" r:id="rId13"/>
    <p:sldId id="267" r:id="rId14"/>
    <p:sldId id="272" r:id="rId15"/>
    <p:sldId id="273" r:id="rId16"/>
    <p:sldId id="275" r:id="rId17"/>
    <p:sldId id="311" r:id="rId18"/>
    <p:sldId id="312" r:id="rId19"/>
    <p:sldId id="310" r:id="rId20"/>
    <p:sldId id="271" r:id="rId21"/>
    <p:sldId id="313" r:id="rId22"/>
    <p:sldId id="261" r:id="rId23"/>
    <p:sldId id="314" r:id="rId24"/>
    <p:sldId id="316" r:id="rId25"/>
    <p:sldId id="315" r:id="rId26"/>
    <p:sldId id="318" r:id="rId27"/>
    <p:sldId id="317" r:id="rId28"/>
    <p:sldId id="319" r:id="rId29"/>
    <p:sldId id="320" r:id="rId30"/>
    <p:sldId id="262" r:id="rId31"/>
    <p:sldId id="323" r:id="rId32"/>
    <p:sldId id="321" r:id="rId33"/>
    <p:sldId id="32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63291" autoAdjust="0"/>
  </p:normalViewPr>
  <p:slideViewPr>
    <p:cSldViewPr snapToGrid="0">
      <p:cViewPr varScale="1">
        <p:scale>
          <a:sx n="73" d="100"/>
          <a:sy n="73" d="100"/>
        </p:scale>
        <p:origin x="20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5DB05-1A62-45B2-8BBE-57A34C2628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6A83165-D537-4CEA-84A6-CB31246778CC}">
      <dgm:prSet custT="1"/>
      <dgm:spPr>
        <a:gradFill rotWithShape="0">
          <a:gsLst>
            <a:gs pos="0">
              <a:srgbClr val="C00000"/>
            </a:gs>
            <a:gs pos="100000">
              <a:schemeClr val="accent1">
                <a:tint val="50000"/>
                <a:shade val="100000"/>
                <a:satMod val="350000"/>
              </a:schemeClr>
            </a:gs>
          </a:gsLst>
          <a:lin ang="16200000" scaled="0"/>
        </a:gradFill>
        <a:ln>
          <a:noFill/>
        </a:ln>
      </dgm:spPr>
      <dgm:t>
        <a:bodyPr/>
        <a:lstStyle/>
        <a:p>
          <a:pPr rtl="0"/>
          <a:r>
            <a:rPr lang="en-US" sz="1800" dirty="0">
              <a:latin typeface="Whitney Medium" pitchFamily="2" charset="0"/>
            </a:rPr>
            <a:t>Term 1</a:t>
          </a:r>
        </a:p>
      </dgm:t>
    </dgm:pt>
    <dgm:pt modelId="{17D80414-269F-446C-91C2-46E910927CD9}" type="parTrans" cxnId="{3EB7685D-77FE-478D-9846-4E4CB93851C6}">
      <dgm:prSet/>
      <dgm:spPr/>
      <dgm:t>
        <a:bodyPr/>
        <a:lstStyle/>
        <a:p>
          <a:endParaRPr lang="en-US"/>
        </a:p>
      </dgm:t>
    </dgm:pt>
    <dgm:pt modelId="{B4B5ADFB-A3DA-4D0E-8F86-1B1BC5B25FC9}" type="sibTrans" cxnId="{3EB7685D-77FE-478D-9846-4E4CB93851C6}">
      <dgm:prSet/>
      <dgm:spPr/>
      <dgm:t>
        <a:bodyPr/>
        <a:lstStyle/>
        <a:p>
          <a:endParaRPr lang="en-US"/>
        </a:p>
      </dgm:t>
    </dgm:pt>
    <dgm:pt modelId="{2358D423-95D7-437B-B5FE-BB7F23C654DC}">
      <dgm:prSet custT="1"/>
      <dgm:spPr>
        <a:gradFill rotWithShape="0">
          <a:gsLst>
            <a:gs pos="0">
              <a:srgbClr val="C00000"/>
            </a:gs>
            <a:gs pos="100000">
              <a:schemeClr val="accent1">
                <a:tint val="50000"/>
                <a:shade val="100000"/>
                <a:satMod val="350000"/>
              </a:schemeClr>
            </a:gs>
          </a:gsLst>
          <a:lin ang="16200000" scaled="0"/>
        </a:gradFill>
        <a:ln>
          <a:noFill/>
        </a:ln>
      </dgm:spPr>
      <dgm:t>
        <a:bodyPr/>
        <a:lstStyle/>
        <a:p>
          <a:pPr rtl="0"/>
          <a:r>
            <a:rPr lang="en-US" sz="1800" dirty="0">
              <a:latin typeface="Whitney Medium" pitchFamily="2" charset="0"/>
            </a:rPr>
            <a:t>Term 2</a:t>
          </a:r>
        </a:p>
      </dgm:t>
    </dgm:pt>
    <dgm:pt modelId="{266A15DA-182F-48BA-B77D-EAD8163E3B30}" type="parTrans" cxnId="{89A4BCAF-5820-4F14-911C-A79B10A73B98}">
      <dgm:prSet/>
      <dgm:spPr/>
      <dgm:t>
        <a:bodyPr/>
        <a:lstStyle/>
        <a:p>
          <a:endParaRPr lang="en-US"/>
        </a:p>
      </dgm:t>
    </dgm:pt>
    <dgm:pt modelId="{FD0E558C-D9D0-4530-904A-D72AEB76CB05}" type="sibTrans" cxnId="{89A4BCAF-5820-4F14-911C-A79B10A73B98}">
      <dgm:prSet/>
      <dgm:spPr/>
      <dgm:t>
        <a:bodyPr/>
        <a:lstStyle/>
        <a:p>
          <a:endParaRPr lang="en-US"/>
        </a:p>
      </dgm:t>
    </dgm:pt>
    <dgm:pt modelId="{B28B5C6F-CBF1-448B-8EEF-51A4702D4341}">
      <dgm:prSet custT="1"/>
      <dgm:spPr/>
      <dgm:t>
        <a:bodyPr/>
        <a:lstStyle/>
        <a:p>
          <a:pPr rtl="0"/>
          <a:r>
            <a:rPr lang="en-US" sz="1800" dirty="0">
              <a:latin typeface="Whitney Medium" pitchFamily="2" charset="0"/>
            </a:rPr>
            <a:t>POLI 100 (3)</a:t>
          </a:r>
        </a:p>
      </dgm:t>
    </dgm:pt>
    <dgm:pt modelId="{C1463150-3276-4517-96D4-F09E401197DB}" type="parTrans" cxnId="{FE4341A6-BC22-4F66-B8B7-D8AAE5361F03}">
      <dgm:prSet/>
      <dgm:spPr/>
      <dgm:t>
        <a:bodyPr/>
        <a:lstStyle/>
        <a:p>
          <a:endParaRPr lang="en-US"/>
        </a:p>
      </dgm:t>
    </dgm:pt>
    <dgm:pt modelId="{43067198-8EDA-4C57-B11F-6410C60D6AFA}" type="sibTrans" cxnId="{FE4341A6-BC22-4F66-B8B7-D8AAE5361F03}">
      <dgm:prSet/>
      <dgm:spPr/>
      <dgm:t>
        <a:bodyPr/>
        <a:lstStyle/>
        <a:p>
          <a:endParaRPr lang="en-US"/>
        </a:p>
      </dgm:t>
    </dgm:pt>
    <dgm:pt modelId="{BC7173E3-7B94-4EDD-904A-2BA4C43B6DBD}">
      <dgm:prSet custT="1"/>
      <dgm:spPr/>
      <dgm:t>
        <a:bodyPr/>
        <a:lstStyle/>
        <a:p>
          <a:pPr rtl="0"/>
          <a:r>
            <a:rPr lang="en-US" sz="1800" dirty="0">
              <a:latin typeface="Whitney Medium" pitchFamily="2" charset="0"/>
            </a:rPr>
            <a:t>PSYC 101 (3)</a:t>
          </a:r>
        </a:p>
      </dgm:t>
    </dgm:pt>
    <dgm:pt modelId="{F6381428-3C9D-4DB1-BA09-45223DCA3BF9}" type="parTrans" cxnId="{FC847ECE-90F4-4D9C-A72F-47209685A5B0}">
      <dgm:prSet/>
      <dgm:spPr/>
      <dgm:t>
        <a:bodyPr/>
        <a:lstStyle/>
        <a:p>
          <a:endParaRPr lang="en-US"/>
        </a:p>
      </dgm:t>
    </dgm:pt>
    <dgm:pt modelId="{F1F2497E-CA9D-4886-9F56-A82B8F063283}" type="sibTrans" cxnId="{FC847ECE-90F4-4D9C-A72F-47209685A5B0}">
      <dgm:prSet/>
      <dgm:spPr/>
      <dgm:t>
        <a:bodyPr/>
        <a:lstStyle/>
        <a:p>
          <a:endParaRPr lang="en-US"/>
        </a:p>
      </dgm:t>
    </dgm:pt>
    <dgm:pt modelId="{921564EE-8B00-434B-A090-1B9F905ADF38}">
      <dgm:prSet custT="1"/>
      <dgm:spPr/>
      <dgm:t>
        <a:bodyPr/>
        <a:lstStyle/>
        <a:p>
          <a:pPr rtl="0"/>
          <a:r>
            <a:rPr lang="en-US" sz="1800" dirty="0">
              <a:latin typeface="Whitney Medium" pitchFamily="2" charset="0"/>
            </a:rPr>
            <a:t>SOCI 101 (3)</a:t>
          </a:r>
        </a:p>
      </dgm:t>
    </dgm:pt>
    <dgm:pt modelId="{B7265AC8-0685-48FF-BFA0-7A78C4C0948F}" type="parTrans" cxnId="{5EFB459B-A660-4D0F-9E86-49D515D2DA0A}">
      <dgm:prSet/>
      <dgm:spPr/>
      <dgm:t>
        <a:bodyPr/>
        <a:lstStyle/>
        <a:p>
          <a:endParaRPr lang="en-US"/>
        </a:p>
      </dgm:t>
    </dgm:pt>
    <dgm:pt modelId="{C3D53BFD-E069-4B86-B167-D26E564287ED}" type="sibTrans" cxnId="{5EFB459B-A660-4D0F-9E86-49D515D2DA0A}">
      <dgm:prSet/>
      <dgm:spPr/>
      <dgm:t>
        <a:bodyPr/>
        <a:lstStyle/>
        <a:p>
          <a:endParaRPr lang="en-US"/>
        </a:p>
      </dgm:t>
    </dgm:pt>
    <dgm:pt modelId="{F277C49D-2029-480E-950C-D82E68A9E65F}">
      <dgm:prSet custT="1"/>
      <dgm:spPr/>
      <dgm:t>
        <a:bodyPr/>
        <a:lstStyle/>
        <a:p>
          <a:r>
            <a:rPr lang="en-US" sz="1800" dirty="0">
              <a:latin typeface="Whitney Medium" pitchFamily="2" charset="0"/>
            </a:rPr>
            <a:t>POLI 102 (3)</a:t>
          </a:r>
        </a:p>
      </dgm:t>
    </dgm:pt>
    <dgm:pt modelId="{F33D60A6-386B-4E99-8D7B-B99E7E1DFD1B}" type="parTrans" cxnId="{30DEF082-C896-4193-918A-46C72492E238}">
      <dgm:prSet/>
      <dgm:spPr/>
      <dgm:t>
        <a:bodyPr/>
        <a:lstStyle/>
        <a:p>
          <a:endParaRPr lang="en-US"/>
        </a:p>
      </dgm:t>
    </dgm:pt>
    <dgm:pt modelId="{D5DCA0B6-945F-4689-B1E6-4B5BB6547E22}" type="sibTrans" cxnId="{30DEF082-C896-4193-918A-46C72492E238}">
      <dgm:prSet/>
      <dgm:spPr/>
      <dgm:t>
        <a:bodyPr/>
        <a:lstStyle/>
        <a:p>
          <a:endParaRPr lang="en-US"/>
        </a:p>
      </dgm:t>
    </dgm:pt>
    <dgm:pt modelId="{52A2312A-6DCE-4E68-AD86-534ECBC2BAFA}">
      <dgm:prSet custT="1"/>
      <dgm:spPr/>
      <dgm:t>
        <a:bodyPr/>
        <a:lstStyle/>
        <a:p>
          <a:r>
            <a:rPr lang="en-US" sz="1800" dirty="0">
              <a:latin typeface="Whitney Medium" pitchFamily="2" charset="0"/>
            </a:rPr>
            <a:t>PSYC 102 (3)</a:t>
          </a:r>
        </a:p>
      </dgm:t>
    </dgm:pt>
    <dgm:pt modelId="{7C7C0E76-8CF9-41C6-90FA-387BB31EEDAD}" type="parTrans" cxnId="{40EAF054-9344-4491-8411-ADA894F4A142}">
      <dgm:prSet/>
      <dgm:spPr/>
      <dgm:t>
        <a:bodyPr/>
        <a:lstStyle/>
        <a:p>
          <a:endParaRPr lang="en-US"/>
        </a:p>
      </dgm:t>
    </dgm:pt>
    <dgm:pt modelId="{03C79467-C5EF-4BA2-BBC0-CE9CF1730E9C}" type="sibTrans" cxnId="{40EAF054-9344-4491-8411-ADA894F4A142}">
      <dgm:prSet/>
      <dgm:spPr/>
      <dgm:t>
        <a:bodyPr/>
        <a:lstStyle/>
        <a:p>
          <a:endParaRPr lang="en-US"/>
        </a:p>
      </dgm:t>
    </dgm:pt>
    <dgm:pt modelId="{444DA6C4-F636-4FA5-884E-5A60839BD376}">
      <dgm:prSet custT="1"/>
      <dgm:spPr/>
      <dgm:t>
        <a:bodyPr/>
        <a:lstStyle/>
        <a:p>
          <a:r>
            <a:rPr lang="en-US" sz="1800" dirty="0">
              <a:latin typeface="Whitney Medium" pitchFamily="2" charset="0"/>
            </a:rPr>
            <a:t>SOCI 102 (3)</a:t>
          </a:r>
        </a:p>
      </dgm:t>
    </dgm:pt>
    <dgm:pt modelId="{4CEA789F-1DBE-47A9-9AE1-8E8A8F16552C}" type="parTrans" cxnId="{E2FBC3FF-5761-4F3B-B0D5-4DBC356DF8BB}">
      <dgm:prSet/>
      <dgm:spPr/>
      <dgm:t>
        <a:bodyPr/>
        <a:lstStyle/>
        <a:p>
          <a:endParaRPr lang="en-US"/>
        </a:p>
      </dgm:t>
    </dgm:pt>
    <dgm:pt modelId="{AE01DBC1-8A5B-49D6-8E0A-94AC69F85F34}" type="sibTrans" cxnId="{E2FBC3FF-5761-4F3B-B0D5-4DBC356DF8BB}">
      <dgm:prSet/>
      <dgm:spPr/>
      <dgm:t>
        <a:bodyPr/>
        <a:lstStyle/>
        <a:p>
          <a:endParaRPr lang="en-US"/>
        </a:p>
      </dgm:t>
    </dgm:pt>
    <dgm:pt modelId="{5B43898D-25BF-414D-8891-8D98F6C568A1}">
      <dgm:prSet custT="1"/>
      <dgm:spPr>
        <a:gradFill rotWithShape="0">
          <a:gsLst>
            <a:gs pos="0">
              <a:srgbClr val="C00000"/>
            </a:gs>
            <a:gs pos="100000">
              <a:schemeClr val="accent1">
                <a:tint val="50000"/>
                <a:shade val="100000"/>
                <a:satMod val="350000"/>
              </a:schemeClr>
            </a:gs>
          </a:gsLst>
          <a:lin ang="16200000" scaled="0"/>
        </a:gradFill>
        <a:ln>
          <a:noFill/>
        </a:ln>
      </dgm:spPr>
      <dgm:t>
        <a:bodyPr/>
        <a:lstStyle/>
        <a:p>
          <a:r>
            <a:rPr lang="en-US" sz="1800" dirty="0">
              <a:latin typeface="Whitney Medium" pitchFamily="2" charset="0"/>
            </a:rPr>
            <a:t>Term 3</a:t>
          </a:r>
        </a:p>
      </dgm:t>
    </dgm:pt>
    <dgm:pt modelId="{03FAD8C4-16A5-4A13-B2E7-570AD1C5FB2A}" type="sibTrans" cxnId="{F22763DE-9CAA-45C7-BDCB-EA888B038737}">
      <dgm:prSet/>
      <dgm:spPr/>
      <dgm:t>
        <a:bodyPr/>
        <a:lstStyle/>
        <a:p>
          <a:endParaRPr lang="en-US"/>
        </a:p>
      </dgm:t>
    </dgm:pt>
    <dgm:pt modelId="{43D8BA0F-921B-412E-9434-8549BADABC64}" type="parTrans" cxnId="{F22763DE-9CAA-45C7-BDCB-EA888B038737}">
      <dgm:prSet/>
      <dgm:spPr/>
      <dgm:t>
        <a:bodyPr/>
        <a:lstStyle/>
        <a:p>
          <a:endParaRPr lang="en-US"/>
        </a:p>
      </dgm:t>
    </dgm:pt>
    <dgm:pt modelId="{110ACCD4-2D58-469F-93B4-9C944EA20F53}">
      <dgm:prSet custT="1"/>
      <dgm:spPr/>
      <dgm:t>
        <a:bodyPr/>
        <a:lstStyle/>
        <a:p>
          <a:r>
            <a:rPr lang="en-US" sz="1800" dirty="0">
              <a:latin typeface="Whitney Medium" pitchFamily="2" charset="0"/>
            </a:rPr>
            <a:t>Elective of choice (3)</a:t>
          </a:r>
        </a:p>
      </dgm:t>
    </dgm:pt>
    <dgm:pt modelId="{5D98201F-7AD6-4DC2-B845-D0EEF09362CC}" type="parTrans" cxnId="{E7756AF9-D8E2-4D93-A808-D99DA4744E3B}">
      <dgm:prSet/>
      <dgm:spPr/>
      <dgm:t>
        <a:bodyPr/>
        <a:lstStyle/>
        <a:p>
          <a:endParaRPr lang="en-US"/>
        </a:p>
      </dgm:t>
    </dgm:pt>
    <dgm:pt modelId="{55192D7D-828D-4549-84EE-8FCA70EB005D}" type="sibTrans" cxnId="{E7756AF9-D8E2-4D93-A808-D99DA4744E3B}">
      <dgm:prSet/>
      <dgm:spPr/>
      <dgm:t>
        <a:bodyPr/>
        <a:lstStyle/>
        <a:p>
          <a:endParaRPr lang="en-US"/>
        </a:p>
      </dgm:t>
    </dgm:pt>
    <dgm:pt modelId="{EF5688A6-38E7-4219-8A76-9FA02F00EB0B}" type="pres">
      <dgm:prSet presAssocID="{ABD5DB05-1A62-45B2-8BBE-57A34C2628FC}" presName="Name0" presStyleCnt="0">
        <dgm:presLayoutVars>
          <dgm:dir/>
          <dgm:animLvl val="lvl"/>
          <dgm:resizeHandles val="exact"/>
        </dgm:presLayoutVars>
      </dgm:prSet>
      <dgm:spPr/>
      <dgm:t>
        <a:bodyPr/>
        <a:lstStyle/>
        <a:p>
          <a:endParaRPr lang="en-US"/>
        </a:p>
      </dgm:t>
    </dgm:pt>
    <dgm:pt modelId="{997CBA42-A444-434B-A164-7720FDFF656F}" type="pres">
      <dgm:prSet presAssocID="{56A83165-D537-4CEA-84A6-CB31246778CC}" presName="composite" presStyleCnt="0"/>
      <dgm:spPr/>
    </dgm:pt>
    <dgm:pt modelId="{97E09726-AFE2-4019-A10A-028F295648F7}" type="pres">
      <dgm:prSet presAssocID="{56A83165-D537-4CEA-84A6-CB31246778CC}" presName="parTx" presStyleLbl="alignNode1" presStyleIdx="0" presStyleCnt="3" custLinFactNeighborX="-103" custLinFactNeighborY="968">
        <dgm:presLayoutVars>
          <dgm:chMax val="0"/>
          <dgm:chPref val="0"/>
          <dgm:bulletEnabled val="1"/>
        </dgm:presLayoutVars>
      </dgm:prSet>
      <dgm:spPr/>
      <dgm:t>
        <a:bodyPr/>
        <a:lstStyle/>
        <a:p>
          <a:endParaRPr lang="en-US"/>
        </a:p>
      </dgm:t>
    </dgm:pt>
    <dgm:pt modelId="{7D7F03CE-6FC7-4C66-93A4-21921BA4323D}" type="pres">
      <dgm:prSet presAssocID="{56A83165-D537-4CEA-84A6-CB31246778CC}" presName="desTx" presStyleLbl="alignAccFollowNode1" presStyleIdx="0" presStyleCnt="3">
        <dgm:presLayoutVars>
          <dgm:bulletEnabled val="1"/>
        </dgm:presLayoutVars>
      </dgm:prSet>
      <dgm:spPr/>
      <dgm:t>
        <a:bodyPr/>
        <a:lstStyle/>
        <a:p>
          <a:endParaRPr lang="en-US"/>
        </a:p>
      </dgm:t>
    </dgm:pt>
    <dgm:pt modelId="{269FEB0D-16D4-41CC-982E-B668DA82C0CD}" type="pres">
      <dgm:prSet presAssocID="{B4B5ADFB-A3DA-4D0E-8F86-1B1BC5B25FC9}" presName="space" presStyleCnt="0"/>
      <dgm:spPr/>
    </dgm:pt>
    <dgm:pt modelId="{5BF546C9-A16A-4D27-B11A-46A9092A1A53}" type="pres">
      <dgm:prSet presAssocID="{2358D423-95D7-437B-B5FE-BB7F23C654DC}" presName="composite" presStyleCnt="0"/>
      <dgm:spPr/>
    </dgm:pt>
    <dgm:pt modelId="{046D124D-EA18-485E-903D-20A47A44CE8E}" type="pres">
      <dgm:prSet presAssocID="{2358D423-95D7-437B-B5FE-BB7F23C654DC}" presName="parTx" presStyleLbl="alignNode1" presStyleIdx="1" presStyleCnt="3">
        <dgm:presLayoutVars>
          <dgm:chMax val="0"/>
          <dgm:chPref val="0"/>
          <dgm:bulletEnabled val="1"/>
        </dgm:presLayoutVars>
      </dgm:prSet>
      <dgm:spPr/>
      <dgm:t>
        <a:bodyPr/>
        <a:lstStyle/>
        <a:p>
          <a:endParaRPr lang="en-US"/>
        </a:p>
      </dgm:t>
    </dgm:pt>
    <dgm:pt modelId="{5686D0AD-2E8B-4B97-9777-11A4EEC054E6}" type="pres">
      <dgm:prSet presAssocID="{2358D423-95D7-437B-B5FE-BB7F23C654DC}" presName="desTx" presStyleLbl="alignAccFollowNode1" presStyleIdx="1" presStyleCnt="3">
        <dgm:presLayoutVars>
          <dgm:bulletEnabled val="1"/>
        </dgm:presLayoutVars>
      </dgm:prSet>
      <dgm:spPr/>
      <dgm:t>
        <a:bodyPr/>
        <a:lstStyle/>
        <a:p>
          <a:endParaRPr lang="en-US"/>
        </a:p>
      </dgm:t>
    </dgm:pt>
    <dgm:pt modelId="{017A82AD-211B-4EEA-847F-74D16A8F6F17}" type="pres">
      <dgm:prSet presAssocID="{FD0E558C-D9D0-4530-904A-D72AEB76CB05}" presName="space" presStyleCnt="0"/>
      <dgm:spPr/>
    </dgm:pt>
    <dgm:pt modelId="{93D895C2-D226-4DAC-AB68-08F085941990}" type="pres">
      <dgm:prSet presAssocID="{5B43898D-25BF-414D-8891-8D98F6C568A1}" presName="composite" presStyleCnt="0"/>
      <dgm:spPr/>
    </dgm:pt>
    <dgm:pt modelId="{C59C088A-F029-4694-82F0-D16699A14C4E}" type="pres">
      <dgm:prSet presAssocID="{5B43898D-25BF-414D-8891-8D98F6C568A1}" presName="parTx" presStyleLbl="alignNode1" presStyleIdx="2" presStyleCnt="3">
        <dgm:presLayoutVars>
          <dgm:chMax val="0"/>
          <dgm:chPref val="0"/>
          <dgm:bulletEnabled val="1"/>
        </dgm:presLayoutVars>
      </dgm:prSet>
      <dgm:spPr/>
      <dgm:t>
        <a:bodyPr/>
        <a:lstStyle/>
        <a:p>
          <a:endParaRPr lang="en-US"/>
        </a:p>
      </dgm:t>
    </dgm:pt>
    <dgm:pt modelId="{1C6F5FC2-9652-4C60-AEC1-6C5E71DC279A}" type="pres">
      <dgm:prSet presAssocID="{5B43898D-25BF-414D-8891-8D98F6C568A1}" presName="desTx" presStyleLbl="alignAccFollowNode1" presStyleIdx="2" presStyleCnt="3" custLinFactNeighborX="14633" custLinFactNeighborY="30044">
        <dgm:presLayoutVars>
          <dgm:bulletEnabled val="1"/>
        </dgm:presLayoutVars>
      </dgm:prSet>
      <dgm:spPr/>
      <dgm:t>
        <a:bodyPr/>
        <a:lstStyle/>
        <a:p>
          <a:endParaRPr lang="en-US"/>
        </a:p>
      </dgm:t>
    </dgm:pt>
  </dgm:ptLst>
  <dgm:cxnLst>
    <dgm:cxn modelId="{93B95963-24DD-4302-A6A3-B98E9D261AB3}" type="presOf" srcId="{BC7173E3-7B94-4EDD-904A-2BA4C43B6DBD}" destId="{7D7F03CE-6FC7-4C66-93A4-21921BA4323D}" srcOrd="0" destOrd="1" presId="urn:microsoft.com/office/officeart/2005/8/layout/hList1"/>
    <dgm:cxn modelId="{89A4BCAF-5820-4F14-911C-A79B10A73B98}" srcId="{ABD5DB05-1A62-45B2-8BBE-57A34C2628FC}" destId="{2358D423-95D7-437B-B5FE-BB7F23C654DC}" srcOrd="1" destOrd="0" parTransId="{266A15DA-182F-48BA-B77D-EAD8163E3B30}" sibTransId="{FD0E558C-D9D0-4530-904A-D72AEB76CB05}"/>
    <dgm:cxn modelId="{F22763DE-9CAA-45C7-BDCB-EA888B038737}" srcId="{ABD5DB05-1A62-45B2-8BBE-57A34C2628FC}" destId="{5B43898D-25BF-414D-8891-8D98F6C568A1}" srcOrd="2" destOrd="0" parTransId="{43D8BA0F-921B-412E-9434-8549BADABC64}" sibTransId="{03FAD8C4-16A5-4A13-B2E7-570AD1C5FB2A}"/>
    <dgm:cxn modelId="{09FC5EA2-7ACF-46E2-A8A3-16188C4CD545}" type="presOf" srcId="{110ACCD4-2D58-469F-93B4-9C944EA20F53}" destId="{1C6F5FC2-9652-4C60-AEC1-6C5E71DC279A}" srcOrd="0" destOrd="0" presId="urn:microsoft.com/office/officeart/2005/8/layout/hList1"/>
    <dgm:cxn modelId="{E2FBC3FF-5761-4F3B-B0D5-4DBC356DF8BB}" srcId="{2358D423-95D7-437B-B5FE-BB7F23C654DC}" destId="{444DA6C4-F636-4FA5-884E-5A60839BD376}" srcOrd="2" destOrd="0" parTransId="{4CEA789F-1DBE-47A9-9AE1-8E8A8F16552C}" sibTransId="{AE01DBC1-8A5B-49D6-8E0A-94AC69F85F34}"/>
    <dgm:cxn modelId="{5EFB459B-A660-4D0F-9E86-49D515D2DA0A}" srcId="{56A83165-D537-4CEA-84A6-CB31246778CC}" destId="{921564EE-8B00-434B-A090-1B9F905ADF38}" srcOrd="2" destOrd="0" parTransId="{B7265AC8-0685-48FF-BFA0-7A78C4C0948F}" sibTransId="{C3D53BFD-E069-4B86-B167-D26E564287ED}"/>
    <dgm:cxn modelId="{A30BA308-63AB-4E19-882A-609A647EFA6D}" type="presOf" srcId="{2358D423-95D7-437B-B5FE-BB7F23C654DC}" destId="{046D124D-EA18-485E-903D-20A47A44CE8E}" srcOrd="0" destOrd="0" presId="urn:microsoft.com/office/officeart/2005/8/layout/hList1"/>
    <dgm:cxn modelId="{FC847ECE-90F4-4D9C-A72F-47209685A5B0}" srcId="{56A83165-D537-4CEA-84A6-CB31246778CC}" destId="{BC7173E3-7B94-4EDD-904A-2BA4C43B6DBD}" srcOrd="1" destOrd="0" parTransId="{F6381428-3C9D-4DB1-BA09-45223DCA3BF9}" sibTransId="{F1F2497E-CA9D-4886-9F56-A82B8F063283}"/>
    <dgm:cxn modelId="{9B40FD03-94CD-41AC-AD1D-4BA54318A139}" type="presOf" srcId="{52A2312A-6DCE-4E68-AD86-534ECBC2BAFA}" destId="{5686D0AD-2E8B-4B97-9777-11A4EEC054E6}" srcOrd="0" destOrd="1" presId="urn:microsoft.com/office/officeart/2005/8/layout/hList1"/>
    <dgm:cxn modelId="{02354458-3659-466D-9FFF-B3A6D1F164FB}" type="presOf" srcId="{B28B5C6F-CBF1-448B-8EEF-51A4702D4341}" destId="{7D7F03CE-6FC7-4C66-93A4-21921BA4323D}" srcOrd="0" destOrd="0" presId="urn:microsoft.com/office/officeart/2005/8/layout/hList1"/>
    <dgm:cxn modelId="{3D4C82F8-0BD6-4A18-B406-D618B45A3150}" type="presOf" srcId="{56A83165-D537-4CEA-84A6-CB31246778CC}" destId="{97E09726-AFE2-4019-A10A-028F295648F7}" srcOrd="0" destOrd="0" presId="urn:microsoft.com/office/officeart/2005/8/layout/hList1"/>
    <dgm:cxn modelId="{30DEF082-C896-4193-918A-46C72492E238}" srcId="{2358D423-95D7-437B-B5FE-BB7F23C654DC}" destId="{F277C49D-2029-480E-950C-D82E68A9E65F}" srcOrd="0" destOrd="0" parTransId="{F33D60A6-386B-4E99-8D7B-B99E7E1DFD1B}" sibTransId="{D5DCA0B6-945F-4689-B1E6-4B5BB6547E22}"/>
    <dgm:cxn modelId="{66A5C160-BD4E-4F0F-924F-EFF483729C20}" type="presOf" srcId="{F277C49D-2029-480E-950C-D82E68A9E65F}" destId="{5686D0AD-2E8B-4B97-9777-11A4EEC054E6}" srcOrd="0" destOrd="0" presId="urn:microsoft.com/office/officeart/2005/8/layout/hList1"/>
    <dgm:cxn modelId="{40EAF054-9344-4491-8411-ADA894F4A142}" srcId="{2358D423-95D7-437B-B5FE-BB7F23C654DC}" destId="{52A2312A-6DCE-4E68-AD86-534ECBC2BAFA}" srcOrd="1" destOrd="0" parTransId="{7C7C0E76-8CF9-41C6-90FA-387BB31EEDAD}" sibTransId="{03C79467-C5EF-4BA2-BBC0-CE9CF1730E9C}"/>
    <dgm:cxn modelId="{F6CDE3AB-194F-4FC5-B916-36669AF5A42A}" type="presOf" srcId="{5B43898D-25BF-414D-8891-8D98F6C568A1}" destId="{C59C088A-F029-4694-82F0-D16699A14C4E}" srcOrd="0" destOrd="0" presId="urn:microsoft.com/office/officeart/2005/8/layout/hList1"/>
    <dgm:cxn modelId="{1CF228B9-3655-425B-B193-6A3A772F1691}" type="presOf" srcId="{ABD5DB05-1A62-45B2-8BBE-57A34C2628FC}" destId="{EF5688A6-38E7-4219-8A76-9FA02F00EB0B}" srcOrd="0" destOrd="0" presId="urn:microsoft.com/office/officeart/2005/8/layout/hList1"/>
    <dgm:cxn modelId="{E7756AF9-D8E2-4D93-A808-D99DA4744E3B}" srcId="{5B43898D-25BF-414D-8891-8D98F6C568A1}" destId="{110ACCD4-2D58-469F-93B4-9C944EA20F53}" srcOrd="0" destOrd="0" parTransId="{5D98201F-7AD6-4DC2-B845-D0EEF09362CC}" sibTransId="{55192D7D-828D-4549-84EE-8FCA70EB005D}"/>
    <dgm:cxn modelId="{FE4341A6-BC22-4F66-B8B7-D8AAE5361F03}" srcId="{56A83165-D537-4CEA-84A6-CB31246778CC}" destId="{B28B5C6F-CBF1-448B-8EEF-51A4702D4341}" srcOrd="0" destOrd="0" parTransId="{C1463150-3276-4517-96D4-F09E401197DB}" sibTransId="{43067198-8EDA-4C57-B11F-6410C60D6AFA}"/>
    <dgm:cxn modelId="{3EB7685D-77FE-478D-9846-4E4CB93851C6}" srcId="{ABD5DB05-1A62-45B2-8BBE-57A34C2628FC}" destId="{56A83165-D537-4CEA-84A6-CB31246778CC}" srcOrd="0" destOrd="0" parTransId="{17D80414-269F-446C-91C2-46E910927CD9}" sibTransId="{B4B5ADFB-A3DA-4D0E-8F86-1B1BC5B25FC9}"/>
    <dgm:cxn modelId="{F81575EC-1B36-47F8-8132-180C8A61E2E4}" type="presOf" srcId="{921564EE-8B00-434B-A090-1B9F905ADF38}" destId="{7D7F03CE-6FC7-4C66-93A4-21921BA4323D}" srcOrd="0" destOrd="2" presId="urn:microsoft.com/office/officeart/2005/8/layout/hList1"/>
    <dgm:cxn modelId="{19D889F9-9D71-4F2B-9050-5E4EECC85647}" type="presOf" srcId="{444DA6C4-F636-4FA5-884E-5A60839BD376}" destId="{5686D0AD-2E8B-4B97-9777-11A4EEC054E6}" srcOrd="0" destOrd="2" presId="urn:microsoft.com/office/officeart/2005/8/layout/hList1"/>
    <dgm:cxn modelId="{F71E4247-AB4E-4028-A3C2-D437D7FB062E}" type="presParOf" srcId="{EF5688A6-38E7-4219-8A76-9FA02F00EB0B}" destId="{997CBA42-A444-434B-A164-7720FDFF656F}" srcOrd="0" destOrd="0" presId="urn:microsoft.com/office/officeart/2005/8/layout/hList1"/>
    <dgm:cxn modelId="{F10C0367-74B4-447B-93A2-966265FE6EDB}" type="presParOf" srcId="{997CBA42-A444-434B-A164-7720FDFF656F}" destId="{97E09726-AFE2-4019-A10A-028F295648F7}" srcOrd="0" destOrd="0" presId="urn:microsoft.com/office/officeart/2005/8/layout/hList1"/>
    <dgm:cxn modelId="{310B278D-D47A-4378-94D9-980040D15942}" type="presParOf" srcId="{997CBA42-A444-434B-A164-7720FDFF656F}" destId="{7D7F03CE-6FC7-4C66-93A4-21921BA4323D}" srcOrd="1" destOrd="0" presId="urn:microsoft.com/office/officeart/2005/8/layout/hList1"/>
    <dgm:cxn modelId="{A2ABB59D-132C-4131-B96E-1806EB8855D9}" type="presParOf" srcId="{EF5688A6-38E7-4219-8A76-9FA02F00EB0B}" destId="{269FEB0D-16D4-41CC-982E-B668DA82C0CD}" srcOrd="1" destOrd="0" presId="urn:microsoft.com/office/officeart/2005/8/layout/hList1"/>
    <dgm:cxn modelId="{041033EA-B461-466D-A0CB-3601AF8A2E79}" type="presParOf" srcId="{EF5688A6-38E7-4219-8A76-9FA02F00EB0B}" destId="{5BF546C9-A16A-4D27-B11A-46A9092A1A53}" srcOrd="2" destOrd="0" presId="urn:microsoft.com/office/officeart/2005/8/layout/hList1"/>
    <dgm:cxn modelId="{1F67E006-C8DE-4223-A7D7-0B5ECF39D531}" type="presParOf" srcId="{5BF546C9-A16A-4D27-B11A-46A9092A1A53}" destId="{046D124D-EA18-485E-903D-20A47A44CE8E}" srcOrd="0" destOrd="0" presId="urn:microsoft.com/office/officeart/2005/8/layout/hList1"/>
    <dgm:cxn modelId="{DC1E09FA-C394-4117-8BE3-E2F5114B0EC9}" type="presParOf" srcId="{5BF546C9-A16A-4D27-B11A-46A9092A1A53}" destId="{5686D0AD-2E8B-4B97-9777-11A4EEC054E6}" srcOrd="1" destOrd="0" presId="urn:microsoft.com/office/officeart/2005/8/layout/hList1"/>
    <dgm:cxn modelId="{D9588FA2-174B-4BA9-B07C-9A9C4D5DB1E7}" type="presParOf" srcId="{EF5688A6-38E7-4219-8A76-9FA02F00EB0B}" destId="{017A82AD-211B-4EEA-847F-74D16A8F6F17}" srcOrd="3" destOrd="0" presId="urn:microsoft.com/office/officeart/2005/8/layout/hList1"/>
    <dgm:cxn modelId="{993E9B2A-9DD7-421A-A587-618F40693FF5}" type="presParOf" srcId="{EF5688A6-38E7-4219-8A76-9FA02F00EB0B}" destId="{93D895C2-D226-4DAC-AB68-08F085941990}" srcOrd="4" destOrd="0" presId="urn:microsoft.com/office/officeart/2005/8/layout/hList1"/>
    <dgm:cxn modelId="{831B3CB9-52A9-4653-AB8C-38B26955BD4D}" type="presParOf" srcId="{93D895C2-D226-4DAC-AB68-08F085941990}" destId="{C59C088A-F029-4694-82F0-D16699A14C4E}" srcOrd="0" destOrd="0" presId="urn:microsoft.com/office/officeart/2005/8/layout/hList1"/>
    <dgm:cxn modelId="{21A6EC1F-B389-43B0-8D42-536A277C06A7}" type="presParOf" srcId="{93D895C2-D226-4DAC-AB68-08F085941990}" destId="{1C6F5FC2-9652-4C60-AEC1-6C5E71DC279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5DB05-1A62-45B2-8BBE-57A34C2628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6A83165-D537-4CEA-84A6-CB31246778CC}">
      <dgm:prSet custT="1"/>
      <dgm:spPr>
        <a:gradFill rotWithShape="0">
          <a:gsLst>
            <a:gs pos="0">
              <a:srgbClr val="78A1C3"/>
            </a:gs>
            <a:gs pos="0">
              <a:srgbClr val="5593C2"/>
            </a:gs>
            <a:gs pos="0">
              <a:srgbClr val="0070C0"/>
            </a:gs>
            <a:gs pos="100000">
              <a:schemeClr val="accent1">
                <a:tint val="50000"/>
                <a:shade val="100000"/>
                <a:satMod val="350000"/>
              </a:schemeClr>
            </a:gs>
          </a:gsLst>
          <a:lin ang="16200000" scaled="0"/>
        </a:gradFill>
        <a:ln>
          <a:noFill/>
        </a:ln>
      </dgm:spPr>
      <dgm:t>
        <a:bodyPr/>
        <a:lstStyle/>
        <a:p>
          <a:pPr rtl="0"/>
          <a:r>
            <a:rPr lang="en-US" sz="1800" dirty="0">
              <a:latin typeface="Whitney Medium" pitchFamily="2" charset="0"/>
            </a:rPr>
            <a:t>Term 1</a:t>
          </a:r>
        </a:p>
      </dgm:t>
    </dgm:pt>
    <dgm:pt modelId="{17D80414-269F-446C-91C2-46E910927CD9}" type="parTrans" cxnId="{3EB7685D-77FE-478D-9846-4E4CB93851C6}">
      <dgm:prSet/>
      <dgm:spPr/>
      <dgm:t>
        <a:bodyPr/>
        <a:lstStyle/>
        <a:p>
          <a:endParaRPr lang="en-US"/>
        </a:p>
      </dgm:t>
    </dgm:pt>
    <dgm:pt modelId="{B4B5ADFB-A3DA-4D0E-8F86-1B1BC5B25FC9}" type="sibTrans" cxnId="{3EB7685D-77FE-478D-9846-4E4CB93851C6}">
      <dgm:prSet/>
      <dgm:spPr/>
      <dgm:t>
        <a:bodyPr/>
        <a:lstStyle/>
        <a:p>
          <a:endParaRPr lang="en-US"/>
        </a:p>
      </dgm:t>
    </dgm:pt>
    <dgm:pt modelId="{2358D423-95D7-437B-B5FE-BB7F23C654DC}">
      <dgm:prSet custT="1"/>
      <dgm:spPr>
        <a:gradFill rotWithShape="0">
          <a:gsLst>
            <a:gs pos="0">
              <a:srgbClr val="0070C0"/>
            </a:gs>
            <a:gs pos="100000">
              <a:schemeClr val="accent1">
                <a:tint val="50000"/>
                <a:shade val="100000"/>
                <a:satMod val="350000"/>
              </a:schemeClr>
            </a:gs>
          </a:gsLst>
          <a:lin ang="16200000" scaled="0"/>
        </a:gradFill>
        <a:ln>
          <a:noFill/>
        </a:ln>
      </dgm:spPr>
      <dgm:t>
        <a:bodyPr/>
        <a:lstStyle/>
        <a:p>
          <a:pPr rtl="0"/>
          <a:r>
            <a:rPr lang="en-US" sz="1800" dirty="0">
              <a:latin typeface="Whitney Medium" pitchFamily="2" charset="0"/>
            </a:rPr>
            <a:t>Term 2</a:t>
          </a:r>
        </a:p>
      </dgm:t>
    </dgm:pt>
    <dgm:pt modelId="{266A15DA-182F-48BA-B77D-EAD8163E3B30}" type="parTrans" cxnId="{89A4BCAF-5820-4F14-911C-A79B10A73B98}">
      <dgm:prSet/>
      <dgm:spPr/>
      <dgm:t>
        <a:bodyPr/>
        <a:lstStyle/>
        <a:p>
          <a:endParaRPr lang="en-US"/>
        </a:p>
      </dgm:t>
    </dgm:pt>
    <dgm:pt modelId="{FD0E558C-D9D0-4530-904A-D72AEB76CB05}" type="sibTrans" cxnId="{89A4BCAF-5820-4F14-911C-A79B10A73B98}">
      <dgm:prSet/>
      <dgm:spPr/>
      <dgm:t>
        <a:bodyPr/>
        <a:lstStyle/>
        <a:p>
          <a:endParaRPr lang="en-US"/>
        </a:p>
      </dgm:t>
    </dgm:pt>
    <dgm:pt modelId="{0BB7ABC5-901E-4204-A501-CAFADC51DD82}">
      <dgm:prSet custT="1"/>
      <dgm:spPr>
        <a:gradFill rotWithShape="0">
          <a:gsLst>
            <a:gs pos="0">
              <a:srgbClr val="0070C0"/>
            </a:gs>
            <a:gs pos="100000">
              <a:schemeClr val="accent1">
                <a:tint val="50000"/>
                <a:shade val="100000"/>
                <a:satMod val="350000"/>
              </a:schemeClr>
            </a:gs>
          </a:gsLst>
          <a:lin ang="16200000" scaled="0"/>
        </a:gradFill>
        <a:ln>
          <a:noFill/>
        </a:ln>
      </dgm:spPr>
      <dgm:t>
        <a:bodyPr/>
        <a:lstStyle/>
        <a:p>
          <a:pPr rtl="0"/>
          <a:r>
            <a:rPr lang="en-US" sz="1800" dirty="0">
              <a:latin typeface="Whitney Medium" pitchFamily="2" charset="0"/>
            </a:rPr>
            <a:t>Term 3</a:t>
          </a:r>
        </a:p>
      </dgm:t>
    </dgm:pt>
    <dgm:pt modelId="{35D4D8EA-580E-4D24-A3FE-FA9407CA634C}" type="parTrans" cxnId="{38F4006C-22F3-4C49-A144-89E7CB085D06}">
      <dgm:prSet/>
      <dgm:spPr/>
      <dgm:t>
        <a:bodyPr/>
        <a:lstStyle/>
        <a:p>
          <a:endParaRPr lang="en-US"/>
        </a:p>
      </dgm:t>
    </dgm:pt>
    <dgm:pt modelId="{46896023-6ADC-4291-995A-91D211879598}" type="sibTrans" cxnId="{38F4006C-22F3-4C49-A144-89E7CB085D06}">
      <dgm:prSet/>
      <dgm:spPr/>
      <dgm:t>
        <a:bodyPr/>
        <a:lstStyle/>
        <a:p>
          <a:endParaRPr lang="en-US"/>
        </a:p>
      </dgm:t>
    </dgm:pt>
    <dgm:pt modelId="{B28B5C6F-CBF1-448B-8EEF-51A4702D4341}">
      <dgm:prSet custT="1"/>
      <dgm:spPr/>
      <dgm:t>
        <a:bodyPr/>
        <a:lstStyle/>
        <a:p>
          <a:r>
            <a:rPr lang="en-US" sz="1800" dirty="0">
              <a:latin typeface="Whitney Medium" pitchFamily="2" charset="0"/>
            </a:rPr>
            <a:t>ASTU 204A (3)</a:t>
          </a:r>
        </a:p>
      </dgm:t>
    </dgm:pt>
    <dgm:pt modelId="{C1463150-3276-4517-96D4-F09E401197DB}" type="parTrans" cxnId="{FE4341A6-BC22-4F66-B8B7-D8AAE5361F03}">
      <dgm:prSet/>
      <dgm:spPr/>
      <dgm:t>
        <a:bodyPr/>
        <a:lstStyle/>
        <a:p>
          <a:endParaRPr lang="en-US"/>
        </a:p>
      </dgm:t>
    </dgm:pt>
    <dgm:pt modelId="{43067198-8EDA-4C57-B11F-6410C60D6AFA}" type="sibTrans" cxnId="{FE4341A6-BC22-4F66-B8B7-D8AAE5361F03}">
      <dgm:prSet/>
      <dgm:spPr/>
      <dgm:t>
        <a:bodyPr/>
        <a:lstStyle/>
        <a:p>
          <a:endParaRPr lang="en-US"/>
        </a:p>
      </dgm:t>
    </dgm:pt>
    <dgm:pt modelId="{8740BC7F-A72E-4655-8A02-64091408031C}">
      <dgm:prSet custT="1"/>
      <dgm:spPr/>
      <dgm:t>
        <a:bodyPr/>
        <a:lstStyle/>
        <a:p>
          <a:r>
            <a:rPr lang="en-US" sz="1800" dirty="0">
              <a:latin typeface="Whitney Medium" pitchFamily="2" charset="0"/>
            </a:rPr>
            <a:t>LLED 200 (3)</a:t>
          </a:r>
        </a:p>
      </dgm:t>
    </dgm:pt>
    <dgm:pt modelId="{D5EF917B-6063-4FF8-9130-3C4F72C14B43}" type="parTrans" cxnId="{7395DC4F-E76F-42ED-9A0F-1458110E2AE8}">
      <dgm:prSet/>
      <dgm:spPr/>
      <dgm:t>
        <a:bodyPr/>
        <a:lstStyle/>
        <a:p>
          <a:endParaRPr lang="en-US"/>
        </a:p>
      </dgm:t>
    </dgm:pt>
    <dgm:pt modelId="{14079890-2EB5-4693-B80C-60C96C4A605F}" type="sibTrans" cxnId="{7395DC4F-E76F-42ED-9A0F-1458110E2AE8}">
      <dgm:prSet/>
      <dgm:spPr/>
      <dgm:t>
        <a:bodyPr/>
        <a:lstStyle/>
        <a:p>
          <a:endParaRPr lang="en-US"/>
        </a:p>
      </dgm:t>
    </dgm:pt>
    <dgm:pt modelId="{0A577B35-6B1E-486A-9D44-5A691D993EF9}">
      <dgm:prSet custT="1"/>
      <dgm:spPr/>
      <dgm:t>
        <a:bodyPr/>
        <a:lstStyle/>
        <a:p>
          <a:r>
            <a:rPr lang="en-US" sz="1800" dirty="0">
              <a:latin typeface="Whitney Medium" pitchFamily="2" charset="0"/>
            </a:rPr>
            <a:t>​VANT 140 (3)</a:t>
          </a:r>
        </a:p>
      </dgm:t>
    </dgm:pt>
    <dgm:pt modelId="{631A23C4-B008-4509-B86A-64B7BC88484E}" type="parTrans" cxnId="{7CB3F397-1FC3-4F82-A8B9-8D48ABC944F4}">
      <dgm:prSet/>
      <dgm:spPr/>
      <dgm:t>
        <a:bodyPr/>
        <a:lstStyle/>
        <a:p>
          <a:endParaRPr lang="en-US"/>
        </a:p>
      </dgm:t>
    </dgm:pt>
    <dgm:pt modelId="{78EA5187-0476-4F63-BD2C-0552C8B9063C}" type="sibTrans" cxnId="{7CB3F397-1FC3-4F82-A8B9-8D48ABC944F4}">
      <dgm:prSet/>
      <dgm:spPr/>
      <dgm:t>
        <a:bodyPr/>
        <a:lstStyle/>
        <a:p>
          <a:endParaRPr lang="en-US"/>
        </a:p>
      </dgm:t>
    </dgm:pt>
    <dgm:pt modelId="{6207E8CF-FD9D-4EE7-BDFB-1CC2CFC6A582}">
      <dgm:prSet custT="1"/>
      <dgm:spPr/>
      <dgm:t>
        <a:bodyPr/>
        <a:lstStyle/>
        <a:p>
          <a:r>
            <a:rPr lang="en-US" sz="1800" dirty="0">
              <a:latin typeface="Whitney Medium" pitchFamily="2" charset="0"/>
            </a:rPr>
            <a:t>WRDS 150 (3)</a:t>
          </a:r>
        </a:p>
      </dgm:t>
    </dgm:pt>
    <dgm:pt modelId="{E096BDDF-AA9B-4B33-8550-87657560B3FD}" type="parTrans" cxnId="{F817AE9C-89F0-4C81-8F39-884373F805C2}">
      <dgm:prSet/>
      <dgm:spPr/>
      <dgm:t>
        <a:bodyPr/>
        <a:lstStyle/>
        <a:p>
          <a:endParaRPr lang="en-US"/>
        </a:p>
      </dgm:t>
    </dgm:pt>
    <dgm:pt modelId="{F4F9206E-1247-436D-B420-708EBF9D7B25}" type="sibTrans" cxnId="{F817AE9C-89F0-4C81-8F39-884373F805C2}">
      <dgm:prSet/>
      <dgm:spPr/>
      <dgm:t>
        <a:bodyPr/>
        <a:lstStyle/>
        <a:p>
          <a:endParaRPr lang="en-US"/>
        </a:p>
      </dgm:t>
    </dgm:pt>
    <dgm:pt modelId="{FB6FA65E-5967-4249-89A8-5673FDFFC08D}">
      <dgm:prSet custT="1"/>
      <dgm:spPr/>
      <dgm:t>
        <a:bodyPr/>
        <a:lstStyle/>
        <a:p>
          <a:r>
            <a:rPr lang="en-US" sz="1800" dirty="0">
              <a:latin typeface="Whitney Medium" pitchFamily="2" charset="0"/>
            </a:rPr>
            <a:t>LLED 200 (</a:t>
          </a:r>
          <a:r>
            <a:rPr lang="en-US" sz="1800" dirty="0" err="1">
              <a:latin typeface="Whitney Medium" pitchFamily="2" charset="0"/>
            </a:rPr>
            <a:t>cntd</a:t>
          </a:r>
          <a:r>
            <a:rPr lang="en-US" sz="1800" dirty="0">
              <a:latin typeface="Whitney Medium" pitchFamily="2" charset="0"/>
            </a:rPr>
            <a:t>.)</a:t>
          </a:r>
        </a:p>
      </dgm:t>
    </dgm:pt>
    <dgm:pt modelId="{0070C2A7-9A15-44B9-93AF-284887B6218C}" type="parTrans" cxnId="{723EC2CA-6C9B-4499-BF3F-8A01E7D8EAB5}">
      <dgm:prSet/>
      <dgm:spPr/>
      <dgm:t>
        <a:bodyPr/>
        <a:lstStyle/>
        <a:p>
          <a:endParaRPr lang="en-US"/>
        </a:p>
      </dgm:t>
    </dgm:pt>
    <dgm:pt modelId="{E569945E-6523-4C3A-A305-3936520FBC5A}" type="sibTrans" cxnId="{723EC2CA-6C9B-4499-BF3F-8A01E7D8EAB5}">
      <dgm:prSet/>
      <dgm:spPr/>
      <dgm:t>
        <a:bodyPr/>
        <a:lstStyle/>
        <a:p>
          <a:endParaRPr lang="en-US"/>
        </a:p>
      </dgm:t>
    </dgm:pt>
    <dgm:pt modelId="{C4F81EBD-5B3F-4B2C-8A7D-F72B31D85891}">
      <dgm:prSet custT="1"/>
      <dgm:spPr/>
      <dgm:t>
        <a:bodyPr/>
        <a:lstStyle/>
        <a:p>
          <a:r>
            <a:rPr lang="en-US" sz="1800" dirty="0">
              <a:latin typeface="Whitney Medium" pitchFamily="2" charset="0"/>
            </a:rPr>
            <a:t>VANT 140 (</a:t>
          </a:r>
          <a:r>
            <a:rPr lang="en-US" sz="1800" dirty="0" err="1">
              <a:latin typeface="Whitney Medium" pitchFamily="2" charset="0"/>
            </a:rPr>
            <a:t>cntd</a:t>
          </a:r>
          <a:r>
            <a:rPr lang="en-US" sz="1800" dirty="0">
              <a:latin typeface="Whitney Medium" pitchFamily="2" charset="0"/>
            </a:rPr>
            <a:t>.)</a:t>
          </a:r>
        </a:p>
      </dgm:t>
    </dgm:pt>
    <dgm:pt modelId="{DA4CBD37-5638-4B7C-8BB5-A4CCBBF85AB5}" type="parTrans" cxnId="{8D54A6B2-5BC7-410D-86D5-98091AA14F08}">
      <dgm:prSet/>
      <dgm:spPr/>
      <dgm:t>
        <a:bodyPr/>
        <a:lstStyle/>
        <a:p>
          <a:endParaRPr lang="en-US"/>
        </a:p>
      </dgm:t>
    </dgm:pt>
    <dgm:pt modelId="{C6AAF198-2BC2-48FD-BE0E-0F9506257E1F}" type="sibTrans" cxnId="{8D54A6B2-5BC7-410D-86D5-98091AA14F08}">
      <dgm:prSet/>
      <dgm:spPr/>
      <dgm:t>
        <a:bodyPr/>
        <a:lstStyle/>
        <a:p>
          <a:endParaRPr lang="en-US"/>
        </a:p>
      </dgm:t>
    </dgm:pt>
    <dgm:pt modelId="{AE4A12F0-2F30-4B3D-A2AF-3FB0CB732895}">
      <dgm:prSet custT="1"/>
      <dgm:spPr/>
      <dgm:t>
        <a:bodyPr/>
        <a:lstStyle/>
        <a:p>
          <a:r>
            <a:rPr lang="en-US" sz="1800" dirty="0">
              <a:latin typeface="Whitney Medium" pitchFamily="2" charset="0"/>
            </a:rPr>
            <a:t>VANT 148 (2)</a:t>
          </a:r>
        </a:p>
      </dgm:t>
    </dgm:pt>
    <dgm:pt modelId="{4840A8F8-BBE8-4F8B-A9E7-5214855A6807}" type="parTrans" cxnId="{47071949-B9C2-4B6F-8EA3-E45EABEDE774}">
      <dgm:prSet/>
      <dgm:spPr/>
      <dgm:t>
        <a:bodyPr/>
        <a:lstStyle/>
        <a:p>
          <a:endParaRPr lang="en-US"/>
        </a:p>
      </dgm:t>
    </dgm:pt>
    <dgm:pt modelId="{07A6D0D4-7A1F-4C17-A4C0-C62A61BF97F0}" type="sibTrans" cxnId="{47071949-B9C2-4B6F-8EA3-E45EABEDE774}">
      <dgm:prSet/>
      <dgm:spPr/>
      <dgm:t>
        <a:bodyPr/>
        <a:lstStyle/>
        <a:p>
          <a:endParaRPr lang="en-US"/>
        </a:p>
      </dgm:t>
    </dgm:pt>
    <dgm:pt modelId="{D2A9FC25-2F22-487A-9E02-2BD94FB09116}">
      <dgm:prSet custT="1"/>
      <dgm:spPr/>
      <dgm:t>
        <a:bodyPr/>
        <a:lstStyle/>
        <a:p>
          <a:pPr rtl="0"/>
          <a:r>
            <a:rPr lang="en-US" sz="1800" dirty="0">
              <a:latin typeface="Whitney Medium" pitchFamily="2" charset="0"/>
            </a:rPr>
            <a:t>VANT 149 (1)</a:t>
          </a:r>
        </a:p>
      </dgm:t>
    </dgm:pt>
    <dgm:pt modelId="{1D0BA6A7-0B2B-4004-B697-973CC75D599B}" type="parTrans" cxnId="{F9227655-977C-4CCB-A360-024208052808}">
      <dgm:prSet/>
      <dgm:spPr/>
      <dgm:t>
        <a:bodyPr/>
        <a:lstStyle/>
        <a:p>
          <a:endParaRPr lang="en-US"/>
        </a:p>
      </dgm:t>
    </dgm:pt>
    <dgm:pt modelId="{89CB7D05-0666-4005-85A7-A307D02D7E59}" type="sibTrans" cxnId="{F9227655-977C-4CCB-A360-024208052808}">
      <dgm:prSet/>
      <dgm:spPr/>
      <dgm:t>
        <a:bodyPr/>
        <a:lstStyle/>
        <a:p>
          <a:endParaRPr lang="en-US"/>
        </a:p>
      </dgm:t>
    </dgm:pt>
    <dgm:pt modelId="{EF5688A6-38E7-4219-8A76-9FA02F00EB0B}" type="pres">
      <dgm:prSet presAssocID="{ABD5DB05-1A62-45B2-8BBE-57A34C2628FC}" presName="Name0" presStyleCnt="0">
        <dgm:presLayoutVars>
          <dgm:dir/>
          <dgm:animLvl val="lvl"/>
          <dgm:resizeHandles val="exact"/>
        </dgm:presLayoutVars>
      </dgm:prSet>
      <dgm:spPr/>
      <dgm:t>
        <a:bodyPr/>
        <a:lstStyle/>
        <a:p>
          <a:endParaRPr lang="en-US"/>
        </a:p>
      </dgm:t>
    </dgm:pt>
    <dgm:pt modelId="{997CBA42-A444-434B-A164-7720FDFF656F}" type="pres">
      <dgm:prSet presAssocID="{56A83165-D537-4CEA-84A6-CB31246778CC}" presName="composite" presStyleCnt="0"/>
      <dgm:spPr/>
    </dgm:pt>
    <dgm:pt modelId="{97E09726-AFE2-4019-A10A-028F295648F7}" type="pres">
      <dgm:prSet presAssocID="{56A83165-D537-4CEA-84A6-CB31246778CC}" presName="parTx" presStyleLbl="alignNode1" presStyleIdx="0" presStyleCnt="3">
        <dgm:presLayoutVars>
          <dgm:chMax val="0"/>
          <dgm:chPref val="0"/>
          <dgm:bulletEnabled val="1"/>
        </dgm:presLayoutVars>
      </dgm:prSet>
      <dgm:spPr/>
      <dgm:t>
        <a:bodyPr/>
        <a:lstStyle/>
        <a:p>
          <a:endParaRPr lang="en-US"/>
        </a:p>
      </dgm:t>
    </dgm:pt>
    <dgm:pt modelId="{7D7F03CE-6FC7-4C66-93A4-21921BA4323D}" type="pres">
      <dgm:prSet presAssocID="{56A83165-D537-4CEA-84A6-CB31246778CC}" presName="desTx" presStyleLbl="alignAccFollowNode1" presStyleIdx="0" presStyleCnt="3">
        <dgm:presLayoutVars>
          <dgm:bulletEnabled val="1"/>
        </dgm:presLayoutVars>
      </dgm:prSet>
      <dgm:spPr/>
      <dgm:t>
        <a:bodyPr/>
        <a:lstStyle/>
        <a:p>
          <a:endParaRPr lang="en-US"/>
        </a:p>
      </dgm:t>
    </dgm:pt>
    <dgm:pt modelId="{269FEB0D-16D4-41CC-982E-B668DA82C0CD}" type="pres">
      <dgm:prSet presAssocID="{B4B5ADFB-A3DA-4D0E-8F86-1B1BC5B25FC9}" presName="space" presStyleCnt="0"/>
      <dgm:spPr/>
    </dgm:pt>
    <dgm:pt modelId="{5BF546C9-A16A-4D27-B11A-46A9092A1A53}" type="pres">
      <dgm:prSet presAssocID="{2358D423-95D7-437B-B5FE-BB7F23C654DC}" presName="composite" presStyleCnt="0"/>
      <dgm:spPr/>
    </dgm:pt>
    <dgm:pt modelId="{046D124D-EA18-485E-903D-20A47A44CE8E}" type="pres">
      <dgm:prSet presAssocID="{2358D423-95D7-437B-B5FE-BB7F23C654DC}" presName="parTx" presStyleLbl="alignNode1" presStyleIdx="1" presStyleCnt="3">
        <dgm:presLayoutVars>
          <dgm:chMax val="0"/>
          <dgm:chPref val="0"/>
          <dgm:bulletEnabled val="1"/>
        </dgm:presLayoutVars>
      </dgm:prSet>
      <dgm:spPr/>
      <dgm:t>
        <a:bodyPr/>
        <a:lstStyle/>
        <a:p>
          <a:endParaRPr lang="en-US"/>
        </a:p>
      </dgm:t>
    </dgm:pt>
    <dgm:pt modelId="{5686D0AD-2E8B-4B97-9777-11A4EEC054E6}" type="pres">
      <dgm:prSet presAssocID="{2358D423-95D7-437B-B5FE-BB7F23C654DC}" presName="desTx" presStyleLbl="alignAccFollowNode1" presStyleIdx="1" presStyleCnt="3">
        <dgm:presLayoutVars>
          <dgm:bulletEnabled val="1"/>
        </dgm:presLayoutVars>
      </dgm:prSet>
      <dgm:spPr/>
      <dgm:t>
        <a:bodyPr/>
        <a:lstStyle/>
        <a:p>
          <a:endParaRPr lang="en-US"/>
        </a:p>
      </dgm:t>
    </dgm:pt>
    <dgm:pt modelId="{017A82AD-211B-4EEA-847F-74D16A8F6F17}" type="pres">
      <dgm:prSet presAssocID="{FD0E558C-D9D0-4530-904A-D72AEB76CB05}" presName="space" presStyleCnt="0"/>
      <dgm:spPr/>
    </dgm:pt>
    <dgm:pt modelId="{32C8599D-DADE-43F9-8644-A135F344A719}" type="pres">
      <dgm:prSet presAssocID="{0BB7ABC5-901E-4204-A501-CAFADC51DD82}" presName="composite" presStyleCnt="0"/>
      <dgm:spPr/>
    </dgm:pt>
    <dgm:pt modelId="{57BE5FD4-8756-47F2-8513-518DE6B54163}" type="pres">
      <dgm:prSet presAssocID="{0BB7ABC5-901E-4204-A501-CAFADC51DD82}" presName="parTx" presStyleLbl="alignNode1" presStyleIdx="2" presStyleCnt="3">
        <dgm:presLayoutVars>
          <dgm:chMax val="0"/>
          <dgm:chPref val="0"/>
          <dgm:bulletEnabled val="1"/>
        </dgm:presLayoutVars>
      </dgm:prSet>
      <dgm:spPr/>
      <dgm:t>
        <a:bodyPr/>
        <a:lstStyle/>
        <a:p>
          <a:endParaRPr lang="en-US"/>
        </a:p>
      </dgm:t>
    </dgm:pt>
    <dgm:pt modelId="{4488E8AA-7BD0-4BBD-9010-F5691FCB5018}" type="pres">
      <dgm:prSet presAssocID="{0BB7ABC5-901E-4204-A501-CAFADC51DD82}" presName="desTx" presStyleLbl="alignAccFollowNode1" presStyleIdx="2" presStyleCnt="3">
        <dgm:presLayoutVars>
          <dgm:bulletEnabled val="1"/>
        </dgm:presLayoutVars>
      </dgm:prSet>
      <dgm:spPr/>
      <dgm:t>
        <a:bodyPr/>
        <a:lstStyle/>
        <a:p>
          <a:endParaRPr lang="en-US"/>
        </a:p>
      </dgm:t>
    </dgm:pt>
  </dgm:ptLst>
  <dgm:cxnLst>
    <dgm:cxn modelId="{8D54A6B2-5BC7-410D-86D5-98091AA14F08}" srcId="{2358D423-95D7-437B-B5FE-BB7F23C654DC}" destId="{C4F81EBD-5B3F-4B2C-8A7D-F72B31D85891}" srcOrd="2" destOrd="0" parTransId="{DA4CBD37-5638-4B7C-8BB5-A4CCBBF85AB5}" sibTransId="{C6AAF198-2BC2-48FD-BE0E-0F9506257E1F}"/>
    <dgm:cxn modelId="{7395DC4F-E76F-42ED-9A0F-1458110E2AE8}" srcId="{56A83165-D537-4CEA-84A6-CB31246778CC}" destId="{8740BC7F-A72E-4655-8A02-64091408031C}" srcOrd="1" destOrd="0" parTransId="{D5EF917B-6063-4FF8-9130-3C4F72C14B43}" sibTransId="{14079890-2EB5-4693-B80C-60C96C4A605F}"/>
    <dgm:cxn modelId="{89A4BCAF-5820-4F14-911C-A79B10A73B98}" srcId="{ABD5DB05-1A62-45B2-8BBE-57A34C2628FC}" destId="{2358D423-95D7-437B-B5FE-BB7F23C654DC}" srcOrd="1" destOrd="0" parTransId="{266A15DA-182F-48BA-B77D-EAD8163E3B30}" sibTransId="{FD0E558C-D9D0-4530-904A-D72AEB76CB05}"/>
    <dgm:cxn modelId="{0E5D17DD-A660-4FC5-84E9-7BD41C81B68E}" type="presOf" srcId="{FB6FA65E-5967-4249-89A8-5673FDFFC08D}" destId="{5686D0AD-2E8B-4B97-9777-11A4EEC054E6}" srcOrd="0" destOrd="1" presId="urn:microsoft.com/office/officeart/2005/8/layout/hList1"/>
    <dgm:cxn modelId="{DA55F2DC-13A0-42CE-A9B6-49C03D606EF4}" type="presOf" srcId="{0A577B35-6B1E-486A-9D44-5A691D993EF9}" destId="{7D7F03CE-6FC7-4C66-93A4-21921BA4323D}" srcOrd="0" destOrd="2" presId="urn:microsoft.com/office/officeart/2005/8/layout/hList1"/>
    <dgm:cxn modelId="{723EC2CA-6C9B-4499-BF3F-8A01E7D8EAB5}" srcId="{2358D423-95D7-437B-B5FE-BB7F23C654DC}" destId="{FB6FA65E-5967-4249-89A8-5673FDFFC08D}" srcOrd="1" destOrd="0" parTransId="{0070C2A7-9A15-44B9-93AF-284887B6218C}" sibTransId="{E569945E-6523-4C3A-A305-3936520FBC5A}"/>
    <dgm:cxn modelId="{C3BF1D07-F597-497C-9157-1215D76859B8}" type="presOf" srcId="{AE4A12F0-2F30-4B3D-A2AF-3FB0CB732895}" destId="{5686D0AD-2E8B-4B97-9777-11A4EEC054E6}" srcOrd="0" destOrd="3" presId="urn:microsoft.com/office/officeart/2005/8/layout/hList1"/>
    <dgm:cxn modelId="{4B940CAF-C79D-478D-9478-515512EB0CF3}" type="presOf" srcId="{6207E8CF-FD9D-4EE7-BDFB-1CC2CFC6A582}" destId="{5686D0AD-2E8B-4B97-9777-11A4EEC054E6}" srcOrd="0" destOrd="0" presId="urn:microsoft.com/office/officeart/2005/8/layout/hList1"/>
    <dgm:cxn modelId="{F9227655-977C-4CCB-A360-024208052808}" srcId="{0BB7ABC5-901E-4204-A501-CAFADC51DD82}" destId="{D2A9FC25-2F22-487A-9E02-2BD94FB09116}" srcOrd="0" destOrd="0" parTransId="{1D0BA6A7-0B2B-4004-B697-973CC75D599B}" sibTransId="{89CB7D05-0666-4005-85A7-A307D02D7E59}"/>
    <dgm:cxn modelId="{F67C6663-2C4B-483D-B303-BCD9898A8482}" type="presOf" srcId="{8740BC7F-A72E-4655-8A02-64091408031C}" destId="{7D7F03CE-6FC7-4C66-93A4-21921BA4323D}" srcOrd="0" destOrd="1" presId="urn:microsoft.com/office/officeart/2005/8/layout/hList1"/>
    <dgm:cxn modelId="{96661DB3-76F0-42BA-AFE3-2FC781D3D9DA}" type="presOf" srcId="{D2A9FC25-2F22-487A-9E02-2BD94FB09116}" destId="{4488E8AA-7BD0-4BBD-9010-F5691FCB5018}" srcOrd="0" destOrd="0" presId="urn:microsoft.com/office/officeart/2005/8/layout/hList1"/>
    <dgm:cxn modelId="{9B197842-3F0C-4E68-AA13-2A22B51225BF}" type="presOf" srcId="{0BB7ABC5-901E-4204-A501-CAFADC51DD82}" destId="{57BE5FD4-8756-47F2-8513-518DE6B54163}" srcOrd="0" destOrd="0" presId="urn:microsoft.com/office/officeart/2005/8/layout/hList1"/>
    <dgm:cxn modelId="{50A5CDF0-498D-44AA-8442-34223AE038CE}" type="presOf" srcId="{ABD5DB05-1A62-45B2-8BBE-57A34C2628FC}" destId="{EF5688A6-38E7-4219-8A76-9FA02F00EB0B}" srcOrd="0" destOrd="0" presId="urn:microsoft.com/office/officeart/2005/8/layout/hList1"/>
    <dgm:cxn modelId="{11F77358-0A82-451B-8D83-0C49C2373469}" type="presOf" srcId="{56A83165-D537-4CEA-84A6-CB31246778CC}" destId="{97E09726-AFE2-4019-A10A-028F295648F7}" srcOrd="0" destOrd="0" presId="urn:microsoft.com/office/officeart/2005/8/layout/hList1"/>
    <dgm:cxn modelId="{F817AE9C-89F0-4C81-8F39-884373F805C2}" srcId="{2358D423-95D7-437B-B5FE-BB7F23C654DC}" destId="{6207E8CF-FD9D-4EE7-BDFB-1CC2CFC6A582}" srcOrd="0" destOrd="0" parTransId="{E096BDDF-AA9B-4B33-8550-87657560B3FD}" sibTransId="{F4F9206E-1247-436D-B420-708EBF9D7B25}"/>
    <dgm:cxn modelId="{F6862574-1FA1-420E-9887-5D8D7E64A5CA}" type="presOf" srcId="{2358D423-95D7-437B-B5FE-BB7F23C654DC}" destId="{046D124D-EA18-485E-903D-20A47A44CE8E}" srcOrd="0" destOrd="0" presId="urn:microsoft.com/office/officeart/2005/8/layout/hList1"/>
    <dgm:cxn modelId="{D7C00FEE-3DEA-4DE8-B78C-ED15054A2ADC}" type="presOf" srcId="{B28B5C6F-CBF1-448B-8EEF-51A4702D4341}" destId="{7D7F03CE-6FC7-4C66-93A4-21921BA4323D}" srcOrd="0" destOrd="0" presId="urn:microsoft.com/office/officeart/2005/8/layout/hList1"/>
    <dgm:cxn modelId="{487DFEBC-58E0-4944-A31E-65E027378DB9}" type="presOf" srcId="{C4F81EBD-5B3F-4B2C-8A7D-F72B31D85891}" destId="{5686D0AD-2E8B-4B97-9777-11A4EEC054E6}" srcOrd="0" destOrd="2" presId="urn:microsoft.com/office/officeart/2005/8/layout/hList1"/>
    <dgm:cxn modelId="{38F4006C-22F3-4C49-A144-89E7CB085D06}" srcId="{ABD5DB05-1A62-45B2-8BBE-57A34C2628FC}" destId="{0BB7ABC5-901E-4204-A501-CAFADC51DD82}" srcOrd="2" destOrd="0" parTransId="{35D4D8EA-580E-4D24-A3FE-FA9407CA634C}" sibTransId="{46896023-6ADC-4291-995A-91D211879598}"/>
    <dgm:cxn modelId="{7CB3F397-1FC3-4F82-A8B9-8D48ABC944F4}" srcId="{56A83165-D537-4CEA-84A6-CB31246778CC}" destId="{0A577B35-6B1E-486A-9D44-5A691D993EF9}" srcOrd="2" destOrd="0" parTransId="{631A23C4-B008-4509-B86A-64B7BC88484E}" sibTransId="{78EA5187-0476-4F63-BD2C-0552C8B9063C}"/>
    <dgm:cxn modelId="{FE4341A6-BC22-4F66-B8B7-D8AAE5361F03}" srcId="{56A83165-D537-4CEA-84A6-CB31246778CC}" destId="{B28B5C6F-CBF1-448B-8EEF-51A4702D4341}" srcOrd="0" destOrd="0" parTransId="{C1463150-3276-4517-96D4-F09E401197DB}" sibTransId="{43067198-8EDA-4C57-B11F-6410C60D6AFA}"/>
    <dgm:cxn modelId="{3EB7685D-77FE-478D-9846-4E4CB93851C6}" srcId="{ABD5DB05-1A62-45B2-8BBE-57A34C2628FC}" destId="{56A83165-D537-4CEA-84A6-CB31246778CC}" srcOrd="0" destOrd="0" parTransId="{17D80414-269F-446C-91C2-46E910927CD9}" sibTransId="{B4B5ADFB-A3DA-4D0E-8F86-1B1BC5B25FC9}"/>
    <dgm:cxn modelId="{47071949-B9C2-4B6F-8EA3-E45EABEDE774}" srcId="{2358D423-95D7-437B-B5FE-BB7F23C654DC}" destId="{AE4A12F0-2F30-4B3D-A2AF-3FB0CB732895}" srcOrd="3" destOrd="0" parTransId="{4840A8F8-BBE8-4F8B-A9E7-5214855A6807}" sibTransId="{07A6D0D4-7A1F-4C17-A4C0-C62A61BF97F0}"/>
    <dgm:cxn modelId="{6E28B0A5-EA41-498D-9F3F-948752AFF73A}" type="presParOf" srcId="{EF5688A6-38E7-4219-8A76-9FA02F00EB0B}" destId="{997CBA42-A444-434B-A164-7720FDFF656F}" srcOrd="0" destOrd="0" presId="urn:microsoft.com/office/officeart/2005/8/layout/hList1"/>
    <dgm:cxn modelId="{206BB6C3-AFC3-4DA8-B9FF-056B4541C144}" type="presParOf" srcId="{997CBA42-A444-434B-A164-7720FDFF656F}" destId="{97E09726-AFE2-4019-A10A-028F295648F7}" srcOrd="0" destOrd="0" presId="urn:microsoft.com/office/officeart/2005/8/layout/hList1"/>
    <dgm:cxn modelId="{B201B272-614C-4240-8936-715116EE673A}" type="presParOf" srcId="{997CBA42-A444-434B-A164-7720FDFF656F}" destId="{7D7F03CE-6FC7-4C66-93A4-21921BA4323D}" srcOrd="1" destOrd="0" presId="urn:microsoft.com/office/officeart/2005/8/layout/hList1"/>
    <dgm:cxn modelId="{20DF6593-D81D-4B24-9F4B-8AD5CDC1DC78}" type="presParOf" srcId="{EF5688A6-38E7-4219-8A76-9FA02F00EB0B}" destId="{269FEB0D-16D4-41CC-982E-B668DA82C0CD}" srcOrd="1" destOrd="0" presId="urn:microsoft.com/office/officeart/2005/8/layout/hList1"/>
    <dgm:cxn modelId="{39519966-C658-4BC7-9137-80578FB4B83B}" type="presParOf" srcId="{EF5688A6-38E7-4219-8A76-9FA02F00EB0B}" destId="{5BF546C9-A16A-4D27-B11A-46A9092A1A53}" srcOrd="2" destOrd="0" presId="urn:microsoft.com/office/officeart/2005/8/layout/hList1"/>
    <dgm:cxn modelId="{D6D853AE-2C67-43F7-8DDF-AA2ECBC2296B}" type="presParOf" srcId="{5BF546C9-A16A-4D27-B11A-46A9092A1A53}" destId="{046D124D-EA18-485E-903D-20A47A44CE8E}" srcOrd="0" destOrd="0" presId="urn:microsoft.com/office/officeart/2005/8/layout/hList1"/>
    <dgm:cxn modelId="{412EB1FA-970C-442C-8391-AA5226370B7C}" type="presParOf" srcId="{5BF546C9-A16A-4D27-B11A-46A9092A1A53}" destId="{5686D0AD-2E8B-4B97-9777-11A4EEC054E6}" srcOrd="1" destOrd="0" presId="urn:microsoft.com/office/officeart/2005/8/layout/hList1"/>
    <dgm:cxn modelId="{F9304143-CE38-4A85-818D-20E0BA42355A}" type="presParOf" srcId="{EF5688A6-38E7-4219-8A76-9FA02F00EB0B}" destId="{017A82AD-211B-4EEA-847F-74D16A8F6F17}" srcOrd="3" destOrd="0" presId="urn:microsoft.com/office/officeart/2005/8/layout/hList1"/>
    <dgm:cxn modelId="{493DA5CC-3359-45EF-B50B-337BA5FB55C4}" type="presParOf" srcId="{EF5688A6-38E7-4219-8A76-9FA02F00EB0B}" destId="{32C8599D-DADE-43F9-8644-A135F344A719}" srcOrd="4" destOrd="0" presId="urn:microsoft.com/office/officeart/2005/8/layout/hList1"/>
    <dgm:cxn modelId="{462AA869-61AD-44CC-ADA3-A430CF646544}" type="presParOf" srcId="{32C8599D-DADE-43F9-8644-A135F344A719}" destId="{57BE5FD4-8756-47F2-8513-518DE6B54163}" srcOrd="0" destOrd="0" presId="urn:microsoft.com/office/officeart/2005/8/layout/hList1"/>
    <dgm:cxn modelId="{2C4DCC97-746F-47CF-9E63-EBDA5881D993}" type="presParOf" srcId="{32C8599D-DADE-43F9-8644-A135F344A719}" destId="{4488E8AA-7BD0-4BBD-9010-F5691FCB5018}"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31B0EE-1136-D24B-898A-D4DA603BC932}"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en-US"/>
        </a:p>
      </dgm:t>
    </dgm:pt>
    <dgm:pt modelId="{FB25DEEA-6213-3144-97F0-37BE6B9F8512}">
      <dgm:prSet/>
      <dgm:spPr>
        <a:gradFill rotWithShape="0">
          <a:gsLst>
            <a:gs pos="0">
              <a:srgbClr val="C00000"/>
            </a:gs>
            <a:gs pos="100000">
              <a:schemeClr val="accent1">
                <a:tint val="50000"/>
                <a:shade val="100000"/>
                <a:satMod val="350000"/>
              </a:schemeClr>
            </a:gs>
          </a:gsLst>
          <a:lin ang="16200000" scaled="0"/>
        </a:gradFill>
      </dgm:spPr>
      <dgm:t>
        <a:bodyPr/>
        <a:lstStyle/>
        <a:p>
          <a:pPr algn="ctr" rtl="0"/>
          <a:r>
            <a:rPr lang="en-US" dirty="0">
              <a:latin typeface="Whitney Medium" pitchFamily="2" charset="0"/>
            </a:rPr>
            <a:t>POLI</a:t>
          </a:r>
        </a:p>
      </dgm:t>
    </dgm:pt>
    <dgm:pt modelId="{90CA794D-90F1-CA47-ACB0-EAE7A5827C3B}" type="parTrans" cxnId="{2BC284B3-5FCB-9C42-932F-1C6FBCE88592}">
      <dgm:prSet/>
      <dgm:spPr/>
      <dgm:t>
        <a:bodyPr/>
        <a:lstStyle/>
        <a:p>
          <a:pPr algn="ctr"/>
          <a:endParaRPr lang="en-US"/>
        </a:p>
      </dgm:t>
    </dgm:pt>
    <dgm:pt modelId="{52D7DB1C-C0D1-1C4F-A831-7AB5599A2A8E}" type="sibTrans" cxnId="{2BC284B3-5FCB-9C42-932F-1C6FBCE88592}">
      <dgm:prSet/>
      <dgm:spPr/>
      <dgm:t>
        <a:bodyPr/>
        <a:lstStyle/>
        <a:p>
          <a:pPr algn="ctr"/>
          <a:endParaRPr lang="en-US"/>
        </a:p>
      </dgm:t>
    </dgm:pt>
    <dgm:pt modelId="{89181F06-15A0-2A48-98A2-151D6ABD634F}">
      <dgm:prSet/>
      <dgm:spPr>
        <a:gradFill rotWithShape="0">
          <a:gsLst>
            <a:gs pos="0">
              <a:srgbClr val="C00000"/>
            </a:gs>
            <a:gs pos="3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algn="ctr" rtl="0"/>
          <a:r>
            <a:rPr lang="en-US" dirty="0">
              <a:latin typeface="Whitney Medium" pitchFamily="2" charset="0"/>
            </a:rPr>
            <a:t>VANT 140</a:t>
          </a:r>
        </a:p>
      </dgm:t>
    </dgm:pt>
    <dgm:pt modelId="{3C1CE100-F59C-394D-BC07-B476A8778813}" type="parTrans" cxnId="{5DCE4B45-3C72-B54C-8C86-133DA4AA2E9E}">
      <dgm:prSet/>
      <dgm:spPr/>
      <dgm:t>
        <a:bodyPr/>
        <a:lstStyle/>
        <a:p>
          <a:pPr algn="ctr"/>
          <a:endParaRPr lang="en-US"/>
        </a:p>
      </dgm:t>
    </dgm:pt>
    <dgm:pt modelId="{ED4ABEF4-DE53-4043-9495-96C77B3F1387}" type="sibTrans" cxnId="{5DCE4B45-3C72-B54C-8C86-133DA4AA2E9E}">
      <dgm:prSet/>
      <dgm:spPr/>
      <dgm:t>
        <a:bodyPr/>
        <a:lstStyle/>
        <a:p>
          <a:pPr algn="ctr"/>
          <a:endParaRPr lang="en-US"/>
        </a:p>
      </dgm:t>
    </dgm:pt>
    <dgm:pt modelId="{87520858-B929-5D4B-B998-5FF1C9032776}">
      <dgm:prSet/>
      <dgm:spPr>
        <a:gradFill rotWithShape="0">
          <a:gsLst>
            <a:gs pos="0">
              <a:srgbClr val="C00000"/>
            </a:gs>
            <a:gs pos="100000">
              <a:schemeClr val="accent1">
                <a:tint val="50000"/>
                <a:shade val="100000"/>
                <a:satMod val="350000"/>
              </a:schemeClr>
            </a:gs>
          </a:gsLst>
          <a:lin ang="16200000" scaled="0"/>
        </a:gradFill>
      </dgm:spPr>
      <dgm:t>
        <a:bodyPr/>
        <a:lstStyle/>
        <a:p>
          <a:pPr algn="ctr" rtl="0"/>
          <a:r>
            <a:rPr lang="en-US" dirty="0">
              <a:latin typeface="Whitney Medium" pitchFamily="2" charset="0"/>
            </a:rPr>
            <a:t>PSYC</a:t>
          </a:r>
        </a:p>
      </dgm:t>
    </dgm:pt>
    <dgm:pt modelId="{801D085A-1B57-8642-9DCD-E73F31E6243C}" type="parTrans" cxnId="{3F5D5E50-5365-2842-B0DD-4B1ABC06C783}">
      <dgm:prSet/>
      <dgm:spPr/>
      <dgm:t>
        <a:bodyPr/>
        <a:lstStyle/>
        <a:p>
          <a:pPr algn="ctr"/>
          <a:endParaRPr lang="en-US"/>
        </a:p>
      </dgm:t>
    </dgm:pt>
    <dgm:pt modelId="{2C456F6E-EBF1-C44A-9FDD-64121FEA2C0F}" type="sibTrans" cxnId="{3F5D5E50-5365-2842-B0DD-4B1ABC06C783}">
      <dgm:prSet/>
      <dgm:spPr/>
      <dgm:t>
        <a:bodyPr/>
        <a:lstStyle/>
        <a:p>
          <a:pPr algn="ctr"/>
          <a:endParaRPr lang="en-US"/>
        </a:p>
      </dgm:t>
    </dgm:pt>
    <dgm:pt modelId="{E0518E7E-2DE5-B045-8093-4785E0D6647D}">
      <dgm:prSet/>
      <dgm:spPr>
        <a:gradFill rotWithShape="0">
          <a:gsLst>
            <a:gs pos="0">
              <a:srgbClr val="C00000"/>
            </a:gs>
            <a:gs pos="100000">
              <a:schemeClr val="accent1">
                <a:tint val="50000"/>
                <a:shade val="100000"/>
                <a:satMod val="350000"/>
              </a:schemeClr>
            </a:gs>
          </a:gsLst>
          <a:lin ang="16200000" scaled="0"/>
        </a:gradFill>
      </dgm:spPr>
      <dgm:t>
        <a:bodyPr/>
        <a:lstStyle/>
        <a:p>
          <a:pPr algn="ctr" rtl="0"/>
          <a:r>
            <a:rPr lang="en-US" dirty="0">
              <a:latin typeface="Whitney Medium" pitchFamily="2" charset="0"/>
            </a:rPr>
            <a:t>SOCI</a:t>
          </a:r>
        </a:p>
      </dgm:t>
    </dgm:pt>
    <dgm:pt modelId="{515EFA7F-C96E-F448-AC2D-C67B2B61CD55}" type="sibTrans" cxnId="{78545DA4-14BC-1248-A2BD-D72EC5EDEB2B}">
      <dgm:prSet/>
      <dgm:spPr/>
      <dgm:t>
        <a:bodyPr/>
        <a:lstStyle/>
        <a:p>
          <a:pPr algn="ctr"/>
          <a:endParaRPr lang="en-US"/>
        </a:p>
      </dgm:t>
    </dgm:pt>
    <dgm:pt modelId="{F08FE209-66C3-1049-B667-E17C60C3E206}" type="parTrans" cxnId="{78545DA4-14BC-1248-A2BD-D72EC5EDEB2B}">
      <dgm:prSet/>
      <dgm:spPr/>
      <dgm:t>
        <a:bodyPr/>
        <a:lstStyle/>
        <a:p>
          <a:pPr algn="ctr"/>
          <a:endParaRPr lang="en-US"/>
        </a:p>
      </dgm:t>
    </dgm:pt>
    <dgm:pt modelId="{D36E5C38-0A0B-EF4B-A7EF-FC4839F2F6B2}" type="pres">
      <dgm:prSet presAssocID="{FE31B0EE-1136-D24B-898A-D4DA603BC932}" presName="compositeShape" presStyleCnt="0">
        <dgm:presLayoutVars>
          <dgm:chMax val="9"/>
          <dgm:dir/>
          <dgm:resizeHandles val="exact"/>
        </dgm:presLayoutVars>
      </dgm:prSet>
      <dgm:spPr/>
      <dgm:t>
        <a:bodyPr/>
        <a:lstStyle/>
        <a:p>
          <a:endParaRPr lang="en-US"/>
        </a:p>
      </dgm:t>
    </dgm:pt>
    <dgm:pt modelId="{6234DE5B-BD3A-F54B-94CE-DD6CF21DDFD9}" type="pres">
      <dgm:prSet presAssocID="{FE31B0EE-1136-D24B-898A-D4DA603BC932}" presName="triangle1" presStyleLbl="node1" presStyleIdx="0" presStyleCnt="4">
        <dgm:presLayoutVars>
          <dgm:bulletEnabled val="1"/>
        </dgm:presLayoutVars>
      </dgm:prSet>
      <dgm:spPr/>
      <dgm:t>
        <a:bodyPr/>
        <a:lstStyle/>
        <a:p>
          <a:endParaRPr lang="en-US"/>
        </a:p>
      </dgm:t>
    </dgm:pt>
    <dgm:pt modelId="{B1BC37EA-7B96-8440-96A1-48DE62789C01}" type="pres">
      <dgm:prSet presAssocID="{FE31B0EE-1136-D24B-898A-D4DA603BC932}" presName="triangle2" presStyleLbl="node1" presStyleIdx="1" presStyleCnt="4">
        <dgm:presLayoutVars>
          <dgm:bulletEnabled val="1"/>
        </dgm:presLayoutVars>
      </dgm:prSet>
      <dgm:spPr/>
      <dgm:t>
        <a:bodyPr/>
        <a:lstStyle/>
        <a:p>
          <a:endParaRPr lang="en-US"/>
        </a:p>
      </dgm:t>
    </dgm:pt>
    <dgm:pt modelId="{48E05C44-9AFA-8749-A06B-E345526314B1}" type="pres">
      <dgm:prSet presAssocID="{FE31B0EE-1136-D24B-898A-D4DA603BC932}" presName="triangle3" presStyleLbl="node1" presStyleIdx="2" presStyleCnt="4">
        <dgm:presLayoutVars>
          <dgm:bulletEnabled val="1"/>
        </dgm:presLayoutVars>
      </dgm:prSet>
      <dgm:spPr/>
      <dgm:t>
        <a:bodyPr/>
        <a:lstStyle/>
        <a:p>
          <a:endParaRPr lang="en-US"/>
        </a:p>
      </dgm:t>
    </dgm:pt>
    <dgm:pt modelId="{065FD837-7B53-DD4F-BE15-8F956EB26DE0}" type="pres">
      <dgm:prSet presAssocID="{FE31B0EE-1136-D24B-898A-D4DA603BC932}" presName="triangle4" presStyleLbl="node1" presStyleIdx="3" presStyleCnt="4">
        <dgm:presLayoutVars>
          <dgm:bulletEnabled val="1"/>
        </dgm:presLayoutVars>
      </dgm:prSet>
      <dgm:spPr/>
      <dgm:t>
        <a:bodyPr/>
        <a:lstStyle/>
        <a:p>
          <a:endParaRPr lang="en-US"/>
        </a:p>
      </dgm:t>
    </dgm:pt>
  </dgm:ptLst>
  <dgm:cxnLst>
    <dgm:cxn modelId="{3F5D5E50-5365-2842-B0DD-4B1ABC06C783}" srcId="{FE31B0EE-1136-D24B-898A-D4DA603BC932}" destId="{87520858-B929-5D4B-B998-5FF1C9032776}" srcOrd="3" destOrd="0" parTransId="{801D085A-1B57-8642-9DCD-E73F31E6243C}" sibTransId="{2C456F6E-EBF1-C44A-9FDD-64121FEA2C0F}"/>
    <dgm:cxn modelId="{5DCE4B45-3C72-B54C-8C86-133DA4AA2E9E}" srcId="{FE31B0EE-1136-D24B-898A-D4DA603BC932}" destId="{89181F06-15A0-2A48-98A2-151D6ABD634F}" srcOrd="2" destOrd="0" parTransId="{3C1CE100-F59C-394D-BC07-B476A8778813}" sibTransId="{ED4ABEF4-DE53-4043-9495-96C77B3F1387}"/>
    <dgm:cxn modelId="{2BC284B3-5FCB-9C42-932F-1C6FBCE88592}" srcId="{FE31B0EE-1136-D24B-898A-D4DA603BC932}" destId="{FB25DEEA-6213-3144-97F0-37BE6B9F8512}" srcOrd="1" destOrd="0" parTransId="{90CA794D-90F1-CA47-ACB0-EAE7A5827C3B}" sibTransId="{52D7DB1C-C0D1-1C4F-A831-7AB5599A2A8E}"/>
    <dgm:cxn modelId="{BA38FC81-17A1-4863-93BC-5DDD6CB1091B}" type="presOf" srcId="{FE31B0EE-1136-D24B-898A-D4DA603BC932}" destId="{D36E5C38-0A0B-EF4B-A7EF-FC4839F2F6B2}" srcOrd="0" destOrd="0" presId="urn:microsoft.com/office/officeart/2005/8/layout/pyramid4"/>
    <dgm:cxn modelId="{B548655A-1F60-4DD3-A4DD-860C6100B39E}" type="presOf" srcId="{89181F06-15A0-2A48-98A2-151D6ABD634F}" destId="{48E05C44-9AFA-8749-A06B-E345526314B1}" srcOrd="0" destOrd="0" presId="urn:microsoft.com/office/officeart/2005/8/layout/pyramid4"/>
    <dgm:cxn modelId="{BF05CAF9-8B98-4B99-BB2A-0654CEC7C859}" type="presOf" srcId="{FB25DEEA-6213-3144-97F0-37BE6B9F8512}" destId="{B1BC37EA-7B96-8440-96A1-48DE62789C01}" srcOrd="0" destOrd="0" presId="urn:microsoft.com/office/officeart/2005/8/layout/pyramid4"/>
    <dgm:cxn modelId="{78545DA4-14BC-1248-A2BD-D72EC5EDEB2B}" srcId="{FE31B0EE-1136-D24B-898A-D4DA603BC932}" destId="{E0518E7E-2DE5-B045-8093-4785E0D6647D}" srcOrd="0" destOrd="0" parTransId="{F08FE209-66C3-1049-B667-E17C60C3E206}" sibTransId="{515EFA7F-C96E-F448-AC2D-C67B2B61CD55}"/>
    <dgm:cxn modelId="{57DA571B-2E48-4942-8134-ED288DE8E9EE}" type="presOf" srcId="{E0518E7E-2DE5-B045-8093-4785E0D6647D}" destId="{6234DE5B-BD3A-F54B-94CE-DD6CF21DDFD9}" srcOrd="0" destOrd="0" presId="urn:microsoft.com/office/officeart/2005/8/layout/pyramid4"/>
    <dgm:cxn modelId="{5186D5B5-C6A6-4C32-AFC8-9C1D050EB98F}" type="presOf" srcId="{87520858-B929-5D4B-B998-5FF1C9032776}" destId="{065FD837-7B53-DD4F-BE15-8F956EB26DE0}" srcOrd="0" destOrd="0" presId="urn:microsoft.com/office/officeart/2005/8/layout/pyramid4"/>
    <dgm:cxn modelId="{78F61454-1A1C-4F33-817F-5C3D309FB85C}" type="presParOf" srcId="{D36E5C38-0A0B-EF4B-A7EF-FC4839F2F6B2}" destId="{6234DE5B-BD3A-F54B-94CE-DD6CF21DDFD9}" srcOrd="0" destOrd="0" presId="urn:microsoft.com/office/officeart/2005/8/layout/pyramid4"/>
    <dgm:cxn modelId="{18516419-518A-42AA-AD1D-28104569AFC1}" type="presParOf" srcId="{D36E5C38-0A0B-EF4B-A7EF-FC4839F2F6B2}" destId="{B1BC37EA-7B96-8440-96A1-48DE62789C01}" srcOrd="1" destOrd="0" presId="urn:microsoft.com/office/officeart/2005/8/layout/pyramid4"/>
    <dgm:cxn modelId="{12D620B2-EE40-49A2-BD18-33C760F8A6F0}" type="presParOf" srcId="{D36E5C38-0A0B-EF4B-A7EF-FC4839F2F6B2}" destId="{48E05C44-9AFA-8749-A06B-E345526314B1}" srcOrd="2" destOrd="0" presId="urn:microsoft.com/office/officeart/2005/8/layout/pyramid4"/>
    <dgm:cxn modelId="{98917D2A-A6D0-4496-9A78-7B331334680A}" type="presParOf" srcId="{D36E5C38-0A0B-EF4B-A7EF-FC4839F2F6B2}" destId="{065FD837-7B53-DD4F-BE15-8F956EB26DE0}"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09726-AFE2-4019-A10A-028F295648F7}">
      <dsp:nvSpPr>
        <dsp:cNvPr id="0" name=""/>
        <dsp:cNvSpPr/>
      </dsp:nvSpPr>
      <dsp:spPr>
        <a:xfrm>
          <a:off x="0" y="30347"/>
          <a:ext cx="2215933" cy="777600"/>
        </a:xfrm>
        <a:prstGeom prst="rect">
          <a:avLst/>
        </a:prstGeom>
        <a:gradFill rotWithShape="0">
          <a:gsLst>
            <a:gs pos="0">
              <a:srgbClr val="C0000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latin typeface="Whitney Medium" pitchFamily="2" charset="0"/>
            </a:rPr>
            <a:t>Term 1</a:t>
          </a:r>
        </a:p>
      </dsp:txBody>
      <dsp:txXfrm>
        <a:off x="0" y="30347"/>
        <a:ext cx="2215933" cy="777600"/>
      </dsp:txXfrm>
    </dsp:sp>
    <dsp:sp modelId="{7D7F03CE-6FC7-4C66-93A4-21921BA4323D}">
      <dsp:nvSpPr>
        <dsp:cNvPr id="0" name=""/>
        <dsp:cNvSpPr/>
      </dsp:nvSpPr>
      <dsp:spPr>
        <a:xfrm>
          <a:off x="2272" y="800420"/>
          <a:ext cx="2215933" cy="1185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Whitney Medium" pitchFamily="2" charset="0"/>
            </a:rPr>
            <a:t>POLI 100 (3)</a:t>
          </a:r>
        </a:p>
        <a:p>
          <a:pPr marL="171450" lvl="1" indent="-171450" algn="l" defTabSz="800100" rtl="0">
            <a:lnSpc>
              <a:spcPct val="90000"/>
            </a:lnSpc>
            <a:spcBef>
              <a:spcPct val="0"/>
            </a:spcBef>
            <a:spcAft>
              <a:spcPct val="15000"/>
            </a:spcAft>
            <a:buChar char="••"/>
          </a:pPr>
          <a:r>
            <a:rPr lang="en-US" sz="1800" kern="1200" dirty="0">
              <a:latin typeface="Whitney Medium" pitchFamily="2" charset="0"/>
            </a:rPr>
            <a:t>PSYC 101 (3)</a:t>
          </a:r>
        </a:p>
        <a:p>
          <a:pPr marL="171450" lvl="1" indent="-171450" algn="l" defTabSz="800100" rtl="0">
            <a:lnSpc>
              <a:spcPct val="90000"/>
            </a:lnSpc>
            <a:spcBef>
              <a:spcPct val="0"/>
            </a:spcBef>
            <a:spcAft>
              <a:spcPct val="15000"/>
            </a:spcAft>
            <a:buChar char="••"/>
          </a:pPr>
          <a:r>
            <a:rPr lang="en-US" sz="1800" kern="1200" dirty="0">
              <a:latin typeface="Whitney Medium" pitchFamily="2" charset="0"/>
            </a:rPr>
            <a:t>SOCI 101 (3)</a:t>
          </a:r>
        </a:p>
      </dsp:txBody>
      <dsp:txXfrm>
        <a:off x="2272" y="800420"/>
        <a:ext cx="2215933" cy="1185840"/>
      </dsp:txXfrm>
    </dsp:sp>
    <dsp:sp modelId="{046D124D-EA18-485E-903D-20A47A44CE8E}">
      <dsp:nvSpPr>
        <dsp:cNvPr id="0" name=""/>
        <dsp:cNvSpPr/>
      </dsp:nvSpPr>
      <dsp:spPr>
        <a:xfrm>
          <a:off x="2528437" y="22820"/>
          <a:ext cx="2215933" cy="777600"/>
        </a:xfrm>
        <a:prstGeom prst="rect">
          <a:avLst/>
        </a:prstGeom>
        <a:gradFill rotWithShape="0">
          <a:gsLst>
            <a:gs pos="0">
              <a:srgbClr val="C0000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latin typeface="Whitney Medium" pitchFamily="2" charset="0"/>
            </a:rPr>
            <a:t>Term 2</a:t>
          </a:r>
        </a:p>
      </dsp:txBody>
      <dsp:txXfrm>
        <a:off x="2528437" y="22820"/>
        <a:ext cx="2215933" cy="777600"/>
      </dsp:txXfrm>
    </dsp:sp>
    <dsp:sp modelId="{5686D0AD-2E8B-4B97-9777-11A4EEC054E6}">
      <dsp:nvSpPr>
        <dsp:cNvPr id="0" name=""/>
        <dsp:cNvSpPr/>
      </dsp:nvSpPr>
      <dsp:spPr>
        <a:xfrm>
          <a:off x="2528437" y="800420"/>
          <a:ext cx="2215933" cy="1185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Whitney Medium" pitchFamily="2" charset="0"/>
            </a:rPr>
            <a:t>POLI 102 (3)</a:t>
          </a:r>
        </a:p>
        <a:p>
          <a:pPr marL="171450" lvl="1" indent="-171450" algn="l" defTabSz="800100">
            <a:lnSpc>
              <a:spcPct val="90000"/>
            </a:lnSpc>
            <a:spcBef>
              <a:spcPct val="0"/>
            </a:spcBef>
            <a:spcAft>
              <a:spcPct val="15000"/>
            </a:spcAft>
            <a:buChar char="••"/>
          </a:pPr>
          <a:r>
            <a:rPr lang="en-US" sz="1800" kern="1200" dirty="0">
              <a:latin typeface="Whitney Medium" pitchFamily="2" charset="0"/>
            </a:rPr>
            <a:t>PSYC 102 (3)</a:t>
          </a:r>
        </a:p>
        <a:p>
          <a:pPr marL="171450" lvl="1" indent="-171450" algn="l" defTabSz="800100">
            <a:lnSpc>
              <a:spcPct val="90000"/>
            </a:lnSpc>
            <a:spcBef>
              <a:spcPct val="0"/>
            </a:spcBef>
            <a:spcAft>
              <a:spcPct val="15000"/>
            </a:spcAft>
            <a:buChar char="••"/>
          </a:pPr>
          <a:r>
            <a:rPr lang="en-US" sz="1800" kern="1200" dirty="0">
              <a:latin typeface="Whitney Medium" pitchFamily="2" charset="0"/>
            </a:rPr>
            <a:t>SOCI 102 (3)</a:t>
          </a:r>
        </a:p>
      </dsp:txBody>
      <dsp:txXfrm>
        <a:off x="2528437" y="800420"/>
        <a:ext cx="2215933" cy="1185840"/>
      </dsp:txXfrm>
    </dsp:sp>
    <dsp:sp modelId="{C59C088A-F029-4694-82F0-D16699A14C4E}">
      <dsp:nvSpPr>
        <dsp:cNvPr id="0" name=""/>
        <dsp:cNvSpPr/>
      </dsp:nvSpPr>
      <dsp:spPr>
        <a:xfrm>
          <a:off x="5054601" y="22820"/>
          <a:ext cx="2215933" cy="777600"/>
        </a:xfrm>
        <a:prstGeom prst="rect">
          <a:avLst/>
        </a:prstGeom>
        <a:gradFill rotWithShape="0">
          <a:gsLst>
            <a:gs pos="0">
              <a:srgbClr val="C0000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a:latin typeface="Whitney Medium" pitchFamily="2" charset="0"/>
            </a:rPr>
            <a:t>Term 3</a:t>
          </a:r>
        </a:p>
      </dsp:txBody>
      <dsp:txXfrm>
        <a:off x="5054601" y="22820"/>
        <a:ext cx="2215933" cy="777600"/>
      </dsp:txXfrm>
    </dsp:sp>
    <dsp:sp modelId="{1C6F5FC2-9652-4C60-AEC1-6C5E71DC279A}">
      <dsp:nvSpPr>
        <dsp:cNvPr id="0" name=""/>
        <dsp:cNvSpPr/>
      </dsp:nvSpPr>
      <dsp:spPr>
        <a:xfrm>
          <a:off x="5056874" y="823240"/>
          <a:ext cx="2215933" cy="1185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Whitney Medium" pitchFamily="2" charset="0"/>
            </a:rPr>
            <a:t>Elective of choice (3)</a:t>
          </a:r>
        </a:p>
      </dsp:txBody>
      <dsp:txXfrm>
        <a:off x="5056874" y="823240"/>
        <a:ext cx="2215933" cy="1185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09726-AFE2-4019-A10A-028F295648F7}">
      <dsp:nvSpPr>
        <dsp:cNvPr id="0" name=""/>
        <dsp:cNvSpPr/>
      </dsp:nvSpPr>
      <dsp:spPr>
        <a:xfrm>
          <a:off x="2272" y="14284"/>
          <a:ext cx="2215933" cy="835200"/>
        </a:xfrm>
        <a:prstGeom prst="rect">
          <a:avLst/>
        </a:prstGeom>
        <a:gradFill rotWithShape="0">
          <a:gsLst>
            <a:gs pos="0">
              <a:srgbClr val="78A1C3"/>
            </a:gs>
            <a:gs pos="0">
              <a:srgbClr val="5593C2"/>
            </a:gs>
            <a:gs pos="0">
              <a:srgbClr val="0070C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latin typeface="Whitney Medium" pitchFamily="2" charset="0"/>
            </a:rPr>
            <a:t>Term 1</a:t>
          </a:r>
        </a:p>
      </dsp:txBody>
      <dsp:txXfrm>
        <a:off x="2272" y="14284"/>
        <a:ext cx="2215933" cy="835200"/>
      </dsp:txXfrm>
    </dsp:sp>
    <dsp:sp modelId="{7D7F03CE-6FC7-4C66-93A4-21921BA4323D}">
      <dsp:nvSpPr>
        <dsp:cNvPr id="0" name=""/>
        <dsp:cNvSpPr/>
      </dsp:nvSpPr>
      <dsp:spPr>
        <a:xfrm>
          <a:off x="2272" y="849484"/>
          <a:ext cx="2215933" cy="15124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Whitney Medium" pitchFamily="2" charset="0"/>
            </a:rPr>
            <a:t>ASTU 204A (3)</a:t>
          </a:r>
        </a:p>
        <a:p>
          <a:pPr marL="171450" lvl="1" indent="-171450" algn="l" defTabSz="800100">
            <a:lnSpc>
              <a:spcPct val="90000"/>
            </a:lnSpc>
            <a:spcBef>
              <a:spcPct val="0"/>
            </a:spcBef>
            <a:spcAft>
              <a:spcPct val="15000"/>
            </a:spcAft>
            <a:buChar char="••"/>
          </a:pPr>
          <a:r>
            <a:rPr lang="en-US" sz="1800" kern="1200" dirty="0">
              <a:latin typeface="Whitney Medium" pitchFamily="2" charset="0"/>
            </a:rPr>
            <a:t>LLED 200 (3)</a:t>
          </a:r>
        </a:p>
        <a:p>
          <a:pPr marL="171450" lvl="1" indent="-171450" algn="l" defTabSz="800100">
            <a:lnSpc>
              <a:spcPct val="90000"/>
            </a:lnSpc>
            <a:spcBef>
              <a:spcPct val="0"/>
            </a:spcBef>
            <a:spcAft>
              <a:spcPct val="15000"/>
            </a:spcAft>
            <a:buChar char="••"/>
          </a:pPr>
          <a:r>
            <a:rPr lang="en-US" sz="1800" kern="1200" dirty="0">
              <a:latin typeface="Whitney Medium" pitchFamily="2" charset="0"/>
            </a:rPr>
            <a:t>​VANT 140 (3)</a:t>
          </a:r>
        </a:p>
      </dsp:txBody>
      <dsp:txXfrm>
        <a:off x="2272" y="849484"/>
        <a:ext cx="2215933" cy="1512495"/>
      </dsp:txXfrm>
    </dsp:sp>
    <dsp:sp modelId="{046D124D-EA18-485E-903D-20A47A44CE8E}">
      <dsp:nvSpPr>
        <dsp:cNvPr id="0" name=""/>
        <dsp:cNvSpPr/>
      </dsp:nvSpPr>
      <dsp:spPr>
        <a:xfrm>
          <a:off x="2528437" y="14284"/>
          <a:ext cx="2215933" cy="835200"/>
        </a:xfrm>
        <a:prstGeom prst="rect">
          <a:avLst/>
        </a:prstGeom>
        <a:gradFill rotWithShape="0">
          <a:gsLst>
            <a:gs pos="0">
              <a:srgbClr val="0070C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latin typeface="Whitney Medium" pitchFamily="2" charset="0"/>
            </a:rPr>
            <a:t>Term 2</a:t>
          </a:r>
        </a:p>
      </dsp:txBody>
      <dsp:txXfrm>
        <a:off x="2528437" y="14284"/>
        <a:ext cx="2215933" cy="835200"/>
      </dsp:txXfrm>
    </dsp:sp>
    <dsp:sp modelId="{5686D0AD-2E8B-4B97-9777-11A4EEC054E6}">
      <dsp:nvSpPr>
        <dsp:cNvPr id="0" name=""/>
        <dsp:cNvSpPr/>
      </dsp:nvSpPr>
      <dsp:spPr>
        <a:xfrm>
          <a:off x="2528437" y="849484"/>
          <a:ext cx="2215933" cy="15124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Whitney Medium" pitchFamily="2" charset="0"/>
            </a:rPr>
            <a:t>WRDS 150 (3)</a:t>
          </a:r>
        </a:p>
        <a:p>
          <a:pPr marL="171450" lvl="1" indent="-171450" algn="l" defTabSz="800100">
            <a:lnSpc>
              <a:spcPct val="90000"/>
            </a:lnSpc>
            <a:spcBef>
              <a:spcPct val="0"/>
            </a:spcBef>
            <a:spcAft>
              <a:spcPct val="15000"/>
            </a:spcAft>
            <a:buChar char="••"/>
          </a:pPr>
          <a:r>
            <a:rPr lang="en-US" sz="1800" kern="1200" dirty="0">
              <a:latin typeface="Whitney Medium" pitchFamily="2" charset="0"/>
            </a:rPr>
            <a:t>LLED 200 (</a:t>
          </a:r>
          <a:r>
            <a:rPr lang="en-US" sz="1800" kern="1200" dirty="0" err="1">
              <a:latin typeface="Whitney Medium" pitchFamily="2" charset="0"/>
            </a:rPr>
            <a:t>cntd</a:t>
          </a:r>
          <a:r>
            <a:rPr lang="en-US" sz="1800" kern="1200" dirty="0">
              <a:latin typeface="Whitney Medium" pitchFamily="2" charset="0"/>
            </a:rPr>
            <a:t>.)</a:t>
          </a:r>
        </a:p>
        <a:p>
          <a:pPr marL="171450" lvl="1" indent="-171450" algn="l" defTabSz="800100">
            <a:lnSpc>
              <a:spcPct val="90000"/>
            </a:lnSpc>
            <a:spcBef>
              <a:spcPct val="0"/>
            </a:spcBef>
            <a:spcAft>
              <a:spcPct val="15000"/>
            </a:spcAft>
            <a:buChar char="••"/>
          </a:pPr>
          <a:r>
            <a:rPr lang="en-US" sz="1800" kern="1200" dirty="0">
              <a:latin typeface="Whitney Medium" pitchFamily="2" charset="0"/>
            </a:rPr>
            <a:t>VANT 140 (</a:t>
          </a:r>
          <a:r>
            <a:rPr lang="en-US" sz="1800" kern="1200" dirty="0" err="1">
              <a:latin typeface="Whitney Medium" pitchFamily="2" charset="0"/>
            </a:rPr>
            <a:t>cntd</a:t>
          </a:r>
          <a:r>
            <a:rPr lang="en-US" sz="1800" kern="1200" dirty="0">
              <a:latin typeface="Whitney Medium" pitchFamily="2" charset="0"/>
            </a:rPr>
            <a:t>.)</a:t>
          </a:r>
        </a:p>
        <a:p>
          <a:pPr marL="171450" lvl="1" indent="-171450" algn="l" defTabSz="800100">
            <a:lnSpc>
              <a:spcPct val="90000"/>
            </a:lnSpc>
            <a:spcBef>
              <a:spcPct val="0"/>
            </a:spcBef>
            <a:spcAft>
              <a:spcPct val="15000"/>
            </a:spcAft>
            <a:buChar char="••"/>
          </a:pPr>
          <a:r>
            <a:rPr lang="en-US" sz="1800" kern="1200" dirty="0">
              <a:latin typeface="Whitney Medium" pitchFamily="2" charset="0"/>
            </a:rPr>
            <a:t>VANT 148 (2)</a:t>
          </a:r>
        </a:p>
      </dsp:txBody>
      <dsp:txXfrm>
        <a:off x="2528437" y="849484"/>
        <a:ext cx="2215933" cy="1512495"/>
      </dsp:txXfrm>
    </dsp:sp>
    <dsp:sp modelId="{57BE5FD4-8756-47F2-8513-518DE6B54163}">
      <dsp:nvSpPr>
        <dsp:cNvPr id="0" name=""/>
        <dsp:cNvSpPr/>
      </dsp:nvSpPr>
      <dsp:spPr>
        <a:xfrm>
          <a:off x="5054601" y="14284"/>
          <a:ext cx="2215933" cy="835200"/>
        </a:xfrm>
        <a:prstGeom prst="rect">
          <a:avLst/>
        </a:prstGeom>
        <a:gradFill rotWithShape="0">
          <a:gsLst>
            <a:gs pos="0">
              <a:srgbClr val="0070C0"/>
            </a:gs>
            <a:gs pos="100000">
              <a:schemeClr val="accent1">
                <a:tint val="50000"/>
                <a:shade val="100000"/>
                <a:satMod val="350000"/>
              </a:schemeClr>
            </a:gs>
          </a:gsLst>
          <a:lin ang="162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latin typeface="Whitney Medium" pitchFamily="2" charset="0"/>
            </a:rPr>
            <a:t>Term 3</a:t>
          </a:r>
        </a:p>
      </dsp:txBody>
      <dsp:txXfrm>
        <a:off x="5054601" y="14284"/>
        <a:ext cx="2215933" cy="835200"/>
      </dsp:txXfrm>
    </dsp:sp>
    <dsp:sp modelId="{4488E8AA-7BD0-4BBD-9010-F5691FCB5018}">
      <dsp:nvSpPr>
        <dsp:cNvPr id="0" name=""/>
        <dsp:cNvSpPr/>
      </dsp:nvSpPr>
      <dsp:spPr>
        <a:xfrm>
          <a:off x="5054601" y="849484"/>
          <a:ext cx="2215933" cy="15124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Whitney Medium" pitchFamily="2" charset="0"/>
            </a:rPr>
            <a:t>VANT 149 (1)</a:t>
          </a:r>
        </a:p>
      </dsp:txBody>
      <dsp:txXfrm>
        <a:off x="5054601" y="849484"/>
        <a:ext cx="2215933" cy="151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4DE5B-BD3A-F54B-94CE-DD6CF21DDFD9}">
      <dsp:nvSpPr>
        <dsp:cNvPr id="0" name=""/>
        <dsp:cNvSpPr/>
      </dsp:nvSpPr>
      <dsp:spPr>
        <a:xfrm>
          <a:off x="1229649" y="0"/>
          <a:ext cx="2383086" cy="2383086"/>
        </a:xfrm>
        <a:prstGeom prst="triangle">
          <a:avLst/>
        </a:prstGeom>
        <a:gradFill rotWithShape="0">
          <a:gsLst>
            <a:gs pos="0">
              <a:srgbClr val="C00000"/>
            </a:gs>
            <a:gs pos="100000">
              <a:schemeClr val="accent1">
                <a:tint val="50000"/>
                <a:shade val="100000"/>
                <a:satMod val="35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a:latin typeface="Whitney Medium" pitchFamily="2" charset="0"/>
            </a:rPr>
            <a:t>SOCI</a:t>
          </a:r>
        </a:p>
      </dsp:txBody>
      <dsp:txXfrm>
        <a:off x="1825421" y="1191543"/>
        <a:ext cx="1191543" cy="1191543"/>
      </dsp:txXfrm>
    </dsp:sp>
    <dsp:sp modelId="{B1BC37EA-7B96-8440-96A1-48DE62789C01}">
      <dsp:nvSpPr>
        <dsp:cNvPr id="0" name=""/>
        <dsp:cNvSpPr/>
      </dsp:nvSpPr>
      <dsp:spPr>
        <a:xfrm>
          <a:off x="38106" y="2383086"/>
          <a:ext cx="2383086" cy="2383086"/>
        </a:xfrm>
        <a:prstGeom prst="triangle">
          <a:avLst/>
        </a:prstGeom>
        <a:gradFill rotWithShape="0">
          <a:gsLst>
            <a:gs pos="0">
              <a:srgbClr val="C00000"/>
            </a:gs>
            <a:gs pos="100000">
              <a:schemeClr val="accent1">
                <a:tint val="50000"/>
                <a:shade val="100000"/>
                <a:satMod val="35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a:latin typeface="Whitney Medium" pitchFamily="2" charset="0"/>
            </a:rPr>
            <a:t>POLI</a:t>
          </a:r>
        </a:p>
      </dsp:txBody>
      <dsp:txXfrm>
        <a:off x="633878" y="3574629"/>
        <a:ext cx="1191543" cy="1191543"/>
      </dsp:txXfrm>
    </dsp:sp>
    <dsp:sp modelId="{48E05C44-9AFA-8749-A06B-E345526314B1}">
      <dsp:nvSpPr>
        <dsp:cNvPr id="0" name=""/>
        <dsp:cNvSpPr/>
      </dsp:nvSpPr>
      <dsp:spPr>
        <a:xfrm rot="10800000">
          <a:off x="1229649" y="2383086"/>
          <a:ext cx="2383086" cy="2383086"/>
        </a:xfrm>
        <a:prstGeom prst="triangle">
          <a:avLst/>
        </a:prstGeom>
        <a:gradFill rotWithShape="0">
          <a:gsLst>
            <a:gs pos="0">
              <a:srgbClr val="C00000"/>
            </a:gs>
            <a:gs pos="3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a:latin typeface="Whitney Medium" pitchFamily="2" charset="0"/>
            </a:rPr>
            <a:t>VANT 140</a:t>
          </a:r>
        </a:p>
      </dsp:txBody>
      <dsp:txXfrm rot="10800000">
        <a:off x="1825420" y="2383086"/>
        <a:ext cx="1191543" cy="1191543"/>
      </dsp:txXfrm>
    </dsp:sp>
    <dsp:sp modelId="{065FD837-7B53-DD4F-BE15-8F956EB26DE0}">
      <dsp:nvSpPr>
        <dsp:cNvPr id="0" name=""/>
        <dsp:cNvSpPr/>
      </dsp:nvSpPr>
      <dsp:spPr>
        <a:xfrm>
          <a:off x="2421193" y="2383086"/>
          <a:ext cx="2383086" cy="2383086"/>
        </a:xfrm>
        <a:prstGeom prst="triangle">
          <a:avLst/>
        </a:prstGeom>
        <a:gradFill rotWithShape="0">
          <a:gsLst>
            <a:gs pos="0">
              <a:srgbClr val="C00000"/>
            </a:gs>
            <a:gs pos="100000">
              <a:schemeClr val="accent1">
                <a:tint val="50000"/>
                <a:shade val="100000"/>
                <a:satMod val="35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a:latin typeface="Whitney Medium" pitchFamily="2" charset="0"/>
            </a:rPr>
            <a:t>PSYC</a:t>
          </a:r>
        </a:p>
      </dsp:txBody>
      <dsp:txXfrm>
        <a:off x="3016965" y="3574629"/>
        <a:ext cx="1191543" cy="119154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1BDA8-2823-4777-91EA-4A113FFDE3AB}"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6B3E0-3C58-416C-9946-CD2871C63879}" type="slidenum">
              <a:rPr lang="en-US" smtClean="0"/>
              <a:t>‹#›</a:t>
            </a:fld>
            <a:endParaRPr lang="en-US"/>
          </a:p>
        </p:txBody>
      </p:sp>
    </p:spTree>
    <p:extLst>
      <p:ext uri="{BB962C8B-B14F-4D97-AF65-F5344CB8AC3E}">
        <p14:creationId xmlns:p14="http://schemas.microsoft.com/office/powerpoint/2010/main" val="2047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Stock photos </a:t>
            </a:r>
            <a:r>
              <a:rPr lang="en-US" dirty="0" err="1" smtClean="0"/>
              <a:t>ubc</a:t>
            </a:r>
            <a:r>
              <a:rPr lang="en-US" dirty="0" smtClean="0"/>
              <a:t>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1</a:t>
            </a:fld>
            <a:endParaRPr lang="en-US"/>
          </a:p>
        </p:txBody>
      </p:sp>
    </p:spTree>
    <p:extLst>
      <p:ext uri="{BB962C8B-B14F-4D97-AF65-F5344CB8AC3E}">
        <p14:creationId xmlns:p14="http://schemas.microsoft.com/office/powerpoint/2010/main" val="49161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EAP Course</a:t>
            </a:r>
            <a:r>
              <a:rPr lang="en-US" sz="1200" kern="1200" baseline="0" dirty="0" smtClean="0">
                <a:solidFill>
                  <a:schemeClr val="tx1"/>
                </a:solidFill>
                <a:effectLst/>
                <a:latin typeface="+mn-lt"/>
                <a:ea typeface="+mn-ea"/>
                <a:cs typeface="+mn-cs"/>
              </a:rPr>
              <a:t> Focus: </a:t>
            </a:r>
            <a:r>
              <a:rPr lang="en-US" dirty="0" smtClean="0"/>
              <a:t>food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 1b: Food sustainability with multiple levels of possible engagement (food stash, gardens, markets vs. farm tour) </a:t>
            </a:r>
          </a:p>
          <a:p>
            <a:pPr marL="0" lvl="0" indent="0" algn="l" rtl="0">
              <a:spcBef>
                <a:spcPts val="0"/>
              </a:spcBef>
              <a:spcAft>
                <a:spcPts val="0"/>
              </a:spcAft>
              <a:buNone/>
            </a:pPr>
            <a:endParaRPr lang="en" dirty="0" smtClean="0"/>
          </a:p>
          <a:p>
            <a:pPr marL="0" lvl="0" indent="0" algn="l" rtl="0">
              <a:spcBef>
                <a:spcPts val="0"/>
              </a:spcBef>
              <a:spcAft>
                <a:spcPts val="0"/>
              </a:spcAft>
              <a:buNone/>
            </a:pPr>
            <a:r>
              <a:rPr lang="en" dirty="0" smtClean="0"/>
              <a:t>We looked specifically at </a:t>
            </a:r>
            <a:r>
              <a:rPr lang="en" dirty="0"/>
              <a:t>community </a:t>
            </a:r>
            <a:r>
              <a:rPr lang="en" dirty="0" smtClean="0"/>
              <a:t>and food sustainability </a:t>
            </a:r>
            <a:endParaRPr dirty="0"/>
          </a:p>
        </p:txBody>
      </p:sp>
    </p:spTree>
    <p:extLst>
      <p:ext uri="{BB962C8B-B14F-4D97-AF65-F5344CB8AC3E}">
        <p14:creationId xmlns:p14="http://schemas.microsoft.com/office/powerpoint/2010/main" val="3259869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Off campus, accessible</a:t>
            </a:r>
            <a:r>
              <a:rPr lang="en-US" baseline="0" dirty="0" smtClean="0"/>
              <a:t> by bus and/or </a:t>
            </a:r>
            <a:r>
              <a:rPr lang="en-US" baseline="0" dirty="0" err="1" smtClean="0"/>
              <a:t>skytrain</a:t>
            </a:r>
            <a:endParaRPr lang="en-US" baseline="0" dirty="0" smtClean="0"/>
          </a:p>
          <a:p>
            <a:pPr marL="0" lvl="0" indent="0" algn="l" rtl="0">
              <a:spcBef>
                <a:spcPts val="0"/>
              </a:spcBef>
              <a:spcAft>
                <a:spcPts val="0"/>
              </a:spcAft>
              <a:buNone/>
            </a:pPr>
            <a:r>
              <a:rPr lang="en-US" baseline="0" dirty="0" smtClean="0"/>
              <a:t>Students volunteered in small groups and got to the placements themselves</a:t>
            </a:r>
          </a:p>
          <a:p>
            <a:pPr marL="0" lvl="0" indent="0" algn="l" rtl="0">
              <a:spcBef>
                <a:spcPts val="0"/>
              </a:spcBef>
              <a:spcAft>
                <a:spcPts val="0"/>
              </a:spcAft>
              <a:buNone/>
            </a:pPr>
            <a:r>
              <a:rPr lang="en-US" baseline="0" dirty="0" smtClean="0"/>
              <a:t>Three options </a:t>
            </a:r>
            <a:endParaRPr dirty="0"/>
          </a:p>
        </p:txBody>
      </p:sp>
    </p:spTree>
    <p:extLst>
      <p:ext uri="{BB962C8B-B14F-4D97-AF65-F5344CB8AC3E}">
        <p14:creationId xmlns:p14="http://schemas.microsoft.com/office/powerpoint/2010/main" val="425122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c74ce6fd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c74ce6f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In this opportunity, students volunteered to plant and work in the community garden. Get their hands dirty a bit </a:t>
            </a:r>
            <a:r>
              <a:rPr lang="en-US" baseline="0" dirty="0" smtClean="0">
                <a:sym typeface="Wingdings" panose="05000000000000000000" pitchFamily="2" charset="2"/>
              </a:rPr>
              <a:t> </a:t>
            </a:r>
            <a:endParaRPr dirty="0"/>
          </a:p>
        </p:txBody>
      </p:sp>
    </p:spTree>
    <p:extLst>
      <p:ext uri="{BB962C8B-B14F-4D97-AF65-F5344CB8AC3E}">
        <p14:creationId xmlns:p14="http://schemas.microsoft.com/office/powerpoint/2010/main" val="1164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c74ce6fd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c74ce6f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rgbClr val="000000"/>
                </a:solidFill>
                <a:highlight>
                  <a:srgbClr val="FAFAFA"/>
                </a:highlight>
                <a:ea typeface="Times New Roman"/>
                <a:cs typeface="Times New Roman"/>
                <a:sym typeface="Times New Roman"/>
              </a:rPr>
              <a:t>Foodstash is on a mission to bridge the food insecurity gap and bring awareness to how our food choices impact our environment and our health.</a:t>
            </a:r>
            <a:endParaRPr lang="en-US" sz="1100" dirty="0" smtClean="0"/>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this opportunity, students volunteered to pack food bags from participating grocery store and provide these to household in need</a:t>
            </a:r>
            <a:endParaRPr dirty="0"/>
          </a:p>
        </p:txBody>
      </p:sp>
    </p:spTree>
    <p:extLst>
      <p:ext uri="{BB962C8B-B14F-4D97-AF65-F5344CB8AC3E}">
        <p14:creationId xmlns:p14="http://schemas.microsoft.com/office/powerpoint/2010/main" val="30358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c74ce6fd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c74ce6f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In this opportunity, students worked with the Food Stash organization and volunteered at the farmer’s market to collect food donations and spread awareness about food sustainability and the goals of Food Stash </a:t>
            </a:r>
            <a:endParaRPr dirty="0"/>
          </a:p>
        </p:txBody>
      </p:sp>
    </p:spTree>
    <p:extLst>
      <p:ext uri="{BB962C8B-B14F-4D97-AF65-F5344CB8AC3E}">
        <p14:creationId xmlns:p14="http://schemas.microsoft.com/office/powerpoint/2010/main" val="1901662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c74ce6fd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c74ce6fd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smtClean="0"/>
              <a:t>We will get an overview of the site, its history, its relationship to UBC. </a:t>
            </a:r>
          </a:p>
          <a:p>
            <a:pPr marL="0" lvl="0" indent="0" algn="l" rtl="0">
              <a:spcBef>
                <a:spcPts val="0"/>
              </a:spcBef>
              <a:spcAft>
                <a:spcPts val="0"/>
              </a:spcAft>
              <a:buNone/>
            </a:pPr>
            <a:endParaRPr lang="en" sz="1200" dirty="0" smtClean="0"/>
          </a:p>
          <a:p>
            <a:pPr marL="0" lvl="0" indent="0" algn="l" rtl="0">
              <a:spcBef>
                <a:spcPts val="0"/>
              </a:spcBef>
              <a:spcAft>
                <a:spcPts val="0"/>
              </a:spcAft>
              <a:buNone/>
            </a:pPr>
            <a:r>
              <a:rPr lang="en-US" sz="1200" dirty="0" smtClean="0"/>
              <a:t>Option 4: C</a:t>
            </a:r>
            <a:r>
              <a:rPr lang="en" sz="1200" dirty="0" smtClean="0"/>
              <a:t>ompleted during class time; walking distance</a:t>
            </a:r>
            <a:r>
              <a:rPr lang="en" sz="1200" baseline="0" dirty="0" smtClean="0"/>
              <a:t> from the classroom. </a:t>
            </a:r>
            <a:r>
              <a:rPr lang="en-US" sz="1200" baseline="0" dirty="0" smtClean="0"/>
              <a:t>E</a:t>
            </a:r>
            <a:r>
              <a:rPr lang="en" sz="1200" baseline="0" dirty="0" smtClean="0"/>
              <a:t>veryone was welcome to join this tour, and it was manditaory for everyone who did not participate in other volunteering opportunities. </a:t>
            </a:r>
            <a:r>
              <a:rPr lang="en-US" sz="1200" baseline="0" dirty="0" smtClean="0"/>
              <a:t>T</a:t>
            </a:r>
            <a:r>
              <a:rPr lang="en" sz="1200" baseline="0" dirty="0" smtClean="0"/>
              <a:t>hose who did participate in other volunteering opportunities had the option of using this as a free period, but most decided to join us on the tour anyways. </a:t>
            </a:r>
            <a:r>
              <a:rPr lang="en" sz="1200" baseline="0" dirty="0" smtClean="0">
                <a:sym typeface="Wingdings" panose="05000000000000000000" pitchFamily="2" charset="2"/>
              </a:rPr>
              <a:t> </a:t>
            </a:r>
            <a:endParaRPr dirty="0"/>
          </a:p>
        </p:txBody>
      </p:sp>
    </p:spTree>
    <p:extLst>
      <p:ext uri="{BB962C8B-B14F-4D97-AF65-F5344CB8AC3E}">
        <p14:creationId xmlns:p14="http://schemas.microsoft.com/office/powerpoint/2010/main" val="255086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students could volunteer, they went through an application process and needed to submit cover letters based on a resume and cover letter writing class </a:t>
            </a:r>
          </a:p>
          <a:p>
            <a:r>
              <a:rPr lang="en-US" baseline="0" dirty="0" smtClean="0"/>
              <a:t>All students submitted a reflective essay, no matter which level of engagement they participated in (in order to keep things easy for us)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19</a:t>
            </a:fld>
            <a:endParaRPr lang="en-US"/>
          </a:p>
        </p:txBody>
      </p:sp>
    </p:spTree>
    <p:extLst>
      <p:ext uri="{BB962C8B-B14F-4D97-AF65-F5344CB8AC3E}">
        <p14:creationId xmlns:p14="http://schemas.microsoft.com/office/powerpoint/2010/main" val="1261273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Linguistic benefits and challenges from student perspectives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Focus group interviews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20</a:t>
            </a:fld>
            <a:endParaRPr lang="en-US"/>
          </a:p>
        </p:txBody>
      </p:sp>
    </p:spTree>
    <p:extLst>
      <p:ext uri="{BB962C8B-B14F-4D97-AF65-F5344CB8AC3E}">
        <p14:creationId xmlns:p14="http://schemas.microsoft.com/office/powerpoint/2010/main" val="608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Students noted it was particularly challenging to “go through those gaps” in cultural and social</a:t>
            </a:r>
            <a:r>
              <a:rPr lang="en-US" baseline="0" dirty="0" smtClean="0"/>
              <a:t> differences.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21</a:t>
            </a:fld>
            <a:endParaRPr lang="en-US"/>
          </a:p>
        </p:txBody>
      </p:sp>
    </p:spTree>
    <p:extLst>
      <p:ext uri="{BB962C8B-B14F-4D97-AF65-F5344CB8AC3E}">
        <p14:creationId xmlns:p14="http://schemas.microsoft.com/office/powerpoint/2010/main" val="41967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Sometimes it caused students to be afraid to speak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22</a:t>
            </a:fld>
            <a:endParaRPr lang="en-US"/>
          </a:p>
        </p:txBody>
      </p:sp>
    </p:spTree>
    <p:extLst>
      <p:ext uri="{BB962C8B-B14F-4D97-AF65-F5344CB8AC3E}">
        <p14:creationId xmlns:p14="http://schemas.microsoft.com/office/powerpoint/2010/main" val="388109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this presentation,</a:t>
            </a:r>
            <a:r>
              <a:rPr lang="en-US" baseline="0" dirty="0" smtClean="0"/>
              <a:t> we would like to share…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a:t>
            </a:fld>
            <a:endParaRPr lang="en-US"/>
          </a:p>
        </p:txBody>
      </p:sp>
    </p:spTree>
    <p:extLst>
      <p:ext uri="{BB962C8B-B14F-4D97-AF65-F5344CB8AC3E}">
        <p14:creationId xmlns:p14="http://schemas.microsoft.com/office/powerpoint/2010/main" val="77480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noted times that they felt anxious but just tried their best to communicate and then</a:t>
            </a:r>
            <a:r>
              <a:rPr lang="en-US" baseline="0" dirty="0" smtClean="0"/>
              <a:t> quickly realized that it didn’t matter if they made small mistakes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“Honestly, no one cares. No one cares about your accent. No one cares about if you said a word wrong as long as you made yourself understood. That's what, what is important, but we as a students don't see it that way, especially when you're just learning. And that's what caused me to learn, that, it's OK.”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23</a:t>
            </a:fld>
            <a:endParaRPr lang="en-US"/>
          </a:p>
        </p:txBody>
      </p:sp>
    </p:spTree>
    <p:extLst>
      <p:ext uri="{BB962C8B-B14F-4D97-AF65-F5344CB8AC3E}">
        <p14:creationId xmlns:p14="http://schemas.microsoft.com/office/powerpoint/2010/main" val="1372841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Pushes students to practice English in authentic settings outside of their comfort zones - increased Willingness to take chances and make mistakes… Curiosity to learn from CEL experiences when they feel there is a communication barrier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66B3E0-3C58-416C-9946-CD2871C63879}" type="slidenum">
              <a:rPr lang="en-US" smtClean="0"/>
              <a:t>24</a:t>
            </a:fld>
            <a:endParaRPr lang="en-US"/>
          </a:p>
        </p:txBody>
      </p:sp>
    </p:spTree>
    <p:extLst>
      <p:ext uri="{BB962C8B-B14F-4D97-AF65-F5344CB8AC3E}">
        <p14:creationId xmlns:p14="http://schemas.microsoft.com/office/powerpoint/2010/main" val="364595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Cultural differences in communication styles</a:t>
            </a:r>
            <a:r>
              <a:rPr lang="en-US" baseline="0" dirty="0" smtClean="0"/>
              <a:t>: </a:t>
            </a:r>
            <a:r>
              <a:rPr lang="en-US" dirty="0" smtClean="0"/>
              <a:t>Learning about the importance of interpersonal positioning and cultural differences (</a:t>
            </a:r>
            <a:r>
              <a:rPr lang="en-US" dirty="0" err="1" smtClean="0"/>
              <a:t>ie</a:t>
            </a:r>
            <a:r>
              <a:rPr lang="en-US" dirty="0" smtClean="0"/>
              <a:t>, less direct):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66B3E0-3C58-416C-9946-CD2871C63879}" type="slidenum">
              <a:rPr lang="en-US" smtClean="0"/>
              <a:t>25</a:t>
            </a:fld>
            <a:endParaRPr lang="en-US"/>
          </a:p>
        </p:txBody>
      </p:sp>
    </p:spTree>
    <p:extLst>
      <p:ext uri="{BB962C8B-B14F-4D97-AF65-F5344CB8AC3E}">
        <p14:creationId xmlns:p14="http://schemas.microsoft.com/office/powerpoint/2010/main" val="26642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66B3E0-3C58-416C-9946-CD2871C63879}" type="slidenum">
              <a:rPr lang="en-US" smtClean="0"/>
              <a:t>26</a:t>
            </a:fld>
            <a:endParaRPr lang="en-US"/>
          </a:p>
        </p:txBody>
      </p:sp>
    </p:spTree>
    <p:extLst>
      <p:ext uri="{BB962C8B-B14F-4D97-AF65-F5344CB8AC3E}">
        <p14:creationId xmlns:p14="http://schemas.microsoft.com/office/powerpoint/2010/main" val="3414974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same time, it may not be enough to make an impact: Bruno: Do you think you improved your English during these three days? Was there something that helped you improve? K:  Actually, I don't improve a lot because it's only three days. Most of the time is the Vantage College that helps me improve my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66B3E0-3C58-416C-9946-CD2871C63879}" type="slidenum">
              <a:rPr lang="en-US" smtClean="0"/>
              <a:t>27</a:t>
            </a:fld>
            <a:endParaRPr lang="en-US"/>
          </a:p>
        </p:txBody>
      </p:sp>
    </p:spTree>
    <p:extLst>
      <p:ext uri="{BB962C8B-B14F-4D97-AF65-F5344CB8AC3E}">
        <p14:creationId xmlns:p14="http://schemas.microsoft.com/office/powerpoint/2010/main" val="150670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946FF-705E-47F5-ACAD-403C0D0BBE2D}" type="slidenum">
              <a:rPr lang="en-US" smtClean="0"/>
              <a:t>28</a:t>
            </a:fld>
            <a:endParaRPr lang="en-US"/>
          </a:p>
        </p:txBody>
      </p:sp>
    </p:spTree>
    <p:extLst>
      <p:ext uri="{BB962C8B-B14F-4D97-AF65-F5344CB8AC3E}">
        <p14:creationId xmlns:p14="http://schemas.microsoft.com/office/powerpoint/2010/main" val="55817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Project 3: the online engagement (COVID)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 4: the easily transferable project: blogs and social media posts </a:t>
            </a:r>
          </a:p>
          <a:p>
            <a:r>
              <a:rPr lang="en-US" sz="1200" kern="1200" dirty="0" smtClean="0">
                <a:solidFill>
                  <a:schemeClr val="tx1"/>
                </a:solidFill>
                <a:effectLst/>
                <a:latin typeface="+mn-lt"/>
                <a:ea typeface="+mn-ea"/>
                <a:cs typeface="+mn-cs"/>
              </a:rPr>
              <a:t>This classroom-based project centers on a course assignment designed to foster student discussion around one of the largest and most pertinent problems facing humanity: environmental sustainability. International students in our Academic English Program were provided with the opportunity to engage with their host community through involvement with a local organization focusing on climate change and food sustainability. Students were asked to become advocates, learning more deeply about a specific food sustainability topic through academic research, and support the local organization by synthesizing this research in a written blog post, content which was then used on the organization’s webpage and social media pages as a way of informing the public about the essential and immediate need for environmental sustainability.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Advocacy</a:t>
            </a:r>
            <a:r>
              <a:rPr lang="en-US" baseline="0" dirty="0" smtClean="0"/>
              <a:t> can take many forms, for example, public education and spreading awareness through various methods (e.g., webpages and social media), public demonstrations such as a strike or a rally, volunteering for a cause, starting a petition, or contacting your local government.   </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29</a:t>
            </a:fld>
            <a:endParaRPr lang="en-US"/>
          </a:p>
        </p:txBody>
      </p:sp>
    </p:spTree>
    <p:extLst>
      <p:ext uri="{BB962C8B-B14F-4D97-AF65-F5344CB8AC3E}">
        <p14:creationId xmlns:p14="http://schemas.microsoft.com/office/powerpoint/2010/main" val="2841376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year’s successful blogs</a:t>
            </a:r>
            <a:r>
              <a:rPr lang="en-US" baseline="0" dirty="0" smtClean="0"/>
              <a:t> and social media posts are now published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30</a:t>
            </a:fld>
            <a:endParaRPr lang="en-US"/>
          </a:p>
        </p:txBody>
      </p:sp>
    </p:spTree>
    <p:extLst>
      <p:ext uri="{BB962C8B-B14F-4D97-AF65-F5344CB8AC3E}">
        <p14:creationId xmlns:p14="http://schemas.microsoft.com/office/powerpoint/2010/main" val="189824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This project offers a pedagogical example of how less explored genres in academia, such as the genre of blogs and social media posts, can be used to provide possibilities for community engagement within the academic English classroom. </a:t>
            </a:r>
          </a:p>
          <a:p>
            <a:pPr lvl="0"/>
            <a:endParaRPr lang="en-US" dirty="0" smtClean="0"/>
          </a:p>
          <a:p>
            <a:pPr lvl="0"/>
            <a:r>
              <a:rPr lang="en-US" dirty="0" smtClean="0"/>
              <a:t>These CEL initiatives provide students a chance hone their research skills, learn more deeply about course concepts, and produce an authentic piece of writing used to inform the general public, while also benefitting partnered community organizations. </a:t>
            </a:r>
          </a:p>
          <a:p>
            <a:pPr lvl="0"/>
            <a:endParaRPr lang="en-US" dirty="0" smtClean="0"/>
          </a:p>
          <a:p>
            <a:pPr lvl="0"/>
            <a:r>
              <a:rPr lang="en-US" dirty="0" smtClean="0"/>
              <a:t>These projects also serve as a way for students to engage with the host community, a particular challenge for international EAL students.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potential to export this type of course project to other disciplinary contexts.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Could even look at some of our material for writing blogs and social media posts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31</a:t>
            </a:fld>
            <a:endParaRPr lang="en-US"/>
          </a:p>
        </p:txBody>
      </p:sp>
    </p:spTree>
    <p:extLst>
      <p:ext uri="{BB962C8B-B14F-4D97-AF65-F5344CB8AC3E}">
        <p14:creationId xmlns:p14="http://schemas.microsoft.com/office/powerpoint/2010/main" val="62389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Q&amp;A</a:t>
            </a:r>
            <a:r>
              <a:rPr lang="en-US" baseline="0" smtClean="0"/>
              <a:t> </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32</a:t>
            </a:fld>
            <a:endParaRPr lang="en-US"/>
          </a:p>
        </p:txBody>
      </p:sp>
    </p:spTree>
    <p:extLst>
      <p:ext uri="{BB962C8B-B14F-4D97-AF65-F5344CB8AC3E}">
        <p14:creationId xmlns:p14="http://schemas.microsoft.com/office/powerpoint/2010/main" val="427778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integration of community involvement into the classroom has been shown to be </a:t>
            </a:r>
            <a:r>
              <a:rPr lang="en-US" sz="1200" b="1" kern="1200" dirty="0" smtClean="0">
                <a:solidFill>
                  <a:schemeClr val="tx1"/>
                </a:solidFill>
                <a:effectLst/>
                <a:latin typeface="+mn-lt"/>
                <a:ea typeface="+mn-ea"/>
                <a:cs typeface="+mn-cs"/>
              </a:rPr>
              <a:t>beneficial</a:t>
            </a:r>
            <a:r>
              <a:rPr lang="en-US" sz="1200" kern="1200" dirty="0" smtClean="0">
                <a:solidFill>
                  <a:schemeClr val="tx1"/>
                </a:solidFill>
                <a:effectLst/>
                <a:latin typeface="+mn-lt"/>
                <a:ea typeface="+mn-ea"/>
                <a:cs typeface="+mn-cs"/>
              </a:rPr>
              <a:t> in multiple ways: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Integrating this form of experiential learning allows participants to move their education </a:t>
            </a:r>
            <a:r>
              <a:rPr lang="en-US" sz="1200" b="1" kern="1200" dirty="0" smtClean="0">
                <a:solidFill>
                  <a:schemeClr val="tx1"/>
                </a:solidFill>
                <a:effectLst/>
                <a:latin typeface="+mn-lt"/>
                <a:ea typeface="+mn-ea"/>
                <a:cs typeface="+mn-cs"/>
              </a:rPr>
              <a:t>beyond the classroom</a:t>
            </a:r>
            <a:r>
              <a:rPr lang="en-US" sz="1200" kern="1200" dirty="0" smtClean="0">
                <a:solidFill>
                  <a:schemeClr val="tx1"/>
                </a:solidFill>
                <a:effectLst/>
                <a:latin typeface="+mn-lt"/>
                <a:ea typeface="+mn-ea"/>
                <a:cs typeface="+mn-cs"/>
              </a:rPr>
              <a:t>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engaging students with the aims of community organizations outside of the university, thinking about how their education</a:t>
            </a:r>
            <a:r>
              <a:rPr lang="en-US" sz="1200" kern="1200" baseline="0" dirty="0" smtClean="0">
                <a:solidFill>
                  <a:schemeClr val="tx1"/>
                </a:solidFill>
                <a:effectLst/>
                <a:latin typeface="+mn-lt"/>
                <a:ea typeface="+mn-ea"/>
                <a:cs typeface="+mn-cs"/>
              </a:rPr>
              <a:t> can be applied to help solve real world issues within their community</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Education and pedagogy play an important role for advancing social justice (Arnold, 2019), and CEL offers an opportunity to apply course learning to authentic contexts.</a:t>
            </a:r>
          </a:p>
          <a:p>
            <a:pPr lvl="0"/>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4</a:t>
            </a:fld>
            <a:endParaRPr lang="en-US"/>
          </a:p>
        </p:txBody>
      </p:sp>
    </p:spTree>
    <p:extLst>
      <p:ext uri="{BB962C8B-B14F-4D97-AF65-F5344CB8AC3E}">
        <p14:creationId xmlns:p14="http://schemas.microsoft.com/office/powerpoint/2010/main" val="168204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CCEL at UBC helps design and implement </a:t>
            </a:r>
            <a:r>
              <a:rPr lang="en-US" sz="1200" b="1" dirty="0" smtClean="0"/>
              <a:t>opportunities for students to apply their knowledge and skills to help address the most critical social and environmental issues</a:t>
            </a:r>
            <a:r>
              <a:rPr lang="en-US" sz="1200" dirty="0" smtClean="0"/>
              <a:t> by collaborating with diverse university and community partners and stakeholders.</a:t>
            </a:r>
          </a:p>
          <a:p>
            <a:endParaRPr lang="en-US" sz="1200" dirty="0" smtClean="0"/>
          </a:p>
          <a:p>
            <a:r>
              <a:rPr lang="en-US" sz="1200" dirty="0" smtClean="0"/>
              <a:t>The Centre’s programming and initiatives align and advance a learning journey for students that is progressive; moving a student from the early stage of awareness and understanding, through to co-creation, innovation, and real-time action on </a:t>
            </a:r>
            <a:r>
              <a:rPr lang="en-US" sz="1200" b="1" dirty="0" smtClean="0"/>
              <a:t>social and environmental challenges affecting communities both locally and globally</a:t>
            </a:r>
            <a:r>
              <a:rPr lang="en-US" sz="1200" dirty="0" smtClean="0"/>
              <a:t>.</a:t>
            </a:r>
          </a:p>
          <a:p>
            <a:endParaRPr lang="en-US" sz="1200" dirty="0" smtClean="0"/>
          </a:p>
          <a:p>
            <a:r>
              <a:rPr lang="en-US" sz="1200" dirty="0" smtClean="0"/>
              <a:t>The </a:t>
            </a:r>
            <a:r>
              <a:rPr lang="en-US" sz="1200" dirty="0" err="1" smtClean="0"/>
              <a:t>centre</a:t>
            </a:r>
            <a:r>
              <a:rPr lang="en-US" sz="1200" dirty="0" smtClean="0"/>
              <a:t> works with students who would like volunteering experience within the community as well</a:t>
            </a:r>
            <a:r>
              <a:rPr lang="en-US" sz="1200" baseline="0" dirty="0" smtClean="0"/>
              <a:t> as instructors who would like to build these opportunities into their classrooms.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5</a:t>
            </a:fld>
            <a:endParaRPr lang="en-US"/>
          </a:p>
        </p:txBody>
      </p:sp>
    </p:spTree>
    <p:extLst>
      <p:ext uri="{BB962C8B-B14F-4D97-AF65-F5344CB8AC3E}">
        <p14:creationId xmlns:p14="http://schemas.microsoft.com/office/powerpoint/2010/main" val="189835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2018 – Present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Teaching &amp; Learning Enhancement Funded (TLEF) Project: Expanding Community Engaged Learning Opportunities Across First Year Cohort-Based Programs </a:t>
            </a:r>
            <a:r>
              <a:rPr lang="en-US" sz="1200" kern="1200" dirty="0" smtClean="0">
                <a:solidFill>
                  <a:schemeClr val="tx1"/>
                </a:solidFill>
                <a:effectLst/>
                <a:latin typeface="+mn-lt"/>
                <a:ea typeface="+mn-ea"/>
                <a:cs typeface="+mn-cs"/>
              </a:rPr>
              <a:t>–collaboration with Kelly Greer (Principal Investigator), Claudia Ruitenberg, Susan Grossman, Katherine Lyon, Laurie McNeill, Tom </a:t>
            </a:r>
            <a:r>
              <a:rPr lang="en-US" sz="1200" kern="1200" dirty="0" err="1" smtClean="0">
                <a:solidFill>
                  <a:schemeClr val="tx1"/>
                </a:solidFill>
                <a:effectLst/>
                <a:latin typeface="+mn-lt"/>
                <a:ea typeface="+mn-ea"/>
                <a:cs typeface="+mn-cs"/>
              </a:rPr>
              <a:t>Kemple</a:t>
            </a:r>
            <a:r>
              <a:rPr lang="en-US" sz="1200" kern="1200" dirty="0" smtClean="0">
                <a:solidFill>
                  <a:schemeClr val="tx1"/>
                </a:solidFill>
                <a:effectLst/>
                <a:latin typeface="+mn-lt"/>
                <a:ea typeface="+mn-ea"/>
                <a:cs typeface="+mn-cs"/>
              </a:rPr>
              <a:t>, Evan Mauro, Simon Lolliot, Daniel Riccardi, Christine </a:t>
            </a:r>
            <a:r>
              <a:rPr lang="en-US" sz="1200" kern="1200" dirty="0" err="1" smtClean="0">
                <a:solidFill>
                  <a:schemeClr val="tx1"/>
                </a:solidFill>
                <a:effectLst/>
                <a:latin typeface="+mn-lt"/>
                <a:ea typeface="+mn-ea"/>
                <a:cs typeface="+mn-cs"/>
              </a:rPr>
              <a:t>D’Onofrio</a:t>
            </a:r>
            <a:r>
              <a:rPr lang="en-US" sz="1200" kern="1200" dirty="0" smtClean="0">
                <a:solidFill>
                  <a:schemeClr val="tx1"/>
                </a:solidFill>
                <a:effectLst/>
                <a:latin typeface="+mn-lt"/>
                <a:ea typeface="+mn-ea"/>
                <a:cs typeface="+mn-cs"/>
              </a:rPr>
              <a:t> and Kelsea Perry. Noting how faculty knowledge of and confidence in developing CEL opportunities for students is limited in in first year cohort programs, specifically the Coordinated Arts Program and Vantage College, this project builds faculty capacity  and sustainable resource support by providing specially trained CEL TA Fellows who, combined with CEL Mentors, will support new practitioners of CEL in exploring this innovative pedagogical method (TLEF Application Summary, 2018).</a:t>
            </a:r>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6</a:t>
            </a:fld>
            <a:endParaRPr lang="en-US"/>
          </a:p>
        </p:txBody>
      </p:sp>
    </p:spTree>
    <p:extLst>
      <p:ext uri="{BB962C8B-B14F-4D97-AF65-F5344CB8AC3E}">
        <p14:creationId xmlns:p14="http://schemas.microsoft.com/office/powerpoint/2010/main" val="361834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little bit about our context and what this looked like for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Situated in a Canadian university first-year Bachelor of Science program that embeds academic language and literacy instruction, this presentation reports on a classroom-based inquiry that examines how academic English classrooms can create space for Community Engaged Learning (CEL) initiatives.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indent="0">
              <a:buNone/>
            </a:pPr>
            <a:r>
              <a:rPr lang="en-US" sz="1200" b="1" dirty="0" smtClean="0"/>
              <a:t>The Vantage One Programs at UBC Vantage College</a:t>
            </a:r>
            <a:endParaRPr lang="en-US" sz="1400" dirty="0" smtClean="0"/>
          </a:p>
          <a:p>
            <a:pPr marL="285750" indent="-285750"/>
            <a:r>
              <a:rPr lang="en-US" sz="1200" dirty="0" smtClean="0"/>
              <a:t>Enriched first year program with a view of students as novice scholars</a:t>
            </a:r>
          </a:p>
          <a:p>
            <a:pPr marL="285750" indent="-285750"/>
            <a:r>
              <a:rPr lang="en-US" sz="1200" dirty="0" smtClean="0"/>
              <a:t>All students international (visa status), multilingual speakers of English as an additional language</a:t>
            </a:r>
          </a:p>
          <a:p>
            <a:pPr marL="285750" indent="-285750"/>
            <a:r>
              <a:rPr lang="en-US" sz="1200" dirty="0" smtClean="0"/>
              <a:t>Cohort model, immersive and progressively sheltered</a:t>
            </a:r>
          </a:p>
          <a:p>
            <a:endParaRPr lang="en-US" sz="1200" dirty="0" smtClean="0"/>
          </a:p>
          <a:p>
            <a:r>
              <a:rPr lang="en-US" sz="1200" dirty="0" smtClean="0"/>
              <a:t>Three Program options: </a:t>
            </a:r>
            <a:r>
              <a:rPr lang="en-US" sz="1200" b="1" dirty="0" smtClean="0"/>
              <a:t>Arts, </a:t>
            </a:r>
            <a:r>
              <a:rPr lang="en-US" sz="1200" dirty="0" smtClean="0"/>
              <a:t>Science and Engineering </a:t>
            </a:r>
          </a:p>
          <a:p>
            <a:r>
              <a:rPr lang="en-US" sz="1200" dirty="0" smtClean="0"/>
              <a:t>1</a:t>
            </a:r>
            <a:r>
              <a:rPr lang="en-US" sz="1200" baseline="30000" dirty="0" smtClean="0"/>
              <a:t>st</a:t>
            </a:r>
            <a:r>
              <a:rPr lang="en-US" sz="1200" dirty="0" smtClean="0"/>
              <a:t> year courses in relevant disciplines (e.g. Sociology, Psychology, etc.) </a:t>
            </a:r>
          </a:p>
          <a:p>
            <a:r>
              <a:rPr lang="en-US" sz="1200" dirty="0" smtClean="0"/>
              <a:t>Student engagement with multidisciplinary and interdisciplinary learning experiences</a:t>
            </a:r>
          </a:p>
          <a:p>
            <a:r>
              <a:rPr lang="en-US" sz="1200" dirty="0" smtClean="0"/>
              <a:t>Academic English courses supporting disciplinary language &amp; literacy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0DBA5B-DBEC-44CE-9664-1E227F5BC3FD}" type="slidenum">
              <a:rPr lang="en-US" smtClean="0"/>
              <a:t>7</a:t>
            </a:fld>
            <a:endParaRPr lang="en-US"/>
          </a:p>
        </p:txBody>
      </p:sp>
    </p:spTree>
    <p:extLst>
      <p:ext uri="{BB962C8B-B14F-4D97-AF65-F5344CB8AC3E}">
        <p14:creationId xmlns:p14="http://schemas.microsoft.com/office/powerpoint/2010/main" val="47906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Why this was so important for our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2018 – Present 	Scholarship of Teaching and Learning (SoTL Seed) supported project: Documenting the Impact of Course-Embedded Community Engaged Learning on First-Year International Students’ University Transitions</a:t>
            </a:r>
            <a:r>
              <a:rPr lang="en-US" sz="1200" kern="1200" dirty="0" smtClean="0">
                <a:solidFill>
                  <a:schemeClr val="tx1"/>
                </a:solidFill>
                <a:effectLst/>
                <a:latin typeface="+mn-lt"/>
                <a:ea typeface="+mn-ea"/>
                <a:cs typeface="+mn-cs"/>
              </a:rPr>
              <a:t> –collaboration with Dr. Katherine Lyon (Principal investigator), Kerry Greer, Simon Lolliot and Daniel Riccardi. This project documents the experiences of first-year international students participating in an innovative pedagogical approach: course-embedded community engaged learning (CEL), noting various ways CEL facilitates first-year international students’ transitions to their host university and city, and forms of support these students require in engaging with CEL pedagogy. Bringing together research on student benefits from and challenges with CEL (</a:t>
            </a:r>
            <a:r>
              <a:rPr lang="en-US" sz="1200" kern="1200" dirty="0" err="1" smtClean="0">
                <a:solidFill>
                  <a:schemeClr val="tx1"/>
                </a:solidFill>
                <a:effectLst/>
                <a:latin typeface="+mn-lt"/>
                <a:ea typeface="+mn-ea"/>
                <a:cs typeface="+mn-cs"/>
              </a:rPr>
              <a:t>Stoecker</a:t>
            </a:r>
            <a:r>
              <a:rPr lang="en-US" sz="1200" kern="1200" dirty="0" smtClean="0">
                <a:solidFill>
                  <a:schemeClr val="tx1"/>
                </a:solidFill>
                <a:effectLst/>
                <a:latin typeface="+mn-lt"/>
                <a:ea typeface="+mn-ea"/>
                <a:cs typeface="+mn-cs"/>
              </a:rPr>
              <a:t> et al., 2008; Yi &amp; Lee, 2018) with literature on international students’ university transitions (</a:t>
            </a:r>
            <a:r>
              <a:rPr lang="en-US" sz="1200" kern="1200" dirty="0" err="1" smtClean="0">
                <a:solidFill>
                  <a:schemeClr val="tx1"/>
                </a:solidFill>
                <a:effectLst/>
                <a:latin typeface="+mn-lt"/>
                <a:ea typeface="+mn-ea"/>
                <a:cs typeface="+mn-cs"/>
              </a:rPr>
              <a:t>Moores</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Popadiuk</a:t>
            </a:r>
            <a:r>
              <a:rPr lang="en-US" sz="1200" kern="1200" dirty="0" smtClean="0">
                <a:solidFill>
                  <a:schemeClr val="tx1"/>
                </a:solidFill>
                <a:effectLst/>
                <a:latin typeface="+mn-lt"/>
                <a:ea typeface="+mn-ea"/>
                <a:cs typeface="+mn-cs"/>
              </a:rPr>
              <a:t>, 2011), we ask: How does course-embedded CEL inform first-year international students’ academic, social, and linguistic transitions? What challenges do first-year international students face in engaging with course-embedded CEL, and what forms of support do these students value in addressing these challenges? (SoTL </a:t>
            </a:r>
            <a:r>
              <a:rPr lang="en-US" sz="1200" kern="1200" dirty="0" err="1" smtClean="0">
                <a:solidFill>
                  <a:schemeClr val="tx1"/>
                </a:solidFill>
                <a:effectLst/>
                <a:latin typeface="+mn-lt"/>
                <a:ea typeface="+mn-ea"/>
                <a:cs typeface="+mn-cs"/>
              </a:rPr>
              <a:t>Appliction</a:t>
            </a:r>
            <a:r>
              <a:rPr lang="en-US" sz="1200" kern="1200" dirty="0" smtClean="0">
                <a:solidFill>
                  <a:schemeClr val="tx1"/>
                </a:solidFill>
                <a:effectLst/>
                <a:latin typeface="+mn-lt"/>
                <a:ea typeface="+mn-ea"/>
                <a:cs typeface="+mn-cs"/>
              </a:rPr>
              <a:t> Summary 2018) </a:t>
            </a:r>
            <a:r>
              <a:rPr lang="en-US" sz="1200" b="1" kern="1200" dirty="0" smtClean="0">
                <a:solidFill>
                  <a:schemeClr val="tx1"/>
                </a:solidFill>
                <a:effectLst/>
                <a:latin typeface="+mn-lt"/>
                <a:ea typeface="+mn-ea"/>
                <a:cs typeface="+mn-cs"/>
              </a:rPr>
              <a:t>(See section 7(b) for further information on how our VANT 140 classes supported students in the application process for this opportunity)</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1749C19-00AE-4323-91E6-8E480C4290E0}" type="slidenum">
              <a:rPr lang="en-US" smtClean="0"/>
              <a:t>10</a:t>
            </a:fld>
            <a:endParaRPr lang="en-US"/>
          </a:p>
        </p:txBody>
      </p:sp>
    </p:spTree>
    <p:extLst>
      <p:ext uri="{BB962C8B-B14F-4D97-AF65-F5344CB8AC3E}">
        <p14:creationId xmlns:p14="http://schemas.microsoft.com/office/powerpoint/2010/main" val="179900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project leads, we will share our experience with various levels of classroom-based CEL initiatives, where students can choose which level of engagement best suits their comfort and learning needs. </a:t>
            </a:r>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11</a:t>
            </a:fld>
            <a:endParaRPr lang="en-US"/>
          </a:p>
        </p:txBody>
      </p:sp>
    </p:spTree>
    <p:extLst>
      <p:ext uri="{BB962C8B-B14F-4D97-AF65-F5344CB8AC3E}">
        <p14:creationId xmlns:p14="http://schemas.microsoft.com/office/powerpoint/2010/main" val="360397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Project 1a: CEL in Elementary Schools </a:t>
            </a:r>
          </a:p>
          <a:p>
            <a:endParaRPr lang="en-US" dirty="0" smtClean="0"/>
          </a:p>
          <a:p>
            <a:r>
              <a:rPr lang="en-US" dirty="0" smtClean="0"/>
              <a:t>Collaborations</a:t>
            </a:r>
            <a:r>
              <a:rPr lang="en-US" baseline="0" dirty="0" smtClean="0"/>
              <a:t> around assessment </a:t>
            </a:r>
          </a:p>
          <a:p>
            <a:r>
              <a:rPr lang="en-US" baseline="0" dirty="0" smtClean="0"/>
              <a:t>Happening throughout the courses, and this is one case study </a:t>
            </a:r>
          </a:p>
          <a:p>
            <a:r>
              <a:rPr lang="en-US" baseline="0" dirty="0" smtClean="0"/>
              <a:t>Miller &amp; Pessoa, 2016</a:t>
            </a:r>
          </a:p>
          <a:p>
            <a:r>
              <a:rPr lang="en-US" baseline="0" dirty="0" smtClean="0"/>
              <a:t>Different colour for focus </a:t>
            </a:r>
            <a:endParaRPr lang="en-US" dirty="0" smtClean="0"/>
          </a:p>
          <a:p>
            <a:endParaRPr lang="en-US" dirty="0"/>
          </a:p>
        </p:txBody>
      </p:sp>
      <p:sp>
        <p:nvSpPr>
          <p:cNvPr id="4" name="Slide Number Placeholder 3"/>
          <p:cNvSpPr>
            <a:spLocks noGrp="1"/>
          </p:cNvSpPr>
          <p:nvPr>
            <p:ph type="sldNum" sz="quarter" idx="10"/>
          </p:nvPr>
        </p:nvSpPr>
        <p:spPr/>
        <p:txBody>
          <a:bodyPr/>
          <a:lstStyle/>
          <a:p>
            <a:fld id="{7466B3E0-3C58-416C-9946-CD2871C63879}" type="slidenum">
              <a:rPr lang="en-US" smtClean="0"/>
              <a:t>12</a:t>
            </a:fld>
            <a:endParaRPr lang="en-US"/>
          </a:p>
        </p:txBody>
      </p:sp>
    </p:spTree>
    <p:extLst>
      <p:ext uri="{BB962C8B-B14F-4D97-AF65-F5344CB8AC3E}">
        <p14:creationId xmlns:p14="http://schemas.microsoft.com/office/powerpoint/2010/main" val="186434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177434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96044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19087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41" name="Google Shape;41;p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810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59" name="Google Shape;59;p11"/>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0" name="Google Shape;60;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416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3735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4136115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298989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416441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189599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DB0447-B3E4-4D85-9645-D362CC5B8FD9}" type="datetimeFigureOut">
              <a:rPr lang="en-US" smtClean="0"/>
              <a:t>4/16/2023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697520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973836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DB0447-B3E4-4D85-9645-D362CC5B8FD9}"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1643626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B0447-B3E4-4D85-9645-D362CC5B8FD9}" type="datetimeFigureOut">
              <a:rPr lang="en-US" smtClean="0"/>
              <a:t>4/16/2023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50355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758164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325601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079457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68241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59" name="Google Shape;59;p11"/>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0" name="Google Shape;60;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684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8" name="Google Shape;4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048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B0447-B3E4-4D85-9645-D362CC5B8FD9}"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259163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25426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DB0447-B3E4-4D85-9645-D362CC5B8FD9}" type="datetimeFigureOut">
              <a:rPr lang="en-US" smtClean="0"/>
              <a:t>4/16/2023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200770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DB0447-B3E4-4D85-9645-D362CC5B8FD9}"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353867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B0447-B3E4-4D85-9645-D362CC5B8FD9}" type="datetimeFigureOut">
              <a:rPr lang="en-US" smtClean="0"/>
              <a:t>4/16/2023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418740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215972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B0447-B3E4-4D85-9645-D362CC5B8FD9}"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EA6A7-F572-48C4-9EA7-98ACAAFDFB7C}" type="slidenum">
              <a:rPr lang="en-US" smtClean="0"/>
              <a:t>‹#›</a:t>
            </a:fld>
            <a:endParaRPr lang="en-US"/>
          </a:p>
        </p:txBody>
      </p:sp>
    </p:spTree>
    <p:extLst>
      <p:ext uri="{BB962C8B-B14F-4D97-AF65-F5344CB8AC3E}">
        <p14:creationId xmlns:p14="http://schemas.microsoft.com/office/powerpoint/2010/main" val="425166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B0447-B3E4-4D85-9645-D362CC5B8FD9}" type="datetimeFigureOut">
              <a:rPr lang="en-US" smtClean="0"/>
              <a:t>4/16/2023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EA6A7-F572-48C4-9EA7-98ACAAFDFB7C}" type="slidenum">
              <a:rPr lang="en-US" smtClean="0"/>
              <a:t>‹#›</a:t>
            </a:fld>
            <a:endParaRPr lang="en-US"/>
          </a:p>
        </p:txBody>
      </p:sp>
    </p:spTree>
    <p:extLst>
      <p:ext uri="{BB962C8B-B14F-4D97-AF65-F5344CB8AC3E}">
        <p14:creationId xmlns:p14="http://schemas.microsoft.com/office/powerpoint/2010/main" val="1653873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B0447-B3E4-4D85-9645-D362CC5B8FD9}" type="datetimeFigureOut">
              <a:rPr lang="en-US" smtClean="0"/>
              <a:t>4/16/2023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EA6A7-F572-48C4-9EA7-98ACAAFDFB7C}" type="slidenum">
              <a:rPr lang="en-US" smtClean="0"/>
              <a:t>‹#›</a:t>
            </a:fld>
            <a:endParaRPr lang="en-US"/>
          </a:p>
        </p:txBody>
      </p:sp>
    </p:spTree>
    <p:extLst>
      <p:ext uri="{BB962C8B-B14F-4D97-AF65-F5344CB8AC3E}">
        <p14:creationId xmlns:p14="http://schemas.microsoft.com/office/powerpoint/2010/main" val="272365720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56736"/>
            <a:ext cx="12192000" cy="9152733"/>
          </a:xfrm>
          <a:prstGeom prst="rect">
            <a:avLst/>
          </a:prstGeom>
        </p:spPr>
      </p:pic>
      <p:sp>
        <p:nvSpPr>
          <p:cNvPr id="2" name="Title 1"/>
          <p:cNvSpPr>
            <a:spLocks noGrp="1"/>
          </p:cNvSpPr>
          <p:nvPr>
            <p:ph type="ctrTitle"/>
          </p:nvPr>
        </p:nvSpPr>
        <p:spPr>
          <a:xfrm>
            <a:off x="0" y="470263"/>
            <a:ext cx="8031892" cy="2182086"/>
          </a:xfrm>
        </p:spPr>
        <p:txBody>
          <a:bodyPr>
            <a:noAutofit/>
          </a:bodyPr>
          <a:lstStyle/>
          <a:p>
            <a:pPr algn="l"/>
            <a:r>
              <a:rPr lang="en-US" sz="2800" b="1" dirty="0" smtClean="0"/>
              <a:t>Integrating Community Engaged Learning Initiatives </a:t>
            </a:r>
            <a:r>
              <a:rPr lang="en-US" sz="2800" b="1" dirty="0" smtClean="0"/>
              <a:t/>
            </a:r>
            <a:br>
              <a:rPr lang="en-US" sz="2800" b="1" dirty="0" smtClean="0"/>
            </a:br>
            <a:r>
              <a:rPr lang="en-US" sz="2800" b="1" dirty="0" smtClean="0"/>
              <a:t>into </a:t>
            </a:r>
            <a:r>
              <a:rPr lang="en-US" sz="2800" b="1" dirty="0" smtClean="0"/>
              <a:t>the Academic English Classroom: </a:t>
            </a:r>
            <a:br>
              <a:rPr lang="en-US" sz="2800" b="1" dirty="0" smtClean="0"/>
            </a:br>
            <a:r>
              <a:rPr lang="en-US" sz="3600" dirty="0" smtClean="0"/>
              <a:t>An Opportunity for Students to Grow as Language Learners and as Global Citizens </a:t>
            </a:r>
            <a:endParaRPr lang="en-US" sz="3600" dirty="0"/>
          </a:p>
        </p:txBody>
      </p:sp>
      <p:sp>
        <p:nvSpPr>
          <p:cNvPr id="3" name="Subtitle 2"/>
          <p:cNvSpPr>
            <a:spLocks noGrp="1"/>
          </p:cNvSpPr>
          <p:nvPr>
            <p:ph type="subTitle" idx="1"/>
          </p:nvPr>
        </p:nvSpPr>
        <p:spPr>
          <a:xfrm>
            <a:off x="0" y="2809103"/>
            <a:ext cx="8031892" cy="2325129"/>
          </a:xfrm>
        </p:spPr>
        <p:txBody>
          <a:bodyPr/>
          <a:lstStyle/>
          <a:p>
            <a:pPr algn="l">
              <a:defRPr/>
            </a:pPr>
            <a:r>
              <a:rPr lang="en-US" sz="2800" dirty="0">
                <a:cs typeface="Arial" pitchFamily="34" charset="0"/>
              </a:rPr>
              <a:t>Presenters: Jennifer Lightfoot &amp; Daniel </a:t>
            </a:r>
            <a:r>
              <a:rPr lang="en-US" sz="2800" dirty="0" smtClean="0">
                <a:cs typeface="Arial" pitchFamily="34" charset="0"/>
              </a:rPr>
              <a:t>Riccardi</a:t>
            </a:r>
            <a:r>
              <a:rPr lang="en-US" b="1" dirty="0" smtClean="0">
                <a:cs typeface="Arial" pitchFamily="34" charset="0"/>
              </a:rPr>
              <a:t/>
            </a:r>
            <a:br>
              <a:rPr lang="en-US" b="1" dirty="0" smtClean="0">
                <a:cs typeface="Arial" pitchFamily="34" charset="0"/>
              </a:rPr>
            </a:br>
            <a:r>
              <a:rPr lang="en-US" b="1" dirty="0" smtClean="0">
                <a:cs typeface="Arial" pitchFamily="34" charset="0"/>
              </a:rPr>
              <a:t>University of British Columbia</a:t>
            </a:r>
          </a:p>
          <a:p>
            <a:pPr algn="l">
              <a:defRPr/>
            </a:pPr>
            <a:r>
              <a:rPr lang="en-US" sz="2200" dirty="0" smtClean="0">
                <a:cs typeface="Arial" pitchFamily="34" charset="0"/>
              </a:rPr>
              <a:t>Collaborators: Dr. Katherine Lyon, Nicole </a:t>
            </a:r>
            <a:r>
              <a:rPr lang="en-US" sz="2200" dirty="0" err="1" smtClean="0">
                <a:cs typeface="Arial" pitchFamily="34" charset="0"/>
              </a:rPr>
              <a:t>Malette</a:t>
            </a:r>
            <a:r>
              <a:rPr lang="en-US" sz="2200" dirty="0" smtClean="0">
                <a:cs typeface="Arial" pitchFamily="34" charset="0"/>
              </a:rPr>
              <a:t> &amp; Nina Bennett</a:t>
            </a:r>
            <a:endParaRPr lang="en-US" sz="2200" b="1" dirty="0" smtClean="0">
              <a:cs typeface="Arial" pitchFamily="34" charset="0"/>
            </a:endParaRPr>
          </a:p>
          <a:p>
            <a:pPr algn="l"/>
            <a:endParaRPr lang="en-US" dirty="0">
              <a:latin typeface="+mj-lt"/>
            </a:endParaRPr>
          </a:p>
        </p:txBody>
      </p:sp>
    </p:spTree>
    <p:extLst>
      <p:ext uri="{BB962C8B-B14F-4D97-AF65-F5344CB8AC3E}">
        <p14:creationId xmlns:p14="http://schemas.microsoft.com/office/powerpoint/2010/main" val="2505719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7184568"/>
          </a:xfrm>
          <a:prstGeom prst="rect">
            <a:avLst/>
          </a:prstGeom>
        </p:spPr>
      </p:pic>
      <p:sp>
        <p:nvSpPr>
          <p:cNvPr id="2" name="Title 1"/>
          <p:cNvSpPr>
            <a:spLocks noGrp="1"/>
          </p:cNvSpPr>
          <p:nvPr>
            <p:ph type="title"/>
          </p:nvPr>
        </p:nvSpPr>
        <p:spPr/>
        <p:txBody>
          <a:bodyPr/>
          <a:lstStyle/>
          <a:p>
            <a:r>
              <a:rPr lang="en-US" b="1" dirty="0" smtClean="0"/>
              <a:t>Benefits of CEL for International EAL Students </a:t>
            </a:r>
            <a:endParaRPr lang="en-US" sz="3600" b="1" dirty="0"/>
          </a:p>
        </p:txBody>
      </p:sp>
      <p:sp>
        <p:nvSpPr>
          <p:cNvPr id="3" name="Content Placeholder 2"/>
          <p:cNvSpPr>
            <a:spLocks noGrp="1"/>
          </p:cNvSpPr>
          <p:nvPr>
            <p:ph idx="1"/>
          </p:nvPr>
        </p:nvSpPr>
        <p:spPr>
          <a:xfrm>
            <a:off x="838200" y="1841863"/>
            <a:ext cx="7152663" cy="4970327"/>
          </a:xfrm>
        </p:spPr>
        <p:txBody>
          <a:bodyPr>
            <a:normAutofit lnSpcReduction="10000"/>
          </a:bodyPr>
          <a:lstStyle/>
          <a:p>
            <a:pPr marL="0" indent="0">
              <a:buNone/>
            </a:pPr>
            <a:r>
              <a:rPr lang="en-US" sz="3200" dirty="0" smtClean="0"/>
              <a:t>Allows students to learn about Vancouver and connect with the community beyond their Vantage cohort </a:t>
            </a:r>
          </a:p>
          <a:p>
            <a:endParaRPr lang="en-US" sz="3200" dirty="0" smtClean="0"/>
          </a:p>
          <a:p>
            <a:pPr marL="0" indent="0">
              <a:buNone/>
            </a:pPr>
            <a:r>
              <a:rPr lang="en-US" sz="3200" dirty="0" smtClean="0"/>
              <a:t>Beneficial particularly for EAP language classrooms by “enhancing the linguistic and </a:t>
            </a:r>
            <a:r>
              <a:rPr lang="en-US" sz="3200" b="1" dirty="0" smtClean="0"/>
              <a:t>communicative competence </a:t>
            </a:r>
            <a:r>
              <a:rPr lang="en-US" sz="3200" dirty="0" smtClean="0"/>
              <a:t>of language learners and advancing the </a:t>
            </a:r>
            <a:r>
              <a:rPr lang="en-US" sz="3200" b="1" dirty="0" smtClean="0"/>
              <a:t>intercultural competence </a:t>
            </a:r>
            <a:r>
              <a:rPr lang="en-US" sz="3200" dirty="0" smtClean="0"/>
              <a:t>that is necessary for global citizens to engage with a diverse world” </a:t>
            </a:r>
            <a:r>
              <a:rPr lang="en-US" sz="1900" dirty="0" smtClean="0"/>
              <a:t>(Lee et al., 2017, p. 169).   </a:t>
            </a:r>
          </a:p>
          <a:p>
            <a:endParaRPr lang="en-US" sz="3200" dirty="0"/>
          </a:p>
        </p:txBody>
      </p:sp>
      <p:pic>
        <p:nvPicPr>
          <p:cNvPr id="7" name="Picture 6"/>
          <p:cNvPicPr>
            <a:picLocks noChangeAspect="1"/>
          </p:cNvPicPr>
          <p:nvPr/>
        </p:nvPicPr>
        <p:blipFill rotWithShape="1">
          <a:blip r:embed="rId4"/>
          <a:srcRect l="3247"/>
          <a:stretch/>
        </p:blipFill>
        <p:spPr>
          <a:xfrm>
            <a:off x="7990862" y="1690688"/>
            <a:ext cx="4173084" cy="5167312"/>
          </a:xfrm>
          <a:prstGeom prst="rect">
            <a:avLst/>
          </a:prstGeom>
        </p:spPr>
      </p:pic>
    </p:spTree>
    <p:extLst>
      <p:ext uri="{BB962C8B-B14F-4D97-AF65-F5344CB8AC3E}">
        <p14:creationId xmlns:p14="http://schemas.microsoft.com/office/powerpoint/2010/main" val="34278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009" y="209005"/>
            <a:ext cx="10962800" cy="1592022"/>
          </a:xfrm>
        </p:spPr>
        <p:txBody>
          <a:bodyPr/>
          <a:lstStyle/>
          <a:p>
            <a:r>
              <a:rPr lang="en-US" sz="9600" dirty="0" smtClean="0">
                <a:solidFill>
                  <a:schemeClr val="tx1"/>
                </a:solidFill>
                <a:latin typeface="+mn-lt"/>
              </a:rPr>
              <a:t>Our Projects </a:t>
            </a:r>
            <a:endParaRPr lang="en-US" sz="9600" dirty="0">
              <a:solidFill>
                <a:schemeClr val="tx1"/>
              </a:solidFill>
              <a:latin typeface="+mn-lt"/>
            </a:endParaRPr>
          </a:p>
        </p:txBody>
      </p:sp>
      <p:sp>
        <p:nvSpPr>
          <p:cNvPr id="3" name="Text Placeholder 2"/>
          <p:cNvSpPr>
            <a:spLocks noGrp="1"/>
          </p:cNvSpPr>
          <p:nvPr>
            <p:ph type="body" idx="1"/>
          </p:nvPr>
        </p:nvSpPr>
        <p:spPr>
          <a:xfrm>
            <a:off x="634000" y="5974066"/>
            <a:ext cx="10962800" cy="867200"/>
          </a:xfrm>
        </p:spPr>
        <p:txBody>
          <a:bodyPr/>
          <a:lstStyle/>
          <a:p>
            <a:pPr marL="152396" indent="0">
              <a:buNone/>
            </a:pPr>
            <a:r>
              <a:rPr lang="en-US" dirty="0" smtClean="0"/>
              <a:t>Various Levels of Engagement Opportunities Provided </a:t>
            </a:r>
            <a:endParaRPr lang="en-US" dirty="0"/>
          </a:p>
        </p:txBody>
      </p:sp>
      <p:pic>
        <p:nvPicPr>
          <p:cNvPr id="4" name="Picture 3"/>
          <p:cNvPicPr>
            <a:picLocks noChangeAspect="1"/>
          </p:cNvPicPr>
          <p:nvPr/>
        </p:nvPicPr>
        <p:blipFill>
          <a:blip r:embed="rId3"/>
          <a:stretch>
            <a:fillRect/>
          </a:stretch>
        </p:blipFill>
        <p:spPr>
          <a:xfrm>
            <a:off x="2883495" y="1625327"/>
            <a:ext cx="6463810" cy="4315434"/>
          </a:xfrm>
          <a:prstGeom prst="rect">
            <a:avLst/>
          </a:prstGeom>
          <a:effectLst>
            <a:softEdge rad="127000"/>
          </a:effectLst>
        </p:spPr>
      </p:pic>
    </p:spTree>
    <p:extLst>
      <p:ext uri="{BB962C8B-B14F-4D97-AF65-F5344CB8AC3E}">
        <p14:creationId xmlns:p14="http://schemas.microsoft.com/office/powerpoint/2010/main" val="4139819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88416" cy="1325563"/>
          </a:xfrm>
        </p:spPr>
        <p:txBody>
          <a:bodyPr/>
          <a:lstStyle/>
          <a:p>
            <a:r>
              <a:rPr lang="en-US" b="1" dirty="0" smtClean="0"/>
              <a:t>Sociology &amp; EAP </a:t>
            </a:r>
            <a:br>
              <a:rPr lang="en-US" b="1" dirty="0" smtClean="0"/>
            </a:br>
            <a:r>
              <a:rPr lang="en-US" dirty="0" smtClean="0"/>
              <a:t>Course Collaboration </a:t>
            </a:r>
            <a:endParaRPr lang="en-US" dirty="0"/>
          </a:p>
        </p:txBody>
      </p:sp>
      <p:sp>
        <p:nvSpPr>
          <p:cNvPr id="3" name="Content Placeholder 2"/>
          <p:cNvSpPr>
            <a:spLocks noGrp="1"/>
          </p:cNvSpPr>
          <p:nvPr>
            <p:ph idx="1"/>
          </p:nvPr>
        </p:nvSpPr>
        <p:spPr>
          <a:xfrm>
            <a:off x="838200" y="2055813"/>
            <a:ext cx="6516189" cy="4527866"/>
          </a:xfrm>
        </p:spPr>
        <p:txBody>
          <a:bodyPr>
            <a:normAutofit fontScale="92500" lnSpcReduction="20000"/>
          </a:bodyPr>
          <a:lstStyle/>
          <a:p>
            <a:pPr marL="0" indent="0">
              <a:buNone/>
            </a:pPr>
            <a:r>
              <a:rPr lang="en-US" dirty="0" smtClean="0"/>
              <a:t>Provided students an opportunity to volunteer as classroom assistants in Vancouver elementary schools for three consecutive days during their Winter Reading Week  </a:t>
            </a:r>
          </a:p>
          <a:p>
            <a:endParaRPr lang="en-US" dirty="0"/>
          </a:p>
          <a:p>
            <a:r>
              <a:rPr lang="en-US" dirty="0" smtClean="0"/>
              <a:t>Joint </a:t>
            </a:r>
            <a:r>
              <a:rPr lang="en-US" dirty="0" smtClean="0">
                <a:solidFill>
                  <a:schemeClr val="tx1"/>
                </a:solidFill>
              </a:rPr>
              <a:t>Assignment: </a:t>
            </a:r>
          </a:p>
          <a:p>
            <a:pPr lvl="1"/>
            <a:r>
              <a:rPr lang="en-US" dirty="0" smtClean="0"/>
              <a:t>Produce a </a:t>
            </a:r>
            <a:r>
              <a:rPr lang="en-US" b="1" dirty="0" smtClean="0"/>
              <a:t>Community Engaged Learning Reflective</a:t>
            </a:r>
            <a:r>
              <a:rPr lang="en-US" b="1" baseline="0" dirty="0" smtClean="0"/>
              <a:t> Essay </a:t>
            </a:r>
            <a:r>
              <a:rPr lang="en-US" baseline="0" dirty="0" smtClean="0"/>
              <a:t>based on their experience</a:t>
            </a:r>
            <a:r>
              <a:rPr lang="en-US" dirty="0" smtClean="0"/>
              <a:t> </a:t>
            </a:r>
            <a:r>
              <a:rPr lang="en-US" baseline="0" dirty="0" smtClean="0"/>
              <a:t> </a:t>
            </a:r>
          </a:p>
          <a:p>
            <a:pPr lvl="1"/>
            <a:endParaRPr lang="en-US" dirty="0" smtClean="0"/>
          </a:p>
          <a:p>
            <a:r>
              <a:rPr lang="en-US" dirty="0" smtClean="0">
                <a:solidFill>
                  <a:schemeClr val="tx1"/>
                </a:solidFill>
              </a:rPr>
              <a:t>EAP </a:t>
            </a:r>
            <a:r>
              <a:rPr lang="en-US" baseline="0" dirty="0" smtClean="0">
                <a:solidFill>
                  <a:schemeClr val="tx1"/>
                </a:solidFill>
              </a:rPr>
              <a:t>Course Focus:  </a:t>
            </a:r>
            <a:endParaRPr lang="en-US" dirty="0" smtClean="0">
              <a:solidFill>
                <a:schemeClr val="tx1"/>
              </a:solidFill>
            </a:endParaRPr>
          </a:p>
          <a:p>
            <a:pPr lvl="1"/>
            <a:r>
              <a:rPr lang="en-US" dirty="0" smtClean="0"/>
              <a:t>Stages of a critical, reflective essay with</a:t>
            </a:r>
            <a:r>
              <a:rPr lang="en-US" baseline="0" dirty="0" smtClean="0"/>
              <a:t> </a:t>
            </a:r>
            <a:r>
              <a:rPr lang="en-US" dirty="0" smtClean="0"/>
              <a:t>comparison and contrast writing to demonstrate</a:t>
            </a:r>
            <a:r>
              <a:rPr lang="en-US" baseline="0" dirty="0" smtClean="0"/>
              <a:t> their understanding of community before and after the placement </a:t>
            </a: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7626616" y="0"/>
            <a:ext cx="4565384" cy="6858000"/>
          </a:xfrm>
          <a:prstGeom prst="rect">
            <a:avLst/>
          </a:prstGeom>
          <a:effectLst>
            <a:softEdge rad="127000"/>
          </a:effectLst>
        </p:spPr>
      </p:pic>
    </p:spTree>
    <p:extLst>
      <p:ext uri="{BB962C8B-B14F-4D97-AF65-F5344CB8AC3E}">
        <p14:creationId xmlns:p14="http://schemas.microsoft.com/office/powerpoint/2010/main" val="1001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8355" y="478807"/>
            <a:ext cx="11360800" cy="2184926"/>
          </a:xfrm>
          <a:prstGeom prst="rect">
            <a:avLst/>
          </a:prstGeom>
        </p:spPr>
        <p:txBody>
          <a:bodyPr spcFirstLastPara="1" vert="horz" wrap="square" lIns="121900" tIns="121900" rIns="121900" bIns="121900" rtlCol="0" anchor="b" anchorCtr="0">
            <a:noAutofit/>
          </a:bodyPr>
          <a:lstStyle/>
          <a:p>
            <a:r>
              <a:rPr lang="en" sz="6600" dirty="0">
                <a:solidFill>
                  <a:schemeClr val="tx1"/>
                </a:solidFill>
                <a:latin typeface="+mn-lt"/>
              </a:rPr>
              <a:t>Food Communities </a:t>
            </a:r>
            <a:r>
              <a:rPr lang="en" sz="6600" dirty="0" smtClean="0">
                <a:solidFill>
                  <a:schemeClr val="tx1"/>
                </a:solidFill>
                <a:latin typeface="+mn-lt"/>
              </a:rPr>
              <a:t/>
            </a:r>
            <a:br>
              <a:rPr lang="en" sz="6600" dirty="0" smtClean="0">
                <a:solidFill>
                  <a:schemeClr val="tx1"/>
                </a:solidFill>
                <a:latin typeface="+mn-lt"/>
              </a:rPr>
            </a:br>
            <a:r>
              <a:rPr lang="en" sz="6600" dirty="0" smtClean="0">
                <a:solidFill>
                  <a:schemeClr val="tx1"/>
                </a:solidFill>
                <a:latin typeface="+mn-lt"/>
              </a:rPr>
              <a:t>in </a:t>
            </a:r>
            <a:r>
              <a:rPr lang="en" sz="6600" dirty="0">
                <a:solidFill>
                  <a:schemeClr val="tx1"/>
                </a:solidFill>
                <a:latin typeface="+mn-lt"/>
              </a:rPr>
              <a:t>Vancouver</a:t>
            </a:r>
            <a:endParaRPr sz="6600" dirty="0">
              <a:solidFill>
                <a:schemeClr val="tx1"/>
              </a:solidFill>
              <a:latin typeface="+mn-lt"/>
            </a:endParaRPr>
          </a:p>
        </p:txBody>
      </p:sp>
      <p:pic>
        <p:nvPicPr>
          <p:cNvPr id="4" name="Picture 3"/>
          <p:cNvPicPr>
            <a:picLocks noChangeAspect="1"/>
          </p:cNvPicPr>
          <p:nvPr/>
        </p:nvPicPr>
        <p:blipFill>
          <a:blip r:embed="rId3"/>
          <a:stretch>
            <a:fillRect/>
          </a:stretch>
        </p:blipFill>
        <p:spPr>
          <a:xfrm rot="20682034">
            <a:off x="262280" y="2808201"/>
            <a:ext cx="3707517" cy="2485965"/>
          </a:xfrm>
          <a:prstGeom prst="rect">
            <a:avLst/>
          </a:prstGeom>
          <a:effectLst>
            <a:softEdge rad="127000"/>
          </a:effectLst>
        </p:spPr>
      </p:pic>
      <p:pic>
        <p:nvPicPr>
          <p:cNvPr id="5" name="Picture 4"/>
          <p:cNvPicPr>
            <a:picLocks noChangeAspect="1"/>
          </p:cNvPicPr>
          <p:nvPr/>
        </p:nvPicPr>
        <p:blipFill>
          <a:blip r:embed="rId4"/>
          <a:stretch>
            <a:fillRect/>
          </a:stretch>
        </p:blipFill>
        <p:spPr>
          <a:xfrm rot="569608">
            <a:off x="8058047" y="2729853"/>
            <a:ext cx="4026236" cy="2695827"/>
          </a:xfrm>
          <a:prstGeom prst="rect">
            <a:avLst/>
          </a:prstGeom>
          <a:effectLst>
            <a:softEdge rad="127000"/>
          </a:effectLst>
        </p:spPr>
      </p:pic>
      <p:sp>
        <p:nvSpPr>
          <p:cNvPr id="2" name="Text Placeholder 1"/>
          <p:cNvSpPr>
            <a:spLocks noGrp="1"/>
          </p:cNvSpPr>
          <p:nvPr>
            <p:ph type="body" idx="1"/>
          </p:nvPr>
        </p:nvSpPr>
        <p:spPr>
          <a:xfrm>
            <a:off x="514420" y="5077091"/>
            <a:ext cx="10962800" cy="1734400"/>
          </a:xfrm>
        </p:spPr>
        <p:txBody>
          <a:bodyPr/>
          <a:lstStyle/>
          <a:p>
            <a:pPr marL="152396" indent="0">
              <a:buNone/>
            </a:pPr>
            <a:r>
              <a:rPr lang="en-US" sz="4000" dirty="0" smtClean="0"/>
              <a:t>Our EAP Course Focus: </a:t>
            </a:r>
            <a:br>
              <a:rPr lang="en-US" sz="4000" dirty="0" smtClean="0"/>
            </a:br>
            <a:r>
              <a:rPr lang="en-US" sz="4000" b="1" dirty="0" smtClean="0"/>
              <a:t>Food Sustainability</a:t>
            </a:r>
            <a:r>
              <a:rPr lang="en-US" sz="4000" dirty="0" smtClean="0"/>
              <a:t> </a:t>
            </a:r>
            <a:endParaRPr lang="en-US" sz="4000" dirty="0"/>
          </a:p>
        </p:txBody>
      </p:sp>
      <p:pic>
        <p:nvPicPr>
          <p:cNvPr id="7" name="Picture 6"/>
          <p:cNvPicPr>
            <a:picLocks noChangeAspect="1"/>
          </p:cNvPicPr>
          <p:nvPr/>
        </p:nvPicPr>
        <p:blipFill>
          <a:blip r:embed="rId5"/>
          <a:stretch>
            <a:fillRect/>
          </a:stretch>
        </p:blipFill>
        <p:spPr>
          <a:xfrm>
            <a:off x="4128340" y="2568149"/>
            <a:ext cx="3734959" cy="2413358"/>
          </a:xfrm>
          <a:prstGeom prst="rect">
            <a:avLst/>
          </a:prstGeom>
          <a:effectLst>
            <a:softEdge rad="127000"/>
          </a:effectLst>
        </p:spPr>
      </p:pic>
    </p:spTree>
    <p:extLst>
      <p:ext uri="{BB962C8B-B14F-4D97-AF65-F5344CB8AC3E}">
        <p14:creationId xmlns:p14="http://schemas.microsoft.com/office/powerpoint/2010/main" val="22531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195943" y="1944679"/>
            <a:ext cx="6426926" cy="1646800"/>
          </a:xfrm>
          <a:prstGeom prst="rect">
            <a:avLst/>
          </a:prstGeom>
        </p:spPr>
        <p:txBody>
          <a:bodyPr spcFirstLastPara="1" vert="horz" wrap="square" lIns="121900" tIns="121900" rIns="121900" bIns="121900" rtlCol="0" anchor="b" anchorCtr="0">
            <a:noAutofit/>
          </a:bodyPr>
          <a:lstStyle/>
          <a:p>
            <a:endParaRPr dirty="0"/>
          </a:p>
          <a:p>
            <a:endParaRPr dirty="0"/>
          </a:p>
          <a:p>
            <a:endParaRPr dirty="0"/>
          </a:p>
          <a:p>
            <a:endParaRPr dirty="0"/>
          </a:p>
          <a:p>
            <a:endParaRPr dirty="0"/>
          </a:p>
          <a:p>
            <a:endParaRPr dirty="0">
              <a:solidFill>
                <a:schemeClr val="tx1"/>
              </a:solidFill>
            </a:endParaRPr>
          </a:p>
          <a:p>
            <a:r>
              <a:rPr lang="en" dirty="0">
                <a:solidFill>
                  <a:schemeClr val="tx1"/>
                </a:solidFill>
              </a:rPr>
              <a:t>Community Partners </a:t>
            </a:r>
            <a:r>
              <a:rPr lang="en" dirty="0" smtClean="0">
                <a:solidFill>
                  <a:schemeClr val="tx1"/>
                </a:solidFill>
              </a:rPr>
              <a:t/>
            </a:r>
            <a:br>
              <a:rPr lang="en" dirty="0" smtClean="0">
                <a:solidFill>
                  <a:schemeClr val="tx1"/>
                </a:solidFill>
              </a:rPr>
            </a:br>
            <a:r>
              <a:rPr lang="en" dirty="0" smtClean="0">
                <a:solidFill>
                  <a:schemeClr val="tx1"/>
                </a:solidFill>
              </a:rPr>
              <a:t>&amp; </a:t>
            </a:r>
            <a:r>
              <a:rPr lang="en" dirty="0">
                <a:solidFill>
                  <a:schemeClr val="tx1"/>
                </a:solidFill>
              </a:rPr>
              <a:t>The Project</a:t>
            </a:r>
            <a:endParaRPr dirty="0">
              <a:solidFill>
                <a:schemeClr val="tx1"/>
              </a:solidFill>
            </a:endParaRPr>
          </a:p>
        </p:txBody>
      </p:sp>
      <p:sp>
        <p:nvSpPr>
          <p:cNvPr id="107" name="Google Shape;107;p19"/>
          <p:cNvSpPr txBox="1">
            <a:spLocks noGrp="1"/>
          </p:cNvSpPr>
          <p:nvPr>
            <p:ph type="subTitle" idx="1"/>
          </p:nvPr>
        </p:nvSpPr>
        <p:spPr>
          <a:xfrm>
            <a:off x="712606" y="3495416"/>
            <a:ext cx="5393600" cy="2748629"/>
          </a:xfrm>
          <a:prstGeom prst="rect">
            <a:avLst/>
          </a:prstGeom>
        </p:spPr>
        <p:txBody>
          <a:bodyPr spcFirstLastPara="1" vert="horz" wrap="square" lIns="121900" tIns="121900" rIns="121900" bIns="121900" rtlCol="0" anchor="t" anchorCtr="0">
            <a:noAutofit/>
          </a:bodyPr>
          <a:lstStyle/>
          <a:p>
            <a:pPr marL="0" indent="0"/>
            <a:r>
              <a:rPr lang="en" dirty="0"/>
              <a:t>Overview of the </a:t>
            </a:r>
            <a:r>
              <a:rPr lang="en" dirty="0" smtClean="0"/>
              <a:t>off-campus </a:t>
            </a:r>
            <a:br>
              <a:rPr lang="en" dirty="0" smtClean="0"/>
            </a:br>
            <a:r>
              <a:rPr lang="en" dirty="0" smtClean="0"/>
              <a:t>1 day Placements</a:t>
            </a:r>
            <a:endParaRPr dirty="0"/>
          </a:p>
        </p:txBody>
      </p:sp>
      <p:pic>
        <p:nvPicPr>
          <p:cNvPr id="108" name="Google Shape;108;p19"/>
          <p:cNvPicPr preferRelativeResize="0"/>
          <p:nvPr/>
        </p:nvPicPr>
        <p:blipFill>
          <a:blip r:embed="rId3">
            <a:alphaModFix/>
          </a:blip>
          <a:stretch>
            <a:fillRect/>
          </a:stretch>
        </p:blipFill>
        <p:spPr>
          <a:xfrm>
            <a:off x="6826367" y="1262001"/>
            <a:ext cx="4797365" cy="4466833"/>
          </a:xfrm>
          <a:prstGeom prst="rect">
            <a:avLst/>
          </a:prstGeom>
          <a:noFill/>
          <a:ln>
            <a:noFill/>
          </a:ln>
          <a:effectLst>
            <a:softEdge rad="127000"/>
          </a:effectLst>
        </p:spPr>
      </p:pic>
    </p:spTree>
    <p:extLst>
      <p:ext uri="{BB962C8B-B14F-4D97-AF65-F5344CB8AC3E}">
        <p14:creationId xmlns:p14="http://schemas.microsoft.com/office/powerpoint/2010/main" val="2688477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54000" y="727175"/>
            <a:ext cx="6472367" cy="1486800"/>
          </a:xfrm>
          <a:prstGeom prst="rect">
            <a:avLst/>
          </a:prstGeom>
        </p:spPr>
        <p:txBody>
          <a:bodyPr spcFirstLastPara="1" vert="horz" wrap="square" lIns="121900" tIns="121900" rIns="121900" bIns="121900" rtlCol="0" anchor="b" anchorCtr="0">
            <a:noAutofit/>
          </a:bodyPr>
          <a:lstStyle/>
          <a:p>
            <a:pPr algn="l"/>
            <a:r>
              <a:rPr lang="en" sz="4667" b="1" dirty="0" smtClean="0">
                <a:solidFill>
                  <a:schemeClr val="tx1"/>
                </a:solidFill>
              </a:rPr>
              <a:t>Option A: </a:t>
            </a:r>
            <a:br>
              <a:rPr lang="en" sz="4667" b="1" dirty="0" smtClean="0">
                <a:solidFill>
                  <a:schemeClr val="tx1"/>
                </a:solidFill>
              </a:rPr>
            </a:br>
            <a:r>
              <a:rPr lang="en" sz="3200" dirty="0" smtClean="0">
                <a:solidFill>
                  <a:schemeClr val="tx1"/>
                </a:solidFill>
              </a:rPr>
              <a:t>Village Vancouver </a:t>
            </a:r>
            <a:r>
              <a:rPr lang="en" sz="3200" dirty="0">
                <a:solidFill>
                  <a:schemeClr val="tx1"/>
                </a:solidFill>
              </a:rPr>
              <a:t>Community Garden </a:t>
            </a:r>
            <a:endParaRPr sz="3200" dirty="0">
              <a:solidFill>
                <a:schemeClr val="tx1"/>
              </a:solidFill>
            </a:endParaRPr>
          </a:p>
        </p:txBody>
      </p:sp>
      <p:sp>
        <p:nvSpPr>
          <p:cNvPr id="122" name="Google Shape;122;p21"/>
          <p:cNvSpPr txBox="1">
            <a:spLocks noGrp="1"/>
          </p:cNvSpPr>
          <p:nvPr>
            <p:ph type="subTitle" idx="1"/>
          </p:nvPr>
        </p:nvSpPr>
        <p:spPr>
          <a:xfrm>
            <a:off x="353999" y="2442754"/>
            <a:ext cx="5942297" cy="3997235"/>
          </a:xfrm>
          <a:prstGeom prst="rect">
            <a:avLst/>
          </a:prstGeom>
        </p:spPr>
        <p:txBody>
          <a:bodyPr spcFirstLastPara="1" vert="horz" wrap="square" lIns="121900" tIns="121900" rIns="121900" bIns="121900" rtlCol="0" anchor="t" anchorCtr="0">
            <a:noAutofit/>
          </a:bodyPr>
          <a:lstStyle/>
          <a:p>
            <a:pPr marL="0" lvl="0" indent="0" algn="l">
              <a:buSzTx/>
              <a:defRPr/>
            </a:pPr>
            <a:r>
              <a:rPr lang="en-US" sz="2400" dirty="0">
                <a:solidFill>
                  <a:srgbClr val="000000"/>
                </a:solidFill>
                <a:ea typeface="Arial"/>
                <a:cs typeface="Arial"/>
                <a:sym typeface="Arial"/>
              </a:rPr>
              <a:t>Village Vancouver envisions Vancouver as a vibrant city at the leading edge of sustainability, where residents know their </a:t>
            </a:r>
            <a:r>
              <a:rPr lang="en-US" sz="2400" dirty="0" err="1">
                <a:solidFill>
                  <a:srgbClr val="000000"/>
                </a:solidFill>
                <a:ea typeface="Arial"/>
                <a:cs typeface="Arial"/>
                <a:sym typeface="Arial"/>
              </a:rPr>
              <a:t>neighbours</a:t>
            </a:r>
            <a:r>
              <a:rPr lang="en-US" sz="2400" dirty="0">
                <a:solidFill>
                  <a:srgbClr val="000000"/>
                </a:solidFill>
                <a:ea typeface="Arial"/>
                <a:cs typeface="Arial"/>
                <a:sym typeface="Arial"/>
              </a:rPr>
              <a:t> and participate in collective actions to minimize their ecological footprint. The focus is on local food production and distribution, a full-employment local economy, </a:t>
            </a:r>
            <a:r>
              <a:rPr lang="en-US" sz="2400" dirty="0">
                <a:solidFill>
                  <a:srgbClr val="000000"/>
                </a:solidFill>
                <a:highlight>
                  <a:srgbClr val="FFFFFF"/>
                </a:highlight>
                <a:ea typeface="Arial"/>
                <a:cs typeface="Arial"/>
                <a:sym typeface="Arial"/>
              </a:rPr>
              <a:t>renewable energy, </a:t>
            </a:r>
            <a:r>
              <a:rPr lang="en-US" sz="2400" dirty="0">
                <a:solidFill>
                  <a:srgbClr val="000000"/>
                </a:solidFill>
                <a:ea typeface="Arial"/>
                <a:cs typeface="Arial"/>
                <a:sym typeface="Arial"/>
              </a:rPr>
              <a:t>and low-impact transportation.</a:t>
            </a:r>
          </a:p>
          <a:p>
            <a:pPr marL="0" indent="0" algn="l"/>
            <a:endParaRPr lang="en-US" sz="2000" dirty="0"/>
          </a:p>
          <a:p>
            <a:pPr marL="0" indent="0" algn="l"/>
            <a:endParaRPr sz="2400" dirty="0"/>
          </a:p>
        </p:txBody>
      </p:sp>
      <p:pic>
        <p:nvPicPr>
          <p:cNvPr id="124" name="Google Shape;124;p21"/>
          <p:cNvPicPr preferRelativeResize="0"/>
          <p:nvPr/>
        </p:nvPicPr>
        <p:blipFill>
          <a:blip r:embed="rId3">
            <a:alphaModFix/>
          </a:blip>
          <a:stretch>
            <a:fillRect/>
          </a:stretch>
        </p:blipFill>
        <p:spPr>
          <a:xfrm>
            <a:off x="7014753" y="1470575"/>
            <a:ext cx="4893635" cy="4466833"/>
          </a:xfrm>
          <a:prstGeom prst="rect">
            <a:avLst/>
          </a:prstGeom>
          <a:noFill/>
          <a:ln>
            <a:noFill/>
          </a:ln>
          <a:effectLst>
            <a:softEdge rad="127000"/>
          </a:effectLst>
        </p:spPr>
      </p:pic>
    </p:spTree>
    <p:extLst>
      <p:ext uri="{BB962C8B-B14F-4D97-AF65-F5344CB8AC3E}">
        <p14:creationId xmlns:p14="http://schemas.microsoft.com/office/powerpoint/2010/main" val="297646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54000" y="812591"/>
            <a:ext cx="5393600" cy="1486800"/>
          </a:xfrm>
          <a:prstGeom prst="rect">
            <a:avLst/>
          </a:prstGeom>
        </p:spPr>
        <p:txBody>
          <a:bodyPr spcFirstLastPara="1" vert="horz" wrap="square" lIns="121900" tIns="121900" rIns="121900" bIns="121900" rtlCol="0" anchor="b" anchorCtr="0">
            <a:noAutofit/>
          </a:bodyPr>
          <a:lstStyle/>
          <a:p>
            <a:pPr algn="l"/>
            <a:r>
              <a:rPr lang="en" sz="4667" b="1" dirty="0" smtClean="0">
                <a:solidFill>
                  <a:schemeClr val="tx1"/>
                </a:solidFill>
              </a:rPr>
              <a:t>Option B: </a:t>
            </a:r>
            <a:br>
              <a:rPr lang="en" sz="4667" b="1" dirty="0" smtClean="0">
                <a:solidFill>
                  <a:schemeClr val="tx1"/>
                </a:solidFill>
              </a:rPr>
            </a:br>
            <a:r>
              <a:rPr lang="en" sz="4000" dirty="0" smtClean="0">
                <a:solidFill>
                  <a:schemeClr val="tx1"/>
                </a:solidFill>
              </a:rPr>
              <a:t>Food Stash</a:t>
            </a:r>
            <a:r>
              <a:rPr lang="en" sz="2400" dirty="0" smtClean="0">
                <a:solidFill>
                  <a:schemeClr val="tx1"/>
                </a:solidFill>
              </a:rPr>
              <a:t> </a:t>
            </a:r>
            <a:endParaRPr sz="2400" dirty="0">
              <a:solidFill>
                <a:schemeClr val="tx1"/>
              </a:solidFill>
            </a:endParaRPr>
          </a:p>
        </p:txBody>
      </p:sp>
      <p:sp>
        <p:nvSpPr>
          <p:cNvPr id="122" name="Google Shape;122;p21"/>
          <p:cNvSpPr txBox="1">
            <a:spLocks noGrp="1"/>
          </p:cNvSpPr>
          <p:nvPr>
            <p:ph type="subTitle" idx="1"/>
          </p:nvPr>
        </p:nvSpPr>
        <p:spPr>
          <a:xfrm>
            <a:off x="354000" y="2508069"/>
            <a:ext cx="5393600" cy="3253498"/>
          </a:xfrm>
          <a:prstGeom prst="rect">
            <a:avLst/>
          </a:prstGeom>
        </p:spPr>
        <p:txBody>
          <a:bodyPr spcFirstLastPara="1" vert="horz" wrap="square" lIns="121900" tIns="121900" rIns="121900" bIns="121900" rtlCol="0" anchor="t" anchorCtr="0">
            <a:noAutofit/>
          </a:bodyPr>
          <a:lstStyle/>
          <a:p>
            <a:pPr marL="0" indent="0" algn="l"/>
            <a:r>
              <a:rPr lang="en" dirty="0">
                <a:solidFill>
                  <a:srgbClr val="000000"/>
                </a:solidFill>
                <a:highlight>
                  <a:srgbClr val="FAFAFA"/>
                </a:highlight>
                <a:ea typeface="Times New Roman"/>
                <a:cs typeface="Times New Roman"/>
                <a:sym typeface="Times New Roman"/>
              </a:rPr>
              <a:t>Food Stash Foundation is a Canadian Charity with the goal of rescuing surplus food directly from suppliers and redirecting it to households in our community that experience food insecurity, while reducing the environmental impact of food waste. </a:t>
            </a:r>
            <a:endParaRPr dirty="0"/>
          </a:p>
        </p:txBody>
      </p:sp>
      <p:pic>
        <p:nvPicPr>
          <p:cNvPr id="6" name="Google Shape;132;p22"/>
          <p:cNvPicPr preferRelativeResize="0"/>
          <p:nvPr/>
        </p:nvPicPr>
        <p:blipFill>
          <a:blip r:embed="rId3">
            <a:alphaModFix/>
          </a:blip>
          <a:stretch>
            <a:fillRect/>
          </a:stretch>
        </p:blipFill>
        <p:spPr>
          <a:xfrm>
            <a:off x="7092885" y="1294734"/>
            <a:ext cx="4702876" cy="4768142"/>
          </a:xfrm>
          <a:prstGeom prst="rect">
            <a:avLst/>
          </a:prstGeom>
          <a:noFill/>
          <a:ln>
            <a:noFill/>
          </a:ln>
          <a:effectLst>
            <a:softEdge rad="127000"/>
          </a:effectLst>
        </p:spPr>
      </p:pic>
    </p:spTree>
    <p:extLst>
      <p:ext uri="{BB962C8B-B14F-4D97-AF65-F5344CB8AC3E}">
        <p14:creationId xmlns:p14="http://schemas.microsoft.com/office/powerpoint/2010/main" val="3110208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54000" y="1488311"/>
            <a:ext cx="5393600" cy="1486800"/>
          </a:xfrm>
          <a:prstGeom prst="rect">
            <a:avLst/>
          </a:prstGeom>
        </p:spPr>
        <p:txBody>
          <a:bodyPr spcFirstLastPara="1" vert="horz" wrap="square" lIns="121900" tIns="121900" rIns="121900" bIns="121900" rtlCol="0" anchor="b" anchorCtr="0">
            <a:noAutofit/>
          </a:bodyPr>
          <a:lstStyle/>
          <a:p>
            <a:pPr algn="l"/>
            <a:r>
              <a:rPr lang="en" sz="4667" b="1" dirty="0" smtClean="0">
                <a:solidFill>
                  <a:schemeClr val="tx1"/>
                </a:solidFill>
              </a:rPr>
              <a:t>Option C: </a:t>
            </a:r>
            <a:br>
              <a:rPr lang="en" sz="4667" b="1" dirty="0" smtClean="0">
                <a:solidFill>
                  <a:schemeClr val="tx1"/>
                </a:solidFill>
              </a:rPr>
            </a:br>
            <a:r>
              <a:rPr lang="en" sz="3600" dirty="0" smtClean="0">
                <a:solidFill>
                  <a:schemeClr val="tx1"/>
                </a:solidFill>
              </a:rPr>
              <a:t>Food Stash Stall at </a:t>
            </a:r>
            <a:br>
              <a:rPr lang="en" sz="3600" dirty="0" smtClean="0">
                <a:solidFill>
                  <a:schemeClr val="tx1"/>
                </a:solidFill>
              </a:rPr>
            </a:br>
            <a:r>
              <a:rPr lang="en" sz="3600" dirty="0" smtClean="0">
                <a:solidFill>
                  <a:schemeClr val="tx1"/>
                </a:solidFill>
              </a:rPr>
              <a:t>Riley Park Farmer’s Market </a:t>
            </a:r>
            <a:endParaRPr sz="3200" dirty="0">
              <a:solidFill>
                <a:schemeClr val="tx1"/>
              </a:solidFill>
            </a:endParaRPr>
          </a:p>
        </p:txBody>
      </p:sp>
      <p:sp>
        <p:nvSpPr>
          <p:cNvPr id="122" name="Google Shape;122;p21"/>
          <p:cNvSpPr txBox="1">
            <a:spLocks noGrp="1"/>
          </p:cNvSpPr>
          <p:nvPr>
            <p:ph type="subTitle" idx="1"/>
          </p:nvPr>
        </p:nvSpPr>
        <p:spPr>
          <a:xfrm>
            <a:off x="354000" y="3259613"/>
            <a:ext cx="5393600" cy="2802400"/>
          </a:xfrm>
          <a:prstGeom prst="rect">
            <a:avLst/>
          </a:prstGeom>
        </p:spPr>
        <p:txBody>
          <a:bodyPr spcFirstLastPara="1" vert="horz" wrap="square" lIns="121900" tIns="121900" rIns="121900" bIns="121900" rtlCol="0" anchor="t" anchorCtr="0">
            <a:noAutofit/>
          </a:bodyPr>
          <a:lstStyle/>
          <a:p>
            <a:pPr marL="0" indent="0" algn="l"/>
            <a:r>
              <a:rPr lang="en-US" dirty="0" smtClean="0"/>
              <a:t>Riley </a:t>
            </a:r>
            <a:r>
              <a:rPr lang="en-US" dirty="0"/>
              <a:t>Park </a:t>
            </a:r>
            <a:r>
              <a:rPr lang="en-US" dirty="0" smtClean="0"/>
              <a:t>Farmer’s Market envisions </a:t>
            </a:r>
            <a:r>
              <a:rPr lang="en-US" dirty="0"/>
              <a:t>the creation of community space and social cohesion </a:t>
            </a:r>
            <a:r>
              <a:rPr lang="en-US" dirty="0" smtClean="0"/>
              <a:t>to promote </a:t>
            </a:r>
            <a:r>
              <a:rPr lang="en-US" dirty="0"/>
              <a:t>promote food security</a:t>
            </a:r>
            <a:r>
              <a:rPr lang="en-US" dirty="0" smtClean="0"/>
              <a:t>.</a:t>
            </a:r>
            <a:endParaRPr lang="en-US" dirty="0"/>
          </a:p>
          <a:p>
            <a:pPr marL="0" indent="0" algn="l"/>
            <a:endParaRPr lang="en-US" sz="2267" dirty="0"/>
          </a:p>
          <a:p>
            <a:pPr marL="0" indent="0" algn="l"/>
            <a:endParaRPr dirty="0"/>
          </a:p>
        </p:txBody>
      </p:sp>
      <p:pic>
        <p:nvPicPr>
          <p:cNvPr id="2" name="Picture 1"/>
          <p:cNvPicPr>
            <a:picLocks noChangeAspect="1"/>
          </p:cNvPicPr>
          <p:nvPr/>
        </p:nvPicPr>
        <p:blipFill>
          <a:blip r:embed="rId3"/>
          <a:stretch>
            <a:fillRect/>
          </a:stretch>
        </p:blipFill>
        <p:spPr>
          <a:xfrm>
            <a:off x="6018170" y="1867134"/>
            <a:ext cx="5934086" cy="3976918"/>
          </a:xfrm>
          <a:prstGeom prst="rect">
            <a:avLst/>
          </a:prstGeom>
          <a:effectLst>
            <a:softEdge rad="127000"/>
          </a:effectLst>
        </p:spPr>
      </p:pic>
    </p:spTree>
    <p:extLst>
      <p:ext uri="{BB962C8B-B14F-4D97-AF65-F5344CB8AC3E}">
        <p14:creationId xmlns:p14="http://schemas.microsoft.com/office/powerpoint/2010/main" val="3152067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640080" y="653800"/>
            <a:ext cx="5617604" cy="1517200"/>
          </a:xfrm>
          <a:prstGeom prst="rect">
            <a:avLst/>
          </a:prstGeom>
        </p:spPr>
        <p:txBody>
          <a:bodyPr spcFirstLastPara="1" vert="horz" wrap="square" lIns="121900" tIns="121900" rIns="121900" bIns="121900" rtlCol="0" anchor="b" anchorCtr="0">
            <a:noAutofit/>
          </a:bodyPr>
          <a:lstStyle/>
          <a:p>
            <a:pPr algn="l"/>
            <a:r>
              <a:rPr lang="en" dirty="0" smtClean="0">
                <a:solidFill>
                  <a:schemeClr val="tx1"/>
                </a:solidFill>
              </a:rPr>
              <a:t>Class </a:t>
            </a:r>
            <a:r>
              <a:rPr lang="en" dirty="0">
                <a:solidFill>
                  <a:schemeClr val="tx1"/>
                </a:solidFill>
              </a:rPr>
              <a:t>Visit to the </a:t>
            </a:r>
            <a:r>
              <a:rPr lang="en" b="1" dirty="0">
                <a:solidFill>
                  <a:schemeClr val="tx1"/>
                </a:solidFill>
              </a:rPr>
              <a:t>UBC Farm</a:t>
            </a:r>
            <a:endParaRPr b="1" dirty="0">
              <a:solidFill>
                <a:schemeClr val="tx1"/>
              </a:solidFill>
            </a:endParaRPr>
          </a:p>
        </p:txBody>
      </p:sp>
      <p:sp>
        <p:nvSpPr>
          <p:cNvPr id="114" name="Google Shape;114;p20"/>
          <p:cNvSpPr txBox="1">
            <a:spLocks noGrp="1"/>
          </p:cNvSpPr>
          <p:nvPr>
            <p:ph type="subTitle" idx="1"/>
          </p:nvPr>
        </p:nvSpPr>
        <p:spPr>
          <a:xfrm>
            <a:off x="640079" y="2171000"/>
            <a:ext cx="5408023" cy="3182000"/>
          </a:xfrm>
          <a:prstGeom prst="rect">
            <a:avLst/>
          </a:prstGeom>
        </p:spPr>
        <p:txBody>
          <a:bodyPr spcFirstLastPara="1" vert="horz" wrap="square" lIns="121900" tIns="121900" rIns="121900" bIns="121900" rtlCol="0" anchor="t" anchorCtr="0">
            <a:noAutofit/>
          </a:bodyPr>
          <a:lstStyle/>
          <a:p>
            <a:pPr marL="0" indent="0" algn="l"/>
            <a:r>
              <a:rPr lang="en" sz="2400" dirty="0" smtClean="0"/>
              <a:t>Students participated in a </a:t>
            </a:r>
            <a:r>
              <a:rPr lang="en" b="1" dirty="0" smtClean="0"/>
              <a:t>walking </a:t>
            </a:r>
            <a:r>
              <a:rPr lang="en" b="1" dirty="0"/>
              <a:t>tour </a:t>
            </a:r>
            <a:r>
              <a:rPr lang="en" sz="2400" dirty="0"/>
              <a:t>of the site, </a:t>
            </a:r>
            <a:r>
              <a:rPr lang="en" sz="2400" dirty="0" smtClean="0"/>
              <a:t>stopping </a:t>
            </a:r>
            <a:r>
              <a:rPr lang="en" sz="2400" dirty="0"/>
              <a:t>at different </a:t>
            </a:r>
            <a:r>
              <a:rPr lang="en" sz="2400" b="1" dirty="0"/>
              <a:t>research </a:t>
            </a:r>
            <a:r>
              <a:rPr lang="en" sz="2400" b="1" dirty="0" smtClean="0"/>
              <a:t>projects </a:t>
            </a:r>
            <a:r>
              <a:rPr lang="en" sz="2400" dirty="0" smtClean="0"/>
              <a:t>and </a:t>
            </a:r>
            <a:r>
              <a:rPr lang="en" sz="2400" b="1" dirty="0" smtClean="0"/>
              <a:t>production </a:t>
            </a:r>
            <a:r>
              <a:rPr lang="en" sz="2400" b="1" dirty="0"/>
              <a:t>field areas </a:t>
            </a:r>
            <a:r>
              <a:rPr lang="en" sz="2400" b="1" dirty="0" smtClean="0"/>
              <a:t> </a:t>
            </a:r>
            <a:r>
              <a:rPr lang="en" sz="2400" dirty="0"/>
              <a:t>(bee hives, orchards, blueberries, truffle planting</a:t>
            </a:r>
            <a:r>
              <a:rPr lang="en" sz="2400" dirty="0" smtClean="0"/>
              <a:t>), and learning about </a:t>
            </a:r>
            <a:r>
              <a:rPr lang="en" sz="2400" b="1" dirty="0" smtClean="0"/>
              <a:t>community programming</a:t>
            </a:r>
            <a:r>
              <a:rPr lang="en" sz="2400" dirty="0" smtClean="0"/>
              <a:t>, exploring </a:t>
            </a:r>
            <a:r>
              <a:rPr lang="en" sz="2400" dirty="0"/>
              <a:t>topics such as biodiversity, urban/rural relations, organic practices, </a:t>
            </a:r>
            <a:r>
              <a:rPr lang="en" sz="2400" dirty="0" smtClean="0"/>
              <a:t>and Indigenous </a:t>
            </a:r>
            <a:r>
              <a:rPr lang="en" sz="2400" dirty="0"/>
              <a:t>ways of knowing and </a:t>
            </a:r>
            <a:r>
              <a:rPr lang="en" sz="2400" dirty="0" smtClean="0"/>
              <a:t>education</a:t>
            </a:r>
          </a:p>
          <a:p>
            <a:pPr marL="0" indent="0" algn="l"/>
            <a:endParaRPr lang="en" sz="2400" dirty="0"/>
          </a:p>
          <a:p>
            <a:pPr marL="342900" indent="-342900" algn="l">
              <a:buFont typeface="Wingdings" panose="05000000000000000000" pitchFamily="2" charset="2"/>
              <a:buChar char="Ø"/>
            </a:pPr>
            <a:r>
              <a:rPr lang="en" sz="2400" dirty="0" smtClean="0"/>
              <a:t>Lowest level of CEL engagement </a:t>
            </a:r>
            <a:endParaRPr sz="2400" dirty="0"/>
          </a:p>
          <a:p>
            <a:pPr marL="0" indent="0" algn="l"/>
            <a:endParaRPr sz="2400" dirty="0"/>
          </a:p>
        </p:txBody>
      </p:sp>
      <p:pic>
        <p:nvPicPr>
          <p:cNvPr id="2" name="Picture 1"/>
          <p:cNvPicPr>
            <a:picLocks noChangeAspect="1"/>
          </p:cNvPicPr>
          <p:nvPr/>
        </p:nvPicPr>
        <p:blipFill rotWithShape="1">
          <a:blip r:embed="rId3"/>
          <a:srcRect l="45424" r="439"/>
          <a:stretch/>
        </p:blipFill>
        <p:spPr>
          <a:xfrm>
            <a:off x="6648994" y="-11368"/>
            <a:ext cx="5578427" cy="6869367"/>
          </a:xfrm>
          <a:prstGeom prst="rect">
            <a:avLst/>
          </a:prstGeom>
          <a:effectLst>
            <a:softEdge rad="127000"/>
          </a:effectLst>
        </p:spPr>
      </p:pic>
    </p:spTree>
    <p:extLst>
      <p:ext uri="{BB962C8B-B14F-4D97-AF65-F5344CB8AC3E}">
        <p14:creationId xmlns:p14="http://schemas.microsoft.com/office/powerpoint/2010/main" val="18163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3063"/>
            <a:ext cx="12192000" cy="6871063"/>
          </a:xfrm>
          <a:prstGeom prst="rect">
            <a:avLst/>
          </a:prstGeom>
        </p:spPr>
      </p:pic>
      <p:sp>
        <p:nvSpPr>
          <p:cNvPr id="2" name="Title 1"/>
          <p:cNvSpPr>
            <a:spLocks noGrp="1"/>
          </p:cNvSpPr>
          <p:nvPr>
            <p:ph type="title"/>
          </p:nvPr>
        </p:nvSpPr>
        <p:spPr>
          <a:xfrm>
            <a:off x="838200" y="839696"/>
            <a:ext cx="6881949" cy="1325563"/>
          </a:xfrm>
        </p:spPr>
        <p:txBody>
          <a:bodyPr/>
          <a:lstStyle/>
          <a:p>
            <a:r>
              <a:rPr lang="en-US" b="1" dirty="0" smtClean="0"/>
              <a:t>Written Project Assessments </a:t>
            </a:r>
            <a:endParaRPr lang="en-US" b="1" dirty="0"/>
          </a:p>
        </p:txBody>
      </p:sp>
      <p:sp>
        <p:nvSpPr>
          <p:cNvPr id="3" name="Content Placeholder 2"/>
          <p:cNvSpPr>
            <a:spLocks noGrp="1"/>
          </p:cNvSpPr>
          <p:nvPr>
            <p:ph idx="1"/>
          </p:nvPr>
        </p:nvSpPr>
        <p:spPr>
          <a:xfrm>
            <a:off x="838201" y="2034630"/>
            <a:ext cx="6881948" cy="4026535"/>
          </a:xfrm>
          <a:solidFill>
            <a:schemeClr val="bg1"/>
          </a:solidFill>
        </p:spPr>
        <p:txBody>
          <a:bodyPr/>
          <a:lstStyle/>
          <a:p>
            <a:endParaRPr lang="en-US" dirty="0" smtClean="0"/>
          </a:p>
          <a:p>
            <a:r>
              <a:rPr lang="en-US" dirty="0" smtClean="0"/>
              <a:t>Before </a:t>
            </a:r>
            <a:r>
              <a:rPr lang="en-US" dirty="0"/>
              <a:t>volunteering, interested students submitted applications</a:t>
            </a:r>
          </a:p>
          <a:p>
            <a:pPr lvl="1"/>
            <a:r>
              <a:rPr lang="en-US" dirty="0"/>
              <a:t>Based on a resume writing and cover letter </a:t>
            </a:r>
            <a:r>
              <a:rPr lang="en-US" dirty="0" smtClean="0"/>
              <a:t/>
            </a:r>
            <a:br>
              <a:rPr lang="en-US" dirty="0" smtClean="0"/>
            </a:br>
            <a:r>
              <a:rPr lang="en-US" dirty="0" smtClean="0"/>
              <a:t>EAP </a:t>
            </a:r>
            <a:r>
              <a:rPr lang="en-US" dirty="0"/>
              <a:t>class </a:t>
            </a:r>
          </a:p>
          <a:p>
            <a:endParaRPr lang="en-US" dirty="0"/>
          </a:p>
          <a:p>
            <a:r>
              <a:rPr lang="en-US" dirty="0"/>
              <a:t>Final Term Assessment: a Community Engaged Learning Reflective Essay </a:t>
            </a:r>
          </a:p>
        </p:txBody>
      </p:sp>
    </p:spTree>
    <p:extLst>
      <p:ext uri="{BB962C8B-B14F-4D97-AF65-F5344CB8AC3E}">
        <p14:creationId xmlns:p14="http://schemas.microsoft.com/office/powerpoint/2010/main" val="123770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would like to share with you</a:t>
            </a:r>
            <a:endParaRPr lang="en-US" dirty="0"/>
          </a:p>
        </p:txBody>
      </p:sp>
      <p:sp>
        <p:nvSpPr>
          <p:cNvPr id="3" name="Content Placeholder 2"/>
          <p:cNvSpPr>
            <a:spLocks noGrp="1"/>
          </p:cNvSpPr>
          <p:nvPr>
            <p:ph idx="1"/>
          </p:nvPr>
        </p:nvSpPr>
        <p:spPr>
          <a:xfrm>
            <a:off x="838199" y="1825625"/>
            <a:ext cx="9821091" cy="4888684"/>
          </a:xfrm>
        </p:spPr>
        <p:txBody>
          <a:bodyPr>
            <a:normAutofit fontScale="92500" lnSpcReduction="10000"/>
          </a:bodyPr>
          <a:lstStyle/>
          <a:p>
            <a:r>
              <a:rPr lang="en-US" dirty="0" smtClean="0"/>
              <a:t>An overview of the potential benefits of community engaged learning </a:t>
            </a:r>
          </a:p>
          <a:p>
            <a:endParaRPr lang="en-US" dirty="0" smtClean="0"/>
          </a:p>
          <a:p>
            <a:r>
              <a:rPr lang="en-US" dirty="0" smtClean="0"/>
              <a:t>How we have implemented community engagement initiatives within our EAP courses </a:t>
            </a:r>
          </a:p>
          <a:p>
            <a:endParaRPr lang="en-US" dirty="0" smtClean="0"/>
          </a:p>
          <a:p>
            <a:r>
              <a:rPr lang="en-US" dirty="0" smtClean="0"/>
              <a:t>Student perspectives from engaging in these initiatives </a:t>
            </a:r>
          </a:p>
          <a:p>
            <a:endParaRPr lang="en-US" dirty="0" smtClean="0"/>
          </a:p>
          <a:p>
            <a:r>
              <a:rPr lang="en-US" dirty="0" smtClean="0"/>
              <a:t>A project that can be transferred and implemented into different teaching and learning contexts </a:t>
            </a:r>
          </a:p>
          <a:p>
            <a:endParaRPr lang="en-US" dirty="0" smtClean="0"/>
          </a:p>
          <a:p>
            <a:r>
              <a:rPr lang="en-US" dirty="0" smtClean="0"/>
              <a:t>Our reflections as project leads </a:t>
            </a:r>
            <a:endParaRPr lang="en-US" dirty="0"/>
          </a:p>
        </p:txBody>
      </p:sp>
      <p:pic>
        <p:nvPicPr>
          <p:cNvPr id="5" name="Picture 4"/>
          <p:cNvPicPr>
            <a:picLocks noChangeAspect="1"/>
          </p:cNvPicPr>
          <p:nvPr/>
        </p:nvPicPr>
        <p:blipFill>
          <a:blip r:embed="rId3"/>
          <a:stretch>
            <a:fillRect/>
          </a:stretch>
        </p:blipFill>
        <p:spPr>
          <a:xfrm>
            <a:off x="11234911" y="0"/>
            <a:ext cx="957090" cy="6858000"/>
          </a:xfrm>
          <a:prstGeom prst="rect">
            <a:avLst/>
          </a:prstGeom>
        </p:spPr>
      </p:pic>
    </p:spTree>
    <p:extLst>
      <p:ext uri="{BB962C8B-B14F-4D97-AF65-F5344CB8AC3E}">
        <p14:creationId xmlns:p14="http://schemas.microsoft.com/office/powerpoint/2010/main" val="10604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962" y="-297480"/>
            <a:ext cx="12255962" cy="8096005"/>
          </a:xfrm>
          <a:prstGeom prst="rect">
            <a:avLst/>
          </a:prstGeom>
        </p:spPr>
      </p:pic>
      <p:sp>
        <p:nvSpPr>
          <p:cNvPr id="2" name="Title 1"/>
          <p:cNvSpPr>
            <a:spLocks noGrp="1"/>
          </p:cNvSpPr>
          <p:nvPr>
            <p:ph type="ctrTitle"/>
          </p:nvPr>
        </p:nvSpPr>
        <p:spPr>
          <a:xfrm>
            <a:off x="1524000" y="181836"/>
            <a:ext cx="9144000" cy="1202826"/>
          </a:xfrm>
        </p:spPr>
        <p:txBody>
          <a:bodyPr>
            <a:normAutofit/>
          </a:bodyPr>
          <a:lstStyle/>
          <a:p>
            <a:pPr algn="l"/>
            <a:r>
              <a:rPr lang="en-US" sz="6600" b="1" dirty="0" smtClean="0">
                <a:solidFill>
                  <a:schemeClr val="bg1"/>
                </a:solidFill>
              </a:rPr>
              <a:t>The Student Perspective </a:t>
            </a:r>
            <a:endParaRPr lang="en-US" sz="6600" b="1" dirty="0">
              <a:solidFill>
                <a:schemeClr val="bg1"/>
              </a:solidFill>
            </a:endParaRPr>
          </a:p>
        </p:txBody>
      </p:sp>
      <p:sp>
        <p:nvSpPr>
          <p:cNvPr id="3" name="Subtitle 2"/>
          <p:cNvSpPr>
            <a:spLocks noGrp="1"/>
          </p:cNvSpPr>
          <p:nvPr>
            <p:ph type="subTitle" idx="1"/>
          </p:nvPr>
        </p:nvSpPr>
        <p:spPr>
          <a:xfrm>
            <a:off x="1641567" y="1306284"/>
            <a:ext cx="9144000" cy="1655762"/>
          </a:xfrm>
        </p:spPr>
        <p:txBody>
          <a:bodyPr/>
          <a:lstStyle/>
          <a:p>
            <a:pPr algn="l"/>
            <a:r>
              <a:rPr lang="en-US" b="1" dirty="0" smtClean="0">
                <a:solidFill>
                  <a:schemeClr val="bg1"/>
                </a:solidFill>
              </a:rPr>
              <a:t>Findings from our Focus Group Interviews </a:t>
            </a:r>
            <a:endParaRPr lang="en-US" b="1" dirty="0">
              <a:solidFill>
                <a:schemeClr val="bg1"/>
              </a:solidFill>
            </a:endParaRPr>
          </a:p>
        </p:txBody>
      </p:sp>
    </p:spTree>
    <p:extLst>
      <p:ext uri="{BB962C8B-B14F-4D97-AF65-F5344CB8AC3E}">
        <p14:creationId xmlns:p14="http://schemas.microsoft.com/office/powerpoint/2010/main" val="9399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Student Perspective: </a:t>
            </a:r>
            <a:br>
              <a:rPr lang="en-US" b="1" dirty="0" smtClean="0"/>
            </a:br>
            <a:r>
              <a:rPr lang="en-US" dirty="0" smtClean="0"/>
              <a:t>Noticing Communication Challenges &amp; Barriers  </a:t>
            </a:r>
            <a:endParaRPr lang="en-US" dirty="0"/>
          </a:p>
        </p:txBody>
      </p:sp>
      <p:sp>
        <p:nvSpPr>
          <p:cNvPr id="3" name="Content Placeholder 2"/>
          <p:cNvSpPr>
            <a:spLocks noGrp="1"/>
          </p:cNvSpPr>
          <p:nvPr>
            <p:ph idx="1"/>
          </p:nvPr>
        </p:nvSpPr>
        <p:spPr>
          <a:xfrm>
            <a:off x="838200" y="1969316"/>
            <a:ext cx="10515600" cy="4588238"/>
          </a:xfrm>
        </p:spPr>
        <p:txBody>
          <a:bodyPr>
            <a:normAutofit fontScale="85000" lnSpcReduction="20000"/>
          </a:bodyPr>
          <a:lstStyle/>
          <a:p>
            <a:pPr marL="514350" indent="-514350">
              <a:buFont typeface="+mj-lt"/>
              <a:buAutoNum type="arabicPeriod"/>
            </a:pPr>
            <a:r>
              <a:rPr lang="en-US" dirty="0" smtClean="0"/>
              <a:t>Language Barriers </a:t>
            </a:r>
          </a:p>
          <a:p>
            <a:pPr marL="457200" lvl="1" indent="0">
              <a:buNone/>
            </a:pPr>
            <a:r>
              <a:rPr lang="en-US" dirty="0" smtClean="0"/>
              <a:t>“Their [other </a:t>
            </a:r>
            <a:r>
              <a:rPr lang="en-US" dirty="0"/>
              <a:t>UBC students and people at the </a:t>
            </a:r>
            <a:r>
              <a:rPr lang="en-US" dirty="0" smtClean="0"/>
              <a:t>organizations] </a:t>
            </a:r>
            <a:r>
              <a:rPr lang="en-US" dirty="0"/>
              <a:t>English is good </a:t>
            </a:r>
            <a:r>
              <a:rPr lang="en-US" dirty="0" smtClean="0"/>
              <a:t>and… </a:t>
            </a:r>
            <a:r>
              <a:rPr lang="en-US" dirty="0"/>
              <a:t>it's more stressful to communicate with... sometimes I can't… I also don’t understand what they are talking about</a:t>
            </a:r>
            <a:r>
              <a:rPr lang="en-US" dirty="0" smtClean="0"/>
              <a:t>.”</a:t>
            </a:r>
          </a:p>
          <a:p>
            <a:pPr marL="457200" lvl="1" indent="0">
              <a:buNone/>
            </a:pPr>
            <a:endParaRPr lang="en-US" dirty="0" smtClean="0"/>
          </a:p>
          <a:p>
            <a:pPr marL="514350" indent="-514350">
              <a:buFont typeface="+mj-lt"/>
              <a:buAutoNum type="arabicPeriod"/>
            </a:pPr>
            <a:r>
              <a:rPr lang="en-US" dirty="0" smtClean="0"/>
              <a:t>Subject Knowledge Barriers </a:t>
            </a:r>
          </a:p>
          <a:p>
            <a:pPr marL="457200" lvl="1" indent="0">
              <a:buNone/>
            </a:pPr>
            <a:r>
              <a:rPr lang="en-US" dirty="0" smtClean="0"/>
              <a:t>“It's </a:t>
            </a:r>
            <a:r>
              <a:rPr lang="en-US" dirty="0"/>
              <a:t>also difficult to say what I want to say and if the topic is about nutrition and there are a lot of professional words that I also don’t know in English</a:t>
            </a:r>
            <a:r>
              <a:rPr lang="en-US" dirty="0" smtClean="0"/>
              <a:t>.”</a:t>
            </a:r>
          </a:p>
          <a:p>
            <a:pPr marL="457200" lvl="1" indent="0">
              <a:buNone/>
            </a:pPr>
            <a:endParaRPr lang="en-US" dirty="0" smtClean="0"/>
          </a:p>
          <a:p>
            <a:pPr marL="514350" indent="-514350">
              <a:buFont typeface="+mj-lt"/>
              <a:buAutoNum type="arabicPeriod"/>
            </a:pPr>
            <a:r>
              <a:rPr lang="en-US" dirty="0" smtClean="0"/>
              <a:t>Social Barriers</a:t>
            </a:r>
          </a:p>
          <a:p>
            <a:pPr marL="457200" lvl="1" indent="0">
              <a:buNone/>
            </a:pPr>
            <a:r>
              <a:rPr lang="en-US" dirty="0" smtClean="0"/>
              <a:t>“The </a:t>
            </a:r>
            <a:r>
              <a:rPr lang="en-US" dirty="0"/>
              <a:t>other one specifically for me, and I bet a lot of international students also like relate with, was like the cultural </a:t>
            </a:r>
            <a:r>
              <a:rPr lang="en-US" dirty="0" smtClean="0"/>
              <a:t>language… </a:t>
            </a:r>
            <a:r>
              <a:rPr lang="en-US" dirty="0"/>
              <a:t>The slang? Between when you hang out with </a:t>
            </a:r>
            <a:r>
              <a:rPr lang="en-US" dirty="0" smtClean="0"/>
              <a:t>friends… </a:t>
            </a:r>
            <a:r>
              <a:rPr lang="en-US" dirty="0"/>
              <a:t>and then like names of people that I am not really familiar with, so like celebrities or… </a:t>
            </a:r>
            <a:r>
              <a:rPr lang="en-US" dirty="0" smtClean="0"/>
              <a:t>accents</a:t>
            </a:r>
            <a:r>
              <a:rPr lang="en-US" dirty="0"/>
              <a:t>, connotations when you are speaking, the content itself as in very different </a:t>
            </a:r>
            <a:r>
              <a:rPr lang="en-US" dirty="0" smtClean="0"/>
              <a:t>mindsets… </a:t>
            </a:r>
            <a:r>
              <a:rPr lang="en-US" dirty="0"/>
              <a:t>they have different ideologies, different perspective, open mindedness which I struggle with a </a:t>
            </a:r>
            <a:r>
              <a:rPr lang="en-US" dirty="0" smtClean="0"/>
              <a:t>lot… </a:t>
            </a:r>
            <a:r>
              <a:rPr lang="en-US" dirty="0"/>
              <a:t>certain etiquettes and social norms which I wasn’t really exposed to before, so I was not familiar with</a:t>
            </a:r>
            <a:r>
              <a:rPr lang="en-US" dirty="0" smtClean="0"/>
              <a:t>.”</a:t>
            </a:r>
            <a:endParaRPr lang="en-US" dirty="0"/>
          </a:p>
        </p:txBody>
      </p:sp>
    </p:spTree>
    <p:extLst>
      <p:ext uri="{BB962C8B-B14F-4D97-AF65-F5344CB8AC3E}">
        <p14:creationId xmlns:p14="http://schemas.microsoft.com/office/powerpoint/2010/main" val="36806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Student Perspective: </a:t>
            </a:r>
            <a:br>
              <a:rPr lang="en-US" b="1" dirty="0" smtClean="0"/>
            </a:br>
            <a:r>
              <a:rPr lang="en-US" dirty="0" smtClean="0"/>
              <a:t>These barriers can lower EAL student confidence</a:t>
            </a:r>
            <a:endParaRPr lang="en-US" dirty="0"/>
          </a:p>
        </p:txBody>
      </p:sp>
      <p:sp>
        <p:nvSpPr>
          <p:cNvPr id="3" name="Content Placeholder 2"/>
          <p:cNvSpPr>
            <a:spLocks noGrp="1"/>
          </p:cNvSpPr>
          <p:nvPr>
            <p:ph idx="1"/>
          </p:nvPr>
        </p:nvSpPr>
        <p:spPr>
          <a:xfrm>
            <a:off x="838200" y="1969316"/>
            <a:ext cx="10515600" cy="4588238"/>
          </a:xfrm>
        </p:spPr>
        <p:txBody>
          <a:bodyPr>
            <a:normAutofit fontScale="92500" lnSpcReduction="20000"/>
          </a:bodyPr>
          <a:lstStyle/>
          <a:p>
            <a:pPr marL="0" lvl="0" indent="0">
              <a:buNone/>
            </a:pPr>
            <a:endParaRPr lang="en-US" dirty="0" smtClean="0"/>
          </a:p>
          <a:p>
            <a:pPr marL="0" lvl="0" indent="0">
              <a:buNone/>
            </a:pPr>
            <a:r>
              <a:rPr lang="en-US" dirty="0" smtClean="0"/>
              <a:t>“I </a:t>
            </a:r>
            <a:r>
              <a:rPr lang="en-US" dirty="0"/>
              <a:t>kind of feel bad about myself because </a:t>
            </a:r>
            <a:r>
              <a:rPr lang="en-US" b="1" dirty="0"/>
              <a:t>I didn’t really speak a lot</a:t>
            </a:r>
            <a:r>
              <a:rPr lang="en-US" dirty="0"/>
              <a:t>. But maybe because there’s so many native speakers over there </a:t>
            </a:r>
            <a:r>
              <a:rPr lang="en-US" b="1" dirty="0"/>
              <a:t>I feel very shy</a:t>
            </a:r>
            <a:r>
              <a:rPr lang="en-US" dirty="0"/>
              <a:t>. And, </a:t>
            </a:r>
            <a:r>
              <a:rPr lang="en-US" b="1" dirty="0"/>
              <a:t>doesn’t have the encourage to speak</a:t>
            </a:r>
            <a:r>
              <a:rPr lang="en-US" dirty="0"/>
              <a:t>. Cause I always </a:t>
            </a:r>
            <a:r>
              <a:rPr lang="en-US" dirty="0" smtClean="0"/>
              <a:t>thinking </a:t>
            </a:r>
            <a:r>
              <a:rPr lang="en-US" dirty="0"/>
              <a:t>if the grammar is </a:t>
            </a:r>
            <a:r>
              <a:rPr lang="en-US" dirty="0" smtClean="0"/>
              <a:t>right or </a:t>
            </a:r>
            <a:r>
              <a:rPr lang="en-US" dirty="0"/>
              <a:t>something like that</a:t>
            </a:r>
            <a:r>
              <a:rPr lang="en-US" dirty="0" smtClean="0"/>
              <a:t>.” </a:t>
            </a:r>
          </a:p>
          <a:p>
            <a:pPr marL="0" lvl="0" indent="0">
              <a:buNone/>
            </a:pPr>
            <a:endParaRPr lang="en-US" dirty="0"/>
          </a:p>
          <a:p>
            <a:pPr marL="0" lvl="0" indent="0">
              <a:buNone/>
            </a:pPr>
            <a:r>
              <a:rPr lang="en-US" dirty="0" smtClean="0"/>
              <a:t>“Well</a:t>
            </a:r>
            <a:r>
              <a:rPr lang="en-US" dirty="0"/>
              <a:t>, to be </a:t>
            </a:r>
            <a:r>
              <a:rPr lang="en-US" dirty="0" smtClean="0"/>
              <a:t>honest, </a:t>
            </a:r>
            <a:r>
              <a:rPr lang="en-US" b="1" dirty="0"/>
              <a:t>I feel less confident to interact with them </a:t>
            </a:r>
            <a:r>
              <a:rPr lang="en-US" dirty="0"/>
              <a:t>because I…If I know they are from Vantage I kind of feel more confident </a:t>
            </a:r>
            <a:r>
              <a:rPr lang="en-US" dirty="0" smtClean="0"/>
              <a:t>because </a:t>
            </a:r>
            <a:r>
              <a:rPr lang="en-US" dirty="0"/>
              <a:t>I least know they are not native speakers. So, they are like the same level of English compared to me… I also, I think the willingness to learn and communicate is also a big essential tool. Because, </a:t>
            </a:r>
            <a:r>
              <a:rPr lang="en-US" b="1" dirty="0"/>
              <a:t>some of the students will like to stay in their comfort zones</a:t>
            </a:r>
            <a:r>
              <a:rPr lang="en-US" dirty="0"/>
              <a:t>. They just don’t want to and just like keep up with their…like, students that they know</a:t>
            </a: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7686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Student Perspective: </a:t>
            </a:r>
            <a:br>
              <a:rPr lang="en-US" b="1" dirty="0" smtClean="0"/>
            </a:br>
            <a:r>
              <a:rPr lang="en-US" dirty="0" smtClean="0"/>
              <a:t>Breaking through the Barriers </a:t>
            </a:r>
            <a:endParaRPr lang="en-US" dirty="0"/>
          </a:p>
        </p:txBody>
      </p:sp>
      <p:sp>
        <p:nvSpPr>
          <p:cNvPr id="3" name="Content Placeholder 2"/>
          <p:cNvSpPr>
            <a:spLocks noGrp="1"/>
          </p:cNvSpPr>
          <p:nvPr>
            <p:ph idx="1"/>
          </p:nvPr>
        </p:nvSpPr>
        <p:spPr>
          <a:xfrm>
            <a:off x="838199" y="1956254"/>
            <a:ext cx="10722429" cy="4222478"/>
          </a:xfrm>
        </p:spPr>
        <p:txBody>
          <a:bodyPr>
            <a:noAutofit/>
          </a:bodyPr>
          <a:lstStyle/>
          <a:p>
            <a:pPr marL="0" lvl="0" indent="0">
              <a:buNone/>
            </a:pPr>
            <a:r>
              <a:rPr lang="en-US" sz="2400" dirty="0" smtClean="0"/>
              <a:t>“There was this one girl in the classroom and I was assigned to read with her. She was very shy, because when I asked to read, “Could you read with me please?” And she said, “No, I’m not going to read. You will read for me.” And, I didn’t want really to argue with her, I didn’t know maybe she is shy, maybe she has some problems with reading. So, I started reading with her… I felt really </a:t>
            </a:r>
            <a:r>
              <a:rPr lang="en-US" sz="2400" dirty="0" smtClean="0"/>
              <a:t>happy… </a:t>
            </a:r>
            <a:r>
              <a:rPr lang="en-US" sz="2400" dirty="0" smtClean="0"/>
              <a:t>when she corrected </a:t>
            </a:r>
            <a:r>
              <a:rPr lang="en-US" sz="2400" dirty="0" smtClean="0"/>
              <a:t>me, like</a:t>
            </a:r>
            <a:r>
              <a:rPr lang="en-US" sz="2400" dirty="0" smtClean="0"/>
              <a:t>, I made some</a:t>
            </a:r>
            <a:r>
              <a:rPr lang="en-US" sz="2400" dirty="0" smtClean="0"/>
              <a:t>… maybe </a:t>
            </a:r>
            <a:r>
              <a:rPr lang="en-US" sz="2400" dirty="0" smtClean="0"/>
              <a:t>mistakes in public so that girl could correct me and say something. </a:t>
            </a:r>
            <a:r>
              <a:rPr lang="en-US" sz="2400" dirty="0"/>
              <a:t>And I felt a little bit </a:t>
            </a:r>
            <a:r>
              <a:rPr lang="en-US" sz="2400" dirty="0" smtClean="0"/>
              <a:t>better… </a:t>
            </a:r>
            <a:r>
              <a:rPr lang="en-US" sz="2400" dirty="0"/>
              <a:t>she kind of interacted with me</a:t>
            </a:r>
            <a:r>
              <a:rPr lang="en-US" sz="2400" dirty="0" smtClean="0"/>
              <a:t>.” </a:t>
            </a:r>
          </a:p>
          <a:p>
            <a:pPr marL="0" lvl="0" indent="0">
              <a:buNone/>
            </a:pPr>
            <a:endParaRPr lang="en-US" sz="2400" dirty="0" smtClean="0"/>
          </a:p>
          <a:p>
            <a:pPr marL="0" lvl="0" indent="0">
              <a:buNone/>
            </a:pPr>
            <a:r>
              <a:rPr lang="en-US" sz="2400" dirty="0" smtClean="0"/>
              <a:t>“I was feeling very </a:t>
            </a:r>
            <a:r>
              <a:rPr lang="en-US" sz="2400" dirty="0" smtClean="0"/>
              <a:t>anxious </a:t>
            </a:r>
            <a:r>
              <a:rPr lang="en-US" sz="2400" dirty="0" smtClean="0"/>
              <a:t>before the </a:t>
            </a:r>
            <a:r>
              <a:rPr lang="en-US" sz="2400" dirty="0" smtClean="0"/>
              <a:t>experience… </a:t>
            </a:r>
            <a:r>
              <a:rPr lang="en-US" sz="2400" dirty="0" smtClean="0"/>
              <a:t>I was really </a:t>
            </a:r>
            <a:r>
              <a:rPr lang="en-US" sz="2400" dirty="0" smtClean="0"/>
              <a:t>frightened… </a:t>
            </a:r>
            <a:r>
              <a:rPr lang="en-US" sz="2400" dirty="0" smtClean="0"/>
              <a:t>But, after this </a:t>
            </a:r>
            <a:r>
              <a:rPr lang="en-US" sz="2400" dirty="0" smtClean="0"/>
              <a:t>experience, </a:t>
            </a:r>
            <a:r>
              <a:rPr lang="en-US" sz="2400" dirty="0" smtClean="0"/>
              <a:t>I understood like maybe people do not really pay attention to my mistakes, like grammar mistakes or pronunciation mistakes. Like, not a lot of people really care about all that. And it made me a little bit more confident in English.”</a:t>
            </a:r>
          </a:p>
          <a:p>
            <a:pPr marL="0" lvl="0" indent="0">
              <a:buNone/>
            </a:pPr>
            <a:endParaRPr lang="en-US" sz="2400" dirty="0" smtClean="0"/>
          </a:p>
        </p:txBody>
      </p:sp>
    </p:spTree>
    <p:extLst>
      <p:ext uri="{BB962C8B-B14F-4D97-AF65-F5344CB8AC3E}">
        <p14:creationId xmlns:p14="http://schemas.microsoft.com/office/powerpoint/2010/main" val="42915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Student Perspective: </a:t>
            </a:r>
            <a:br>
              <a:rPr lang="en-US" b="1" dirty="0" smtClean="0"/>
            </a:br>
            <a:r>
              <a:rPr lang="en-US" dirty="0" smtClean="0"/>
              <a:t>Noting the Linguistic Learning Opportunities   </a:t>
            </a:r>
            <a:endParaRPr lang="en-US" dirty="0"/>
          </a:p>
        </p:txBody>
      </p:sp>
      <p:sp>
        <p:nvSpPr>
          <p:cNvPr id="3" name="Content Placeholder 2"/>
          <p:cNvSpPr>
            <a:spLocks noGrp="1"/>
          </p:cNvSpPr>
          <p:nvPr>
            <p:ph idx="1"/>
          </p:nvPr>
        </p:nvSpPr>
        <p:spPr>
          <a:xfrm>
            <a:off x="838200" y="2103120"/>
            <a:ext cx="10515600" cy="4454434"/>
          </a:xfrm>
        </p:spPr>
        <p:txBody>
          <a:bodyPr>
            <a:normAutofit fontScale="77500" lnSpcReduction="20000"/>
          </a:bodyPr>
          <a:lstStyle/>
          <a:p>
            <a:pPr marL="0" lvl="0" indent="0">
              <a:buNone/>
            </a:pPr>
            <a:r>
              <a:rPr lang="en-US" dirty="0" smtClean="0"/>
              <a:t>“I </a:t>
            </a:r>
            <a:r>
              <a:rPr lang="en-US" dirty="0"/>
              <a:t>think it all still provides, like pushes me to really interact with </a:t>
            </a:r>
            <a:r>
              <a:rPr lang="en-US" dirty="0" smtClean="0"/>
              <a:t>others… although </a:t>
            </a:r>
            <a:r>
              <a:rPr lang="en-US" dirty="0"/>
              <a:t>you’re in Canada, you’re </a:t>
            </a:r>
            <a:r>
              <a:rPr lang="en-US" dirty="0" smtClean="0"/>
              <a:t>studying </a:t>
            </a:r>
            <a:r>
              <a:rPr lang="en-US" dirty="0"/>
              <a:t>in Canadian university, your opportunity to really speak English with others are still limited in this program. So, I think attending this Reading Week Program somehow is like </a:t>
            </a:r>
            <a:r>
              <a:rPr lang="en-US" b="1" dirty="0"/>
              <a:t>pushing me to, like, go out; to like explore and just communicate with others</a:t>
            </a:r>
            <a:r>
              <a:rPr lang="en-US" dirty="0" smtClean="0"/>
              <a:t>.”</a:t>
            </a:r>
          </a:p>
          <a:p>
            <a:pPr marL="0" lvl="0" indent="0">
              <a:buNone/>
            </a:pPr>
            <a:endParaRPr lang="en-US" dirty="0"/>
          </a:p>
          <a:p>
            <a:pPr marL="0" lvl="0" indent="0">
              <a:buNone/>
            </a:pPr>
            <a:r>
              <a:rPr lang="en-US" dirty="0" smtClean="0"/>
              <a:t>“In </a:t>
            </a:r>
            <a:r>
              <a:rPr lang="en-US" dirty="0"/>
              <a:t>this </a:t>
            </a:r>
            <a:r>
              <a:rPr lang="en-US" dirty="0" smtClean="0"/>
              <a:t>way, </a:t>
            </a:r>
            <a:r>
              <a:rPr lang="en-US" b="1" dirty="0"/>
              <a:t>I have more chances to speak in English rather than class</a:t>
            </a:r>
            <a:r>
              <a:rPr lang="en-US" dirty="0"/>
              <a:t>. Cause they’re always too many people in class. The professor don’t always have time to, like, communicate with EACH one of them. And, like, especially when I communicate with kids, like…Cause, like, their English skill is better than me I know. Cause sometimes there are communication problems. So, I have to EXPLAIN to them, and they have to explain to me like some local food I don’t know or yeah. So, in this way I have to improve my English</a:t>
            </a:r>
            <a:r>
              <a:rPr lang="en-US" dirty="0" smtClean="0"/>
              <a:t>.” </a:t>
            </a:r>
          </a:p>
          <a:p>
            <a:pPr marL="0" lvl="0" indent="0">
              <a:buNone/>
            </a:pPr>
            <a:endParaRPr lang="en-US" dirty="0"/>
          </a:p>
          <a:p>
            <a:pPr marL="0" lvl="0" indent="0">
              <a:buNone/>
            </a:pPr>
            <a:r>
              <a:rPr lang="en-US" dirty="0" smtClean="0"/>
              <a:t>“Sometimes </a:t>
            </a:r>
            <a:r>
              <a:rPr lang="en-US" dirty="0"/>
              <a:t>I can ask them, what's this word about? And they can help me to paraphrase or just make some examples and </a:t>
            </a:r>
            <a:r>
              <a:rPr lang="en-US" b="1"/>
              <a:t>teach </a:t>
            </a:r>
            <a:r>
              <a:rPr lang="en-US" b="1" smtClean="0"/>
              <a:t>me.</a:t>
            </a:r>
            <a:r>
              <a:rPr lang="en-US" smtClean="0"/>
              <a:t>”</a:t>
            </a:r>
            <a:endParaRPr lang="en-US" dirty="0" smtClean="0"/>
          </a:p>
        </p:txBody>
      </p:sp>
    </p:spTree>
    <p:extLst>
      <p:ext uri="{BB962C8B-B14F-4D97-AF65-F5344CB8AC3E}">
        <p14:creationId xmlns:p14="http://schemas.microsoft.com/office/powerpoint/2010/main" val="9958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91345" cy="1325563"/>
          </a:xfrm>
        </p:spPr>
        <p:txBody>
          <a:bodyPr>
            <a:normAutofit/>
          </a:bodyPr>
          <a:lstStyle/>
          <a:p>
            <a:r>
              <a:rPr lang="en-US" b="1" dirty="0" smtClean="0"/>
              <a:t>The Student Perspective: </a:t>
            </a:r>
            <a:br>
              <a:rPr lang="en-US" b="1" dirty="0" smtClean="0"/>
            </a:br>
            <a:r>
              <a:rPr lang="en-US" sz="4000" dirty="0" smtClean="0"/>
              <a:t>Learning about Cultural Differences, the Community </a:t>
            </a:r>
            <a:endParaRPr lang="en-US" dirty="0"/>
          </a:p>
        </p:txBody>
      </p:sp>
      <p:sp>
        <p:nvSpPr>
          <p:cNvPr id="3" name="Content Placeholder 2"/>
          <p:cNvSpPr>
            <a:spLocks noGrp="1"/>
          </p:cNvSpPr>
          <p:nvPr>
            <p:ph idx="1"/>
          </p:nvPr>
        </p:nvSpPr>
        <p:spPr>
          <a:xfrm>
            <a:off x="838200" y="2103120"/>
            <a:ext cx="10515600" cy="4454434"/>
          </a:xfrm>
        </p:spPr>
        <p:txBody>
          <a:bodyPr>
            <a:normAutofit/>
          </a:bodyPr>
          <a:lstStyle/>
          <a:p>
            <a:pPr marL="0" lvl="0" indent="0">
              <a:buNone/>
            </a:pPr>
            <a:r>
              <a:rPr lang="en-US" sz="2600" dirty="0" smtClean="0"/>
              <a:t>“I learned </a:t>
            </a:r>
            <a:r>
              <a:rPr lang="en-US" sz="2600" dirty="0"/>
              <a:t>a different kind of teaching method in </a:t>
            </a:r>
            <a:r>
              <a:rPr lang="en-US" sz="2600" dirty="0" smtClean="0"/>
              <a:t>Canada... </a:t>
            </a:r>
            <a:r>
              <a:rPr lang="en-US" sz="2600" dirty="0"/>
              <a:t>In China, we only do a lot of homework in the elementary school but they're really </a:t>
            </a:r>
            <a:r>
              <a:rPr lang="en-US" sz="2600" dirty="0" smtClean="0"/>
              <a:t>heavy.” </a:t>
            </a:r>
          </a:p>
          <a:p>
            <a:pPr marL="0" lvl="0" indent="0">
              <a:buNone/>
            </a:pPr>
            <a:endParaRPr lang="en-US" sz="2600" dirty="0"/>
          </a:p>
          <a:p>
            <a:pPr marL="0" lvl="0" indent="0">
              <a:buNone/>
            </a:pPr>
            <a:r>
              <a:rPr lang="en-US" sz="2600" dirty="0" smtClean="0"/>
              <a:t>“I </a:t>
            </a:r>
            <a:r>
              <a:rPr lang="en-US" sz="2600" dirty="0"/>
              <a:t>understood, like, okay there are children that there are also kind of different cultures and maybe they also have some problems even though they kind of growing up in this </a:t>
            </a:r>
            <a:r>
              <a:rPr lang="en-US" sz="2600" dirty="0" smtClean="0"/>
              <a:t>country.”</a:t>
            </a:r>
          </a:p>
          <a:p>
            <a:pPr marL="0" lvl="0" indent="0">
              <a:buNone/>
            </a:pPr>
            <a:endParaRPr lang="en-US" sz="2600" dirty="0"/>
          </a:p>
          <a:p>
            <a:pPr marL="0" lvl="0" indent="0">
              <a:buNone/>
            </a:pPr>
            <a:r>
              <a:rPr lang="en-US" sz="2600" dirty="0" smtClean="0"/>
              <a:t>“Actually</a:t>
            </a:r>
            <a:r>
              <a:rPr lang="en-US" sz="2600" dirty="0"/>
              <a:t>, I said “no” one time, and suddenly, I found that “no” is a harsh word for them, actually, when I said “no”, the child went silent and suddenly I realized this is not </a:t>
            </a:r>
            <a:r>
              <a:rPr lang="en-US" sz="2600" dirty="0" err="1"/>
              <a:t>gonna</a:t>
            </a:r>
            <a:r>
              <a:rPr lang="en-US" sz="2600" dirty="0"/>
              <a:t> be okay and I have to change</a:t>
            </a:r>
            <a:r>
              <a:rPr lang="en-US" sz="2600" dirty="0" smtClean="0"/>
              <a:t>.”  </a:t>
            </a:r>
            <a:endParaRPr lang="en-US" sz="2600" dirty="0"/>
          </a:p>
        </p:txBody>
      </p:sp>
    </p:spTree>
    <p:extLst>
      <p:ext uri="{BB962C8B-B14F-4D97-AF65-F5344CB8AC3E}">
        <p14:creationId xmlns:p14="http://schemas.microsoft.com/office/powerpoint/2010/main" val="6561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Student Perspective: </a:t>
            </a:r>
            <a:br>
              <a:rPr lang="en-US" b="1" dirty="0" smtClean="0"/>
            </a:br>
            <a:r>
              <a:rPr lang="en-US" dirty="0"/>
              <a:t>C</a:t>
            </a:r>
            <a:r>
              <a:rPr lang="en-US" dirty="0" smtClean="0"/>
              <a:t>onnecting through Community &amp; Culture </a:t>
            </a:r>
            <a:endParaRPr lang="en-US" dirty="0"/>
          </a:p>
        </p:txBody>
      </p:sp>
      <p:sp>
        <p:nvSpPr>
          <p:cNvPr id="3" name="Content Placeholder 2"/>
          <p:cNvSpPr>
            <a:spLocks noGrp="1"/>
          </p:cNvSpPr>
          <p:nvPr>
            <p:ph idx="1"/>
          </p:nvPr>
        </p:nvSpPr>
        <p:spPr>
          <a:xfrm>
            <a:off x="838200" y="2103120"/>
            <a:ext cx="10515600" cy="4454434"/>
          </a:xfrm>
        </p:spPr>
        <p:txBody>
          <a:bodyPr>
            <a:normAutofit fontScale="92500" lnSpcReduction="10000"/>
          </a:bodyPr>
          <a:lstStyle/>
          <a:p>
            <a:pPr marL="0" indent="0">
              <a:buNone/>
            </a:pPr>
            <a:r>
              <a:rPr lang="en-US" dirty="0" smtClean="0"/>
              <a:t>Connecting through their culture  </a:t>
            </a:r>
            <a:endParaRPr lang="en-US" dirty="0"/>
          </a:p>
          <a:p>
            <a:pPr marL="457200" lvl="1" indent="0">
              <a:buNone/>
            </a:pPr>
            <a:r>
              <a:rPr lang="en-US" dirty="0" smtClean="0"/>
              <a:t>“In </a:t>
            </a:r>
            <a:r>
              <a:rPr lang="en-US" dirty="0"/>
              <a:t>the </a:t>
            </a:r>
            <a:r>
              <a:rPr lang="en-US" dirty="0" smtClean="0"/>
              <a:t>elementary [school], there </a:t>
            </a:r>
            <a:r>
              <a:rPr lang="en-US" dirty="0"/>
              <a:t>are still some, like Chinese </a:t>
            </a:r>
            <a:r>
              <a:rPr lang="en-US" dirty="0" smtClean="0"/>
              <a:t>students… </a:t>
            </a:r>
            <a:r>
              <a:rPr lang="en-US" dirty="0"/>
              <a:t>but they born in Canada, but part of them, they can speak a little Chinese. And I think, when they first saw me, they have the sense of familiar, and they are willing to talk to me and learn from me cause I’m the only foreign student in my group. They kept asking me questions about, like, some questions about Chinese background, or, even ask me to teach them some Chinese phrase</a:t>
            </a:r>
            <a:r>
              <a:rPr lang="en-US" dirty="0" smtClean="0"/>
              <a:t>.”</a:t>
            </a:r>
            <a:endParaRPr lang="en-US" dirty="0"/>
          </a:p>
          <a:p>
            <a:pPr marL="457200" lvl="1" indent="0">
              <a:buNone/>
            </a:pPr>
            <a:endParaRPr lang="en-US" dirty="0"/>
          </a:p>
          <a:p>
            <a:pPr marL="0" indent="0">
              <a:buNone/>
            </a:pPr>
            <a:r>
              <a:rPr lang="en-US" dirty="0" smtClean="0"/>
              <a:t>Building Community within UBC</a:t>
            </a:r>
            <a:endParaRPr lang="en-US" dirty="0"/>
          </a:p>
          <a:p>
            <a:pPr marL="457200" lvl="1" indent="0">
              <a:buNone/>
            </a:pPr>
            <a:r>
              <a:rPr lang="en-US" dirty="0" smtClean="0"/>
              <a:t>“</a:t>
            </a:r>
            <a:r>
              <a:rPr lang="en-US" dirty="0"/>
              <a:t>F</a:t>
            </a:r>
            <a:r>
              <a:rPr lang="en-US" dirty="0" smtClean="0"/>
              <a:t>or </a:t>
            </a:r>
            <a:r>
              <a:rPr lang="en-US" dirty="0"/>
              <a:t>this time, I am engaging with students, </a:t>
            </a:r>
            <a:r>
              <a:rPr lang="en-US" dirty="0" smtClean="0"/>
              <a:t>but </a:t>
            </a:r>
            <a:r>
              <a:rPr lang="en-US" dirty="0"/>
              <a:t>I’m also engaging with my peers, they’re also, like there are local students, there some international students from other countries, this </a:t>
            </a:r>
            <a:r>
              <a:rPr lang="en-US" dirty="0" smtClean="0"/>
              <a:t>project </a:t>
            </a:r>
            <a:r>
              <a:rPr lang="en-US" dirty="0"/>
              <a:t>provide us a chance to like, communicate with each other, to share our experience to make more friends, and provide me more opportunities to engage</a:t>
            </a:r>
            <a:r>
              <a:rPr lang="en-US" dirty="0" smtClean="0"/>
              <a:t>.”</a:t>
            </a:r>
            <a:endParaRPr lang="en-US" dirty="0"/>
          </a:p>
          <a:p>
            <a:pPr marL="457200" lvl="1" indent="0">
              <a:buNone/>
            </a:pPr>
            <a:endParaRPr lang="en-US" dirty="0"/>
          </a:p>
        </p:txBody>
      </p:sp>
    </p:spTree>
    <p:extLst>
      <p:ext uri="{BB962C8B-B14F-4D97-AF65-F5344CB8AC3E}">
        <p14:creationId xmlns:p14="http://schemas.microsoft.com/office/powerpoint/2010/main" val="34149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Student Perspective: </a:t>
            </a:r>
            <a:br>
              <a:rPr lang="en-US" b="1" dirty="0" smtClean="0"/>
            </a:br>
            <a:r>
              <a:rPr lang="en-US" dirty="0" smtClean="0"/>
              <a:t>Implications for Future CEL Initiatives </a:t>
            </a:r>
            <a:endParaRPr lang="en-US" dirty="0"/>
          </a:p>
        </p:txBody>
      </p:sp>
      <p:sp>
        <p:nvSpPr>
          <p:cNvPr id="3" name="Content Placeholder 2"/>
          <p:cNvSpPr>
            <a:spLocks noGrp="1"/>
          </p:cNvSpPr>
          <p:nvPr>
            <p:ph idx="1"/>
          </p:nvPr>
        </p:nvSpPr>
        <p:spPr>
          <a:xfrm>
            <a:off x="838200" y="2103120"/>
            <a:ext cx="10515600" cy="4628756"/>
          </a:xfrm>
        </p:spPr>
        <p:txBody>
          <a:bodyPr>
            <a:normAutofit fontScale="92500" lnSpcReduction="10000"/>
          </a:bodyPr>
          <a:lstStyle/>
          <a:p>
            <a:pPr marL="0" indent="0">
              <a:buNone/>
            </a:pPr>
            <a:r>
              <a:rPr lang="en-US" dirty="0" smtClean="0"/>
              <a:t>The importance of supportive CEL environments</a:t>
            </a:r>
          </a:p>
          <a:p>
            <a:pPr lvl="1"/>
            <a:r>
              <a:rPr lang="en-US" dirty="0" smtClean="0"/>
              <a:t>“I </a:t>
            </a:r>
            <a:r>
              <a:rPr lang="en-US" dirty="0"/>
              <a:t>have a lot of support from the teachers in elementary school. Sometimes if I say something too difficult for kids to </a:t>
            </a:r>
            <a:r>
              <a:rPr lang="en-US" dirty="0" smtClean="0"/>
              <a:t>understand… </a:t>
            </a:r>
            <a:r>
              <a:rPr lang="en-US" dirty="0"/>
              <a:t>the teachers can always rephrase it to another funny way to say it, so I think I get a lot of support from the teacher and also, I learnt how to say things in more interesting </a:t>
            </a:r>
            <a:r>
              <a:rPr lang="en-US" dirty="0" smtClean="0"/>
              <a:t>way.”</a:t>
            </a:r>
          </a:p>
          <a:p>
            <a:pPr lvl="1"/>
            <a:endParaRPr lang="en-US" dirty="0"/>
          </a:p>
          <a:p>
            <a:pPr marL="0" indent="0">
              <a:buNone/>
            </a:pPr>
            <a:r>
              <a:rPr lang="en-US" dirty="0" smtClean="0"/>
              <a:t>Time commitments of CEL activities </a:t>
            </a:r>
          </a:p>
          <a:p>
            <a:pPr lvl="1"/>
            <a:r>
              <a:rPr lang="en-US" dirty="0" smtClean="0"/>
              <a:t>“Three </a:t>
            </a:r>
            <a:r>
              <a:rPr lang="en-US" dirty="0"/>
              <a:t>days are really tiring because I need to use my second language to </a:t>
            </a:r>
            <a:r>
              <a:rPr lang="en-US" dirty="0" smtClean="0"/>
              <a:t>communicate.”</a:t>
            </a:r>
          </a:p>
          <a:p>
            <a:pPr lvl="1"/>
            <a:r>
              <a:rPr lang="en-US" dirty="0" smtClean="0"/>
              <a:t>“Actually</a:t>
            </a:r>
            <a:r>
              <a:rPr lang="en-US" dirty="0"/>
              <a:t>, I don't improve a lot because it's only three days. Most of the time is the Vantage College that helps me improve my </a:t>
            </a:r>
            <a:r>
              <a:rPr lang="en-US" dirty="0" smtClean="0"/>
              <a:t>English.” </a:t>
            </a:r>
          </a:p>
          <a:p>
            <a:pPr lvl="1"/>
            <a:endParaRPr lang="en-US" dirty="0"/>
          </a:p>
          <a:p>
            <a:pPr marL="0" indent="0">
              <a:buNone/>
            </a:pPr>
            <a:r>
              <a:rPr lang="en-US" dirty="0"/>
              <a:t>Students enjoyed interacting in CEL contexts &amp; expressed a desire to learn more about “daily” communication skills in our EAP classes. </a:t>
            </a:r>
          </a:p>
          <a:p>
            <a:pPr marL="0" indent="0">
              <a:buNone/>
            </a:pPr>
            <a:endParaRPr lang="en-US" dirty="0"/>
          </a:p>
        </p:txBody>
      </p:sp>
    </p:spTree>
    <p:extLst>
      <p:ext uri="{BB962C8B-B14F-4D97-AF65-F5344CB8AC3E}">
        <p14:creationId xmlns:p14="http://schemas.microsoft.com/office/powerpoint/2010/main" val="40832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1" y="0"/>
            <a:ext cx="12281273" cy="6858000"/>
          </a:xfrm>
          <a:prstGeom prst="rect">
            <a:avLst/>
          </a:prstGeom>
        </p:spPr>
      </p:pic>
      <p:sp>
        <p:nvSpPr>
          <p:cNvPr id="2" name="Title 1"/>
          <p:cNvSpPr>
            <a:spLocks noGrp="1"/>
          </p:cNvSpPr>
          <p:nvPr>
            <p:ph type="ctrTitle"/>
          </p:nvPr>
        </p:nvSpPr>
        <p:spPr>
          <a:xfrm>
            <a:off x="521207" y="1338427"/>
            <a:ext cx="6458713" cy="3255264"/>
          </a:xfrm>
        </p:spPr>
        <p:txBody>
          <a:bodyPr>
            <a:normAutofit/>
          </a:bodyPr>
          <a:lstStyle/>
          <a:p>
            <a:r>
              <a:rPr lang="en-US" sz="4800" dirty="0" smtClean="0">
                <a:solidFill>
                  <a:schemeClr val="tx1"/>
                </a:solidFill>
              </a:rPr>
              <a:t>A Transferrable Community Engaged Learning Project </a:t>
            </a:r>
            <a:endParaRPr lang="en-US" sz="4800" dirty="0">
              <a:solidFill>
                <a:schemeClr val="tx1"/>
              </a:solidFill>
            </a:endParaRPr>
          </a:p>
        </p:txBody>
      </p:sp>
      <p:sp>
        <p:nvSpPr>
          <p:cNvPr id="3" name="Subtitle 2"/>
          <p:cNvSpPr>
            <a:spLocks noGrp="1"/>
          </p:cNvSpPr>
          <p:nvPr>
            <p:ph type="subTitle" idx="1"/>
          </p:nvPr>
        </p:nvSpPr>
        <p:spPr>
          <a:xfrm>
            <a:off x="521207" y="4885508"/>
            <a:ext cx="6458713" cy="729617"/>
          </a:xfrm>
        </p:spPr>
        <p:txBody>
          <a:bodyPr>
            <a:noAutofit/>
          </a:bodyPr>
          <a:lstStyle/>
          <a:p>
            <a:r>
              <a:rPr lang="en-US" sz="2800" b="1" dirty="0" smtClean="0"/>
              <a:t>Promoting Social Activism </a:t>
            </a:r>
            <a:endParaRPr lang="en-US" sz="2800" b="1" dirty="0"/>
          </a:p>
        </p:txBody>
      </p:sp>
    </p:spTree>
    <p:extLst>
      <p:ext uri="{BB962C8B-B14F-4D97-AF65-F5344CB8AC3E}">
        <p14:creationId xmlns:p14="http://schemas.microsoft.com/office/powerpoint/2010/main" val="2688320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Transferrable CEL Project for EAP Classes </a:t>
            </a:r>
            <a:endParaRPr lang="en-US" dirty="0"/>
          </a:p>
        </p:txBody>
      </p:sp>
      <p:sp>
        <p:nvSpPr>
          <p:cNvPr id="3" name="Content Placeholder 2"/>
          <p:cNvSpPr>
            <a:spLocks noGrp="1"/>
          </p:cNvSpPr>
          <p:nvPr>
            <p:ph idx="1"/>
          </p:nvPr>
        </p:nvSpPr>
        <p:spPr/>
        <p:txBody>
          <a:bodyPr/>
          <a:lstStyle/>
          <a:p>
            <a:r>
              <a:rPr lang="en-US" dirty="0" smtClean="0"/>
              <a:t>Our challenge: How to make this more sustainable </a:t>
            </a:r>
          </a:p>
          <a:p>
            <a:pPr lvl="1"/>
            <a:r>
              <a:rPr lang="en-US" dirty="0" smtClean="0"/>
              <a:t>Online challenges with COVID-19 </a:t>
            </a:r>
          </a:p>
          <a:p>
            <a:pPr lvl="1"/>
            <a:r>
              <a:rPr lang="en-US" dirty="0" smtClean="0"/>
              <a:t>Transferrable to different disciplinary linked courses </a:t>
            </a:r>
          </a:p>
          <a:p>
            <a:pPr lvl="1"/>
            <a:endParaRPr lang="en-US" dirty="0" smtClean="0"/>
          </a:p>
          <a:p>
            <a:r>
              <a:rPr lang="en-US" dirty="0" smtClean="0"/>
              <a:t>Theme of </a:t>
            </a:r>
            <a:r>
              <a:rPr lang="en-US" b="1" dirty="0" smtClean="0"/>
              <a:t>Advocacy</a:t>
            </a:r>
            <a:r>
              <a:rPr lang="en-US" dirty="0" smtClean="0"/>
              <a:t> linked to course assignments </a:t>
            </a:r>
          </a:p>
          <a:p>
            <a:pPr lvl="1"/>
            <a:r>
              <a:rPr lang="en-US" dirty="0" smtClean="0"/>
              <a:t>Written blogs </a:t>
            </a:r>
            <a:r>
              <a:rPr lang="en-US" dirty="0"/>
              <a:t>and social media </a:t>
            </a:r>
            <a:r>
              <a:rPr lang="en-US" dirty="0" smtClean="0"/>
              <a:t>posts</a:t>
            </a:r>
            <a:endParaRPr lang="en-US" dirty="0"/>
          </a:p>
          <a:p>
            <a:pPr lvl="1"/>
            <a:r>
              <a:rPr lang="en-US" dirty="0" smtClean="0"/>
              <a:t>Letter of advocacy</a:t>
            </a:r>
            <a:endParaRPr lang="en-US" dirty="0"/>
          </a:p>
        </p:txBody>
      </p:sp>
      <p:pic>
        <p:nvPicPr>
          <p:cNvPr id="4" name="Picture 3"/>
          <p:cNvPicPr>
            <a:picLocks noChangeAspect="1"/>
          </p:cNvPicPr>
          <p:nvPr/>
        </p:nvPicPr>
        <p:blipFill rotWithShape="1">
          <a:blip r:embed="rId3"/>
          <a:srcRect r="2204"/>
          <a:stretch/>
        </p:blipFill>
        <p:spPr>
          <a:xfrm>
            <a:off x="4791487" y="4370521"/>
            <a:ext cx="4158343" cy="2360063"/>
          </a:xfrm>
          <a:prstGeom prst="rect">
            <a:avLst/>
          </a:prstGeom>
        </p:spPr>
      </p:pic>
      <p:pic>
        <p:nvPicPr>
          <p:cNvPr id="5" name="Content Placeholder 4"/>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9106584" y="1477420"/>
            <a:ext cx="2965495" cy="5253164"/>
          </a:xfrm>
          <a:prstGeom prst="rect">
            <a:avLst/>
          </a:prstGeom>
        </p:spPr>
      </p:pic>
      <p:sp>
        <p:nvSpPr>
          <p:cNvPr id="6" name="Rectangle 5"/>
          <p:cNvSpPr/>
          <p:nvPr/>
        </p:nvSpPr>
        <p:spPr>
          <a:xfrm>
            <a:off x="119921" y="134911"/>
            <a:ext cx="11887200" cy="659567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84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71" y="644559"/>
            <a:ext cx="3522923" cy="1271200"/>
          </a:xfrm>
        </p:spPr>
        <p:txBody>
          <a:bodyPr/>
          <a:lstStyle/>
          <a:p>
            <a:r>
              <a:rPr lang="en-US" dirty="0" smtClean="0"/>
              <a:t>What is Community Engaged Learning? </a:t>
            </a:r>
            <a:endParaRPr lang="en-US" dirty="0"/>
          </a:p>
        </p:txBody>
      </p:sp>
      <p:sp>
        <p:nvSpPr>
          <p:cNvPr id="3" name="Text Placeholder 2"/>
          <p:cNvSpPr>
            <a:spLocks noGrp="1"/>
          </p:cNvSpPr>
          <p:nvPr>
            <p:ph type="body" idx="1"/>
          </p:nvPr>
        </p:nvSpPr>
        <p:spPr>
          <a:xfrm>
            <a:off x="301433" y="2065547"/>
            <a:ext cx="3744000" cy="3350823"/>
          </a:xfrm>
        </p:spPr>
        <p:txBody>
          <a:bodyPr/>
          <a:lstStyle/>
          <a:p>
            <a:pPr marL="203195" indent="0">
              <a:buNone/>
            </a:pPr>
            <a:endParaRPr lang="en-US" sz="2400" dirty="0" smtClean="0">
              <a:solidFill>
                <a:schemeClr val="tx1"/>
              </a:solidFill>
            </a:endParaRPr>
          </a:p>
          <a:p>
            <a:pPr marL="203195" indent="0">
              <a:buNone/>
            </a:pPr>
            <a:r>
              <a:rPr lang="en-US" sz="2400" dirty="0">
                <a:solidFill>
                  <a:schemeClr val="tx1"/>
                </a:solidFill>
              </a:rPr>
              <a:t>A</a:t>
            </a:r>
            <a:r>
              <a:rPr lang="en-US" sz="2400" dirty="0" smtClean="0">
                <a:solidFill>
                  <a:schemeClr val="tx1"/>
                </a:solidFill>
              </a:rPr>
              <a:t> </a:t>
            </a:r>
            <a:r>
              <a:rPr lang="en-US" sz="2400" dirty="0">
                <a:solidFill>
                  <a:schemeClr val="tx1"/>
                </a:solidFill>
              </a:rPr>
              <a:t>form of </a:t>
            </a:r>
            <a:r>
              <a:rPr lang="en-US" sz="2400" b="1" dirty="0">
                <a:solidFill>
                  <a:schemeClr val="tx1"/>
                </a:solidFill>
              </a:rPr>
              <a:t>experiential education</a:t>
            </a:r>
            <a:r>
              <a:rPr lang="en-US" sz="2400" dirty="0">
                <a:solidFill>
                  <a:schemeClr val="tx1"/>
                </a:solidFill>
              </a:rPr>
              <a:t> </a:t>
            </a:r>
            <a:r>
              <a:rPr lang="en-US" sz="2400" dirty="0" smtClean="0">
                <a:solidFill>
                  <a:schemeClr val="tx1"/>
                </a:solidFill>
              </a:rPr>
              <a:t>where students apply</a:t>
            </a:r>
            <a:r>
              <a:rPr lang="en-US" sz="2400" dirty="0">
                <a:solidFill>
                  <a:schemeClr val="tx1"/>
                </a:solidFill>
              </a:rPr>
              <a:t>, engage, and further </a:t>
            </a:r>
            <a:r>
              <a:rPr lang="en-US" sz="2400" dirty="0" smtClean="0">
                <a:solidFill>
                  <a:schemeClr val="tx1"/>
                </a:solidFill>
              </a:rPr>
              <a:t>their </a:t>
            </a:r>
            <a:r>
              <a:rPr lang="en-US" sz="2400" dirty="0">
                <a:solidFill>
                  <a:schemeClr val="tx1"/>
                </a:solidFill>
              </a:rPr>
              <a:t>education </a:t>
            </a:r>
            <a:r>
              <a:rPr lang="en-US" sz="2400" dirty="0" smtClean="0">
                <a:solidFill>
                  <a:schemeClr val="tx1"/>
                </a:solidFill>
              </a:rPr>
              <a:t>through community involvement</a:t>
            </a:r>
          </a:p>
          <a:p>
            <a:pPr marL="203195" indent="0">
              <a:buNone/>
            </a:pPr>
            <a:endParaRPr lang="en-US" sz="2400" dirty="0">
              <a:solidFill>
                <a:schemeClr val="tx1"/>
              </a:solidFill>
            </a:endParaRPr>
          </a:p>
          <a:p>
            <a:pPr marL="203195" indent="0">
              <a:buNone/>
            </a:pPr>
            <a:r>
              <a:rPr lang="en-US" sz="2400" dirty="0" smtClean="0">
                <a:solidFill>
                  <a:schemeClr val="tx1"/>
                </a:solidFill>
              </a:rPr>
              <a:t>Often </a:t>
            </a:r>
            <a:r>
              <a:rPr lang="en-US" sz="2400" dirty="0">
                <a:solidFill>
                  <a:schemeClr val="tx1"/>
                </a:solidFill>
              </a:rPr>
              <a:t>interdisciplinary and hands </a:t>
            </a:r>
            <a:r>
              <a:rPr lang="en-US" sz="2400" dirty="0" smtClean="0">
                <a:solidFill>
                  <a:schemeClr val="tx1"/>
                </a:solidFill>
              </a:rPr>
              <a:t>on, these opportunities </a:t>
            </a:r>
            <a:r>
              <a:rPr lang="en-US" sz="2400" b="1" dirty="0" smtClean="0">
                <a:solidFill>
                  <a:schemeClr val="tx1"/>
                </a:solidFill>
              </a:rPr>
              <a:t>connect</a:t>
            </a:r>
            <a:r>
              <a:rPr lang="en-US" sz="2400" dirty="0" smtClean="0">
                <a:solidFill>
                  <a:schemeClr val="tx1"/>
                </a:solidFill>
              </a:rPr>
              <a:t> </a:t>
            </a:r>
            <a:r>
              <a:rPr lang="en-US" sz="2400" b="1" dirty="0" smtClean="0">
                <a:solidFill>
                  <a:schemeClr val="tx1"/>
                </a:solidFill>
              </a:rPr>
              <a:t>classroom </a:t>
            </a:r>
            <a:r>
              <a:rPr lang="en-US" sz="2400" b="1" dirty="0">
                <a:solidFill>
                  <a:schemeClr val="tx1"/>
                </a:solidFill>
              </a:rPr>
              <a:t>learning to</a:t>
            </a:r>
            <a:r>
              <a:rPr lang="en-US" sz="2400" dirty="0">
                <a:solidFill>
                  <a:schemeClr val="tx1"/>
                </a:solidFill>
              </a:rPr>
              <a:t> help solve </a:t>
            </a:r>
            <a:r>
              <a:rPr lang="en-US" sz="2400" b="1" dirty="0">
                <a:solidFill>
                  <a:schemeClr val="tx1"/>
                </a:solidFill>
              </a:rPr>
              <a:t>real world issues </a:t>
            </a:r>
            <a:r>
              <a:rPr lang="en-US" sz="2400" dirty="0">
                <a:solidFill>
                  <a:schemeClr val="tx1"/>
                </a:solidFill>
              </a:rPr>
              <a:t>within the </a:t>
            </a:r>
            <a:r>
              <a:rPr lang="en-US" sz="2400" dirty="0" smtClean="0">
                <a:solidFill>
                  <a:schemeClr val="tx1"/>
                </a:solidFill>
              </a:rPr>
              <a:t>community.  </a:t>
            </a:r>
            <a:endParaRPr lang="en-US" sz="2400" dirty="0">
              <a:solidFill>
                <a:schemeClr val="tx1"/>
              </a:solidFill>
            </a:endParaRPr>
          </a:p>
          <a:p>
            <a:pPr marL="203195" indent="0">
              <a:buNone/>
            </a:pPr>
            <a:endParaRPr lang="en-US" sz="2400" dirty="0">
              <a:solidFill>
                <a:schemeClr val="tx1"/>
              </a:solidFill>
            </a:endParaRPr>
          </a:p>
        </p:txBody>
      </p:sp>
      <p:pic>
        <p:nvPicPr>
          <p:cNvPr id="4" name="Picture 3"/>
          <p:cNvPicPr>
            <a:picLocks noChangeAspect="1"/>
          </p:cNvPicPr>
          <p:nvPr/>
        </p:nvPicPr>
        <p:blipFill>
          <a:blip r:embed="rId2"/>
          <a:stretch>
            <a:fillRect/>
          </a:stretch>
        </p:blipFill>
        <p:spPr>
          <a:xfrm>
            <a:off x="5041231" y="1280159"/>
            <a:ext cx="6653303" cy="4384405"/>
          </a:xfrm>
          <a:prstGeom prst="rect">
            <a:avLst/>
          </a:prstGeom>
          <a:effectLst>
            <a:softEdge rad="127000"/>
          </a:effectLst>
        </p:spPr>
      </p:pic>
    </p:spTree>
    <p:extLst>
      <p:ext uri="{BB962C8B-B14F-4D97-AF65-F5344CB8AC3E}">
        <p14:creationId xmlns:p14="http://schemas.microsoft.com/office/powerpoint/2010/main" val="23260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b="12030"/>
          <a:stretch/>
        </p:blipFill>
        <p:spPr>
          <a:xfrm>
            <a:off x="0" y="0"/>
            <a:ext cx="12162924" cy="6858000"/>
          </a:xfrm>
          <a:prstGeom prst="rect">
            <a:avLst/>
          </a:prstGeom>
        </p:spPr>
      </p:pic>
    </p:spTree>
    <p:extLst>
      <p:ext uri="{BB962C8B-B14F-4D97-AF65-F5344CB8AC3E}">
        <p14:creationId xmlns:p14="http://schemas.microsoft.com/office/powerpoint/2010/main" val="3810368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Reflections  </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smtClean="0"/>
              <a:t>This </a:t>
            </a:r>
            <a:r>
              <a:rPr lang="en-US" dirty="0"/>
              <a:t>project </a:t>
            </a:r>
            <a:r>
              <a:rPr lang="en-US" dirty="0" smtClean="0"/>
              <a:t>offers </a:t>
            </a:r>
            <a:r>
              <a:rPr lang="en-US" dirty="0"/>
              <a:t>a pedagogical example of how less explored genres in academia, such as the genre of blogs and social media posts, can be used to provide possibilities for community engagement within the academic English classroom. </a:t>
            </a:r>
            <a:endParaRPr lang="en-US" dirty="0" smtClean="0"/>
          </a:p>
          <a:p>
            <a:pPr lvl="0"/>
            <a:endParaRPr lang="en-US" dirty="0" smtClean="0"/>
          </a:p>
          <a:p>
            <a:pPr lvl="0"/>
            <a:r>
              <a:rPr lang="en-US" dirty="0" smtClean="0"/>
              <a:t>These CEL </a:t>
            </a:r>
            <a:r>
              <a:rPr lang="en-US" dirty="0"/>
              <a:t>initiatives provide students a chance hone their research skills, learn more deeply about course concepts, and produce an authentic piece of writing used to inform the general public, while also benefitting partnered community organizations. </a:t>
            </a:r>
            <a:endParaRPr lang="en-US" dirty="0" smtClean="0"/>
          </a:p>
          <a:p>
            <a:pPr lvl="0"/>
            <a:endParaRPr lang="en-US" dirty="0"/>
          </a:p>
          <a:p>
            <a:pPr lvl="0"/>
            <a:r>
              <a:rPr lang="en-US" dirty="0"/>
              <a:t>These projects also serve as a way for students to engage with the host community, a particular challenge for international EAL students.</a:t>
            </a:r>
          </a:p>
          <a:p>
            <a:endParaRPr lang="en-US" dirty="0"/>
          </a:p>
        </p:txBody>
      </p:sp>
      <p:sp>
        <p:nvSpPr>
          <p:cNvPr id="4" name="Rectangle 3"/>
          <p:cNvSpPr/>
          <p:nvPr/>
        </p:nvSpPr>
        <p:spPr>
          <a:xfrm>
            <a:off x="119921" y="134911"/>
            <a:ext cx="11887200" cy="659567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5153"/>
            <a:ext cx="12192000" cy="8088922"/>
          </a:xfrm>
          <a:prstGeom prst="rect">
            <a:avLst/>
          </a:prstGeom>
        </p:spPr>
      </p:pic>
      <p:sp>
        <p:nvSpPr>
          <p:cNvPr id="2" name="Title 1"/>
          <p:cNvSpPr>
            <a:spLocks noGrp="1"/>
          </p:cNvSpPr>
          <p:nvPr>
            <p:ph type="title"/>
          </p:nvPr>
        </p:nvSpPr>
        <p:spPr>
          <a:xfrm>
            <a:off x="838200" y="3686548"/>
            <a:ext cx="10515600" cy="1325563"/>
          </a:xfrm>
        </p:spPr>
        <p:txBody>
          <a:bodyPr>
            <a:normAutofit/>
          </a:bodyPr>
          <a:lstStyle/>
          <a:p>
            <a:r>
              <a:rPr lang="en-US" sz="6600" b="1" dirty="0" smtClean="0">
                <a:solidFill>
                  <a:schemeClr val="bg1"/>
                </a:solidFill>
              </a:rPr>
              <a:t>Thank you!</a:t>
            </a:r>
            <a:endParaRPr lang="en-US" sz="6600" b="1" dirty="0">
              <a:solidFill>
                <a:schemeClr val="bg1"/>
              </a:solidFill>
            </a:endParaRPr>
          </a:p>
        </p:txBody>
      </p:sp>
      <p:sp>
        <p:nvSpPr>
          <p:cNvPr id="3" name="Content Placeholder 2"/>
          <p:cNvSpPr>
            <a:spLocks noGrp="1"/>
          </p:cNvSpPr>
          <p:nvPr>
            <p:ph idx="1"/>
          </p:nvPr>
        </p:nvSpPr>
        <p:spPr>
          <a:xfrm>
            <a:off x="838200" y="5109881"/>
            <a:ext cx="10515600" cy="1067081"/>
          </a:xfrm>
        </p:spPr>
        <p:txBody>
          <a:bodyPr>
            <a:noAutofit/>
          </a:bodyPr>
          <a:lstStyle/>
          <a:p>
            <a:pPr marL="0" indent="0">
              <a:buNone/>
            </a:pPr>
            <a:r>
              <a:rPr lang="en-US" sz="3600" b="1" dirty="0">
                <a:solidFill>
                  <a:schemeClr val="bg1"/>
                </a:solidFill>
              </a:rPr>
              <a:t>Jennifer Lightfoot - jennifer.lightfoot@ubc.ca</a:t>
            </a:r>
          </a:p>
          <a:p>
            <a:pPr marL="0" indent="0">
              <a:buNone/>
            </a:pPr>
            <a:r>
              <a:rPr lang="en-US" sz="3600" b="1" dirty="0">
                <a:solidFill>
                  <a:schemeClr val="bg1"/>
                </a:solidFill>
              </a:rPr>
              <a:t>Daniel Riccardi - </a:t>
            </a:r>
            <a:r>
              <a:rPr lang="en-US" sz="3600" b="1" dirty="0" smtClean="0">
                <a:solidFill>
                  <a:schemeClr val="bg1"/>
                </a:solidFill>
              </a:rPr>
              <a:t>daniel.riccardi@ubc.ca</a:t>
            </a:r>
            <a:endParaRPr lang="en-US" sz="3600" b="1" dirty="0">
              <a:solidFill>
                <a:schemeClr val="bg1"/>
              </a:solidFill>
            </a:endParaRPr>
          </a:p>
        </p:txBody>
      </p:sp>
    </p:spTree>
    <p:extLst>
      <p:ext uri="{BB962C8B-B14F-4D97-AF65-F5344CB8AC3E}">
        <p14:creationId xmlns:p14="http://schemas.microsoft.com/office/powerpoint/2010/main" val="2456835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98035" y="2374232"/>
            <a:ext cx="4793965" cy="4483768"/>
          </a:xfrm>
          <a:prstGeom prst="rect">
            <a:avLst/>
          </a:prstGeom>
        </p:spPr>
      </p:pic>
      <p:sp>
        <p:nvSpPr>
          <p:cNvPr id="2" name="Title 1"/>
          <p:cNvSpPr>
            <a:spLocks noGrp="1"/>
          </p:cNvSpPr>
          <p:nvPr>
            <p:ph type="title"/>
          </p:nvPr>
        </p:nvSpPr>
        <p:spPr/>
        <p:txBody>
          <a:bodyPr/>
          <a:lstStyle/>
          <a:p>
            <a:r>
              <a:rPr lang="en-US" dirty="0" smtClean="0"/>
              <a:t>Benefits of Community Engaged Learning  </a:t>
            </a:r>
            <a:endParaRPr lang="en-US" dirty="0"/>
          </a:p>
        </p:txBody>
      </p:sp>
      <p:sp>
        <p:nvSpPr>
          <p:cNvPr id="3" name="Content Placeholder 2"/>
          <p:cNvSpPr>
            <a:spLocks noGrp="1"/>
          </p:cNvSpPr>
          <p:nvPr>
            <p:ph idx="1"/>
          </p:nvPr>
        </p:nvSpPr>
        <p:spPr>
          <a:xfrm>
            <a:off x="838200" y="1825625"/>
            <a:ext cx="9847217" cy="4888684"/>
          </a:xfrm>
        </p:spPr>
        <p:txBody>
          <a:bodyPr>
            <a:normAutofit fontScale="77500" lnSpcReduction="20000"/>
          </a:bodyPr>
          <a:lstStyle/>
          <a:p>
            <a:r>
              <a:rPr lang="en-US" dirty="0" smtClean="0"/>
              <a:t>Offers an opportunity to </a:t>
            </a:r>
            <a:r>
              <a:rPr lang="en-US" b="1" dirty="0" smtClean="0"/>
              <a:t>apply course learning to authentic contexts</a:t>
            </a:r>
            <a:r>
              <a:rPr lang="en-US" dirty="0" smtClean="0"/>
              <a:t>, applying course concepts to help develop solutions to social and environmental issues </a:t>
            </a:r>
          </a:p>
          <a:p>
            <a:endParaRPr lang="en-US" dirty="0" smtClean="0"/>
          </a:p>
          <a:p>
            <a:r>
              <a:rPr lang="en-US" dirty="0" smtClean="0"/>
              <a:t>Allows students to move beyond the classroom to </a:t>
            </a:r>
            <a:r>
              <a:rPr lang="en-US" b="1" dirty="0" smtClean="0"/>
              <a:t>practice skills </a:t>
            </a:r>
            <a:br>
              <a:rPr lang="en-US" b="1" dirty="0" smtClean="0"/>
            </a:br>
            <a:r>
              <a:rPr lang="en-US" dirty="0" smtClean="0"/>
              <a:t>that they are learning in class, and even </a:t>
            </a:r>
            <a:r>
              <a:rPr lang="en-US" b="1" dirty="0" smtClean="0"/>
              <a:t>build new </a:t>
            </a:r>
            <a:r>
              <a:rPr lang="en-US" dirty="0" smtClean="0"/>
              <a:t>(transferable, </a:t>
            </a:r>
            <a:br>
              <a:rPr lang="en-US" dirty="0" smtClean="0"/>
            </a:br>
            <a:r>
              <a:rPr lang="en-US" dirty="0" smtClean="0"/>
              <a:t>resume boosting) skills  </a:t>
            </a:r>
          </a:p>
          <a:p>
            <a:endParaRPr lang="en-US" dirty="0" smtClean="0"/>
          </a:p>
          <a:p>
            <a:r>
              <a:rPr lang="en-US" dirty="0" smtClean="0"/>
              <a:t>Provides opportunities for </a:t>
            </a:r>
            <a:r>
              <a:rPr lang="en-US" b="1" dirty="0" smtClean="0"/>
              <a:t>networking</a:t>
            </a:r>
            <a:r>
              <a:rPr lang="en-US" dirty="0" smtClean="0"/>
              <a:t>, learning about </a:t>
            </a:r>
            <a:br>
              <a:rPr lang="en-US" dirty="0" smtClean="0"/>
            </a:br>
            <a:r>
              <a:rPr lang="en-US" dirty="0" smtClean="0"/>
              <a:t>different possibilities within the community </a:t>
            </a:r>
          </a:p>
          <a:p>
            <a:endParaRPr lang="en-US" dirty="0" smtClean="0"/>
          </a:p>
          <a:p>
            <a:r>
              <a:rPr lang="en-US" dirty="0" smtClean="0"/>
              <a:t>Allows students to connect outside of the classroom and </a:t>
            </a:r>
            <a:br>
              <a:rPr lang="en-US" dirty="0" smtClean="0"/>
            </a:br>
            <a:r>
              <a:rPr lang="en-US" b="1" dirty="0" smtClean="0"/>
              <a:t>build their own communities</a:t>
            </a:r>
            <a:r>
              <a:rPr lang="en-US" dirty="0" smtClean="0"/>
              <a:t>, out of the campus bubble</a:t>
            </a:r>
          </a:p>
          <a:p>
            <a:endParaRPr lang="en-US" dirty="0" smtClean="0"/>
          </a:p>
          <a:p>
            <a:r>
              <a:rPr lang="en-US" dirty="0" smtClean="0"/>
              <a:t>A chance </a:t>
            </a:r>
            <a:r>
              <a:rPr lang="en-US" dirty="0" smtClean="0"/>
              <a:t>to </a:t>
            </a:r>
            <a:r>
              <a:rPr lang="en-US" b="1" dirty="0" smtClean="0"/>
              <a:t>give </a:t>
            </a:r>
            <a:r>
              <a:rPr lang="en-US" b="1" dirty="0" smtClean="0"/>
              <a:t>back </a:t>
            </a:r>
            <a:r>
              <a:rPr lang="en-US" dirty="0" smtClean="0"/>
              <a:t>to the community and make a </a:t>
            </a:r>
            <a:r>
              <a:rPr lang="en-US" b="1" dirty="0" smtClean="0"/>
              <a:t>positive </a:t>
            </a:r>
            <a:br>
              <a:rPr lang="en-US" b="1" dirty="0" smtClean="0"/>
            </a:br>
            <a:r>
              <a:rPr lang="en-US" b="1" dirty="0" smtClean="0"/>
              <a:t>change</a:t>
            </a:r>
            <a:r>
              <a:rPr lang="en-US" dirty="0" smtClean="0"/>
              <a:t> in the world</a:t>
            </a:r>
            <a:r>
              <a:rPr lang="en-US" dirty="0"/>
              <a:t>!</a:t>
            </a:r>
            <a:endParaRPr lang="en-US" dirty="0" smtClean="0"/>
          </a:p>
        </p:txBody>
      </p:sp>
    </p:spTree>
    <p:extLst>
      <p:ext uri="{BB962C8B-B14F-4D97-AF65-F5344CB8AC3E}">
        <p14:creationId xmlns:p14="http://schemas.microsoft.com/office/powerpoint/2010/main" val="6798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0423"/>
            <a:ext cx="12192000" cy="7998423"/>
          </a:xfrm>
          <a:prstGeom prst="rect">
            <a:avLst/>
          </a:prstGeom>
        </p:spPr>
      </p:pic>
      <p:sp>
        <p:nvSpPr>
          <p:cNvPr id="2" name="Title 1"/>
          <p:cNvSpPr>
            <a:spLocks noGrp="1"/>
          </p:cNvSpPr>
          <p:nvPr>
            <p:ph type="title"/>
          </p:nvPr>
        </p:nvSpPr>
        <p:spPr>
          <a:xfrm>
            <a:off x="838200" y="900703"/>
            <a:ext cx="10515600" cy="1325563"/>
          </a:xfrm>
        </p:spPr>
        <p:txBody>
          <a:bodyPr>
            <a:noAutofit/>
          </a:bodyPr>
          <a:lstStyle/>
          <a:p>
            <a:pPr algn="ctr"/>
            <a:r>
              <a:rPr lang="en-US" sz="4600" b="1" dirty="0" smtClean="0"/>
              <a:t>The Centre </a:t>
            </a:r>
            <a:r>
              <a:rPr lang="en-US" sz="4600" b="1" dirty="0"/>
              <a:t>for Community Engaged Learning </a:t>
            </a:r>
            <a:r>
              <a:rPr lang="en-US" sz="4600" b="1" dirty="0" smtClean="0"/>
              <a:t/>
            </a:r>
            <a:br>
              <a:rPr lang="en-US" sz="4600" b="1" dirty="0" smtClean="0"/>
            </a:br>
            <a:r>
              <a:rPr lang="en-US" sz="4600" dirty="0" smtClean="0"/>
              <a:t>at the University of British Columbia </a:t>
            </a:r>
            <a:endParaRPr lang="en-US" sz="4600" dirty="0"/>
          </a:p>
        </p:txBody>
      </p:sp>
    </p:spTree>
    <p:extLst>
      <p:ext uri="{BB962C8B-B14F-4D97-AF65-F5344CB8AC3E}">
        <p14:creationId xmlns:p14="http://schemas.microsoft.com/office/powerpoint/2010/main" val="360479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UBC Funded Project:  </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t>Expanding </a:t>
            </a:r>
            <a:r>
              <a:rPr lang="en-US" sz="3200" b="1" dirty="0"/>
              <a:t>Community Engaged Learning Opportunities Across First Year Cohort-Based Programs </a:t>
            </a:r>
            <a:r>
              <a:rPr lang="en-US" sz="3200" dirty="0" smtClean="0"/>
              <a:t> </a:t>
            </a:r>
          </a:p>
          <a:p>
            <a:pPr marL="0" indent="0">
              <a:buNone/>
            </a:pPr>
            <a:endParaRPr lang="en-US" dirty="0"/>
          </a:p>
          <a:p>
            <a:r>
              <a:rPr lang="en-US" dirty="0" smtClean="0"/>
              <a:t>Building faculty knowledge and confidence in developing CEL opportunities </a:t>
            </a:r>
            <a:r>
              <a:rPr lang="en-US" dirty="0" smtClean="0"/>
              <a:t>in </a:t>
            </a:r>
            <a:r>
              <a:rPr lang="en-US" dirty="0"/>
              <a:t>first year cohort </a:t>
            </a:r>
            <a:r>
              <a:rPr lang="en-US" dirty="0" smtClean="0"/>
              <a:t>programs </a:t>
            </a:r>
          </a:p>
          <a:p>
            <a:r>
              <a:rPr lang="en-US" dirty="0" smtClean="0"/>
              <a:t>Sustainable </a:t>
            </a:r>
            <a:r>
              <a:rPr lang="en-US" dirty="0"/>
              <a:t>resource support </a:t>
            </a:r>
            <a:endParaRPr lang="en-US" dirty="0" smtClean="0"/>
          </a:p>
          <a:p>
            <a:pPr lvl="1"/>
            <a:r>
              <a:rPr lang="en-US" dirty="0" smtClean="0"/>
              <a:t>Specially </a:t>
            </a:r>
            <a:r>
              <a:rPr lang="en-US" dirty="0"/>
              <a:t>trained CEL TA Fellows who, combined with CEL Mentors, </a:t>
            </a:r>
            <a:r>
              <a:rPr lang="en-US" dirty="0" smtClean="0"/>
              <a:t>support </a:t>
            </a:r>
            <a:r>
              <a:rPr lang="en-US" dirty="0"/>
              <a:t>new practitioners of CEL in exploring this innovative pedagogical </a:t>
            </a:r>
            <a:r>
              <a:rPr lang="en-US" dirty="0" smtClean="0"/>
              <a:t>method</a:t>
            </a:r>
            <a:endParaRPr lang="en-US" dirty="0"/>
          </a:p>
        </p:txBody>
      </p:sp>
    </p:spTree>
    <p:extLst>
      <p:ext uri="{BB962C8B-B14F-4D97-AF65-F5344CB8AC3E}">
        <p14:creationId xmlns:p14="http://schemas.microsoft.com/office/powerpoint/2010/main" val="4120644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4000" dirty="0"/>
              <a:t>Our </a:t>
            </a:r>
            <a:r>
              <a:rPr lang="en-US" sz="4000" dirty="0" smtClean="0"/>
              <a:t>Context: </a:t>
            </a:r>
            <a:r>
              <a:rPr lang="en-US" sz="4000" b="1" dirty="0" smtClean="0"/>
              <a:t>The Vantage One Programs at UBC </a:t>
            </a:r>
            <a:r>
              <a:rPr lang="en-US" sz="4000" dirty="0" smtClean="0"/>
              <a:t> </a:t>
            </a:r>
            <a:endParaRPr lang="en-US" sz="4000" dirty="0"/>
          </a:p>
        </p:txBody>
      </p:sp>
      <p:pic>
        <p:nvPicPr>
          <p:cNvPr id="4" name="Picture 1" descr="image001">
            <a:extLst>
              <a:ext uri="{FF2B5EF4-FFF2-40B4-BE49-F238E27FC236}">
                <a16:creationId xmlns="" xmlns:a16="http://schemas.microsoft.com/office/drawing/2014/main" id="{264B1568-C1A2-6C48-9AD8-E6D1ED4F5A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181" y="1325563"/>
            <a:ext cx="6765637" cy="546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032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1EF796-366F-DD45-9E1B-E48ABB0EF7D0}"/>
              </a:ext>
            </a:extLst>
          </p:cNvPr>
          <p:cNvSpPr>
            <a:spLocks noGrp="1"/>
          </p:cNvSpPr>
          <p:nvPr>
            <p:ph type="title"/>
          </p:nvPr>
        </p:nvSpPr>
        <p:spPr>
          <a:xfrm>
            <a:off x="864325" y="159221"/>
            <a:ext cx="10515600" cy="1325563"/>
          </a:xfrm>
        </p:spPr>
        <p:txBody>
          <a:bodyPr/>
          <a:lstStyle/>
          <a:p>
            <a:r>
              <a:rPr lang="en-US" b="1" dirty="0" smtClean="0"/>
              <a:t>Vantage College Curricular Model:</a:t>
            </a:r>
            <a:endParaRPr lang="en-US" b="1" dirty="0"/>
          </a:p>
        </p:txBody>
      </p:sp>
      <p:graphicFrame>
        <p:nvGraphicFramePr>
          <p:cNvPr id="4" name="Diagram 3">
            <a:extLst>
              <a:ext uri="{FF2B5EF4-FFF2-40B4-BE49-F238E27FC236}">
                <a16:creationId xmlns="" xmlns:a16="http://schemas.microsoft.com/office/drawing/2014/main" id="{067E9559-52CB-464E-BC4E-F117E2E31A53}"/>
              </a:ext>
            </a:extLst>
          </p:cNvPr>
          <p:cNvGraphicFramePr/>
          <p:nvPr/>
        </p:nvGraphicFramePr>
        <p:xfrm>
          <a:off x="2855640" y="1484784"/>
          <a:ext cx="7272808" cy="2009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 xmlns:a16="http://schemas.microsoft.com/office/drawing/2014/main" id="{0A8F60E7-54DF-5F4E-9E9C-8047593DD48C}"/>
              </a:ext>
            </a:extLst>
          </p:cNvPr>
          <p:cNvGraphicFramePr/>
          <p:nvPr/>
        </p:nvGraphicFramePr>
        <p:xfrm>
          <a:off x="2855640" y="3573016"/>
          <a:ext cx="7272808"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 xmlns:a16="http://schemas.microsoft.com/office/drawing/2014/main" id="{B0CEBFCC-3903-4C42-901C-EA63CD6D767F}"/>
              </a:ext>
            </a:extLst>
          </p:cNvPr>
          <p:cNvSpPr txBox="1"/>
          <p:nvPr/>
        </p:nvSpPr>
        <p:spPr>
          <a:xfrm>
            <a:off x="2855640" y="6093296"/>
            <a:ext cx="7272808" cy="400110"/>
          </a:xfrm>
          <a:prstGeom prst="rect">
            <a:avLst/>
          </a:prstGeom>
          <a:solidFill>
            <a:schemeClr val="tx1">
              <a:lumMod val="50000"/>
              <a:lumOff val="50000"/>
            </a:schemeClr>
          </a:solidFill>
        </p:spPr>
        <p:txBody>
          <a:bodyPr wrap="square" rtlCol="0" anchor="t">
            <a:spAutoFit/>
          </a:bodyPr>
          <a:lstStyle/>
          <a:p>
            <a:pPr algn="ctr"/>
            <a:r>
              <a:rPr lang="en-US" sz="2000" dirty="0">
                <a:solidFill>
                  <a:schemeClr val="bg1"/>
                </a:solidFill>
                <a:latin typeface="Arial"/>
                <a:ea typeface="MS PGothic"/>
                <a:cs typeface="Arial"/>
              </a:rPr>
              <a:t>Academic English Program Tutorials &amp; Workshops</a:t>
            </a:r>
          </a:p>
        </p:txBody>
      </p:sp>
      <p:sp>
        <p:nvSpPr>
          <p:cNvPr id="13" name="Left-Right Arrow 12">
            <a:extLst>
              <a:ext uri="{FF2B5EF4-FFF2-40B4-BE49-F238E27FC236}">
                <a16:creationId xmlns="" xmlns:a16="http://schemas.microsoft.com/office/drawing/2014/main" id="{E2EFA1CD-DB5D-3846-9952-857D8A8503E4}"/>
              </a:ext>
            </a:extLst>
          </p:cNvPr>
          <p:cNvSpPr/>
          <p:nvPr/>
        </p:nvSpPr>
        <p:spPr>
          <a:xfrm rot="16200000">
            <a:off x="-873018" y="2655042"/>
            <a:ext cx="5066778" cy="2150198"/>
          </a:xfrm>
          <a:prstGeom prst="leftRightArrow">
            <a:avLst/>
          </a:prstGeom>
          <a:gradFill>
            <a:gsLst>
              <a:gs pos="73000">
                <a:srgbClr val="0680FF"/>
              </a:gs>
              <a:gs pos="0">
                <a:srgbClr val="C00000"/>
              </a:gs>
              <a:gs pos="100000">
                <a:schemeClr val="accent1">
                  <a:tint val="50000"/>
                  <a:shade val="100000"/>
                  <a:satMod val="350000"/>
                </a:schemeClr>
              </a:gs>
            </a:gsLst>
            <a:lin ang="14400000" scaled="0"/>
          </a:gradFill>
          <a:ln>
            <a:noFill/>
          </a:ln>
        </p:spPr>
        <p:style>
          <a:lnRef idx="3">
            <a:schemeClr val="lt1"/>
          </a:lnRef>
          <a:fillRef idx="1">
            <a:schemeClr val="dk1"/>
          </a:fillRef>
          <a:effectRef idx="1">
            <a:schemeClr val="dk1"/>
          </a:effectRef>
          <a:fontRef idx="minor">
            <a:schemeClr val="lt1"/>
          </a:fontRef>
        </p:style>
        <p:txBody>
          <a:bodyPr rtlCol="0" anchor="ctr"/>
          <a:lstStyle/>
          <a:p>
            <a:pPr algn="ctr"/>
            <a:r>
              <a:rPr lang="en-US" b="1" spc="50" dirty="0">
                <a:ln w="0"/>
                <a:solidFill>
                  <a:schemeClr val="bg2"/>
                </a:solidFill>
                <a:effectLst>
                  <a:innerShdw blurRad="63500" dist="50800" dir="13500000">
                    <a:srgbClr val="000000">
                      <a:alpha val="50000"/>
                    </a:srgbClr>
                  </a:innerShdw>
                </a:effectLst>
                <a:latin typeface="Whitney Medium" pitchFamily="2" charset="0"/>
              </a:rPr>
              <a:t>Language</a:t>
            </a: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Whitney Medium" pitchFamily="2" charset="0"/>
              </a:rPr>
              <a:t> </a:t>
            </a:r>
            <a:r>
              <a:rPr lang="en-US" b="1" spc="50" dirty="0">
                <a:ln w="0"/>
                <a:solidFill>
                  <a:schemeClr val="bg2"/>
                </a:solidFill>
                <a:effectLst>
                  <a:innerShdw blurRad="63500" dist="50800" dir="13500000">
                    <a:srgbClr val="000000">
                      <a:alpha val="50000"/>
                    </a:srgbClr>
                  </a:innerShdw>
                </a:effectLst>
                <a:latin typeface="Whitney Medium" pitchFamily="2" charset="0"/>
              </a:rPr>
              <a:t>&amp;</a:t>
            </a: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Whitney Medium" pitchFamily="2" charset="0"/>
              </a:rPr>
              <a:t> </a:t>
            </a:r>
            <a:r>
              <a:rPr lang="en-US" b="1" spc="50" dirty="0">
                <a:ln w="0"/>
                <a:solidFill>
                  <a:schemeClr val="bg2"/>
                </a:solidFill>
                <a:effectLst>
                  <a:innerShdw blurRad="63500" dist="50800" dir="13500000">
                    <a:srgbClr val="000000">
                      <a:alpha val="50000"/>
                    </a:srgbClr>
                  </a:innerShdw>
                </a:effectLst>
                <a:latin typeface="Whitney Medium" pitchFamily="2" charset="0"/>
              </a:rPr>
              <a:t>Literacy-driven</a:t>
            </a: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Whitney Medium" pitchFamily="2" charset="0"/>
              </a:rPr>
              <a:t>				                             </a:t>
            </a:r>
            <a:r>
              <a:rPr lang="en-US" b="1" spc="50" dirty="0">
                <a:ln w="0"/>
                <a:solidFill>
                  <a:schemeClr val="bg2"/>
                </a:solidFill>
                <a:effectLst>
                  <a:innerShdw blurRad="63500" dist="50800" dir="13500000">
                    <a:srgbClr val="000000">
                      <a:alpha val="50000"/>
                    </a:srgbClr>
                  </a:innerShdw>
                </a:effectLst>
                <a:latin typeface="Whitney Medium" pitchFamily="2" charset="0"/>
              </a:rPr>
              <a:t>Content-driven</a:t>
            </a: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Whitney Medium" pitchFamily="2" charset="0"/>
            </a:endParaRPr>
          </a:p>
        </p:txBody>
      </p:sp>
    </p:spTree>
    <p:extLst>
      <p:ext uri="{BB962C8B-B14F-4D97-AF65-F5344CB8AC3E}">
        <p14:creationId xmlns:p14="http://schemas.microsoft.com/office/powerpoint/2010/main" val="1886123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5CFDA-25C6-4640-B33A-7A08A8B22D32}"/>
              </a:ext>
            </a:extLst>
          </p:cNvPr>
          <p:cNvSpPr>
            <a:spLocks noGrp="1"/>
          </p:cNvSpPr>
          <p:nvPr>
            <p:ph type="title"/>
          </p:nvPr>
        </p:nvSpPr>
        <p:spPr/>
        <p:txBody>
          <a:bodyPr/>
          <a:lstStyle/>
          <a:p>
            <a:r>
              <a:rPr lang="en-US" b="1" dirty="0" smtClean="0"/>
              <a:t>Embedded Literacy Support</a:t>
            </a:r>
            <a:endParaRPr lang="en-US" b="1" dirty="0"/>
          </a:p>
        </p:txBody>
      </p:sp>
      <p:graphicFrame>
        <p:nvGraphicFramePr>
          <p:cNvPr id="4" name="Content Placeholder 4">
            <a:extLst>
              <a:ext uri="{FF2B5EF4-FFF2-40B4-BE49-F238E27FC236}">
                <a16:creationId xmlns="" xmlns:a16="http://schemas.microsoft.com/office/drawing/2014/main" id="{ECC94A31-7752-0246-A2E4-BEE55EC42F06}"/>
              </a:ext>
            </a:extLst>
          </p:cNvPr>
          <p:cNvGraphicFramePr>
            <a:graphicFrameLocks noGrp="1"/>
          </p:cNvGraphicFramePr>
          <p:nvPr>
            <p:ph idx="1"/>
            <p:extLst>
              <p:ext uri="{D42A27DB-BD31-4B8C-83A1-F6EECF244321}">
                <p14:modId xmlns:p14="http://schemas.microsoft.com/office/powerpoint/2010/main" val="2275400718"/>
              </p:ext>
            </p:extLst>
          </p:nvPr>
        </p:nvGraphicFramePr>
        <p:xfrm>
          <a:off x="290053" y="1410789"/>
          <a:ext cx="4842386" cy="4766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 xmlns:a16="http://schemas.microsoft.com/office/drawing/2014/main" id="{2B71DBB6-B3A1-D047-858E-45BF71812A81}"/>
              </a:ext>
            </a:extLst>
          </p:cNvPr>
          <p:cNvSpPr/>
          <p:nvPr/>
        </p:nvSpPr>
        <p:spPr>
          <a:xfrm>
            <a:off x="5132439" y="1690688"/>
            <a:ext cx="6769508" cy="4585871"/>
          </a:xfrm>
          <a:prstGeom prst="rect">
            <a:avLst/>
          </a:prstGeom>
        </p:spPr>
        <p:txBody>
          <a:bodyPr wrap="square">
            <a:spAutoFit/>
          </a:bodyPr>
          <a:lstStyle/>
          <a:p>
            <a:r>
              <a:rPr lang="en-CA" sz="2400" dirty="0" smtClean="0">
                <a:latin typeface="Whitney Medium" pitchFamily="2" charset="0"/>
              </a:rPr>
              <a:t>EAP instructors </a:t>
            </a:r>
            <a:r>
              <a:rPr lang="en-CA" sz="2400" dirty="0">
                <a:latin typeface="Whitney Medium" pitchFamily="2" charset="0"/>
              </a:rPr>
              <a:t>work closely with the content instructors in order to: </a:t>
            </a:r>
          </a:p>
          <a:p>
            <a:pPr marL="285750" indent="-285750">
              <a:buFont typeface="Arial" panose="020B0604020202020204" pitchFamily="34" charset="0"/>
              <a:buChar char="•"/>
            </a:pPr>
            <a:endParaRPr lang="en-US" sz="2400" dirty="0">
              <a:latin typeface="Whitney Medium" pitchFamily="2" charset="0"/>
            </a:endParaRPr>
          </a:p>
          <a:p>
            <a:pPr marL="285750" indent="-285750">
              <a:buFont typeface="Arial" panose="020B0604020202020204" pitchFamily="34" charset="0"/>
              <a:buChar char="•"/>
            </a:pPr>
            <a:r>
              <a:rPr lang="en-CA" sz="2200" dirty="0">
                <a:latin typeface="Whitney Medium" pitchFamily="2" charset="0"/>
              </a:rPr>
              <a:t>ascertain the literacy practices common to the discipline and how those fit with course </a:t>
            </a:r>
            <a:r>
              <a:rPr lang="en-CA" sz="2200" dirty="0" smtClean="0">
                <a:latin typeface="Whitney Medium" pitchFamily="2" charset="0"/>
              </a:rPr>
              <a:t>expectations</a:t>
            </a:r>
            <a:br>
              <a:rPr lang="en-CA" sz="2200" dirty="0" smtClean="0">
                <a:latin typeface="Whitney Medium" pitchFamily="2" charset="0"/>
              </a:rPr>
            </a:br>
            <a:endParaRPr lang="en-US" sz="2200" dirty="0">
              <a:latin typeface="Whitney Medium" pitchFamily="2" charset="0"/>
            </a:endParaRPr>
          </a:p>
          <a:p>
            <a:pPr marL="285750" indent="-285750">
              <a:buFont typeface="Arial" panose="020B0604020202020204" pitchFamily="34" charset="0"/>
              <a:buChar char="•"/>
            </a:pPr>
            <a:r>
              <a:rPr lang="en-CA" sz="2200" dirty="0">
                <a:latin typeface="Whitney Medium" pitchFamily="2" charset="0"/>
              </a:rPr>
              <a:t>advise content instructors on ways in which they integrate a focus on language in assignments or </a:t>
            </a:r>
            <a:r>
              <a:rPr lang="en-CA" sz="2200" dirty="0" smtClean="0">
                <a:latin typeface="Whitney Medium" pitchFamily="2" charset="0"/>
              </a:rPr>
              <a:t>lectures</a:t>
            </a:r>
            <a:br>
              <a:rPr lang="en-CA" sz="2200" dirty="0" smtClean="0">
                <a:latin typeface="Whitney Medium" pitchFamily="2" charset="0"/>
              </a:rPr>
            </a:br>
            <a:endParaRPr lang="en-US" sz="2200" dirty="0">
              <a:latin typeface="Whitney Medium" pitchFamily="2" charset="0"/>
            </a:endParaRPr>
          </a:p>
          <a:p>
            <a:pPr marL="285750" indent="-285750">
              <a:buFont typeface="Arial" panose="020B0604020202020204" pitchFamily="34" charset="0"/>
              <a:buChar char="•"/>
            </a:pPr>
            <a:r>
              <a:rPr lang="en-CA" sz="2200" dirty="0">
                <a:latin typeface="Whitney Medium" pitchFamily="2" charset="0"/>
              </a:rPr>
              <a:t>deliver a course that supports students’ acquisition of academic literacies related to the discipline. </a:t>
            </a:r>
            <a:endParaRPr lang="en-US" sz="2200" dirty="0">
              <a:latin typeface="Whitney Medium" pitchFamily="2" charset="0"/>
            </a:endParaRPr>
          </a:p>
        </p:txBody>
      </p:sp>
    </p:spTree>
    <p:extLst>
      <p:ext uri="{BB962C8B-B14F-4D97-AF65-F5344CB8AC3E}">
        <p14:creationId xmlns:p14="http://schemas.microsoft.com/office/powerpoint/2010/main" val="8652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3158</TotalTime>
  <Words>3124</Words>
  <Application>Microsoft Office PowerPoint</Application>
  <PresentationFormat>Widescreen</PresentationFormat>
  <Paragraphs>284</Paragraphs>
  <Slides>32</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MS PGothic</vt:lpstr>
      <vt:lpstr>Arial</vt:lpstr>
      <vt:lpstr>Calibri</vt:lpstr>
      <vt:lpstr>Calibri Light</vt:lpstr>
      <vt:lpstr>Times New Roman</vt:lpstr>
      <vt:lpstr>Whitney Medium</vt:lpstr>
      <vt:lpstr>Wingdings</vt:lpstr>
      <vt:lpstr>Office Theme</vt:lpstr>
      <vt:lpstr>1_Office Theme</vt:lpstr>
      <vt:lpstr>Integrating Community Engaged Learning Initiatives  into the Academic English Classroom:  An Opportunity for Students to Grow as Language Learners and as Global Citizens </vt:lpstr>
      <vt:lpstr>We would like to share with you</vt:lpstr>
      <vt:lpstr>What is Community Engaged Learning? </vt:lpstr>
      <vt:lpstr>Benefits of Community Engaged Learning  </vt:lpstr>
      <vt:lpstr>The Centre for Community Engaged Learning  at the University of British Columbia </vt:lpstr>
      <vt:lpstr>A UBC Funded Project:  </vt:lpstr>
      <vt:lpstr>Our Context: The Vantage One Programs at UBC  </vt:lpstr>
      <vt:lpstr>Vantage College Curricular Model:</vt:lpstr>
      <vt:lpstr>Embedded Literacy Support</vt:lpstr>
      <vt:lpstr>Benefits of CEL for International EAL Students </vt:lpstr>
      <vt:lpstr>Our Projects </vt:lpstr>
      <vt:lpstr>Sociology &amp; EAP  Course Collaboration </vt:lpstr>
      <vt:lpstr>Food Communities  in Vancouver</vt:lpstr>
      <vt:lpstr>      Community Partners  &amp; The Project</vt:lpstr>
      <vt:lpstr>Option A:  Village Vancouver Community Garden </vt:lpstr>
      <vt:lpstr>Option B:  Food Stash </vt:lpstr>
      <vt:lpstr>Option C:  Food Stash Stall at  Riley Park Farmer’s Market </vt:lpstr>
      <vt:lpstr>Class Visit to the UBC Farm</vt:lpstr>
      <vt:lpstr>Written Project Assessments </vt:lpstr>
      <vt:lpstr>The Student Perspective </vt:lpstr>
      <vt:lpstr>The Student Perspective:  Noticing Communication Challenges &amp; Barriers  </vt:lpstr>
      <vt:lpstr>The Student Perspective:  These barriers can lower EAL student confidence</vt:lpstr>
      <vt:lpstr>The Student Perspective:  Breaking through the Barriers </vt:lpstr>
      <vt:lpstr>The Student Perspective:  Noting the Linguistic Learning Opportunities   </vt:lpstr>
      <vt:lpstr>The Student Perspective:  Learning about Cultural Differences, the Community </vt:lpstr>
      <vt:lpstr>The Student Perspective:  Connecting through Community &amp; Culture </vt:lpstr>
      <vt:lpstr>The Student Perspective:  Implications for Future CEL Initiatives </vt:lpstr>
      <vt:lpstr>A Transferrable Community Engaged Learning Project </vt:lpstr>
      <vt:lpstr>A Transferrable CEL Project for EAP Classes </vt:lpstr>
      <vt:lpstr>PowerPoint Presentation</vt:lpstr>
      <vt:lpstr>Our Reflections  </vt:lpstr>
      <vt:lpstr>Thank you!</vt:lpstr>
    </vt:vector>
  </TitlesOfParts>
  <Company>The University of British Columbia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Community Engaged Learning Initiatives into the Academic English Classroom:   An Opportunity for Students to Grow as Language Learners and as Global Citizens </dc:title>
  <dc:creator>Lightfoot, Jennifer</dc:creator>
  <cp:lastModifiedBy>Lightfoot, Jennifer</cp:lastModifiedBy>
  <cp:revision>78</cp:revision>
  <dcterms:created xsi:type="dcterms:W3CDTF">2023-04-14T23:44:59Z</dcterms:created>
  <dcterms:modified xsi:type="dcterms:W3CDTF">2023-04-17T04:28:45Z</dcterms:modified>
</cp:coreProperties>
</file>