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6"/>
  </p:notesMasterIdLst>
  <p:sldIdLst>
    <p:sldId id="256" r:id="rId2"/>
    <p:sldId id="257" r:id="rId3"/>
    <p:sldId id="271" r:id="rId4"/>
    <p:sldId id="279" r:id="rId5"/>
    <p:sldId id="273" r:id="rId6"/>
    <p:sldId id="289" r:id="rId7"/>
    <p:sldId id="290" r:id="rId8"/>
    <p:sldId id="260" r:id="rId9"/>
    <p:sldId id="270" r:id="rId10"/>
    <p:sldId id="280" r:id="rId11"/>
    <p:sldId id="261" r:id="rId12"/>
    <p:sldId id="281" r:id="rId13"/>
    <p:sldId id="262" r:id="rId14"/>
    <p:sldId id="283" r:id="rId15"/>
    <p:sldId id="284" r:id="rId16"/>
    <p:sldId id="282" r:id="rId17"/>
    <p:sldId id="263" r:id="rId18"/>
    <p:sldId id="286" r:id="rId19"/>
    <p:sldId id="275" r:id="rId20"/>
    <p:sldId id="285" r:id="rId21"/>
    <p:sldId id="276" r:id="rId22"/>
    <p:sldId id="277" r:id="rId23"/>
    <p:sldId id="291"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7F97AD-B08C-4D84-25DC-05A336B866BE}" v="87" dt="2023-04-16T16:33:15.087"/>
    <p1510:client id="{2E17EA40-38A1-6DF4-B004-A66668F92812}" v="3867" dt="2023-04-14T18:04:25.829"/>
    <p1510:client id="{587AF023-4BF3-49D9-8608-2184B57D26C8}" v="743" dt="2023-02-23T16:09:46.512"/>
    <p1510:client id="{A38ED49A-4262-A9EE-2764-C3847C9B6A07}" v="821" dt="2023-03-28T15:52:11.071"/>
    <p1510:client id="{E6979DB0-DF68-142A-E1AB-FA323C3E490C}" v="647" dt="2023-04-15T20:11:50.3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84356" autoAdjust="0"/>
  </p:normalViewPr>
  <p:slideViewPr>
    <p:cSldViewPr snapToGrid="0">
      <p:cViewPr varScale="1">
        <p:scale>
          <a:sx n="99" d="100"/>
          <a:sy n="99" d="100"/>
        </p:scale>
        <p:origin x="7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03F606-099E-449F-925A-C8650765F35C}" type="datetimeFigureOut">
              <a:t>4/16/2023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00756D-4AC7-43D1-8562-51662CEBFE7E}" type="slidenum">
              <a:t>‹#›</a:t>
            </a:fld>
            <a:endParaRPr lang="en-US"/>
          </a:p>
        </p:txBody>
      </p:sp>
    </p:spTree>
    <p:extLst>
      <p:ext uri="{BB962C8B-B14F-4D97-AF65-F5344CB8AC3E}">
        <p14:creationId xmlns:p14="http://schemas.microsoft.com/office/powerpoint/2010/main" val="2617578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Welcome and thank you for coming along to this talk, Indoctrinate or Disrupt?</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I’m Rowan Murray and I'm the Head of English Language for MVM and STEM at Edinburgh university but I’m here as a PhD Education and Social Justice student with Lancaster university. And this talk is based upon the early stages of my thesis research for the PhD. </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a:t>
            </a:fld>
            <a:endParaRPr lang="en-GB"/>
          </a:p>
        </p:txBody>
      </p:sp>
    </p:spTree>
    <p:extLst>
      <p:ext uri="{BB962C8B-B14F-4D97-AF65-F5344CB8AC3E}">
        <p14:creationId xmlns:p14="http://schemas.microsoft.com/office/powerpoint/2010/main" val="1581407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order to have an EAP understanding of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there’s a need for practitioners to engage with the wider literature as EAP isn’t featured heavily in published work. If EAP is going to disrupt neo-colonialism, we need an understanding of what and how.</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10</a:t>
            </a:fld>
            <a:endParaRPr lang="en-GB"/>
          </a:p>
        </p:txBody>
      </p:sp>
    </p:spTree>
    <p:extLst>
      <p:ext uri="{BB962C8B-B14F-4D97-AF65-F5344CB8AC3E}">
        <p14:creationId xmlns:p14="http://schemas.microsoft.com/office/powerpoint/2010/main" val="3749642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Moving on to the next theme. </a:t>
            </a:r>
            <a:r>
              <a:rPr lang="en-US" sz="1200" b="1" kern="1200" dirty="0" smtClean="0">
                <a:solidFill>
                  <a:schemeClr val="tx1"/>
                </a:solidFill>
                <a:effectLst/>
                <a:latin typeface="+mn-lt"/>
                <a:ea typeface="+mn-ea"/>
                <a:cs typeface="+mn-cs"/>
              </a:rPr>
              <a:t>Learning</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Going </a:t>
            </a:r>
            <a:r>
              <a:rPr lang="en-US" sz="1200" kern="1200" dirty="0" smtClean="0">
                <a:solidFill>
                  <a:schemeClr val="tx1"/>
                </a:solidFill>
                <a:effectLst/>
                <a:latin typeface="+mn-lt"/>
                <a:ea typeface="+mn-ea"/>
                <a:cs typeface="+mn-cs"/>
              </a:rPr>
              <a:t>back to where we all start- our training. Perhaps not surprising, so far my data shows a lack of instruction or content on social justice and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in qualifications- so the CELTA/ DELTA and their equivalents. On Master’s courses, social justice was perhaps touched upon within a wider topic or theme but any engagement was largely through their self-defined assessment topics.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CPD on social justice and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is again mostly self-directed- attending webinars or online talks both within and </a:t>
            </a:r>
            <a:r>
              <a:rPr lang="en-US" sz="1200" kern="1200" dirty="0" err="1" smtClean="0">
                <a:solidFill>
                  <a:schemeClr val="tx1"/>
                </a:solidFill>
                <a:effectLst/>
                <a:latin typeface="+mn-lt"/>
                <a:ea typeface="+mn-ea"/>
                <a:cs typeface="+mn-cs"/>
              </a:rPr>
              <a:t>outwith</a:t>
            </a:r>
            <a:r>
              <a:rPr lang="en-US" sz="1200" kern="1200" dirty="0" smtClean="0">
                <a:solidFill>
                  <a:schemeClr val="tx1"/>
                </a:solidFill>
                <a:effectLst/>
                <a:latin typeface="+mn-lt"/>
                <a:ea typeface="+mn-ea"/>
                <a:cs typeface="+mn-cs"/>
              </a:rPr>
              <a:t> individual’s institutions. And these webinars or talks are not situated within the EAP field. One main barriers is time, how to incorporate reading of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into very full work schedules and other commitments. Another appears to be the more general lack of discussion of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11</a:t>
            </a:fld>
            <a:endParaRPr lang="en-GB"/>
          </a:p>
        </p:txBody>
      </p:sp>
    </p:spTree>
    <p:extLst>
      <p:ext uri="{BB962C8B-B14F-4D97-AF65-F5344CB8AC3E}">
        <p14:creationId xmlns:p14="http://schemas.microsoft.com/office/powerpoint/2010/main" val="2197632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Disrupting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is dependent upon EAP teacher knowledge. Is there scope to interrogate qualifications, put pressure on </a:t>
            </a:r>
            <a:r>
              <a:rPr lang="en-US" sz="1200" kern="1200" dirty="0" err="1" smtClean="0">
                <a:solidFill>
                  <a:schemeClr val="tx1"/>
                </a:solidFill>
                <a:effectLst/>
                <a:latin typeface="+mn-lt"/>
                <a:ea typeface="+mn-ea"/>
                <a:cs typeface="+mn-cs"/>
              </a:rPr>
              <a:t>organisations</a:t>
            </a:r>
            <a:r>
              <a:rPr lang="en-US" sz="1200" kern="1200" dirty="0" smtClean="0">
                <a:solidFill>
                  <a:schemeClr val="tx1"/>
                </a:solidFill>
                <a:effectLst/>
                <a:latin typeface="+mn-lt"/>
                <a:ea typeface="+mn-ea"/>
                <a:cs typeface="+mn-cs"/>
              </a:rPr>
              <a:t> to take a more critical approach to language teaching and EAP? I haven’t done a TEAP course myself but a quick search shows me that TEAP accreditation includes ‘inclusivity’ within themes and values, but what does this actually mean and is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situated within this?</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Another point is to incorporate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into formal CPD within EAP units- not just theory but also more practical things such as materials review and design. A couple of participants mentioned that they didn’t really know what </a:t>
            </a:r>
            <a:r>
              <a:rPr lang="en-US" sz="1200" kern="1200" dirty="0" err="1" smtClean="0">
                <a:solidFill>
                  <a:schemeClr val="tx1"/>
                </a:solidFill>
                <a:effectLst/>
                <a:latin typeface="+mn-lt"/>
                <a:ea typeface="+mn-ea"/>
                <a:cs typeface="+mn-cs"/>
              </a:rPr>
              <a:t>decolonised</a:t>
            </a:r>
            <a:r>
              <a:rPr lang="en-US" sz="1200" kern="1200" dirty="0" smtClean="0">
                <a:solidFill>
                  <a:schemeClr val="tx1"/>
                </a:solidFill>
                <a:effectLst/>
                <a:latin typeface="+mn-lt"/>
                <a:ea typeface="+mn-ea"/>
                <a:cs typeface="+mn-cs"/>
              </a:rPr>
              <a:t> EAP materials look like.</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12</a:t>
            </a:fld>
            <a:endParaRPr lang="en-GB"/>
          </a:p>
        </p:txBody>
      </p:sp>
    </p:spTree>
    <p:extLst>
      <p:ext uri="{BB962C8B-B14F-4D97-AF65-F5344CB8AC3E}">
        <p14:creationId xmlns:p14="http://schemas.microsoft.com/office/powerpoint/2010/main" val="4254110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Hall &amp; </a:t>
            </a:r>
            <a:r>
              <a:rPr lang="en-US" sz="1200" kern="1200" dirty="0" err="1" smtClean="0">
                <a:solidFill>
                  <a:schemeClr val="tx1"/>
                </a:solidFill>
                <a:effectLst/>
                <a:latin typeface="+mn-lt"/>
                <a:ea typeface="+mn-ea"/>
                <a:cs typeface="+mn-cs"/>
              </a:rPr>
              <a:t>Tandon</a:t>
            </a:r>
            <a:r>
              <a:rPr lang="en-US" sz="1200" kern="1200" dirty="0" smtClean="0">
                <a:solidFill>
                  <a:schemeClr val="tx1"/>
                </a:solidFill>
                <a:effectLst/>
                <a:latin typeface="+mn-lt"/>
                <a:ea typeface="+mn-ea"/>
                <a:cs typeface="+mn-cs"/>
              </a:rPr>
              <a:t> (2017) call for critical reflection of our own practice, whereby we must ask ourselves how we can </a:t>
            </a:r>
            <a:r>
              <a:rPr lang="en-US" sz="1200" kern="1200" dirty="0" err="1" smtClean="0">
                <a:solidFill>
                  <a:schemeClr val="tx1"/>
                </a:solidFill>
                <a:effectLst/>
                <a:latin typeface="+mn-lt"/>
                <a:ea typeface="+mn-ea"/>
                <a:cs typeface="+mn-cs"/>
              </a:rPr>
              <a:t>decolonise</a:t>
            </a:r>
            <a:r>
              <a:rPr lang="en-US" sz="1200" kern="1200" dirty="0" smtClean="0">
                <a:solidFill>
                  <a:schemeClr val="tx1"/>
                </a:solidFill>
                <a:effectLst/>
                <a:latin typeface="+mn-lt"/>
                <a:ea typeface="+mn-ea"/>
                <a:cs typeface="+mn-cs"/>
              </a:rPr>
              <a:t> ‘intellectual spaces’ (p.17).</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can be extended to critical reflection of the self and our own lived experiences. My research question about experiences of being </a:t>
            </a:r>
            <a:r>
              <a:rPr lang="en-US" sz="1200" kern="1200" dirty="0" err="1" smtClean="0">
                <a:solidFill>
                  <a:schemeClr val="tx1"/>
                </a:solidFill>
                <a:effectLst/>
                <a:latin typeface="+mn-lt"/>
                <a:ea typeface="+mn-ea"/>
                <a:cs typeface="+mn-cs"/>
              </a:rPr>
              <a:t>Othered</a:t>
            </a:r>
            <a:r>
              <a:rPr lang="en-US" sz="1200" kern="1200" dirty="0" smtClean="0">
                <a:solidFill>
                  <a:schemeClr val="tx1"/>
                </a:solidFill>
                <a:effectLst/>
                <a:latin typeface="+mn-lt"/>
                <a:ea typeface="+mn-ea"/>
                <a:cs typeface="+mn-cs"/>
              </a:rPr>
              <a:t> was suggested by the Social Justice SIG. Everyone that I have spoken to has experienced being or feeling </a:t>
            </a:r>
            <a:r>
              <a:rPr lang="en-US" sz="1200" kern="1200" dirty="0" err="1" smtClean="0">
                <a:solidFill>
                  <a:schemeClr val="tx1"/>
                </a:solidFill>
                <a:effectLst/>
                <a:latin typeface="+mn-lt"/>
                <a:ea typeface="+mn-ea"/>
                <a:cs typeface="+mn-cs"/>
              </a:rPr>
              <a:t>Othered</a:t>
            </a:r>
            <a:r>
              <a:rPr lang="en-US" sz="1200" kern="1200" dirty="0" smtClean="0">
                <a:solidFill>
                  <a:schemeClr val="tx1"/>
                </a:solidFill>
                <a:effectLst/>
                <a:latin typeface="+mn-lt"/>
                <a:ea typeface="+mn-ea"/>
                <a:cs typeface="+mn-cs"/>
              </a:rPr>
              <a:t> to varying degrees. And this has been related to age, race, gender, nationality, socioeconomic status, and language background. Some of these experiences have been whilst in the UK and others have been while studying or working abroad.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asked an additional follow-up question here, about whether or how this experience of being </a:t>
            </a:r>
            <a:r>
              <a:rPr lang="en-US" sz="1200" kern="1200" dirty="0" err="1" smtClean="0">
                <a:solidFill>
                  <a:schemeClr val="tx1"/>
                </a:solidFill>
                <a:effectLst/>
                <a:latin typeface="+mn-lt"/>
                <a:ea typeface="+mn-ea"/>
                <a:cs typeface="+mn-cs"/>
              </a:rPr>
              <a:t>Othered</a:t>
            </a:r>
            <a:r>
              <a:rPr lang="en-US" sz="1200" kern="1200" dirty="0" smtClean="0">
                <a:solidFill>
                  <a:schemeClr val="tx1"/>
                </a:solidFill>
                <a:effectLst/>
                <a:latin typeface="+mn-lt"/>
                <a:ea typeface="+mn-ea"/>
                <a:cs typeface="+mn-cs"/>
              </a:rPr>
              <a:t> has influenced teaching practice and some of the teaching practices that I’ll now present were related to these Othering experiences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13</a:t>
            </a:fld>
            <a:endParaRPr lang="en-GB"/>
          </a:p>
        </p:txBody>
      </p:sp>
    </p:spTree>
    <p:extLst>
      <p:ext uri="{BB962C8B-B14F-4D97-AF65-F5344CB8AC3E}">
        <p14:creationId xmlns:p14="http://schemas.microsoft.com/office/powerpoint/2010/main" val="1313399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what </a:t>
            </a:r>
            <a:r>
              <a:rPr lang="en-US" sz="1200" b="1" kern="1200" dirty="0" err="1" smtClean="0">
                <a:solidFill>
                  <a:schemeClr val="tx1"/>
                </a:solidFill>
                <a:effectLst/>
                <a:latin typeface="+mn-lt"/>
                <a:ea typeface="+mn-ea"/>
                <a:cs typeface="+mn-cs"/>
              </a:rPr>
              <a:t>decolonising</a:t>
            </a:r>
            <a:r>
              <a:rPr lang="en-US" sz="1200" b="1" kern="1200" dirty="0" smtClean="0">
                <a:solidFill>
                  <a:schemeClr val="tx1"/>
                </a:solidFill>
                <a:effectLst/>
                <a:latin typeface="+mn-lt"/>
                <a:ea typeface="+mn-ea"/>
                <a:cs typeface="+mn-cs"/>
              </a:rPr>
              <a:t> practices </a:t>
            </a:r>
            <a:r>
              <a:rPr lang="en-US" sz="1200" kern="1200" dirty="0" smtClean="0">
                <a:solidFill>
                  <a:schemeClr val="tx1"/>
                </a:solidFill>
                <a:effectLst/>
                <a:latin typeface="+mn-lt"/>
                <a:ea typeface="+mn-ea"/>
                <a:cs typeface="+mn-cs"/>
              </a:rPr>
              <a:t>are being used in the classroom?</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discussing pedagogy and materials, it’s clear that </a:t>
            </a:r>
            <a:r>
              <a:rPr lang="en-US" sz="1200" kern="1200" dirty="0" err="1" smtClean="0">
                <a:solidFill>
                  <a:schemeClr val="tx1"/>
                </a:solidFill>
                <a:effectLst/>
                <a:latin typeface="+mn-lt"/>
                <a:ea typeface="+mn-ea"/>
                <a:cs typeface="+mn-cs"/>
              </a:rPr>
              <a:t>decolonial</a:t>
            </a:r>
            <a:r>
              <a:rPr lang="en-US" sz="1200" kern="1200" dirty="0" smtClean="0">
                <a:solidFill>
                  <a:schemeClr val="tx1"/>
                </a:solidFill>
                <a:effectLst/>
                <a:latin typeface="+mn-lt"/>
                <a:ea typeface="+mn-ea"/>
                <a:cs typeface="+mn-cs"/>
              </a:rPr>
              <a:t> approaches are taking place. Participants spoke of adding voices to the EAP curriculum, for example those from the global south, or encouraging research into academics or individuals from a students’ country or geographic area.</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is indication that EAP teachers are moving away from UK-centric themes and texts and trying to identify and bring in more social justice and inclusive themes such as SDGs or issues such as migration that can be </a:t>
            </a:r>
            <a:r>
              <a:rPr lang="en-US" sz="1200" kern="1200" dirty="0" err="1" smtClean="0">
                <a:solidFill>
                  <a:schemeClr val="tx1"/>
                </a:solidFill>
                <a:effectLst/>
                <a:latin typeface="+mn-lt"/>
                <a:ea typeface="+mn-ea"/>
                <a:cs typeface="+mn-cs"/>
              </a:rPr>
              <a:t>contextualised</a:t>
            </a:r>
            <a:r>
              <a:rPr lang="en-US" sz="1200" kern="1200" dirty="0" smtClean="0">
                <a:solidFill>
                  <a:schemeClr val="tx1"/>
                </a:solidFill>
                <a:effectLst/>
                <a:latin typeface="+mn-lt"/>
                <a:ea typeface="+mn-ea"/>
                <a:cs typeface="+mn-cs"/>
              </a:rPr>
              <a:t> or context specific. Also, interrogating </a:t>
            </a:r>
            <a:r>
              <a:rPr lang="en-US" sz="1200" kern="1200" dirty="0" err="1" smtClean="0">
                <a:solidFill>
                  <a:schemeClr val="tx1"/>
                </a:solidFill>
                <a:effectLst/>
                <a:latin typeface="+mn-lt"/>
                <a:ea typeface="+mn-ea"/>
                <a:cs typeface="+mn-cs"/>
              </a:rPr>
              <a:t>Anglocentrism</a:t>
            </a:r>
            <a:r>
              <a:rPr lang="en-US" sz="1200" kern="1200" dirty="0" smtClean="0">
                <a:solidFill>
                  <a:schemeClr val="tx1"/>
                </a:solidFill>
                <a:effectLst/>
                <a:latin typeface="+mn-lt"/>
                <a:ea typeface="+mn-ea"/>
                <a:cs typeface="+mn-cs"/>
              </a:rPr>
              <a:t> both in general but also related to specific disciplines. And teachers also mentioned engaging with these themes from varying perspectives, whether they’re uncomfortable perspectives or not.</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longer EAP courses student choice was exercised through students choosing their own texts or discussion topics. </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14</a:t>
            </a:fld>
            <a:endParaRPr lang="en-GB"/>
          </a:p>
        </p:txBody>
      </p:sp>
    </p:spTree>
    <p:extLst>
      <p:ext uri="{BB962C8B-B14F-4D97-AF65-F5344CB8AC3E}">
        <p14:creationId xmlns:p14="http://schemas.microsoft.com/office/powerpoint/2010/main" val="2517251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Many of the practices that teachers were describing placed an emphasis on </a:t>
            </a:r>
            <a:r>
              <a:rPr lang="en-US" sz="1200" kern="1200" dirty="0" err="1" smtClean="0">
                <a:solidFill>
                  <a:schemeClr val="tx1"/>
                </a:solidFill>
                <a:effectLst/>
                <a:latin typeface="+mn-lt"/>
                <a:ea typeface="+mn-ea"/>
                <a:cs typeface="+mn-cs"/>
              </a:rPr>
              <a:t>recognising</a:t>
            </a:r>
            <a:r>
              <a:rPr lang="en-US" sz="1200" kern="1200" dirty="0" smtClean="0">
                <a:solidFill>
                  <a:schemeClr val="tx1"/>
                </a:solidFill>
                <a:effectLst/>
                <a:latin typeface="+mn-lt"/>
                <a:ea typeface="+mn-ea"/>
                <a:cs typeface="+mn-cs"/>
              </a:rPr>
              <a:t> students’ former learning and the validity of this. When teaching academic writing, talking about options that a student has rather than one correct way of doing something.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Related to the teaching of academic conventions, we can see a quote at the bottom of this slide about teaching citation and another theme was removing prescriptive, </a:t>
            </a:r>
            <a:r>
              <a:rPr lang="en-US" sz="1200" kern="1200" dirty="0" err="1" smtClean="0">
                <a:solidFill>
                  <a:schemeClr val="tx1"/>
                </a:solidFill>
                <a:effectLst/>
                <a:latin typeface="+mn-lt"/>
                <a:ea typeface="+mn-ea"/>
                <a:cs typeface="+mn-cs"/>
              </a:rPr>
              <a:t>patronising</a:t>
            </a:r>
            <a:r>
              <a:rPr lang="en-US" sz="1200" kern="1200" dirty="0" smtClean="0">
                <a:solidFill>
                  <a:schemeClr val="tx1"/>
                </a:solidFill>
                <a:effectLst/>
                <a:latin typeface="+mn-lt"/>
                <a:ea typeface="+mn-ea"/>
                <a:cs typeface="+mn-cs"/>
              </a:rPr>
              <a:t>, or Othering language.</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15</a:t>
            </a:fld>
            <a:endParaRPr lang="en-GB"/>
          </a:p>
        </p:txBody>
      </p:sp>
    </p:spTree>
    <p:extLst>
      <p:ext uri="{BB962C8B-B14F-4D97-AF65-F5344CB8AC3E}">
        <p14:creationId xmlns:p14="http://schemas.microsoft.com/office/powerpoint/2010/main" val="1786070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Some final practices were not limiting classroom language to English. So, allowing students to </a:t>
            </a:r>
            <a:r>
              <a:rPr lang="en-US" sz="1200" kern="1200" dirty="0" err="1" smtClean="0">
                <a:solidFill>
                  <a:schemeClr val="tx1"/>
                </a:solidFill>
                <a:effectLst/>
                <a:latin typeface="+mn-lt"/>
                <a:ea typeface="+mn-ea"/>
                <a:cs typeface="+mn-cs"/>
              </a:rPr>
              <a:t>utilise</a:t>
            </a:r>
            <a:r>
              <a:rPr lang="en-US" sz="1200" kern="1200" dirty="0" smtClean="0">
                <a:solidFill>
                  <a:schemeClr val="tx1"/>
                </a:solidFill>
                <a:effectLst/>
                <a:latin typeface="+mn-lt"/>
                <a:ea typeface="+mn-ea"/>
                <a:cs typeface="+mn-cs"/>
              </a:rPr>
              <a:t> their full linguistic repertoires. Also silence in the classroom. Moving away from the traditional ELT approach where silence was considered problematic.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Absent from practice was student voice in assessment or complete co-construction of curriculum. I think we can agree that this would be extremely challenging for some of the School embedded or gatekeeping courses that we run in EAP. </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16</a:t>
            </a:fld>
            <a:endParaRPr lang="en-GB"/>
          </a:p>
        </p:txBody>
      </p:sp>
    </p:spTree>
    <p:extLst>
      <p:ext uri="{BB962C8B-B14F-4D97-AF65-F5344CB8AC3E}">
        <p14:creationId xmlns:p14="http://schemas.microsoft.com/office/powerpoint/2010/main" val="19541611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Despite these various practices that are emerging in the data, the extent to which EAP teachers are able to include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into their teaching appears very much dependent upon the nature of the EAP provision. Unsurprisingly, longer courses and </a:t>
            </a:r>
            <a:r>
              <a:rPr lang="en-US" sz="1200" kern="1200" dirty="0" err="1" smtClean="0">
                <a:solidFill>
                  <a:schemeClr val="tx1"/>
                </a:solidFill>
                <a:effectLst/>
                <a:latin typeface="+mn-lt"/>
                <a:ea typeface="+mn-ea"/>
                <a:cs typeface="+mn-cs"/>
              </a:rPr>
              <a:t>programmes</a:t>
            </a:r>
            <a:r>
              <a:rPr lang="en-US" sz="1200" kern="1200" dirty="0" smtClean="0">
                <a:solidFill>
                  <a:schemeClr val="tx1"/>
                </a:solidFill>
                <a:effectLst/>
                <a:latin typeface="+mn-lt"/>
                <a:ea typeface="+mn-ea"/>
                <a:cs typeface="+mn-cs"/>
              </a:rPr>
              <a:t> that span a semester or an academic year provide much more scope for influencing aspects such as reading lists, discussion topics and taking advantage of approaches such as student-led discussion.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Then there are the much shorter, more intervention-type courses, such as School-embedded provision that take a more pragmatic approach. These are frequently reliant on discipline assessment rubrics and model papers and are </a:t>
            </a:r>
            <a:r>
              <a:rPr lang="en-US" sz="1200" kern="1200" dirty="0" err="1" smtClean="0">
                <a:solidFill>
                  <a:schemeClr val="tx1"/>
                </a:solidFill>
                <a:effectLst/>
                <a:latin typeface="+mn-lt"/>
                <a:ea typeface="+mn-ea"/>
                <a:cs typeface="+mn-cs"/>
              </a:rPr>
              <a:t>focussed</a:t>
            </a:r>
            <a:r>
              <a:rPr lang="en-US" sz="1200" kern="1200" dirty="0" smtClean="0">
                <a:solidFill>
                  <a:schemeClr val="tx1"/>
                </a:solidFill>
                <a:effectLst/>
                <a:latin typeface="+mn-lt"/>
                <a:ea typeface="+mn-ea"/>
                <a:cs typeface="+mn-cs"/>
              </a:rPr>
              <a:t> on students understanding the expectations of their disciplines and essentially helping them pass their assessments. In these instances, EAP tutors appear to very much be working </a:t>
            </a:r>
            <a:r>
              <a:rPr lang="en-US" sz="1200" i="1" kern="1200" dirty="0" smtClean="0">
                <a:solidFill>
                  <a:schemeClr val="tx1"/>
                </a:solidFill>
                <a:effectLst/>
                <a:latin typeface="+mn-lt"/>
                <a:ea typeface="+mn-ea"/>
                <a:cs typeface="+mn-cs"/>
              </a:rPr>
              <a:t>for </a:t>
            </a:r>
            <a:r>
              <a:rPr lang="en-US" sz="1200" kern="1200" dirty="0" smtClean="0">
                <a:solidFill>
                  <a:schemeClr val="tx1"/>
                </a:solidFill>
                <a:effectLst/>
                <a:latin typeface="+mn-lt"/>
                <a:ea typeface="+mn-ea"/>
                <a:cs typeface="+mn-cs"/>
              </a:rPr>
              <a:t>the disciplines and, it can be argued, perpetuating </a:t>
            </a:r>
            <a:r>
              <a:rPr lang="en-US" sz="1200" kern="1200" dirty="0" err="1" smtClean="0">
                <a:solidFill>
                  <a:schemeClr val="tx1"/>
                </a:solidFill>
                <a:effectLst/>
                <a:latin typeface="+mn-lt"/>
                <a:ea typeface="+mn-ea"/>
                <a:cs typeface="+mn-cs"/>
              </a:rPr>
              <a:t>Anglocentric</a:t>
            </a:r>
            <a:r>
              <a:rPr lang="en-US" sz="1200" kern="1200" dirty="0" smtClean="0">
                <a:solidFill>
                  <a:schemeClr val="tx1"/>
                </a:solidFill>
                <a:effectLst/>
                <a:latin typeface="+mn-lt"/>
                <a:ea typeface="+mn-ea"/>
                <a:cs typeface="+mn-cs"/>
              </a:rPr>
              <a:t> hegemony.</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17</a:t>
            </a:fld>
            <a:endParaRPr lang="en-GB"/>
          </a:p>
        </p:txBody>
      </p:sp>
    </p:spTree>
    <p:extLst>
      <p:ext uri="{BB962C8B-B14F-4D97-AF65-F5344CB8AC3E}">
        <p14:creationId xmlns:p14="http://schemas.microsoft.com/office/powerpoint/2010/main" val="2816996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we can see that there are </a:t>
            </a:r>
            <a:r>
              <a:rPr lang="en-US" sz="1200" kern="1200" dirty="0" err="1" smtClean="0">
                <a:solidFill>
                  <a:schemeClr val="tx1"/>
                </a:solidFill>
                <a:effectLst/>
                <a:latin typeface="+mn-lt"/>
                <a:ea typeface="+mn-ea"/>
                <a:cs typeface="+mn-cs"/>
              </a:rPr>
              <a:t>decolonising</a:t>
            </a:r>
            <a:r>
              <a:rPr lang="en-US" sz="1200" kern="1200" dirty="0" smtClean="0">
                <a:solidFill>
                  <a:schemeClr val="tx1"/>
                </a:solidFill>
                <a:effectLst/>
                <a:latin typeface="+mn-lt"/>
                <a:ea typeface="+mn-ea"/>
                <a:cs typeface="+mn-cs"/>
              </a:rPr>
              <a:t> practices taking place, but there are constraints related to course type. Are there </a:t>
            </a:r>
            <a:r>
              <a:rPr lang="en-US" sz="1200" kern="1200" dirty="0" err="1" smtClean="0">
                <a:solidFill>
                  <a:schemeClr val="tx1"/>
                </a:solidFill>
                <a:effectLst/>
                <a:latin typeface="+mn-lt"/>
                <a:ea typeface="+mn-ea"/>
                <a:cs typeface="+mn-cs"/>
              </a:rPr>
              <a:t>possibilites</a:t>
            </a:r>
            <a:r>
              <a:rPr lang="en-US" sz="1200" kern="1200" dirty="0" smtClean="0">
                <a:solidFill>
                  <a:schemeClr val="tx1"/>
                </a:solidFill>
                <a:effectLst/>
                <a:latin typeface="+mn-lt"/>
                <a:ea typeface="+mn-ea"/>
                <a:cs typeface="+mn-cs"/>
              </a:rPr>
              <a:t> to disrupt?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Some ideas might be collaborating with the disciplines- identifying Schools already engaging in </a:t>
            </a:r>
            <a:r>
              <a:rPr lang="en-US" sz="1200" kern="1200" dirty="0" err="1" smtClean="0">
                <a:solidFill>
                  <a:schemeClr val="tx1"/>
                </a:solidFill>
                <a:effectLst/>
                <a:latin typeface="+mn-lt"/>
                <a:ea typeface="+mn-ea"/>
                <a:cs typeface="+mn-cs"/>
              </a:rPr>
              <a:t>decolonial</a:t>
            </a:r>
            <a:r>
              <a:rPr lang="en-US" sz="1200" kern="1200" dirty="0" smtClean="0">
                <a:solidFill>
                  <a:schemeClr val="tx1"/>
                </a:solidFill>
                <a:effectLst/>
                <a:latin typeface="+mn-lt"/>
                <a:ea typeface="+mn-ea"/>
                <a:cs typeface="+mn-cs"/>
              </a:rPr>
              <a:t> work and disrupting together. One of the issues is EAP’s voice- so joining wider discussions and discussions at higher levels of the university and using this to interrogate </a:t>
            </a:r>
            <a:r>
              <a:rPr lang="en-US" sz="1200" kern="1200" dirty="0" err="1" smtClean="0">
                <a:solidFill>
                  <a:schemeClr val="tx1"/>
                </a:solidFill>
                <a:effectLst/>
                <a:latin typeface="+mn-lt"/>
                <a:ea typeface="+mn-ea"/>
                <a:cs typeface="+mn-cs"/>
              </a:rPr>
              <a:t>coloniality</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Anglocentrism</a:t>
            </a:r>
            <a:r>
              <a:rPr lang="en-US" sz="1200" kern="1200" dirty="0" smtClean="0">
                <a:solidFill>
                  <a:schemeClr val="tx1"/>
                </a:solidFill>
                <a:effectLst/>
                <a:latin typeface="+mn-lt"/>
                <a:ea typeface="+mn-ea"/>
                <a:cs typeface="+mn-cs"/>
              </a:rPr>
              <a:t>. EAP has made great progress- albeit not complete- in overturning deficit perceptions of international students, so we could perhaps do the same with neo-colonialism.</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18</a:t>
            </a:fld>
            <a:endParaRPr lang="en-GB"/>
          </a:p>
        </p:txBody>
      </p:sp>
    </p:spTree>
    <p:extLst>
      <p:ext uri="{BB962C8B-B14F-4D97-AF65-F5344CB8AC3E}">
        <p14:creationId xmlns:p14="http://schemas.microsoft.com/office/powerpoint/2010/main" val="8925065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Now bringing this to a close, let’s review the </a:t>
            </a:r>
            <a:r>
              <a:rPr lang="en-US" sz="1200" b="1" kern="1200" dirty="0" smtClean="0">
                <a:solidFill>
                  <a:schemeClr val="tx1"/>
                </a:solidFill>
                <a:effectLst/>
                <a:latin typeface="+mn-lt"/>
                <a:ea typeface="+mn-ea"/>
                <a:cs typeface="+mn-cs"/>
              </a:rPr>
              <a:t>limitations and possibilities</a:t>
            </a:r>
            <a:r>
              <a:rPr lang="en-US" sz="1200"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I’ve talked about a number of these points already, so I will focus on the bottom two not yet covered that were raised as key issues from my research.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t>
            </a:r>
            <a:r>
              <a:rPr lang="en-US" sz="1200" kern="1200" dirty="0" err="1" smtClean="0">
                <a:solidFill>
                  <a:schemeClr val="tx1"/>
                </a:solidFill>
                <a:effectLst/>
                <a:latin typeface="+mn-lt"/>
                <a:ea typeface="+mn-ea"/>
                <a:cs typeface="+mn-cs"/>
              </a:rPr>
              <a:t>precarity</a:t>
            </a:r>
            <a:r>
              <a:rPr lang="en-US" sz="1200" kern="1200" dirty="0" smtClean="0">
                <a:solidFill>
                  <a:schemeClr val="tx1"/>
                </a:solidFill>
                <a:effectLst/>
                <a:latin typeface="+mn-lt"/>
                <a:ea typeface="+mn-ea"/>
                <a:cs typeface="+mn-cs"/>
              </a:rPr>
              <a:t> that EAP practitioners face- short term contracts dependent upon summer recruitment numbers, lack of opportunity for individuals to engage in deconstructing and rebuilding EAP. The extent to which teachers are able or willing to disrupt neo-colonialism is a factor.</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There’s also a lack of diversity within the profession, with institutional recruitment practices preventing some practitioners from obtaining positions in universities in the UK for example through essential criteria that includes certain qualifications and precludes others. </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19</a:t>
            </a:fld>
            <a:endParaRPr lang="en-GB"/>
          </a:p>
        </p:txBody>
      </p:sp>
    </p:spTree>
    <p:extLst>
      <p:ext uri="{BB962C8B-B14F-4D97-AF65-F5344CB8AC3E}">
        <p14:creationId xmlns:p14="http://schemas.microsoft.com/office/powerpoint/2010/main" val="3688513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Here’s the outline of my talk today. I’ll be providing a brief overview of relevant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literature. I’ll briefly </a:t>
            </a:r>
            <a:r>
              <a:rPr lang="en-US" sz="1200" kern="1200" dirty="0" err="1" smtClean="0">
                <a:solidFill>
                  <a:schemeClr val="tx1"/>
                </a:solidFill>
                <a:effectLst/>
                <a:latin typeface="+mn-lt"/>
                <a:ea typeface="+mn-ea"/>
                <a:cs typeface="+mn-cs"/>
              </a:rPr>
              <a:t>summarise</a:t>
            </a:r>
            <a:r>
              <a:rPr lang="en-US" sz="1200" kern="1200" dirty="0" smtClean="0">
                <a:solidFill>
                  <a:schemeClr val="tx1"/>
                </a:solidFill>
                <a:effectLst/>
                <a:latin typeface="+mn-lt"/>
                <a:ea typeface="+mn-ea"/>
                <a:cs typeface="+mn-cs"/>
              </a:rPr>
              <a:t> my research and some initial emerging themes and will finish with questions for discussion. I’ll leave around 5 minutes at the end of the session for any questions on this talk.</a:t>
            </a:r>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2</a:t>
            </a:fld>
            <a:endParaRPr lang="en-GB"/>
          </a:p>
        </p:txBody>
      </p:sp>
    </p:spTree>
    <p:extLst>
      <p:ext uri="{BB962C8B-B14F-4D97-AF65-F5344CB8AC3E}">
        <p14:creationId xmlns:p14="http://schemas.microsoft.com/office/powerpoint/2010/main" val="4430645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But there are </a:t>
            </a:r>
            <a:r>
              <a:rPr lang="en-US" sz="1200" b="1" kern="1200" dirty="0" smtClean="0">
                <a:solidFill>
                  <a:schemeClr val="tx1"/>
                </a:solidFill>
                <a:effectLst/>
                <a:latin typeface="+mn-lt"/>
                <a:ea typeface="+mn-ea"/>
                <a:cs typeface="+mn-cs"/>
              </a:rPr>
              <a:t>possibilities</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EAP units are one of the few units within a university that can span a whole institution. This puts EAP in a potentially strong position to challenge and disrupt Western academic values and discourse norms. This is where the nature of our provision offers possibility. The EAP classroom can be a space where students can engage with multiple worldviews, epistemologies, research methodologies, and academic practices. We could move away from thesis-led essays and explore storytelling or drawing for knowledge construction and transmission. Practices that can be transferred onto </a:t>
            </a:r>
            <a:r>
              <a:rPr lang="en-US" sz="1200" kern="1200" dirty="0" err="1" smtClean="0">
                <a:solidFill>
                  <a:schemeClr val="tx1"/>
                </a:solidFill>
                <a:effectLst/>
                <a:latin typeface="+mn-lt"/>
                <a:ea typeface="+mn-ea"/>
                <a:cs typeface="+mn-cs"/>
              </a:rPr>
              <a:t>programmes</a:t>
            </a:r>
            <a:r>
              <a:rPr lang="en-US"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classroom, students can explore power relations and positionalities through critical teaching- creating a space in which students feel empowered to question </a:t>
            </a:r>
            <a:r>
              <a:rPr lang="en-US" sz="1200" kern="1200" dirty="0" err="1" smtClean="0">
                <a:solidFill>
                  <a:schemeClr val="tx1"/>
                </a:solidFill>
                <a:effectLst/>
                <a:latin typeface="+mn-lt"/>
                <a:ea typeface="+mn-ea"/>
                <a:cs typeface="+mn-cs"/>
              </a:rPr>
              <a:t>Anglocentrism</a:t>
            </a:r>
            <a:r>
              <a:rPr lang="en-US" sz="1200" kern="1200" dirty="0" smtClean="0">
                <a:solidFill>
                  <a:schemeClr val="tx1"/>
                </a:solidFill>
                <a:effectLst/>
                <a:latin typeface="+mn-lt"/>
                <a:ea typeface="+mn-ea"/>
                <a:cs typeface="+mn-cs"/>
              </a:rPr>
              <a:t>, and institutional expectations, values and norms. Year-round </a:t>
            </a:r>
            <a:r>
              <a:rPr lang="en-US" sz="1200" kern="1200" dirty="0" err="1" smtClean="0">
                <a:solidFill>
                  <a:schemeClr val="tx1"/>
                </a:solidFill>
                <a:effectLst/>
                <a:latin typeface="+mn-lt"/>
                <a:ea typeface="+mn-ea"/>
                <a:cs typeface="+mn-cs"/>
              </a:rPr>
              <a:t>programmes</a:t>
            </a:r>
            <a:r>
              <a:rPr lang="en-US" sz="1200" kern="1200" dirty="0" smtClean="0">
                <a:solidFill>
                  <a:schemeClr val="tx1"/>
                </a:solidFill>
                <a:effectLst/>
                <a:latin typeface="+mn-lt"/>
                <a:ea typeface="+mn-ea"/>
                <a:cs typeface="+mn-cs"/>
              </a:rPr>
              <a:t> and pre-</a:t>
            </a:r>
            <a:r>
              <a:rPr lang="en-US" sz="1200" kern="1200" dirty="0" err="1" smtClean="0">
                <a:solidFill>
                  <a:schemeClr val="tx1"/>
                </a:solidFill>
                <a:effectLst/>
                <a:latin typeface="+mn-lt"/>
                <a:ea typeface="+mn-ea"/>
                <a:cs typeface="+mn-cs"/>
              </a:rPr>
              <a:t>sessionals</a:t>
            </a:r>
            <a:r>
              <a:rPr lang="en-US" sz="1200" kern="1200" dirty="0" smtClean="0">
                <a:solidFill>
                  <a:schemeClr val="tx1"/>
                </a:solidFill>
                <a:effectLst/>
                <a:latin typeface="+mn-lt"/>
                <a:ea typeface="+mn-ea"/>
                <a:cs typeface="+mn-cs"/>
              </a:rPr>
              <a:t> could explore students’ epistemologies and worldviews, as well as their emerging learner identities. This has potential to position students as legitimate participants rather than outsiders who must conform to local practices. And finally, I would suggest that EAP has a strong community of practice who could take this on.</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20</a:t>
            </a:fld>
            <a:endParaRPr lang="en-GB"/>
          </a:p>
        </p:txBody>
      </p:sp>
    </p:spTree>
    <p:extLst>
      <p:ext uri="{BB962C8B-B14F-4D97-AF65-F5344CB8AC3E}">
        <p14:creationId xmlns:p14="http://schemas.microsoft.com/office/powerpoint/2010/main" val="38154535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is agreement that ELT and EAP are inherently colonial so it’s unlikely that EAP can be fully </a:t>
            </a:r>
            <a:r>
              <a:rPr lang="en-US" sz="1200" kern="1200" dirty="0" err="1" smtClean="0">
                <a:solidFill>
                  <a:schemeClr val="tx1"/>
                </a:solidFill>
                <a:effectLst/>
                <a:latin typeface="+mn-lt"/>
                <a:ea typeface="+mn-ea"/>
                <a:cs typeface="+mn-cs"/>
              </a:rPr>
              <a:t>decolonised</a:t>
            </a:r>
            <a:r>
              <a:rPr lang="en-US" sz="1200" kern="1200" dirty="0" smtClean="0">
                <a:solidFill>
                  <a:schemeClr val="tx1"/>
                </a:solidFill>
                <a:effectLst/>
                <a:latin typeface="+mn-lt"/>
                <a:ea typeface="+mn-ea"/>
                <a:cs typeface="+mn-cs"/>
              </a:rPr>
              <a:t>. And we must acknowledge that we’re doing our students a disservice if we do not prepare them for their degree studies. There’s a chicken and egg situation with EAP and the disciplines </a:t>
            </a:r>
            <a:r>
              <a:rPr lang="en-US" sz="1200" kern="1200" dirty="0" err="1" smtClean="0">
                <a:solidFill>
                  <a:schemeClr val="tx1"/>
                </a:solidFill>
                <a:effectLst/>
                <a:latin typeface="+mn-lt"/>
                <a:ea typeface="+mn-ea"/>
                <a:cs typeface="+mn-cs"/>
              </a:rPr>
              <a:t>decolonising</a:t>
            </a:r>
            <a:r>
              <a:rPr lang="en-US"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I would argue -and initial data seems to suggest- that there are </a:t>
            </a:r>
            <a:r>
              <a:rPr lang="en-US" sz="1200" kern="1200" dirty="0" err="1" smtClean="0">
                <a:solidFill>
                  <a:schemeClr val="tx1"/>
                </a:solidFill>
                <a:effectLst/>
                <a:latin typeface="+mn-lt"/>
                <a:ea typeface="+mn-ea"/>
                <a:cs typeface="+mn-cs"/>
              </a:rPr>
              <a:t>decolonising</a:t>
            </a:r>
            <a:r>
              <a:rPr lang="en-US" sz="1200" kern="1200" dirty="0" smtClean="0">
                <a:solidFill>
                  <a:schemeClr val="tx1"/>
                </a:solidFill>
                <a:effectLst/>
                <a:latin typeface="+mn-lt"/>
                <a:ea typeface="+mn-ea"/>
                <a:cs typeface="+mn-cs"/>
              </a:rPr>
              <a:t> practices taking place showing that there are pockets where change can happen. And as a field we can and should be doing more to disrupt.</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 you very much for listening. </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21</a:t>
            </a:fld>
            <a:endParaRPr lang="en-GB"/>
          </a:p>
        </p:txBody>
      </p:sp>
    </p:spTree>
    <p:extLst>
      <p:ext uri="{BB962C8B-B14F-4D97-AF65-F5344CB8AC3E}">
        <p14:creationId xmlns:p14="http://schemas.microsoft.com/office/powerpoint/2010/main" val="22200738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my abstract I included two broad </a:t>
            </a:r>
            <a:r>
              <a:rPr lang="en-US" sz="1200" b="1" kern="1200" dirty="0" smtClean="0">
                <a:solidFill>
                  <a:schemeClr val="tx1"/>
                </a:solidFill>
                <a:effectLst/>
                <a:latin typeface="+mn-lt"/>
                <a:ea typeface="+mn-ea"/>
                <a:cs typeface="+mn-cs"/>
              </a:rPr>
              <a:t>questions</a:t>
            </a:r>
            <a:r>
              <a:rPr lang="en-US" sz="1200" kern="1200" dirty="0" smtClean="0">
                <a:solidFill>
                  <a:schemeClr val="tx1"/>
                </a:solidFill>
                <a:effectLst/>
                <a:latin typeface="+mn-lt"/>
                <a:ea typeface="+mn-ea"/>
                <a:cs typeface="+mn-cs"/>
              </a:rPr>
              <a:t> to direct discussion:</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I’ll leave 5 minutes at the end for any follow up questions on my presentation.</a:t>
            </a: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22</a:t>
            </a:fld>
            <a:endParaRPr lang="en-GB"/>
          </a:p>
        </p:txBody>
      </p:sp>
    </p:spTree>
    <p:extLst>
      <p:ext uri="{BB962C8B-B14F-4D97-AF65-F5344CB8AC3E}">
        <p14:creationId xmlns:p14="http://schemas.microsoft.com/office/powerpoint/2010/main" val="20399745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pPr marL="285750" indent="-285750">
              <a:buFont typeface="Arial,Sans-Serif"/>
              <a:buChar char="•"/>
            </a:pPr>
            <a:endParaRPr lang="en-US" dirty="0"/>
          </a:p>
        </p:txBody>
      </p:sp>
      <p:sp>
        <p:nvSpPr>
          <p:cNvPr id="4" name="Slide Number Placeholder 3"/>
          <p:cNvSpPr>
            <a:spLocks noGrp="1"/>
          </p:cNvSpPr>
          <p:nvPr>
            <p:ph type="sldNum" sz="quarter" idx="5"/>
          </p:nvPr>
        </p:nvSpPr>
        <p:spPr/>
        <p:txBody>
          <a:bodyPr/>
          <a:lstStyle/>
          <a:p>
            <a:fld id="{0600756D-4AC7-43D1-8562-51662CEBFE7E}" type="slidenum">
              <a:t>23</a:t>
            </a:fld>
            <a:endParaRPr lang="en-US"/>
          </a:p>
        </p:txBody>
      </p:sp>
    </p:spTree>
    <p:extLst>
      <p:ext uri="{BB962C8B-B14F-4D97-AF65-F5344CB8AC3E}">
        <p14:creationId xmlns:p14="http://schemas.microsoft.com/office/powerpoint/2010/main" val="4277522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pPr marL="285750" indent="-285750">
              <a:buFont typeface="Arial,Sans-Serif"/>
              <a:buChar char="•"/>
            </a:pPr>
            <a:endParaRPr lang="en-US" dirty="0"/>
          </a:p>
        </p:txBody>
      </p:sp>
      <p:sp>
        <p:nvSpPr>
          <p:cNvPr id="4" name="Slide Number Placeholder 3"/>
          <p:cNvSpPr>
            <a:spLocks noGrp="1"/>
          </p:cNvSpPr>
          <p:nvPr>
            <p:ph type="sldNum" sz="quarter" idx="5"/>
          </p:nvPr>
        </p:nvSpPr>
        <p:spPr/>
        <p:txBody>
          <a:bodyPr/>
          <a:lstStyle/>
          <a:p>
            <a:fld id="{0600756D-4AC7-43D1-8562-51662CEBFE7E}" type="slidenum">
              <a:t>24</a:t>
            </a:fld>
            <a:endParaRPr lang="en-US"/>
          </a:p>
        </p:txBody>
      </p:sp>
    </p:spTree>
    <p:extLst>
      <p:ext uri="{BB962C8B-B14F-4D97-AF65-F5344CB8AC3E}">
        <p14:creationId xmlns:p14="http://schemas.microsoft.com/office/powerpoint/2010/main" val="3594622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Literature has </a:t>
            </a:r>
            <a:r>
              <a:rPr lang="en-US" sz="1200" kern="1200" dirty="0" err="1" smtClean="0">
                <a:solidFill>
                  <a:schemeClr val="tx1"/>
                </a:solidFill>
                <a:effectLst/>
                <a:latin typeface="+mn-lt"/>
                <a:ea typeface="+mn-ea"/>
                <a:cs typeface="+mn-cs"/>
              </a:rPr>
              <a:t>problematised</a:t>
            </a:r>
            <a:r>
              <a:rPr lang="en-US" sz="1200" kern="1200" dirty="0" smtClean="0">
                <a:solidFill>
                  <a:schemeClr val="tx1"/>
                </a:solidFill>
                <a:effectLst/>
                <a:latin typeface="+mn-lt"/>
                <a:ea typeface="+mn-ea"/>
                <a:cs typeface="+mn-cs"/>
              </a:rPr>
              <a:t> Western higher education institutions and called for academics to interrogate and act upon neo-colonialism and </a:t>
            </a:r>
            <a:r>
              <a:rPr lang="en-US" sz="1200" kern="1200" dirty="0" err="1" smtClean="0">
                <a:solidFill>
                  <a:schemeClr val="tx1"/>
                </a:solidFill>
                <a:effectLst/>
                <a:latin typeface="+mn-lt"/>
                <a:ea typeface="+mn-ea"/>
                <a:cs typeface="+mn-cs"/>
              </a:rPr>
              <a:t>coloniality</a:t>
            </a:r>
            <a:r>
              <a:rPr lang="en-US" sz="1200" kern="1200" dirty="0" smtClean="0">
                <a:solidFill>
                  <a:schemeClr val="tx1"/>
                </a:solidFill>
                <a:effectLst/>
                <a:latin typeface="+mn-lt"/>
                <a:ea typeface="+mn-ea"/>
                <a:cs typeface="+mn-cs"/>
              </a:rPr>
              <a:t>. As </a:t>
            </a:r>
            <a:r>
              <a:rPr lang="en-US" sz="1200" kern="1200" dirty="0" err="1" smtClean="0">
                <a:solidFill>
                  <a:schemeClr val="tx1"/>
                </a:solidFill>
                <a:effectLst/>
                <a:latin typeface="+mn-lt"/>
                <a:ea typeface="+mn-ea"/>
                <a:cs typeface="+mn-cs"/>
              </a:rPr>
              <a:t>Gebrial</a:t>
            </a:r>
            <a:r>
              <a:rPr lang="en-US" sz="1200" kern="1200" dirty="0" smtClean="0">
                <a:solidFill>
                  <a:schemeClr val="tx1"/>
                </a:solidFill>
                <a:effectLst/>
                <a:latin typeface="+mn-lt"/>
                <a:ea typeface="+mn-ea"/>
                <a:cs typeface="+mn-cs"/>
              </a:rPr>
              <a:t> notes, universities are spaces that hold power over knowledge production and reproduction through curricula content, pedagogy, hierarchical knowledge systems that </a:t>
            </a:r>
            <a:r>
              <a:rPr lang="en-US" sz="1200" kern="1200" dirty="0" err="1" smtClean="0">
                <a:solidFill>
                  <a:schemeClr val="tx1"/>
                </a:solidFill>
                <a:effectLst/>
                <a:latin typeface="+mn-lt"/>
                <a:ea typeface="+mn-ea"/>
                <a:cs typeface="+mn-cs"/>
              </a:rPr>
              <a:t>favour</a:t>
            </a:r>
            <a:r>
              <a:rPr lang="en-US" sz="1200" kern="1200" dirty="0" smtClean="0">
                <a:solidFill>
                  <a:schemeClr val="tx1"/>
                </a:solidFill>
                <a:effectLst/>
                <a:latin typeface="+mn-lt"/>
                <a:ea typeface="+mn-ea"/>
                <a:cs typeface="+mn-cs"/>
              </a:rPr>
              <a:t> Western epistemology and the hidden curriculum. We can see this extract from Smith on the slide, which I think </a:t>
            </a:r>
            <a:r>
              <a:rPr lang="en-US" sz="1200" kern="1200" dirty="0" err="1" smtClean="0">
                <a:solidFill>
                  <a:schemeClr val="tx1"/>
                </a:solidFill>
                <a:effectLst/>
                <a:latin typeface="+mn-lt"/>
                <a:ea typeface="+mn-ea"/>
                <a:cs typeface="+mn-cs"/>
              </a:rPr>
              <a:t>summarises</a:t>
            </a:r>
            <a:r>
              <a:rPr lang="en-US" sz="1200" kern="1200" dirty="0" smtClean="0">
                <a:solidFill>
                  <a:schemeClr val="tx1"/>
                </a:solidFill>
                <a:effectLst/>
                <a:latin typeface="+mn-lt"/>
                <a:ea typeface="+mn-ea"/>
                <a:cs typeface="+mn-cs"/>
              </a:rPr>
              <a:t> things quite succinctly and points towards the idea of methodological imperialism and the means and expectations of expressing knowledge via limited, </a:t>
            </a:r>
            <a:r>
              <a:rPr lang="en-US" sz="1200" kern="1200" dirty="0" err="1" smtClean="0">
                <a:solidFill>
                  <a:schemeClr val="tx1"/>
                </a:solidFill>
                <a:effectLst/>
                <a:latin typeface="+mn-lt"/>
                <a:ea typeface="+mn-ea"/>
                <a:cs typeface="+mn-cs"/>
              </a:rPr>
              <a:t>standardised</a:t>
            </a:r>
            <a:r>
              <a:rPr lang="en-US" sz="1200" kern="1200" dirty="0" smtClean="0">
                <a:solidFill>
                  <a:schemeClr val="tx1"/>
                </a:solidFill>
                <a:effectLst/>
                <a:latin typeface="+mn-lt"/>
                <a:ea typeface="+mn-ea"/>
                <a:cs typeface="+mn-cs"/>
              </a:rPr>
              <a:t> genres.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UKHE, we see the privileging of certain histories and constructions of knowledge that don’t always </a:t>
            </a:r>
            <a:r>
              <a:rPr lang="en-US" sz="1200" kern="1200" dirty="0" err="1" smtClean="0">
                <a:solidFill>
                  <a:schemeClr val="tx1"/>
                </a:solidFill>
                <a:effectLst/>
                <a:latin typeface="+mn-lt"/>
                <a:ea typeface="+mn-ea"/>
                <a:cs typeface="+mn-cs"/>
              </a:rPr>
              <a:t>recognise</a:t>
            </a:r>
            <a:r>
              <a:rPr lang="en-US" sz="1200" kern="1200" dirty="0" smtClean="0">
                <a:solidFill>
                  <a:schemeClr val="tx1"/>
                </a:solidFill>
                <a:effectLst/>
                <a:latin typeface="+mn-lt"/>
                <a:ea typeface="+mn-ea"/>
                <a:cs typeface="+mn-cs"/>
              </a:rPr>
              <a:t> the cultural context of published works.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3</a:t>
            </a:fld>
            <a:endParaRPr lang="en-GB"/>
          </a:p>
        </p:txBody>
      </p:sp>
    </p:spTree>
    <p:extLst>
      <p:ext uri="{BB962C8B-B14F-4D97-AF65-F5344CB8AC3E}">
        <p14:creationId xmlns:p14="http://schemas.microsoft.com/office/powerpoint/2010/main" val="82363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From the wider literature we can see suggestions for pedagogy.</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Firstly, </a:t>
            </a:r>
            <a:r>
              <a:rPr lang="en-US" sz="1200" kern="1200" dirty="0" err="1" smtClean="0">
                <a:solidFill>
                  <a:schemeClr val="tx1"/>
                </a:solidFill>
                <a:effectLst/>
                <a:latin typeface="+mn-lt"/>
                <a:ea typeface="+mn-ea"/>
                <a:cs typeface="+mn-cs"/>
              </a:rPr>
              <a:t>recognising</a:t>
            </a:r>
            <a:r>
              <a:rPr lang="en-US" sz="1200" kern="1200" dirty="0" smtClean="0">
                <a:solidFill>
                  <a:schemeClr val="tx1"/>
                </a:solidFill>
                <a:effectLst/>
                <a:latin typeface="+mn-lt"/>
                <a:ea typeface="+mn-ea"/>
                <a:cs typeface="+mn-cs"/>
              </a:rPr>
              <a:t> emic perspectives can help shift dominant discourses and cultural domination so we hear from not just the privileged but also the histories and practices that have been made invisible. In the classroom, this may be overturning monolithic perceptions of cultures, the means of knowledge transmission, engaging with issues of injustice, and seeing students as legitimate participants who can create their own knowledge.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could have more horizontal relationships between students and teachers with student-led curricula. Dialogic practices such as talking circles can highlight lived experiences and intersectional personalities as part of the learning process.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4</a:t>
            </a:fld>
            <a:endParaRPr lang="en-GB"/>
          </a:p>
        </p:txBody>
      </p:sp>
    </p:spTree>
    <p:extLst>
      <p:ext uri="{BB962C8B-B14F-4D97-AF65-F5344CB8AC3E}">
        <p14:creationId xmlns:p14="http://schemas.microsoft.com/office/powerpoint/2010/main" val="1532941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is more limited literature within the fields of ELT and EAP- particularly from the UK- but there are alignments to the wider UKHE literature such as the notion of dominance and power related to linguistic imperialism and the perpetuation of cultural superiority.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those of us working in EAP in higher education, we are preparing students for entry into university or developing provision to help students reach their academic potential whilst on their </a:t>
            </a:r>
            <a:r>
              <a:rPr lang="en-US" sz="1200" kern="1200" dirty="0" err="1" smtClean="0">
                <a:solidFill>
                  <a:schemeClr val="tx1"/>
                </a:solidFill>
                <a:effectLst/>
                <a:latin typeface="+mn-lt"/>
                <a:ea typeface="+mn-ea"/>
                <a:cs typeface="+mn-cs"/>
              </a:rPr>
              <a:t>programmes</a:t>
            </a:r>
            <a:r>
              <a:rPr lang="en-US" sz="1200" kern="1200" dirty="0" smtClean="0">
                <a:solidFill>
                  <a:schemeClr val="tx1"/>
                </a:solidFill>
                <a:effectLst/>
                <a:latin typeface="+mn-lt"/>
                <a:ea typeface="+mn-ea"/>
                <a:cs typeface="+mn-cs"/>
              </a:rPr>
              <a:t>. And this can mean unpacking and teaching institutional or </a:t>
            </a:r>
            <a:r>
              <a:rPr lang="en-US" sz="1200" kern="1200" dirty="0" err="1" smtClean="0">
                <a:solidFill>
                  <a:schemeClr val="tx1"/>
                </a:solidFill>
                <a:effectLst/>
                <a:latin typeface="+mn-lt"/>
                <a:ea typeface="+mn-ea"/>
                <a:cs typeface="+mn-cs"/>
              </a:rPr>
              <a:t>programme</a:t>
            </a:r>
            <a:r>
              <a:rPr lang="en-US" sz="1200" kern="1200" dirty="0" smtClean="0">
                <a:solidFill>
                  <a:schemeClr val="tx1"/>
                </a:solidFill>
                <a:effectLst/>
                <a:latin typeface="+mn-lt"/>
                <a:ea typeface="+mn-ea"/>
                <a:cs typeface="+mn-cs"/>
              </a:rPr>
              <a:t> expectations that follow British or </a:t>
            </a:r>
            <a:r>
              <a:rPr lang="en-US" sz="1200" kern="1200" dirty="0" err="1" smtClean="0">
                <a:solidFill>
                  <a:schemeClr val="tx1"/>
                </a:solidFill>
                <a:effectLst/>
                <a:latin typeface="+mn-lt"/>
                <a:ea typeface="+mn-ea"/>
                <a:cs typeface="+mn-cs"/>
              </a:rPr>
              <a:t>Anglocentric</a:t>
            </a:r>
            <a:r>
              <a:rPr lang="en-US" sz="1200" kern="1200" dirty="0" smtClean="0">
                <a:solidFill>
                  <a:schemeClr val="tx1"/>
                </a:solidFill>
                <a:effectLst/>
                <a:latin typeface="+mn-lt"/>
                <a:ea typeface="+mn-ea"/>
                <a:cs typeface="+mn-cs"/>
              </a:rPr>
              <a:t> academic norms. In this sense we can argue that EAP is indoctrinating students into Western norms, </a:t>
            </a:r>
            <a:r>
              <a:rPr lang="en-US" sz="1200" kern="1200" dirty="0" err="1" smtClean="0">
                <a:solidFill>
                  <a:schemeClr val="tx1"/>
                </a:solidFill>
                <a:effectLst/>
                <a:latin typeface="+mn-lt"/>
                <a:ea typeface="+mn-ea"/>
                <a:cs typeface="+mn-cs"/>
              </a:rPr>
              <a:t>focussing</a:t>
            </a:r>
            <a:r>
              <a:rPr lang="en-US" sz="1200" kern="1200" dirty="0" smtClean="0">
                <a:solidFill>
                  <a:schemeClr val="tx1"/>
                </a:solidFill>
                <a:effectLst/>
                <a:latin typeface="+mn-lt"/>
                <a:ea typeface="+mn-ea"/>
                <a:cs typeface="+mn-cs"/>
              </a:rPr>
              <a:t> on standardized and limited epistemologies and genres. This arguably makes a pragmatic EAP complicit in knowledge production and reproduction rather than EAP for disruption.</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there’s a real tension here between preparing students for study and </a:t>
            </a:r>
            <a:r>
              <a:rPr lang="en-US" sz="1200" kern="1200" dirty="0" err="1" smtClean="0">
                <a:solidFill>
                  <a:schemeClr val="tx1"/>
                </a:solidFill>
                <a:effectLst/>
                <a:latin typeface="+mn-lt"/>
                <a:ea typeface="+mn-ea"/>
                <a:cs typeface="+mn-cs"/>
              </a:rPr>
              <a:t>scrutinising</a:t>
            </a:r>
            <a:r>
              <a:rPr lang="en-US" sz="1200" kern="1200" dirty="0" smtClean="0">
                <a:solidFill>
                  <a:schemeClr val="tx1"/>
                </a:solidFill>
                <a:effectLst/>
                <a:latin typeface="+mn-lt"/>
                <a:ea typeface="+mn-ea"/>
                <a:cs typeface="+mn-cs"/>
              </a:rPr>
              <a:t> our EAP practices.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5</a:t>
            </a:fld>
            <a:endParaRPr lang="en-GB"/>
          </a:p>
        </p:txBody>
      </p:sp>
    </p:spTree>
    <p:extLst>
      <p:ext uri="{BB962C8B-B14F-4D97-AF65-F5344CB8AC3E}">
        <p14:creationId xmlns:p14="http://schemas.microsoft.com/office/powerpoint/2010/main" val="3503577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Method, which has historically been disseminated from the West, has been considered a way of exploring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as it influences norms and ideologies within curriculum, materials, teaching and assessment.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Some </a:t>
            </a:r>
            <a:r>
              <a:rPr lang="en-US" sz="1200" kern="1200" dirty="0" err="1" smtClean="0">
                <a:solidFill>
                  <a:schemeClr val="tx1"/>
                </a:solidFill>
                <a:effectLst/>
                <a:latin typeface="+mn-lt"/>
                <a:ea typeface="+mn-ea"/>
                <a:cs typeface="+mn-cs"/>
              </a:rPr>
              <a:t>postmethod</a:t>
            </a:r>
            <a:r>
              <a:rPr lang="en-US" sz="1200" kern="1200" dirty="0" smtClean="0">
                <a:solidFill>
                  <a:schemeClr val="tx1"/>
                </a:solidFill>
                <a:effectLst/>
                <a:latin typeface="+mn-lt"/>
                <a:ea typeface="+mn-ea"/>
                <a:cs typeface="+mn-cs"/>
              </a:rPr>
              <a:t> practices can disrupt as it’s more context specific and can take a reflective and exploratory approach, promoting student autonomy in pedagogic decisions as students develop individual learning strategies, developing their own learning communities and reflect on learner identities. It acknowledges home languages and cultures of students as a resource.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Another suggestion is a grammar of </a:t>
            </a:r>
            <a:r>
              <a:rPr lang="en-US" sz="1200" kern="1200" dirty="0" err="1" smtClean="0">
                <a:solidFill>
                  <a:schemeClr val="tx1"/>
                </a:solidFill>
                <a:effectLst/>
                <a:latin typeface="+mn-lt"/>
                <a:ea typeface="+mn-ea"/>
                <a:cs typeface="+mn-cs"/>
              </a:rPr>
              <a:t>decoloniality</a:t>
            </a:r>
            <a:r>
              <a:rPr lang="en-US" sz="1200" kern="1200" dirty="0" smtClean="0">
                <a:solidFill>
                  <a:schemeClr val="tx1"/>
                </a:solidFill>
                <a:effectLst/>
                <a:latin typeface="+mn-lt"/>
                <a:ea typeface="+mn-ea"/>
                <a:cs typeface="+mn-cs"/>
              </a:rPr>
              <a:t> in which intelligibility is fore fronted rather than native-like accent, instruction is context specific and local society and culture are </a:t>
            </a:r>
            <a:r>
              <a:rPr lang="en-US" sz="1200" kern="1200" dirty="0" err="1" smtClean="0">
                <a:solidFill>
                  <a:schemeClr val="tx1"/>
                </a:solidFill>
                <a:effectLst/>
                <a:latin typeface="+mn-lt"/>
                <a:ea typeface="+mn-ea"/>
                <a:cs typeface="+mn-cs"/>
              </a:rPr>
              <a:t>recognised</a:t>
            </a:r>
            <a:r>
              <a:rPr lang="en-US" sz="1200" kern="1200" dirty="0" smtClean="0">
                <a:solidFill>
                  <a:schemeClr val="tx1"/>
                </a:solidFill>
                <a:effectLst/>
                <a:latin typeface="+mn-lt"/>
                <a:ea typeface="+mn-ea"/>
                <a:cs typeface="+mn-cs"/>
              </a:rPr>
              <a:t>, and there’s a move away from Western produced materials and knowledge.</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6</a:t>
            </a:fld>
            <a:endParaRPr lang="en-GB"/>
          </a:p>
        </p:txBody>
      </p:sp>
    </p:spTree>
    <p:extLst>
      <p:ext uri="{BB962C8B-B14F-4D97-AF65-F5344CB8AC3E}">
        <p14:creationId xmlns:p14="http://schemas.microsoft.com/office/powerpoint/2010/main" val="1985554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Further suggestions include those listed here on the slide such as the more tangential English as a lingua franca with a focus on more equitable mutual intelligibility and </a:t>
            </a:r>
            <a:r>
              <a:rPr lang="en-US" sz="1200" kern="1200" dirty="0" err="1" smtClean="0">
                <a:solidFill>
                  <a:schemeClr val="tx1"/>
                </a:solidFill>
                <a:effectLst/>
                <a:latin typeface="+mn-lt"/>
                <a:ea typeface="+mn-ea"/>
                <a:cs typeface="+mn-cs"/>
              </a:rPr>
              <a:t>translanguaging</a:t>
            </a:r>
            <a:r>
              <a:rPr lang="en-US" sz="1200" kern="1200" dirty="0" smtClean="0">
                <a:solidFill>
                  <a:schemeClr val="tx1"/>
                </a:solidFill>
                <a:effectLst/>
                <a:latin typeface="+mn-lt"/>
                <a:ea typeface="+mn-ea"/>
                <a:cs typeface="+mn-cs"/>
              </a:rPr>
              <a:t>- allowing students to draw on bilingual knowledges and norms. These pedagogies are significant as they unsettle established Western classroom norms and focus on promotion of inclusive standards of English.</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7</a:t>
            </a:fld>
            <a:endParaRPr lang="en-GB"/>
          </a:p>
        </p:txBody>
      </p:sp>
    </p:spTree>
    <p:extLst>
      <p:ext uri="{BB962C8B-B14F-4D97-AF65-F5344CB8AC3E}">
        <p14:creationId xmlns:p14="http://schemas.microsoft.com/office/powerpoint/2010/main" val="2837494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I’m taking a critical perspective of the EAP dichotomy of preparing students sufficiently for academic study in the UK whilst also attempting to interrogate and disrupt norms.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Critical EAP is suitable as it questions existing practices that reinforce power relationships- such as critiquing Western writing conventions as a means of maintaining Eurocentric academic norms. It requires a review of the role of the EAP teacher and their pedagogic practices, calling for them to engage with power and inequality and to view students as agents of change.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acknowledges that the classroom context sits within a wider social context made up of individual histories, realities and experiences. Following a purely pragmatic view suggests a false neutrality to teaching and ignores the tensions of race, nationality, gender, socio-economic standing and so on.</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My research focuses on EAP practitioners as well as EAP students, although I’ve yet to pilot my student  questionnaire. I’ve interviewed a handful of practitioners and so far but have transcribed and done first level analysis of just 6 interviews- so very early stages and yet to reach data saturation. The questions were developed from the literature, supervisor feedback and co-construction with volunteers from the EAP for Social Justice SIG. This group of volunteers very kindly gave up their time to go through each question, suggest additions, amendments, problems, and the ordering of the questions. This was a really valuable experience for me, and it was also a gentle nod towards </a:t>
            </a:r>
            <a:r>
              <a:rPr lang="en-US" sz="1200" kern="1200" dirty="0" err="1" smtClean="0">
                <a:solidFill>
                  <a:schemeClr val="tx1"/>
                </a:solidFill>
                <a:effectLst/>
                <a:latin typeface="+mn-lt"/>
                <a:ea typeface="+mn-ea"/>
                <a:cs typeface="+mn-cs"/>
              </a:rPr>
              <a:t>decolonising</a:t>
            </a:r>
            <a:r>
              <a:rPr lang="en-US" sz="1200" kern="1200" dirty="0" smtClean="0">
                <a:solidFill>
                  <a:schemeClr val="tx1"/>
                </a:solidFill>
                <a:effectLst/>
                <a:latin typeface="+mn-lt"/>
                <a:ea typeface="+mn-ea"/>
                <a:cs typeface="+mn-cs"/>
              </a:rPr>
              <a:t> the research process- getting feedback from the practitioners that I am seeking to engage with in my research- allowing those being researched to have a voice in the direction of my research, ensuring that I was including questions that are important to them. </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8</a:t>
            </a:fld>
            <a:endParaRPr lang="en-GB"/>
          </a:p>
        </p:txBody>
      </p:sp>
    </p:spTree>
    <p:extLst>
      <p:ext uri="{BB962C8B-B14F-4D97-AF65-F5344CB8AC3E}">
        <p14:creationId xmlns:p14="http://schemas.microsoft.com/office/powerpoint/2010/main" val="1835544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 </a:t>
            </a:r>
            <a:r>
              <a:rPr lang="en-US" sz="1200" kern="1200" dirty="0" err="1" smtClean="0">
                <a:solidFill>
                  <a:schemeClr val="tx1"/>
                </a:solidFill>
                <a:effectLst/>
                <a:latin typeface="+mn-lt"/>
                <a:ea typeface="+mn-ea"/>
                <a:cs typeface="+mn-cs"/>
              </a:rPr>
              <a:t>emphasising</a:t>
            </a:r>
            <a:r>
              <a:rPr lang="en-US" sz="1200" kern="1200" dirty="0" smtClean="0">
                <a:solidFill>
                  <a:schemeClr val="tx1"/>
                </a:solidFill>
                <a:effectLst/>
                <a:latin typeface="+mn-lt"/>
                <a:ea typeface="+mn-ea"/>
                <a:cs typeface="+mn-cs"/>
              </a:rPr>
              <a:t> this is a first pass at reviewing a selection of my data and that I still need to recruit more participants and </a:t>
            </a:r>
            <a:r>
              <a:rPr lang="en-US" sz="1200" kern="1200" dirty="0" err="1" smtClean="0">
                <a:solidFill>
                  <a:schemeClr val="tx1"/>
                </a:solidFill>
                <a:effectLst/>
                <a:latin typeface="+mn-lt"/>
                <a:ea typeface="+mn-ea"/>
                <a:cs typeface="+mn-cs"/>
              </a:rPr>
              <a:t>analyse</a:t>
            </a:r>
            <a:r>
              <a:rPr lang="en-US" sz="1200" kern="1200" dirty="0" smtClean="0">
                <a:solidFill>
                  <a:schemeClr val="tx1"/>
                </a:solidFill>
                <a:effectLst/>
                <a:latin typeface="+mn-lt"/>
                <a:ea typeface="+mn-ea"/>
                <a:cs typeface="+mn-cs"/>
              </a:rPr>
              <a:t> data further, I’ll now present some emerging themes.</a:t>
            </a:r>
            <a:endParaRPr lang="en-GB"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a:t>
            </a:r>
            <a:r>
              <a:rPr lang="en-US" sz="1200" kern="1200" dirty="0" smtClean="0">
                <a:solidFill>
                  <a:schemeClr val="tx1"/>
                </a:solidFill>
                <a:effectLst/>
                <a:latin typeface="+mn-lt"/>
                <a:ea typeface="+mn-ea"/>
                <a:cs typeface="+mn-cs"/>
              </a:rPr>
              <a:t>good place to start is with </a:t>
            </a:r>
            <a:r>
              <a:rPr lang="en-US" sz="1200" b="1" kern="1200" dirty="0" smtClean="0">
                <a:solidFill>
                  <a:schemeClr val="tx1"/>
                </a:solidFill>
                <a:effectLst/>
                <a:latin typeface="+mn-lt"/>
                <a:ea typeface="+mn-ea"/>
                <a:cs typeface="+mn-cs"/>
              </a:rPr>
              <a:t>defining </a:t>
            </a:r>
            <a:r>
              <a:rPr lang="en-US" sz="1200" b="1"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I’ll give you a moment to read some extracts from data.</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were two main points that reoccurred and suggest how </a:t>
            </a:r>
            <a:r>
              <a:rPr lang="en-US" sz="1200" kern="1200" dirty="0" err="1" smtClean="0">
                <a:solidFill>
                  <a:schemeClr val="tx1"/>
                </a:solidFill>
                <a:effectLst/>
                <a:latin typeface="+mn-lt"/>
                <a:ea typeface="+mn-ea"/>
                <a:cs typeface="+mn-cs"/>
              </a:rPr>
              <a:t>decolonisation</a:t>
            </a:r>
            <a:r>
              <a:rPr lang="en-US" sz="1200" kern="1200" dirty="0" smtClean="0">
                <a:solidFill>
                  <a:schemeClr val="tx1"/>
                </a:solidFill>
                <a:effectLst/>
                <a:latin typeface="+mn-lt"/>
                <a:ea typeface="+mn-ea"/>
                <a:cs typeface="+mn-cs"/>
              </a:rPr>
              <a:t> is perceived amongst EAP practitioners and these are decentering a Western approach to knowledge, and power structures and the legacy of colonialism. And these, of course, are much bigger and wider than our EAP field.</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600756D-4AC7-43D1-8562-51662CEBFE7E}" type="slidenum">
              <a:rPr lang="en-GB" smtClean="0"/>
              <a:t>9</a:t>
            </a:fld>
            <a:endParaRPr lang="en-GB"/>
          </a:p>
        </p:txBody>
      </p:sp>
    </p:spTree>
    <p:extLst>
      <p:ext uri="{BB962C8B-B14F-4D97-AF65-F5344CB8AC3E}">
        <p14:creationId xmlns:p14="http://schemas.microsoft.com/office/powerpoint/2010/main" val="3056355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dirty="0"/>
              <a:t>4/16/2023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7805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4/16/2023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4357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4/16/2023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3946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2CEF3B-A037-46D0-B02C-1428F07E9383}" type="datetimeFigureOut">
              <a:rPr lang="en-US" dirty="0"/>
              <a:t>4/16/2023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extLst>
      <p:ext uri="{BB962C8B-B14F-4D97-AF65-F5344CB8AC3E}">
        <p14:creationId xmlns:p14="http://schemas.microsoft.com/office/powerpoint/2010/main" val="176675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4/16/2023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345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6DFF08F-DC6B-4601-B491-B0F83F6DD2DA}" type="datetimeFigureOut">
              <a:rPr lang="en-US" dirty="0"/>
              <a:t>4/16/2023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7690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6DFF08F-DC6B-4601-B491-B0F83F6DD2DA}" type="datetimeFigureOut">
              <a:rPr lang="en-US" dirty="0"/>
              <a:t>4/16/2023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6447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4/16/2023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77413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4/16/2023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791658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4/16/2023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52629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4/16/2023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55015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4/16/2023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8412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ecolonisethelibrary.files.wordpress.com/2020/01/decolonising-research-and-academic-skills-sara-ewing-goldsmiths-university-of-london.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517420"/>
            <a:ext cx="10076120" cy="3583880"/>
          </a:xfrm>
        </p:spPr>
        <p:txBody>
          <a:bodyPr>
            <a:normAutofit/>
          </a:bodyPr>
          <a:lstStyle/>
          <a:p>
            <a:r>
              <a:rPr lang="en-US" dirty="0">
                <a:cs typeface="Calibri Light"/>
              </a:rPr>
              <a:t>Indoctrinate or disrupt?</a:t>
            </a:r>
            <a:br>
              <a:rPr lang="en-US" dirty="0">
                <a:cs typeface="Calibri Light"/>
              </a:rPr>
            </a:br>
            <a:r>
              <a:rPr lang="en-US" dirty="0">
                <a:cs typeface="Calibri Light"/>
              </a:rPr>
              <a:t/>
            </a:r>
            <a:br>
              <a:rPr lang="en-US" dirty="0">
                <a:cs typeface="Calibri Light"/>
              </a:rPr>
            </a:br>
            <a:r>
              <a:rPr lang="en-US" sz="3600" cap="all" dirty="0">
                <a:cs typeface="Calibri Light"/>
              </a:rPr>
              <a:t>EAP PRACTITIONER PERCEPTIONS OF AND ENGAGEMENT WITH DECOLONISATION OF THE FIELD</a:t>
            </a:r>
            <a:endParaRPr lang="en-US" sz="3600" dirty="0">
              <a:cs typeface="Calibri Light" panose="020F0302020204030204"/>
            </a:endParaRPr>
          </a:p>
        </p:txBody>
      </p:sp>
      <p:sp>
        <p:nvSpPr>
          <p:cNvPr id="3" name="Subtitle 2"/>
          <p:cNvSpPr>
            <a:spLocks noGrp="1"/>
          </p:cNvSpPr>
          <p:nvPr>
            <p:ph type="subTitle" idx="1"/>
          </p:nvPr>
        </p:nvSpPr>
        <p:spPr>
          <a:xfrm>
            <a:off x="1100051" y="4455621"/>
            <a:ext cx="10070690" cy="1732935"/>
          </a:xfrm>
        </p:spPr>
        <p:txBody>
          <a:bodyPr vert="horz" lIns="91440" tIns="45720" rIns="91440" bIns="45720" rtlCol="0" anchor="t">
            <a:normAutofit fontScale="77500" lnSpcReduction="20000"/>
          </a:bodyPr>
          <a:lstStyle/>
          <a:p>
            <a:endParaRPr lang="en-US" dirty="0">
              <a:cs typeface="Calibri Light"/>
            </a:endParaRPr>
          </a:p>
          <a:p>
            <a:r>
              <a:rPr lang="en-US" b="1" dirty="0">
                <a:cs typeface="Calibri Light"/>
              </a:rPr>
              <a:t>Rowan Murray  </a:t>
            </a:r>
            <a:endParaRPr lang="en-US">
              <a:cs typeface="Calibri Light"/>
            </a:endParaRPr>
          </a:p>
          <a:p>
            <a:r>
              <a:rPr lang="en-US" dirty="0">
                <a:ea typeface="+mj-lt"/>
                <a:cs typeface="+mj-lt"/>
              </a:rPr>
              <a:t>PHD EDUCATION &amp; SOCIAL JUSTICE student, LANCASTER UNIVERSITY</a:t>
            </a:r>
          </a:p>
          <a:p>
            <a:r>
              <a:rPr lang="en-US" dirty="0">
                <a:cs typeface="Calibri Light"/>
              </a:rPr>
              <a:t>Head of English language for Medicine, veterinary medicine, science &amp; engineering, Centre for Open Learning, University of Edinburgh</a:t>
            </a:r>
          </a:p>
          <a:p>
            <a:endParaRPr lang="en-US" dirty="0">
              <a:cs typeface="Calibri Light"/>
            </a:endParaRP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A9029-6274-78CD-5453-7821183F108B}"/>
              </a:ext>
            </a:extLst>
          </p:cNvPr>
          <p:cNvSpPr>
            <a:spLocks noGrp="1"/>
          </p:cNvSpPr>
          <p:nvPr>
            <p:ph type="title"/>
          </p:nvPr>
        </p:nvSpPr>
        <p:spPr>
          <a:xfrm>
            <a:off x="887454" y="264516"/>
            <a:ext cx="10058400" cy="1450757"/>
          </a:xfrm>
        </p:spPr>
        <p:txBody>
          <a:bodyPr/>
          <a:lstStyle/>
          <a:p>
            <a:r>
              <a:rPr lang="en-US" dirty="0">
                <a:cs typeface="Calibri Light"/>
              </a:rPr>
              <a:t>Defining before disrupting</a:t>
            </a:r>
            <a:endParaRPr lang="en-US" dirty="0"/>
          </a:p>
        </p:txBody>
      </p:sp>
      <p:sp>
        <p:nvSpPr>
          <p:cNvPr id="3" name="Content Placeholder 2">
            <a:extLst>
              <a:ext uri="{FF2B5EF4-FFF2-40B4-BE49-F238E27FC236}">
                <a16:creationId xmlns:a16="http://schemas.microsoft.com/office/drawing/2014/main" id="{C245F1F1-07F9-928C-7154-854C0FEB3493}"/>
              </a:ext>
            </a:extLst>
          </p:cNvPr>
          <p:cNvSpPr>
            <a:spLocks noGrp="1"/>
          </p:cNvSpPr>
          <p:nvPr>
            <p:ph idx="1"/>
          </p:nvPr>
        </p:nvSpPr>
        <p:spPr>
          <a:xfrm>
            <a:off x="397304" y="1845734"/>
            <a:ext cx="10758376" cy="4368918"/>
          </a:xfrm>
        </p:spPr>
        <p:txBody>
          <a:bodyPr vert="horz" lIns="0" tIns="45720" rIns="0" bIns="45720" rtlCol="0" anchor="t">
            <a:noAutofit/>
          </a:bodyPr>
          <a:lstStyle/>
          <a:p>
            <a:endParaRPr lang="en-US" dirty="0">
              <a:cs typeface="Calibri"/>
            </a:endParaRPr>
          </a:p>
          <a:p>
            <a:r>
              <a:rPr lang="en-US" sz="2600" dirty="0">
                <a:cs typeface="Calibri"/>
              </a:rPr>
              <a:t>Need an EAP understanding of </a:t>
            </a:r>
            <a:r>
              <a:rPr lang="en-US" sz="2600" dirty="0" err="1">
                <a:cs typeface="Calibri"/>
              </a:rPr>
              <a:t>decolonisation</a:t>
            </a:r>
            <a:r>
              <a:rPr lang="en-US" sz="2600" dirty="0">
                <a:cs typeface="Calibri"/>
              </a:rPr>
              <a:t> starting with engagement with the broader literature</a:t>
            </a:r>
          </a:p>
          <a:p>
            <a:r>
              <a:rPr lang="en-US" sz="2400" i="1" dirty="0">
                <a:cs typeface="Calibri"/>
              </a:rPr>
              <a:t>"I think one great place to start would be not just for EAP professionals to become aware of issues of decolonization, but for EAP professionals to recognize the body of research and the current evidence-based practice around </a:t>
            </a:r>
            <a:r>
              <a:rPr lang="en-US" sz="2400" i="1" dirty="0" err="1">
                <a:cs typeface="Calibri"/>
              </a:rPr>
              <a:t>decolonisation</a:t>
            </a:r>
            <a:r>
              <a:rPr lang="en-US" sz="2400" i="1" dirty="0">
                <a:cs typeface="Calibri"/>
              </a:rPr>
              <a:t>. I think again, it's easy for people to say there's a lot of great literature out there, it doesn't really apply to EAP because we're not content subject or the content is also the mode of delivery</a:t>
            </a:r>
            <a:r>
              <a:rPr lang="en-US" sz="2400" i="1" dirty="0" smtClean="0">
                <a:cs typeface="Calibri"/>
              </a:rPr>
              <a:t>.“</a:t>
            </a:r>
          </a:p>
          <a:p>
            <a:endParaRPr lang="en-US" sz="2400" dirty="0">
              <a:cs typeface="Calibri"/>
            </a:endParaRPr>
          </a:p>
          <a:p>
            <a:r>
              <a:rPr lang="en-US" sz="2600" dirty="0">
                <a:cs typeface="Calibri"/>
              </a:rPr>
              <a:t>Unable to disrupt without a clear idea of what and how</a:t>
            </a:r>
          </a:p>
          <a:p>
            <a:endParaRPr lang="en-US" dirty="0">
              <a:cs typeface="Calibri"/>
            </a:endParaRPr>
          </a:p>
          <a:p>
            <a:endParaRPr lang="en-US" dirty="0" err="1">
              <a:cs typeface="Calibri"/>
            </a:endParaRPr>
          </a:p>
        </p:txBody>
      </p:sp>
    </p:spTree>
    <p:extLst>
      <p:ext uri="{BB962C8B-B14F-4D97-AF65-F5344CB8AC3E}">
        <p14:creationId xmlns:p14="http://schemas.microsoft.com/office/powerpoint/2010/main" val="1211716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BB626-492F-FDE0-3ADC-19EDA6FEA8CC}"/>
              </a:ext>
            </a:extLst>
          </p:cNvPr>
          <p:cNvSpPr>
            <a:spLocks noGrp="1"/>
          </p:cNvSpPr>
          <p:nvPr>
            <p:ph type="title"/>
          </p:nvPr>
        </p:nvSpPr>
        <p:spPr>
          <a:xfrm>
            <a:off x="1179592" y="286603"/>
            <a:ext cx="10903740" cy="1421994"/>
          </a:xfrm>
        </p:spPr>
        <p:txBody>
          <a:bodyPr/>
          <a:lstStyle/>
          <a:p>
            <a:r>
              <a:rPr lang="en-US" dirty="0">
                <a:cs typeface="Calibri Light"/>
              </a:rPr>
              <a:t>Learning</a:t>
            </a:r>
          </a:p>
        </p:txBody>
      </p:sp>
      <p:sp>
        <p:nvSpPr>
          <p:cNvPr id="3" name="Content Placeholder 2">
            <a:extLst>
              <a:ext uri="{FF2B5EF4-FFF2-40B4-BE49-F238E27FC236}">
                <a16:creationId xmlns:a16="http://schemas.microsoft.com/office/drawing/2014/main" id="{1658F682-66FB-901E-7B7F-471CBD7F8C95}"/>
              </a:ext>
            </a:extLst>
          </p:cNvPr>
          <p:cNvSpPr>
            <a:spLocks noGrp="1"/>
          </p:cNvSpPr>
          <p:nvPr>
            <p:ph idx="1"/>
          </p:nvPr>
        </p:nvSpPr>
        <p:spPr>
          <a:xfrm>
            <a:off x="721640" y="1845734"/>
            <a:ext cx="10893481" cy="4023360"/>
          </a:xfrm>
        </p:spPr>
        <p:txBody>
          <a:bodyPr vert="horz" lIns="0" tIns="45720" rIns="0" bIns="45720" rtlCol="0" anchor="t">
            <a:noAutofit/>
          </a:bodyPr>
          <a:lstStyle/>
          <a:p>
            <a:r>
              <a:rPr lang="en-US" sz="2800" dirty="0">
                <a:cs typeface="Calibri"/>
              </a:rPr>
              <a:t>Qualifications omit social justice and </a:t>
            </a:r>
            <a:r>
              <a:rPr lang="en-US" sz="2800" dirty="0" err="1">
                <a:cs typeface="Calibri"/>
              </a:rPr>
              <a:t>decolonisation</a:t>
            </a:r>
            <a:endParaRPr lang="en-US" sz="2800" dirty="0">
              <a:cs typeface="Calibri"/>
            </a:endParaRPr>
          </a:p>
          <a:p>
            <a:r>
              <a:rPr lang="en-US" sz="2800" dirty="0">
                <a:cs typeface="Calibri"/>
              </a:rPr>
              <a:t>CPD generally as self-directed learning</a:t>
            </a:r>
          </a:p>
          <a:p>
            <a:endParaRPr lang="en-US" sz="2800" dirty="0">
              <a:cs typeface="Calibri"/>
            </a:endParaRPr>
          </a:p>
          <a:p>
            <a:r>
              <a:rPr lang="en-US" sz="2800" i="1" dirty="0">
                <a:ea typeface="+mn-lt"/>
                <a:cs typeface="+mn-lt"/>
              </a:rPr>
              <a:t>"I've got a lot to learn, but I don't have the time to read all these things."</a:t>
            </a:r>
          </a:p>
          <a:p>
            <a:r>
              <a:rPr lang="en-US" sz="2800" i="1" dirty="0">
                <a:ea typeface="+mn-lt"/>
                <a:cs typeface="+mn-lt"/>
              </a:rPr>
              <a:t>"It has been my choice to become more familiar with it, and I try to keep abreast of thinking."</a:t>
            </a:r>
          </a:p>
          <a:p>
            <a:r>
              <a:rPr lang="en-US" sz="2800" i="1" dirty="0">
                <a:ea typeface="+mn-lt"/>
                <a:cs typeface="+mn-lt"/>
              </a:rPr>
              <a:t>"I'd like to have more discussion with EAP practitioners about it. I suppose my engaging with the debates is mainly not been within EAP, it's being outside of it apart from you."</a:t>
            </a:r>
          </a:p>
          <a:p>
            <a:endParaRPr lang="en-US" dirty="0">
              <a:cs typeface="Calibri"/>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3143275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7BB626-492F-FDE0-3ADC-19EDA6FEA8CC}"/>
              </a:ext>
            </a:extLst>
          </p:cNvPr>
          <p:cNvSpPr>
            <a:spLocks noGrp="1"/>
          </p:cNvSpPr>
          <p:nvPr>
            <p:ph type="title"/>
          </p:nvPr>
        </p:nvSpPr>
        <p:spPr>
          <a:xfrm>
            <a:off x="990932" y="286603"/>
            <a:ext cx="6750987" cy="1450757"/>
          </a:xfrm>
        </p:spPr>
        <p:txBody>
          <a:bodyPr>
            <a:normAutofit/>
          </a:bodyPr>
          <a:lstStyle/>
          <a:p>
            <a:r>
              <a:rPr lang="en-US" dirty="0">
                <a:solidFill>
                  <a:schemeClr val="tx1"/>
                </a:solidFill>
                <a:cs typeface="Calibri Light"/>
              </a:rPr>
              <a:t>Disrupting learning</a:t>
            </a:r>
          </a:p>
        </p:txBody>
      </p:sp>
      <p:sp>
        <p:nvSpPr>
          <p:cNvPr id="3" name="Content Placeholder 2">
            <a:extLst>
              <a:ext uri="{FF2B5EF4-FFF2-40B4-BE49-F238E27FC236}">
                <a16:creationId xmlns:a16="http://schemas.microsoft.com/office/drawing/2014/main" id="{1658F682-66FB-901E-7B7F-471CBD7F8C95}"/>
              </a:ext>
            </a:extLst>
          </p:cNvPr>
          <p:cNvSpPr>
            <a:spLocks noGrp="1"/>
          </p:cNvSpPr>
          <p:nvPr>
            <p:ph idx="1"/>
          </p:nvPr>
        </p:nvSpPr>
        <p:spPr>
          <a:xfrm>
            <a:off x="768117" y="2134397"/>
            <a:ext cx="6697715" cy="3845131"/>
          </a:xfrm>
        </p:spPr>
        <p:txBody>
          <a:bodyPr vert="horz" lIns="0" tIns="45720" rIns="0" bIns="45720" rtlCol="0" anchor="t">
            <a:normAutofit/>
          </a:bodyPr>
          <a:lstStyle/>
          <a:p>
            <a:endParaRPr lang="en-US" sz="2400" dirty="0">
              <a:cs typeface="Calibri"/>
            </a:endParaRPr>
          </a:p>
          <a:p>
            <a:r>
              <a:rPr lang="en-US" sz="3200" dirty="0">
                <a:cs typeface="Calibri"/>
              </a:rPr>
              <a:t>Disruption is dependent on EAP teacher knowledge</a:t>
            </a:r>
          </a:p>
          <a:p>
            <a:r>
              <a:rPr lang="en-US" sz="3200" dirty="0">
                <a:cs typeface="Calibri"/>
              </a:rPr>
              <a:t>Interrogate qualifications </a:t>
            </a:r>
          </a:p>
          <a:p>
            <a:r>
              <a:rPr lang="en-US" sz="3200" dirty="0">
                <a:cs typeface="Calibri"/>
              </a:rPr>
              <a:t>Incorporate into formal CPD</a:t>
            </a:r>
          </a:p>
          <a:p>
            <a:endParaRPr lang="en-US" dirty="0">
              <a:cs typeface="Calibri"/>
            </a:endParaRP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76BBC8FB-BC16-070A-0A25-05FD66F2886B}"/>
              </a:ext>
            </a:extLst>
          </p:cNvPr>
          <p:cNvSpPr txBox="1"/>
          <p:nvPr/>
        </p:nvSpPr>
        <p:spPr>
          <a:xfrm>
            <a:off x="8607777" y="900205"/>
            <a:ext cx="3123259"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dirty="0">
                <a:solidFill>
                  <a:schemeClr val="bg1"/>
                </a:solidFill>
                <a:ea typeface="+mn-lt"/>
                <a:cs typeface="+mn-lt"/>
              </a:rPr>
              <a:t>'You respect individual learners’ expectations and values, encourage participation in higher education, and promote equality of opportunity.'</a:t>
            </a:r>
          </a:p>
          <a:p>
            <a:endParaRPr lang="en-US" sz="2400" dirty="0">
              <a:solidFill>
                <a:schemeClr val="bg1"/>
              </a:solidFill>
              <a:cs typeface="Calibri"/>
            </a:endParaRPr>
          </a:p>
          <a:p>
            <a:endParaRPr lang="en-US" sz="2400" dirty="0">
              <a:solidFill>
                <a:schemeClr val="bg1"/>
              </a:solidFill>
              <a:cs typeface="Calibri"/>
            </a:endParaRPr>
          </a:p>
          <a:p>
            <a:r>
              <a:rPr lang="en-US" sz="2000" dirty="0">
                <a:solidFill>
                  <a:schemeClr val="bg1"/>
                </a:solidFill>
                <a:cs typeface="Calibri"/>
              </a:rPr>
              <a:t>BALEAP TEAP Handbook. Senior Fellow requirements for accreditation. </a:t>
            </a:r>
            <a:r>
              <a:rPr lang="en-US" sz="2000" i="1" dirty="0">
                <a:solidFill>
                  <a:schemeClr val="bg1"/>
                </a:solidFill>
                <a:cs typeface="Calibri"/>
              </a:rPr>
              <a:t>Inclusivity</a:t>
            </a:r>
            <a:r>
              <a:rPr lang="en-US" sz="2000" dirty="0">
                <a:solidFill>
                  <a:schemeClr val="bg1"/>
                </a:solidFill>
                <a:cs typeface="Calibri"/>
              </a:rPr>
              <a:t>, V4.</a:t>
            </a:r>
          </a:p>
        </p:txBody>
      </p:sp>
    </p:spTree>
    <p:extLst>
      <p:ext uri="{BB962C8B-B14F-4D97-AF65-F5344CB8AC3E}">
        <p14:creationId xmlns:p14="http://schemas.microsoft.com/office/powerpoint/2010/main" val="2775315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42A007B-33CD-AB25-1E0E-ECB9AAAC72C8}"/>
              </a:ext>
            </a:extLst>
          </p:cNvPr>
          <p:cNvSpPr>
            <a:spLocks noGrp="1"/>
          </p:cNvSpPr>
          <p:nvPr>
            <p:ph type="title"/>
          </p:nvPr>
        </p:nvSpPr>
        <p:spPr>
          <a:xfrm>
            <a:off x="492370" y="605896"/>
            <a:ext cx="3084844" cy="5646208"/>
          </a:xfrm>
        </p:spPr>
        <p:txBody>
          <a:bodyPr anchor="ctr">
            <a:normAutofit/>
          </a:bodyPr>
          <a:lstStyle/>
          <a:p>
            <a:pPr>
              <a:lnSpc>
                <a:spcPct val="90000"/>
              </a:lnSpc>
              <a:spcBef>
                <a:spcPts val="1200"/>
              </a:spcBef>
              <a:spcAft>
                <a:spcPts val="200"/>
              </a:spcAft>
            </a:pPr>
            <a:r>
              <a:rPr lang="en-US" sz="2800" i="1" dirty="0">
                <a:solidFill>
                  <a:schemeClr val="bg1"/>
                </a:solidFill>
                <a:latin typeface="Calibri"/>
                <a:cs typeface="Calibri"/>
              </a:rPr>
              <a:t>"Q: Has your experience of being Othered influenced your teaching?</a:t>
            </a:r>
            <a:br>
              <a:rPr lang="en-US" sz="2800" i="1" dirty="0">
                <a:solidFill>
                  <a:schemeClr val="bg1"/>
                </a:solidFill>
                <a:latin typeface="Calibri"/>
                <a:cs typeface="Calibri"/>
              </a:rPr>
            </a:br>
            <a:endParaRPr lang="en-US" sz="2800">
              <a:solidFill>
                <a:schemeClr val="bg1"/>
              </a:solidFill>
              <a:latin typeface="Calibri"/>
              <a:cs typeface="Calibri"/>
            </a:endParaRPr>
          </a:p>
          <a:p>
            <a:pPr>
              <a:lnSpc>
                <a:spcPct val="90000"/>
              </a:lnSpc>
              <a:spcBef>
                <a:spcPts val="1200"/>
              </a:spcBef>
              <a:spcAft>
                <a:spcPts val="200"/>
              </a:spcAft>
            </a:pPr>
            <a:r>
              <a:rPr lang="en-US" sz="2800" i="1" dirty="0">
                <a:solidFill>
                  <a:schemeClr val="bg1"/>
                </a:solidFill>
                <a:latin typeface="Calibri"/>
                <a:cs typeface="Calibri"/>
              </a:rPr>
              <a:t> A : How could it not?"</a:t>
            </a:r>
            <a:endParaRPr lang="en-US" dirty="0">
              <a:solidFill>
                <a:schemeClr val="bg1"/>
              </a:solidFill>
              <a:cs typeface="Calibri Light" panose="020F0302020204030204"/>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E8CE36C9-134F-9B17-1A89-071AA1FE88B0}"/>
              </a:ext>
            </a:extLst>
          </p:cNvPr>
          <p:cNvSpPr>
            <a:spLocks noGrp="1"/>
          </p:cNvSpPr>
          <p:nvPr>
            <p:ph idx="1"/>
          </p:nvPr>
        </p:nvSpPr>
        <p:spPr>
          <a:xfrm>
            <a:off x="4742016" y="605896"/>
            <a:ext cx="6413663" cy="6041319"/>
          </a:xfrm>
        </p:spPr>
        <p:txBody>
          <a:bodyPr vert="horz" lIns="0" tIns="45720" rIns="0" bIns="45720" rtlCol="0" anchor="ctr">
            <a:normAutofit lnSpcReduction="10000"/>
          </a:bodyPr>
          <a:lstStyle/>
          <a:p>
            <a:endParaRPr lang="en-US">
              <a:cs typeface="Calibri"/>
            </a:endParaRPr>
          </a:p>
          <a:p>
            <a:endParaRPr lang="en-US" sz="3600" dirty="0">
              <a:solidFill>
                <a:schemeClr val="tx1"/>
              </a:solidFill>
              <a:latin typeface="Calibri Light"/>
              <a:cs typeface="Calibri Light"/>
            </a:endParaRPr>
          </a:p>
          <a:p>
            <a:r>
              <a:rPr lang="en-US" sz="3900" dirty="0">
                <a:solidFill>
                  <a:schemeClr val="tx1"/>
                </a:solidFill>
                <a:latin typeface="Calibri Light"/>
                <a:cs typeface="Calibri Light"/>
              </a:rPr>
              <a:t>Critical reflection</a:t>
            </a:r>
          </a:p>
          <a:p>
            <a:pPr marL="0" indent="0">
              <a:buNone/>
            </a:pPr>
            <a:endParaRPr lang="en-US" sz="2600" dirty="0">
              <a:solidFill>
                <a:srgbClr val="404040"/>
              </a:solidFill>
              <a:latin typeface="Calibri" panose="020F0502020204030204"/>
              <a:cs typeface="Calibri"/>
            </a:endParaRPr>
          </a:p>
          <a:p>
            <a:r>
              <a:rPr lang="en-US" sz="2800" dirty="0">
                <a:solidFill>
                  <a:srgbClr val="404040"/>
                </a:solidFill>
                <a:latin typeface="Calibri" panose="020F0502020204030204"/>
                <a:cs typeface="Calibri"/>
              </a:rPr>
              <a:t>Critical</a:t>
            </a:r>
            <a:r>
              <a:rPr lang="en-US" sz="2800" dirty="0">
                <a:cs typeface="Calibri"/>
              </a:rPr>
              <a:t> reflection of our own practice by asking ourselves how we can </a:t>
            </a:r>
            <a:r>
              <a:rPr lang="en-US" sz="2800" dirty="0" err="1">
                <a:cs typeface="Calibri"/>
              </a:rPr>
              <a:t>decolonise</a:t>
            </a:r>
            <a:r>
              <a:rPr lang="en-US" sz="2800" dirty="0">
                <a:cs typeface="Calibri"/>
              </a:rPr>
              <a:t> 'intellectual spaces', overcome hegemonic epistemology and research, and be part of creating a new academic culture (Hall &amp; Tandon, 2017)</a:t>
            </a:r>
          </a:p>
          <a:p>
            <a:endParaRPr lang="en-US" sz="2800" dirty="0">
              <a:cs typeface="Calibri"/>
            </a:endParaRPr>
          </a:p>
          <a:p>
            <a:r>
              <a:rPr lang="en-US" sz="2800" dirty="0">
                <a:cs typeface="Calibri"/>
              </a:rPr>
              <a:t>Critical reflection of the self and our own lived experiences</a:t>
            </a:r>
          </a:p>
          <a:p>
            <a:endParaRPr lang="en-US" dirty="0">
              <a:cs typeface="Calibri"/>
            </a:endParaRPr>
          </a:p>
          <a:p>
            <a:endParaRPr lang="en-US" dirty="0">
              <a:cs typeface="Calibri"/>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1573123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DCFB8-BC9D-6A27-DCAA-4E1CA9F5BC33}"/>
              </a:ext>
            </a:extLst>
          </p:cNvPr>
          <p:cNvSpPr>
            <a:spLocks noGrp="1"/>
          </p:cNvSpPr>
          <p:nvPr>
            <p:ph type="title"/>
          </p:nvPr>
        </p:nvSpPr>
        <p:spPr/>
        <p:txBody>
          <a:bodyPr/>
          <a:lstStyle/>
          <a:p>
            <a:r>
              <a:rPr lang="en-US" dirty="0" err="1">
                <a:cs typeface="Calibri Light"/>
              </a:rPr>
              <a:t>Decolonising</a:t>
            </a:r>
            <a:r>
              <a:rPr lang="en-US" dirty="0">
                <a:cs typeface="Calibri Light"/>
              </a:rPr>
              <a:t> practices </a:t>
            </a:r>
          </a:p>
        </p:txBody>
      </p:sp>
      <p:sp>
        <p:nvSpPr>
          <p:cNvPr id="3" name="Content Placeholder 2">
            <a:extLst>
              <a:ext uri="{FF2B5EF4-FFF2-40B4-BE49-F238E27FC236}">
                <a16:creationId xmlns:a16="http://schemas.microsoft.com/office/drawing/2014/main" id="{F941E055-36CB-204C-E8FD-98EAA69AA538}"/>
              </a:ext>
            </a:extLst>
          </p:cNvPr>
          <p:cNvSpPr>
            <a:spLocks noGrp="1"/>
          </p:cNvSpPr>
          <p:nvPr>
            <p:ph idx="1"/>
          </p:nvPr>
        </p:nvSpPr>
        <p:spPr>
          <a:xfrm>
            <a:off x="459455" y="2044517"/>
            <a:ext cx="10652051" cy="4386639"/>
          </a:xfrm>
        </p:spPr>
        <p:txBody>
          <a:bodyPr vert="horz" lIns="0" tIns="45720" rIns="0" bIns="45720" rtlCol="0" anchor="t">
            <a:noAutofit/>
          </a:bodyPr>
          <a:lstStyle/>
          <a:p>
            <a:r>
              <a:rPr lang="en-US" sz="2800" dirty="0">
                <a:cs typeface="Calibri"/>
              </a:rPr>
              <a:t>Wider range of voices </a:t>
            </a:r>
          </a:p>
          <a:p>
            <a:r>
              <a:rPr lang="en-US" sz="2800" dirty="0">
                <a:cs typeface="Calibri"/>
              </a:rPr>
              <a:t>More inclusive themes or social justice themes</a:t>
            </a:r>
          </a:p>
          <a:p>
            <a:r>
              <a:rPr lang="en-US" sz="2800" dirty="0">
                <a:ea typeface="+mn-lt"/>
                <a:cs typeface="+mn-lt"/>
              </a:rPr>
              <a:t>Interrogate and move from Eurocentrism and Anglocentrism</a:t>
            </a:r>
          </a:p>
          <a:p>
            <a:r>
              <a:rPr lang="en-US" sz="2800" dirty="0">
                <a:ea typeface="+mn-lt"/>
                <a:cs typeface="+mn-lt"/>
              </a:rPr>
              <a:t>Student choice</a:t>
            </a:r>
          </a:p>
          <a:p>
            <a:endParaRPr lang="en-US" sz="2400" dirty="0">
              <a:ea typeface="+mn-lt"/>
              <a:cs typeface="+mn-lt"/>
            </a:endParaRPr>
          </a:p>
          <a:p>
            <a:pPr marL="0" indent="0">
              <a:buNone/>
            </a:pPr>
            <a:r>
              <a:rPr lang="en-US" sz="2400" i="1" dirty="0">
                <a:ea typeface="+mn-lt"/>
                <a:cs typeface="+mn-lt"/>
              </a:rPr>
              <a:t>"I make sure that I'm picking a range of scholars from different areas of the world of different genders from different educational backgrounds as well."</a:t>
            </a:r>
            <a:endParaRPr lang="en-US" sz="2400" i="1" dirty="0">
              <a:cs typeface="Calibri"/>
            </a:endParaRPr>
          </a:p>
          <a:p>
            <a:pPr marL="0" indent="0">
              <a:buNone/>
            </a:pPr>
            <a:r>
              <a:rPr lang="en-US" sz="2400" i="1" dirty="0">
                <a:cs typeface="Calibri"/>
              </a:rPr>
              <a:t>"</a:t>
            </a:r>
            <a:r>
              <a:rPr lang="en-US" sz="2400" i="1" dirty="0">
                <a:ea typeface="+mn-lt"/>
                <a:cs typeface="+mn-lt"/>
              </a:rPr>
              <a:t>actually actively look for somebody who is more representative of the world that these students are actually functioning in or will be functioning in."</a:t>
            </a:r>
          </a:p>
          <a:p>
            <a:pPr marL="0" indent="0">
              <a:buNone/>
            </a:pPr>
            <a:endParaRPr lang="en-US" i="1" dirty="0">
              <a:ea typeface="+mn-lt"/>
              <a:cs typeface="+mn-lt"/>
            </a:endParaRPr>
          </a:p>
        </p:txBody>
      </p:sp>
    </p:spTree>
    <p:extLst>
      <p:ext uri="{BB962C8B-B14F-4D97-AF65-F5344CB8AC3E}">
        <p14:creationId xmlns:p14="http://schemas.microsoft.com/office/powerpoint/2010/main" val="2220052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DCFB8-BC9D-6A27-DCAA-4E1CA9F5BC33}"/>
              </a:ext>
            </a:extLst>
          </p:cNvPr>
          <p:cNvSpPr>
            <a:spLocks noGrp="1"/>
          </p:cNvSpPr>
          <p:nvPr>
            <p:ph type="title"/>
          </p:nvPr>
        </p:nvSpPr>
        <p:spPr/>
        <p:txBody>
          <a:bodyPr/>
          <a:lstStyle/>
          <a:p>
            <a:r>
              <a:rPr lang="en-US" dirty="0" err="1">
                <a:cs typeface="Calibri Light"/>
              </a:rPr>
              <a:t>Decolonising</a:t>
            </a:r>
            <a:r>
              <a:rPr lang="en-US" dirty="0">
                <a:cs typeface="Calibri Light"/>
              </a:rPr>
              <a:t> practices </a:t>
            </a:r>
          </a:p>
        </p:txBody>
      </p:sp>
      <p:sp>
        <p:nvSpPr>
          <p:cNvPr id="3" name="Content Placeholder 2">
            <a:extLst>
              <a:ext uri="{FF2B5EF4-FFF2-40B4-BE49-F238E27FC236}">
                <a16:creationId xmlns:a16="http://schemas.microsoft.com/office/drawing/2014/main" id="{F941E055-36CB-204C-E8FD-98EAA69AA538}"/>
              </a:ext>
            </a:extLst>
          </p:cNvPr>
          <p:cNvSpPr>
            <a:spLocks noGrp="1"/>
          </p:cNvSpPr>
          <p:nvPr>
            <p:ph idx="1"/>
          </p:nvPr>
        </p:nvSpPr>
        <p:spPr>
          <a:xfrm>
            <a:off x="512490" y="2077647"/>
            <a:ext cx="10923337" cy="4377778"/>
          </a:xfrm>
        </p:spPr>
        <p:txBody>
          <a:bodyPr vert="horz" lIns="0" tIns="45720" rIns="0" bIns="45720" rtlCol="0" anchor="t">
            <a:normAutofit/>
          </a:bodyPr>
          <a:lstStyle/>
          <a:p>
            <a:r>
              <a:rPr lang="en-US" sz="2800" dirty="0">
                <a:cs typeface="Calibri"/>
              </a:rPr>
              <a:t>Acknowledge prior learning</a:t>
            </a:r>
            <a:endParaRPr lang="en-US" sz="2800">
              <a:cs typeface="Calibri"/>
            </a:endParaRPr>
          </a:p>
          <a:p>
            <a:r>
              <a:rPr lang="en-US" sz="2800" dirty="0">
                <a:cs typeface="Calibri"/>
              </a:rPr>
              <a:t>Teaching academic conventions </a:t>
            </a:r>
          </a:p>
          <a:p>
            <a:r>
              <a:rPr lang="en-US" sz="2800" dirty="0">
                <a:cs typeface="Calibri"/>
              </a:rPr>
              <a:t>The language of instruction</a:t>
            </a:r>
          </a:p>
          <a:p>
            <a:endParaRPr lang="en-US" dirty="0">
              <a:cs typeface="Calibri"/>
            </a:endParaRPr>
          </a:p>
          <a:p>
            <a:r>
              <a:rPr lang="en-US" sz="2600" i="1" dirty="0">
                <a:cs typeface="Calibri"/>
              </a:rPr>
              <a:t>"I try to get you to draw on prior learning so that I'm trying to acknowledge the fact that the learning they have done is valuable."</a:t>
            </a:r>
          </a:p>
          <a:p>
            <a:r>
              <a:rPr lang="en-US" sz="2600" i="1" dirty="0">
                <a:cs typeface="Calibri"/>
              </a:rPr>
              <a:t>"</a:t>
            </a:r>
            <a:r>
              <a:rPr lang="en-US" sz="2600" i="1" dirty="0">
                <a:ea typeface="+mn-lt"/>
                <a:cs typeface="+mn-lt"/>
              </a:rPr>
              <a:t>I teach my students how to site names from different areas. I teach my students how to cite names from, you know, mainland China or Japan, how to cite names with two surnames from a Spanish speaking context."</a:t>
            </a:r>
          </a:p>
          <a:p>
            <a:endParaRPr lang="en-US" dirty="0">
              <a:cs typeface="Calibri"/>
            </a:endParaRPr>
          </a:p>
          <a:p>
            <a:endParaRPr lang="en-US" dirty="0">
              <a:cs typeface="Calibri"/>
            </a:endParaRPr>
          </a:p>
          <a:p>
            <a:pPr marL="0" indent="0">
              <a:buNone/>
            </a:pPr>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1406518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DCFB8-BC9D-6A27-DCAA-4E1CA9F5BC33}"/>
              </a:ext>
            </a:extLst>
          </p:cNvPr>
          <p:cNvSpPr>
            <a:spLocks noGrp="1"/>
          </p:cNvSpPr>
          <p:nvPr>
            <p:ph type="title"/>
          </p:nvPr>
        </p:nvSpPr>
        <p:spPr/>
        <p:txBody>
          <a:bodyPr/>
          <a:lstStyle/>
          <a:p>
            <a:r>
              <a:rPr lang="en-US" dirty="0" err="1">
                <a:cs typeface="Calibri Light"/>
              </a:rPr>
              <a:t>Decolonising</a:t>
            </a:r>
            <a:r>
              <a:rPr lang="en-US" dirty="0">
                <a:cs typeface="Calibri Light"/>
              </a:rPr>
              <a:t> practices </a:t>
            </a:r>
          </a:p>
        </p:txBody>
      </p:sp>
      <p:sp>
        <p:nvSpPr>
          <p:cNvPr id="3" name="Content Placeholder 2">
            <a:extLst>
              <a:ext uri="{FF2B5EF4-FFF2-40B4-BE49-F238E27FC236}">
                <a16:creationId xmlns:a16="http://schemas.microsoft.com/office/drawing/2014/main" id="{F941E055-36CB-204C-E8FD-98EAA69AA538}"/>
              </a:ext>
            </a:extLst>
          </p:cNvPr>
          <p:cNvSpPr>
            <a:spLocks noGrp="1"/>
          </p:cNvSpPr>
          <p:nvPr>
            <p:ph idx="1"/>
          </p:nvPr>
        </p:nvSpPr>
        <p:spPr>
          <a:xfrm>
            <a:off x="459327" y="1960920"/>
            <a:ext cx="11178205" cy="4348330"/>
          </a:xfrm>
        </p:spPr>
        <p:txBody>
          <a:bodyPr vert="horz" lIns="0" tIns="45720" rIns="0" bIns="45720" rtlCol="0" anchor="t">
            <a:normAutofit lnSpcReduction="10000"/>
          </a:bodyPr>
          <a:lstStyle/>
          <a:p>
            <a:r>
              <a:rPr lang="en-US" sz="2800" dirty="0" err="1">
                <a:cs typeface="Calibri"/>
              </a:rPr>
              <a:t>Utilising</a:t>
            </a:r>
            <a:r>
              <a:rPr lang="en-US" sz="2800" dirty="0">
                <a:cs typeface="Calibri"/>
              </a:rPr>
              <a:t> full linguistic repertoire</a:t>
            </a:r>
          </a:p>
          <a:p>
            <a:r>
              <a:rPr lang="en-US" sz="2800" dirty="0">
                <a:cs typeface="Calibri"/>
              </a:rPr>
              <a:t>Acknowledging varieties of English</a:t>
            </a:r>
          </a:p>
          <a:p>
            <a:r>
              <a:rPr lang="en-US" sz="2800" dirty="0">
                <a:cs typeface="Calibri"/>
              </a:rPr>
              <a:t>Silence in the classroom</a:t>
            </a:r>
          </a:p>
          <a:p>
            <a:endParaRPr lang="en-US" dirty="0">
              <a:cs typeface="Calibri"/>
            </a:endParaRPr>
          </a:p>
          <a:p>
            <a:r>
              <a:rPr lang="en-GB" sz="2600" i="1" dirty="0">
                <a:ea typeface="+mn-lt"/>
                <a:cs typeface="+mn-lt"/>
              </a:rPr>
              <a:t>"And now I would never insist that they used English when they having discussions in my class ...accepting you will use whatever language you have at your disposal to achieve a goal, which is to understand something." </a:t>
            </a:r>
            <a:endParaRPr lang="en-US" sz="2600" i="1">
              <a:cs typeface="Calibri"/>
            </a:endParaRPr>
          </a:p>
          <a:p>
            <a:r>
              <a:rPr lang="en-GB" sz="2600" i="1" dirty="0">
                <a:ea typeface="+mn-lt"/>
                <a:cs typeface="+mn-lt"/>
              </a:rPr>
              <a:t>"being aware how important it is for students to understand that varieties exist and that varieties of English are good and OK and that you know that that there is no sort of 1 type of English that beats the rest, you know."</a:t>
            </a:r>
            <a:endParaRPr lang="en-GB" sz="2600" dirty="0">
              <a:cs typeface="Calibri"/>
            </a:endParaRPr>
          </a:p>
          <a:p>
            <a:endParaRPr lang="en-GB" sz="1100" dirty="0">
              <a:solidFill>
                <a:srgbClr val="000000"/>
              </a:solidFill>
              <a:highlight>
                <a:srgbClr val="FFFFFF"/>
              </a:highlight>
              <a:cs typeface="Calibri"/>
            </a:endParaRPr>
          </a:p>
          <a:p>
            <a:endParaRPr lang="en-GB" dirty="0">
              <a:cs typeface="Calibri"/>
            </a:endParaRPr>
          </a:p>
          <a:p>
            <a:endParaRPr lang="en-US" dirty="0">
              <a:cs typeface="Calibri"/>
            </a:endParaRPr>
          </a:p>
          <a:p>
            <a:endParaRPr lang="en-US" dirty="0">
              <a:cs typeface="Calibri"/>
            </a:endParaRPr>
          </a:p>
          <a:p>
            <a:endParaRPr lang="en-US"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23979036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CDCFB8-BC9D-6A27-DCAA-4E1CA9F5BC33}"/>
              </a:ext>
            </a:extLst>
          </p:cNvPr>
          <p:cNvSpPr>
            <a:spLocks noGrp="1"/>
          </p:cNvSpPr>
          <p:nvPr>
            <p:ph type="title"/>
          </p:nvPr>
        </p:nvSpPr>
        <p:spPr>
          <a:xfrm>
            <a:off x="689894" y="399492"/>
            <a:ext cx="7014395" cy="895720"/>
          </a:xfrm>
        </p:spPr>
        <p:txBody>
          <a:bodyPr>
            <a:normAutofit/>
          </a:bodyPr>
          <a:lstStyle/>
          <a:p>
            <a:r>
              <a:rPr lang="en-US" sz="4400" dirty="0">
                <a:solidFill>
                  <a:schemeClr val="tx1"/>
                </a:solidFill>
                <a:cs typeface="Calibri Light"/>
              </a:rPr>
              <a:t>The nature of EAP provision</a:t>
            </a:r>
          </a:p>
        </p:txBody>
      </p:sp>
      <p:sp>
        <p:nvSpPr>
          <p:cNvPr id="3" name="Content Placeholder 2">
            <a:extLst>
              <a:ext uri="{FF2B5EF4-FFF2-40B4-BE49-F238E27FC236}">
                <a16:creationId xmlns:a16="http://schemas.microsoft.com/office/drawing/2014/main" id="{F941E055-36CB-204C-E8FD-98EAA69AA538}"/>
              </a:ext>
            </a:extLst>
          </p:cNvPr>
          <p:cNvSpPr>
            <a:spLocks noGrp="1"/>
          </p:cNvSpPr>
          <p:nvPr>
            <p:ph idx="1"/>
          </p:nvPr>
        </p:nvSpPr>
        <p:spPr>
          <a:xfrm>
            <a:off x="225206" y="1352717"/>
            <a:ext cx="7770436" cy="4845635"/>
          </a:xfrm>
        </p:spPr>
        <p:txBody>
          <a:bodyPr vert="horz" lIns="0" tIns="45720" rIns="0" bIns="45720" rtlCol="0" anchor="t">
            <a:noAutofit/>
          </a:bodyPr>
          <a:lstStyle/>
          <a:p>
            <a:r>
              <a:rPr lang="en-US" sz="2600" i="1" dirty="0">
                <a:cs typeface="Calibri"/>
              </a:rPr>
              <a:t>"</a:t>
            </a:r>
            <a:r>
              <a:rPr lang="en-US" sz="2600" i="1" dirty="0">
                <a:ea typeface="+mn-lt"/>
                <a:cs typeface="+mn-lt"/>
              </a:rPr>
              <a:t>So on [course], we're with students for two semesters and we have more room and scope to bring in the students' knowledge."</a:t>
            </a:r>
            <a:endParaRPr lang="en-US" sz="2600" dirty="0">
              <a:cs typeface="Calibri"/>
            </a:endParaRPr>
          </a:p>
          <a:p>
            <a:endParaRPr lang="en-US" sz="2600" i="1" dirty="0">
              <a:cs typeface="Calibri"/>
            </a:endParaRPr>
          </a:p>
          <a:p>
            <a:r>
              <a:rPr lang="en-US" sz="2600" i="1" dirty="0">
                <a:cs typeface="Calibri"/>
              </a:rPr>
              <a:t>"</a:t>
            </a:r>
            <a:r>
              <a:rPr lang="en-US" sz="2600" i="1" dirty="0">
                <a:ea typeface="+mn-lt"/>
                <a:cs typeface="+mn-lt"/>
              </a:rPr>
              <a:t>They've come to this session to learn how to do this thing, which is going to help them in their assignment... the way we approach it, it is very much focused on how to pass your assessment."</a:t>
            </a:r>
          </a:p>
          <a:p>
            <a:endParaRPr lang="en-US" sz="2600" i="1" dirty="0">
              <a:cs typeface="Calibri"/>
            </a:endParaRPr>
          </a:p>
          <a:p>
            <a:r>
              <a:rPr lang="en-US" sz="2600" i="1" dirty="0">
                <a:cs typeface="Calibri"/>
              </a:rPr>
              <a:t>"</a:t>
            </a:r>
            <a:r>
              <a:rPr lang="en-US" sz="2600" i="1" dirty="0">
                <a:ea typeface="+mn-lt"/>
                <a:cs typeface="+mn-lt"/>
              </a:rPr>
              <a:t>But it's yeah, very transactional and you know, don't- they don't necessarily want to challenge what they've been asked to do because they know they have to do it and they know they want to pass."</a:t>
            </a:r>
          </a:p>
          <a:p>
            <a:pPr marL="0" indent="0">
              <a:buNone/>
            </a:pPr>
            <a:endParaRPr lang="en-US" sz="2600" dirty="0">
              <a:cs typeface="Calibri"/>
            </a:endParaRP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06527244-C540-E31D-4EE0-CED299B2A7DF}"/>
              </a:ext>
            </a:extLst>
          </p:cNvPr>
          <p:cNvSpPr txBox="1"/>
          <p:nvPr/>
        </p:nvSpPr>
        <p:spPr>
          <a:xfrm>
            <a:off x="8673630" y="1665110"/>
            <a:ext cx="3226740"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bg1"/>
                </a:solidFill>
                <a:latin typeface="Calibri"/>
                <a:ea typeface="Arial"/>
                <a:cs typeface="Arial"/>
              </a:rPr>
              <a:t>Longer year-round courses​</a:t>
            </a:r>
            <a:endParaRPr lang="en-US" sz="3200" b="1" dirty="0">
              <a:solidFill>
                <a:schemeClr val="bg1"/>
              </a:solidFill>
              <a:latin typeface="Calibri"/>
              <a:ea typeface="Arial"/>
              <a:cs typeface="Calibri" panose="020F0502020204030204"/>
            </a:endParaRPr>
          </a:p>
          <a:p>
            <a:endParaRPr lang="en-US" sz="3200" b="1" dirty="0">
              <a:solidFill>
                <a:schemeClr val="bg1"/>
              </a:solidFill>
              <a:latin typeface="Calibri"/>
              <a:ea typeface="Arial"/>
              <a:cs typeface="Arial"/>
            </a:endParaRPr>
          </a:p>
          <a:p>
            <a:endParaRPr lang="en-US" sz="3200" b="1" dirty="0">
              <a:solidFill>
                <a:schemeClr val="bg1"/>
              </a:solidFill>
              <a:latin typeface="Calibri"/>
              <a:ea typeface="Arial"/>
              <a:cs typeface="Arial"/>
            </a:endParaRPr>
          </a:p>
          <a:p>
            <a:pPr lvl="0"/>
            <a:r>
              <a:rPr lang="en-US" sz="3200" b="1" dirty="0">
                <a:solidFill>
                  <a:schemeClr val="bg1"/>
                </a:solidFill>
                <a:latin typeface="Calibri"/>
                <a:ea typeface="Arial"/>
                <a:cs typeface="Arial"/>
              </a:rPr>
              <a:t>Shorter discipline embedded </a:t>
            </a:r>
            <a:endParaRPr lang="en-US" sz="2400" b="1" dirty="0">
              <a:solidFill>
                <a:schemeClr val="bg1"/>
              </a:solidFill>
              <a:cs typeface="Calibri" panose="020F0502020204030204"/>
            </a:endParaRPr>
          </a:p>
        </p:txBody>
      </p:sp>
    </p:spTree>
    <p:extLst>
      <p:ext uri="{BB962C8B-B14F-4D97-AF65-F5344CB8AC3E}">
        <p14:creationId xmlns:p14="http://schemas.microsoft.com/office/powerpoint/2010/main" val="561527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A9029-6274-78CD-5453-7821183F108B}"/>
              </a:ext>
            </a:extLst>
          </p:cNvPr>
          <p:cNvSpPr>
            <a:spLocks noGrp="1"/>
          </p:cNvSpPr>
          <p:nvPr>
            <p:ph type="title"/>
          </p:nvPr>
        </p:nvSpPr>
        <p:spPr/>
        <p:txBody>
          <a:bodyPr/>
          <a:lstStyle/>
          <a:p>
            <a:r>
              <a:rPr lang="en-US" dirty="0">
                <a:cs typeface="Calibri Light"/>
              </a:rPr>
              <a:t>Next step, disrupt</a:t>
            </a:r>
            <a:endParaRPr lang="en-US" dirty="0"/>
          </a:p>
        </p:txBody>
      </p:sp>
      <p:sp>
        <p:nvSpPr>
          <p:cNvPr id="3" name="Content Placeholder 2">
            <a:extLst>
              <a:ext uri="{FF2B5EF4-FFF2-40B4-BE49-F238E27FC236}">
                <a16:creationId xmlns:a16="http://schemas.microsoft.com/office/drawing/2014/main" id="{C245F1F1-07F9-928C-7154-854C0FEB3493}"/>
              </a:ext>
            </a:extLst>
          </p:cNvPr>
          <p:cNvSpPr>
            <a:spLocks noGrp="1"/>
          </p:cNvSpPr>
          <p:nvPr>
            <p:ph idx="1"/>
          </p:nvPr>
        </p:nvSpPr>
        <p:spPr>
          <a:xfrm>
            <a:off x="556792" y="1810292"/>
            <a:ext cx="10058400" cy="4368918"/>
          </a:xfrm>
        </p:spPr>
        <p:txBody>
          <a:bodyPr vert="horz" lIns="0" tIns="45720" rIns="0" bIns="45720" rtlCol="0" anchor="t">
            <a:normAutofit/>
          </a:bodyPr>
          <a:lstStyle/>
          <a:p>
            <a:endParaRPr lang="en-US" sz="2400">
              <a:cs typeface="Calibri"/>
            </a:endParaRPr>
          </a:p>
          <a:p>
            <a:r>
              <a:rPr lang="en-US" sz="2800" dirty="0">
                <a:cs typeface="Calibri"/>
              </a:rPr>
              <a:t>Work in collaboration with the disciplines, identify Schools who are already </a:t>
            </a:r>
            <a:r>
              <a:rPr lang="en-US" sz="2800" dirty="0" err="1">
                <a:cs typeface="Calibri"/>
              </a:rPr>
              <a:t>decolonising</a:t>
            </a:r>
            <a:endParaRPr lang="en-US" sz="2800" dirty="0">
              <a:cs typeface="Calibri"/>
            </a:endParaRPr>
          </a:p>
          <a:p>
            <a:r>
              <a:rPr lang="en-US" sz="2800" dirty="0">
                <a:cs typeface="Calibri"/>
              </a:rPr>
              <a:t>Join discussions at higher levels of university</a:t>
            </a:r>
          </a:p>
          <a:p>
            <a:r>
              <a:rPr lang="en-US" sz="2800" dirty="0">
                <a:cs typeface="Calibri"/>
              </a:rPr>
              <a:t>Changing deficit perception, we can do the same with </a:t>
            </a:r>
            <a:r>
              <a:rPr lang="en-US" sz="2800" dirty="0" err="1">
                <a:cs typeface="Calibri"/>
              </a:rPr>
              <a:t>decolonisation</a:t>
            </a:r>
            <a:endParaRPr lang="en-US" sz="2800">
              <a:cs typeface="Calibri"/>
            </a:endParaRPr>
          </a:p>
          <a:p>
            <a:endParaRPr lang="en-US" dirty="0">
              <a:cs typeface="Calibri"/>
            </a:endParaRPr>
          </a:p>
        </p:txBody>
      </p:sp>
    </p:spTree>
    <p:extLst>
      <p:ext uri="{BB962C8B-B14F-4D97-AF65-F5344CB8AC3E}">
        <p14:creationId xmlns:p14="http://schemas.microsoft.com/office/powerpoint/2010/main" val="6316913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4D142D-BA47-4674-BCA4-BB0A46256061}"/>
              </a:ext>
            </a:extLst>
          </p:cNvPr>
          <p:cNvSpPr>
            <a:spLocks noGrp="1"/>
          </p:cNvSpPr>
          <p:nvPr>
            <p:ph type="title"/>
          </p:nvPr>
        </p:nvSpPr>
        <p:spPr>
          <a:xfrm>
            <a:off x="923697" y="-4750"/>
            <a:ext cx="6750987" cy="1450757"/>
          </a:xfrm>
        </p:spPr>
        <p:txBody>
          <a:bodyPr>
            <a:normAutofit/>
          </a:bodyPr>
          <a:lstStyle/>
          <a:p>
            <a:r>
              <a:rPr lang="en-US" dirty="0">
                <a:solidFill>
                  <a:schemeClr val="tx1"/>
                </a:solidFill>
                <a:cs typeface="Calibri Light"/>
              </a:rPr>
              <a:t>Limitations ...</a:t>
            </a:r>
            <a:endParaRPr lang="en-US" dirty="0">
              <a:solidFill>
                <a:schemeClr val="tx1"/>
              </a:solidFill>
            </a:endParaRPr>
          </a:p>
        </p:txBody>
      </p:sp>
      <p:sp>
        <p:nvSpPr>
          <p:cNvPr id="3" name="Content Placeholder 2">
            <a:extLst>
              <a:ext uri="{FF2B5EF4-FFF2-40B4-BE49-F238E27FC236}">
                <a16:creationId xmlns:a16="http://schemas.microsoft.com/office/drawing/2014/main" id="{082FAE2E-2A91-DDAD-1E40-39D7133A9E5F}"/>
              </a:ext>
            </a:extLst>
          </p:cNvPr>
          <p:cNvSpPr>
            <a:spLocks noGrp="1"/>
          </p:cNvSpPr>
          <p:nvPr>
            <p:ph idx="1"/>
          </p:nvPr>
        </p:nvSpPr>
        <p:spPr>
          <a:xfrm>
            <a:off x="611463" y="1730810"/>
            <a:ext cx="6697715" cy="4306093"/>
          </a:xfrm>
        </p:spPr>
        <p:txBody>
          <a:bodyPr vert="horz" lIns="0" tIns="45720" rIns="0" bIns="45720" rtlCol="0" anchor="t">
            <a:noAutofit/>
          </a:bodyPr>
          <a:lstStyle/>
          <a:p>
            <a:r>
              <a:rPr lang="en-US" sz="2800" dirty="0">
                <a:cs typeface="Calibri"/>
              </a:rPr>
              <a:t>EAP training </a:t>
            </a:r>
          </a:p>
          <a:p>
            <a:r>
              <a:rPr lang="en-US" sz="2800" dirty="0">
                <a:cs typeface="Calibri"/>
              </a:rPr>
              <a:t>Lack of examples of EAP materials</a:t>
            </a:r>
            <a:endParaRPr lang="en-US" sz="2800">
              <a:cs typeface="Calibri"/>
            </a:endParaRPr>
          </a:p>
          <a:p>
            <a:r>
              <a:rPr lang="en-US" sz="2800" dirty="0">
                <a:cs typeface="Calibri"/>
              </a:rPr>
              <a:t>Tension between pragmatic needs and a critical EAP</a:t>
            </a:r>
          </a:p>
          <a:p>
            <a:r>
              <a:rPr lang="en-US" sz="2800" dirty="0">
                <a:cs typeface="Calibri"/>
              </a:rPr>
              <a:t>Reliance on the disciplines</a:t>
            </a:r>
          </a:p>
          <a:p>
            <a:r>
              <a:rPr lang="en-US" sz="2800" dirty="0">
                <a:cs typeface="Calibri"/>
              </a:rPr>
              <a:t>Standardised genres</a:t>
            </a:r>
          </a:p>
          <a:p>
            <a:r>
              <a:rPr lang="en-US" sz="2800" dirty="0">
                <a:cs typeface="Calibri"/>
              </a:rPr>
              <a:t>Nature of EAP provision</a:t>
            </a:r>
          </a:p>
          <a:p>
            <a:r>
              <a:rPr lang="en-US" sz="2800" dirty="0">
                <a:ea typeface="+mn-lt"/>
                <a:cs typeface="+mn-lt"/>
              </a:rPr>
              <a:t>Precarity and opportunities for research</a:t>
            </a:r>
          </a:p>
          <a:p>
            <a:r>
              <a:rPr lang="en-US" sz="2800" dirty="0">
                <a:ea typeface="+mn-lt"/>
                <a:cs typeface="+mn-lt"/>
              </a:rPr>
              <a:t>Recruitment and a lack of diversity </a:t>
            </a:r>
            <a:endParaRPr lang="en-US" sz="2800" dirty="0"/>
          </a:p>
          <a:p>
            <a:endParaRPr lang="en-US" sz="2400" i="1" dirty="0">
              <a:ea typeface="+mn-lt"/>
              <a:cs typeface="+mn-lt"/>
            </a:endParaRPr>
          </a:p>
          <a:p>
            <a:endParaRPr lang="en-US" sz="1600">
              <a:cs typeface="Calibri"/>
            </a:endParaRPr>
          </a:p>
          <a:p>
            <a:endParaRPr lang="en-US" sz="1600">
              <a:cs typeface="Calibri"/>
            </a:endParaRPr>
          </a:p>
          <a:p>
            <a:endParaRPr lang="en-US" sz="1600">
              <a:cs typeface="Calibri"/>
            </a:endParaRPr>
          </a:p>
          <a:p>
            <a:endParaRPr lang="en-US" sz="1600">
              <a:cs typeface="Calibri"/>
            </a:endParaRP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D002B344-C515-EBAA-248C-4167087E154B}"/>
              </a:ext>
            </a:extLst>
          </p:cNvPr>
          <p:cNvSpPr txBox="1"/>
          <p:nvPr/>
        </p:nvSpPr>
        <p:spPr>
          <a:xfrm>
            <a:off x="8694081" y="2166976"/>
            <a:ext cx="3000962" cy="31085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i="1" dirty="0">
                <a:solidFill>
                  <a:schemeClr val="bg1"/>
                </a:solidFill>
                <a:cs typeface="Calibri"/>
              </a:rPr>
              <a:t>"And also another key point is, is actually our own university, our own department. How diverse are we?"</a:t>
            </a:r>
            <a:endParaRPr lang="en-US" sz="2800" dirty="0">
              <a:solidFill>
                <a:schemeClr val="bg1"/>
              </a:solidFill>
              <a:cs typeface="Calibri" panose="020F0502020204030204"/>
            </a:endParaRPr>
          </a:p>
        </p:txBody>
      </p:sp>
    </p:spTree>
    <p:extLst>
      <p:ext uri="{BB962C8B-B14F-4D97-AF65-F5344CB8AC3E}">
        <p14:creationId xmlns:p14="http://schemas.microsoft.com/office/powerpoint/2010/main" val="4230310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83DBF2F-CD01-90C2-DC8A-804CF1CBED9D}"/>
              </a:ext>
            </a:extLst>
          </p:cNvPr>
          <p:cNvSpPr>
            <a:spLocks noGrp="1"/>
          </p:cNvSpPr>
          <p:nvPr>
            <p:ph type="title"/>
          </p:nvPr>
        </p:nvSpPr>
        <p:spPr>
          <a:xfrm>
            <a:off x="492370" y="605896"/>
            <a:ext cx="3084844" cy="5646208"/>
          </a:xfrm>
        </p:spPr>
        <p:txBody>
          <a:bodyPr anchor="ctr">
            <a:normAutofit/>
          </a:bodyPr>
          <a:lstStyle/>
          <a:p>
            <a:r>
              <a:rPr lang="en-US" sz="4000" b="1" dirty="0">
                <a:solidFill>
                  <a:srgbClr val="FFFFFF"/>
                </a:solidFill>
                <a:cs typeface="Calibri Light"/>
              </a:rPr>
              <a:t>Outline</a:t>
            </a:r>
          </a:p>
        </p:txBody>
      </p:sp>
      <p:sp>
        <p:nvSpPr>
          <p:cNvPr id="21" name="Rectangle 20">
            <a:extLst>
              <a:ext uri="{FF2B5EF4-FFF2-40B4-BE49-F238E27FC236}">
                <a16:creationId xmlns:a16="http://schemas.microsoft.com/office/drawing/2014/main" id="{054B3F04-9EAC-45C0-B3CE-0387EEA10A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96CEAC9D-9B6A-2FD7-70EA-5DC7B4F78BDE}"/>
              </a:ext>
            </a:extLst>
          </p:cNvPr>
          <p:cNvSpPr>
            <a:spLocks noGrp="1"/>
          </p:cNvSpPr>
          <p:nvPr>
            <p:ph idx="1"/>
          </p:nvPr>
        </p:nvSpPr>
        <p:spPr>
          <a:xfrm>
            <a:off x="4742016" y="605896"/>
            <a:ext cx="6413663" cy="5646208"/>
          </a:xfrm>
        </p:spPr>
        <p:txBody>
          <a:bodyPr vert="horz" lIns="0" tIns="45720" rIns="0" bIns="45720" rtlCol="0" anchor="ctr">
            <a:normAutofit/>
          </a:bodyPr>
          <a:lstStyle/>
          <a:p>
            <a:endParaRPr lang="en-US" dirty="0">
              <a:cs typeface="Calibri"/>
            </a:endParaRPr>
          </a:p>
          <a:p>
            <a:endParaRPr lang="en-US" dirty="0">
              <a:cs typeface="Calibri"/>
            </a:endParaRPr>
          </a:p>
          <a:p>
            <a:endParaRPr lang="en-US" dirty="0">
              <a:cs typeface="Calibri"/>
            </a:endParaRPr>
          </a:p>
          <a:p>
            <a:endParaRPr lang="en-US" dirty="0">
              <a:cs typeface="Calibri"/>
            </a:endParaRPr>
          </a:p>
          <a:p>
            <a:r>
              <a:rPr lang="en-US" sz="2800" dirty="0">
                <a:cs typeface="Calibri"/>
              </a:rPr>
              <a:t>Decolonisation and UK HE</a:t>
            </a:r>
          </a:p>
          <a:p>
            <a:r>
              <a:rPr lang="en-US" sz="2800" dirty="0">
                <a:cs typeface="Calibri"/>
              </a:rPr>
              <a:t>Decolonisation and ELT/EAP</a:t>
            </a:r>
          </a:p>
          <a:p>
            <a:r>
              <a:rPr lang="en-US" sz="2800" dirty="0">
                <a:cs typeface="Calibri"/>
              </a:rPr>
              <a:t>The research</a:t>
            </a:r>
          </a:p>
          <a:p>
            <a:r>
              <a:rPr lang="en-US" sz="2800" dirty="0">
                <a:cs typeface="Calibri"/>
              </a:rPr>
              <a:t>Emerging themes</a:t>
            </a:r>
          </a:p>
          <a:p>
            <a:r>
              <a:rPr lang="en-US" sz="2800" dirty="0">
                <a:cs typeface="Calibri"/>
              </a:rPr>
              <a:t>Limitations and possibilities</a:t>
            </a:r>
          </a:p>
          <a:p>
            <a:r>
              <a:rPr lang="en-US" sz="2800" dirty="0">
                <a:cs typeface="Calibri"/>
              </a:rPr>
              <a:t>Questions</a:t>
            </a: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28535595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142D-BA47-4674-BCA4-BB0A46256061}"/>
              </a:ext>
            </a:extLst>
          </p:cNvPr>
          <p:cNvSpPr>
            <a:spLocks noGrp="1"/>
          </p:cNvSpPr>
          <p:nvPr>
            <p:ph type="title"/>
          </p:nvPr>
        </p:nvSpPr>
        <p:spPr/>
        <p:txBody>
          <a:bodyPr/>
          <a:lstStyle/>
          <a:p>
            <a:r>
              <a:rPr lang="en-US" dirty="0">
                <a:cs typeface="Calibri Light"/>
              </a:rPr>
              <a:t>… and possibilities</a:t>
            </a:r>
            <a:endParaRPr lang="en-US" dirty="0"/>
          </a:p>
        </p:txBody>
      </p:sp>
      <p:sp>
        <p:nvSpPr>
          <p:cNvPr id="3" name="Content Placeholder 2">
            <a:extLst>
              <a:ext uri="{FF2B5EF4-FFF2-40B4-BE49-F238E27FC236}">
                <a16:creationId xmlns:a16="http://schemas.microsoft.com/office/drawing/2014/main" id="{082FAE2E-2A91-DDAD-1E40-39D7133A9E5F}"/>
              </a:ext>
            </a:extLst>
          </p:cNvPr>
          <p:cNvSpPr>
            <a:spLocks noGrp="1"/>
          </p:cNvSpPr>
          <p:nvPr>
            <p:ph idx="1"/>
          </p:nvPr>
        </p:nvSpPr>
        <p:spPr>
          <a:xfrm>
            <a:off x="565653" y="1845734"/>
            <a:ext cx="10590027" cy="4023360"/>
          </a:xfrm>
        </p:spPr>
        <p:txBody>
          <a:bodyPr vert="horz" lIns="0" tIns="45720" rIns="0" bIns="45720" rtlCol="0" anchor="t">
            <a:normAutofit/>
          </a:bodyPr>
          <a:lstStyle/>
          <a:p>
            <a:endParaRPr lang="en-US" sz="2400">
              <a:cs typeface="Calibri"/>
            </a:endParaRPr>
          </a:p>
          <a:p>
            <a:r>
              <a:rPr lang="en-US" sz="2800" dirty="0">
                <a:cs typeface="Calibri"/>
              </a:rPr>
              <a:t>Potential reach </a:t>
            </a:r>
          </a:p>
          <a:p>
            <a:r>
              <a:rPr lang="en-US" sz="2800" dirty="0">
                <a:cs typeface="Calibri"/>
              </a:rPr>
              <a:t>Nature of provision</a:t>
            </a:r>
          </a:p>
          <a:p>
            <a:r>
              <a:rPr lang="en-US" sz="2800" dirty="0">
                <a:cs typeface="Calibri"/>
              </a:rPr>
              <a:t>Multiple worldviews and epistemologies in the classroom</a:t>
            </a:r>
            <a:endParaRPr lang="en-US" sz="2800">
              <a:cs typeface="Calibri"/>
            </a:endParaRPr>
          </a:p>
          <a:p>
            <a:r>
              <a:rPr lang="en-US" sz="2800" dirty="0">
                <a:cs typeface="Calibri"/>
              </a:rPr>
              <a:t>Space to empower students to question norms, values, expectations</a:t>
            </a:r>
          </a:p>
          <a:p>
            <a:r>
              <a:rPr lang="en-US" sz="2800" dirty="0">
                <a:cs typeface="Calibri"/>
              </a:rPr>
              <a:t>A strong EAP community of practice</a:t>
            </a:r>
          </a:p>
          <a:p>
            <a:endParaRPr lang="en-US" dirty="0">
              <a:cs typeface="Calibri"/>
            </a:endParaRPr>
          </a:p>
          <a:p>
            <a:endParaRPr lang="en-US" dirty="0">
              <a:cs typeface="Calibri"/>
            </a:endParaRPr>
          </a:p>
        </p:txBody>
      </p:sp>
    </p:spTree>
    <p:extLst>
      <p:ext uri="{BB962C8B-B14F-4D97-AF65-F5344CB8AC3E}">
        <p14:creationId xmlns:p14="http://schemas.microsoft.com/office/powerpoint/2010/main" val="7340529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B853E0-EAF9-C285-EB5C-B8A39F89AA96}"/>
              </a:ext>
            </a:extLst>
          </p:cNvPr>
          <p:cNvSpPr>
            <a:spLocks noGrp="1"/>
          </p:cNvSpPr>
          <p:nvPr>
            <p:ph type="title"/>
          </p:nvPr>
        </p:nvSpPr>
        <p:spPr>
          <a:xfrm>
            <a:off x="990932" y="286603"/>
            <a:ext cx="6750987" cy="1450757"/>
          </a:xfrm>
        </p:spPr>
        <p:txBody>
          <a:bodyPr>
            <a:normAutofit/>
          </a:bodyPr>
          <a:lstStyle/>
          <a:p>
            <a:r>
              <a:rPr lang="en-US" dirty="0">
                <a:solidFill>
                  <a:schemeClr val="tx1"/>
                </a:solidFill>
                <a:cs typeface="Calibri Light"/>
              </a:rPr>
              <a:t>Indoctrinate or disrupt?</a:t>
            </a:r>
            <a:endParaRPr lang="en-US" dirty="0">
              <a:solidFill>
                <a:schemeClr val="tx1"/>
              </a:solidFill>
            </a:endParaRPr>
          </a:p>
        </p:txBody>
      </p:sp>
      <p:sp>
        <p:nvSpPr>
          <p:cNvPr id="3" name="Content Placeholder 2">
            <a:extLst>
              <a:ext uri="{FF2B5EF4-FFF2-40B4-BE49-F238E27FC236}">
                <a16:creationId xmlns:a16="http://schemas.microsoft.com/office/drawing/2014/main" id="{1805D29B-516D-B6B4-1426-04D02BD5FAFA}"/>
              </a:ext>
            </a:extLst>
          </p:cNvPr>
          <p:cNvSpPr>
            <a:spLocks noGrp="1"/>
          </p:cNvSpPr>
          <p:nvPr>
            <p:ph idx="1"/>
          </p:nvPr>
        </p:nvSpPr>
        <p:spPr>
          <a:xfrm>
            <a:off x="1044204" y="2421527"/>
            <a:ext cx="6697715" cy="3845131"/>
          </a:xfrm>
        </p:spPr>
        <p:txBody>
          <a:bodyPr vert="horz" lIns="0" tIns="45720" rIns="0" bIns="45720" rtlCol="0" anchor="t">
            <a:normAutofit/>
          </a:bodyPr>
          <a:lstStyle/>
          <a:p>
            <a:r>
              <a:rPr lang="en-US" sz="2800" dirty="0">
                <a:cs typeface="Calibri"/>
              </a:rPr>
              <a:t>EAP is inherently colonial</a:t>
            </a:r>
          </a:p>
          <a:p>
            <a:r>
              <a:rPr lang="en-US" sz="2800" dirty="0">
                <a:cs typeface="Calibri"/>
              </a:rPr>
              <a:t>We are doing students a disservice if we do not prepare them for their degree study</a:t>
            </a:r>
          </a:p>
          <a:p>
            <a:r>
              <a:rPr lang="en-US" sz="2800" dirty="0">
                <a:cs typeface="Calibri"/>
              </a:rPr>
              <a:t>Possibly can't fully </a:t>
            </a:r>
            <a:r>
              <a:rPr lang="en-US" sz="2800" dirty="0" err="1">
                <a:cs typeface="Calibri"/>
              </a:rPr>
              <a:t>decolonise</a:t>
            </a:r>
            <a:r>
              <a:rPr lang="en-US" sz="2800" dirty="0">
                <a:cs typeface="Calibri"/>
              </a:rPr>
              <a:t>, but we can identify pockets where change can happen</a:t>
            </a:r>
            <a:endParaRPr lang="en-US" sz="2800" dirty="0"/>
          </a:p>
          <a:p>
            <a:endParaRPr lang="en-US" dirty="0">
              <a:cs typeface="Calibri"/>
            </a:endParaRPr>
          </a:p>
          <a:p>
            <a:endParaRPr lang="en-US" dirty="0">
              <a:ea typeface="+mn-lt"/>
              <a:cs typeface="+mn-lt"/>
            </a:endParaRP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643995BE-B2B7-6D81-B8BF-F119F278CB24}"/>
              </a:ext>
            </a:extLst>
          </p:cNvPr>
          <p:cNvSpPr txBox="1"/>
          <p:nvPr/>
        </p:nvSpPr>
        <p:spPr>
          <a:xfrm>
            <a:off x="8559513" y="1919520"/>
            <a:ext cx="3217333" cy="3941592"/>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spcBef>
                <a:spcPts val="1200"/>
              </a:spcBef>
              <a:spcAft>
                <a:spcPts val="200"/>
              </a:spcAft>
            </a:pPr>
            <a:r>
              <a:rPr lang="en-US" sz="2800" i="1" dirty="0">
                <a:solidFill>
                  <a:schemeClr val="bg1"/>
                </a:solidFill>
                <a:cs typeface="Calibri"/>
              </a:rPr>
              <a:t>"There's always going to be some kind of colonial history connected to it because English has that power</a:t>
            </a:r>
            <a:r>
              <a:rPr lang="en-US" sz="2800" dirty="0">
                <a:solidFill>
                  <a:schemeClr val="bg1"/>
                </a:solidFill>
                <a:cs typeface="Calibri"/>
              </a:rPr>
              <a:t>."</a:t>
            </a:r>
            <a:endParaRPr lang="en-US" sz="2800">
              <a:solidFill>
                <a:schemeClr val="bg1"/>
              </a:solidFill>
              <a:cs typeface="Calibri" panose="020F0502020204030204"/>
            </a:endParaRPr>
          </a:p>
          <a:p>
            <a:pPr>
              <a:lnSpc>
                <a:spcPct val="90000"/>
              </a:lnSpc>
              <a:spcBef>
                <a:spcPts val="1200"/>
              </a:spcBef>
              <a:spcAft>
                <a:spcPts val="200"/>
              </a:spcAft>
            </a:pPr>
            <a:endParaRPr lang="en-US" sz="2800" dirty="0">
              <a:solidFill>
                <a:schemeClr val="bg1"/>
              </a:solidFill>
              <a:cs typeface="Calibri"/>
            </a:endParaRPr>
          </a:p>
          <a:p>
            <a:pPr>
              <a:lnSpc>
                <a:spcPct val="90000"/>
              </a:lnSpc>
              <a:spcBef>
                <a:spcPts val="1200"/>
              </a:spcBef>
              <a:spcAft>
                <a:spcPts val="200"/>
              </a:spcAft>
            </a:pPr>
            <a:r>
              <a:rPr lang="en-US" sz="2800" i="1" dirty="0">
                <a:solidFill>
                  <a:schemeClr val="bg1"/>
                </a:solidFill>
                <a:cs typeface="Calibri"/>
              </a:rPr>
              <a:t>"there's a balance to strike."</a:t>
            </a:r>
            <a:endParaRPr lang="en-US" sz="2800" dirty="0">
              <a:solidFill>
                <a:schemeClr val="bg1"/>
              </a:solidFill>
              <a:cs typeface="Calibri" panose="020F0502020204030204"/>
            </a:endParaRPr>
          </a:p>
        </p:txBody>
      </p:sp>
    </p:spTree>
    <p:extLst>
      <p:ext uri="{BB962C8B-B14F-4D97-AF65-F5344CB8AC3E}">
        <p14:creationId xmlns:p14="http://schemas.microsoft.com/office/powerpoint/2010/main" val="10435653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EADD4-A336-4924-1E82-A679FA0794AE}"/>
              </a:ext>
            </a:extLst>
          </p:cNvPr>
          <p:cNvSpPr>
            <a:spLocks noGrp="1"/>
          </p:cNvSpPr>
          <p:nvPr>
            <p:ph type="title"/>
          </p:nvPr>
        </p:nvSpPr>
        <p:spPr/>
        <p:txBody>
          <a:bodyPr/>
          <a:lstStyle/>
          <a:p>
            <a:r>
              <a:rPr lang="en-US" dirty="0">
                <a:cs typeface="Calibri Light"/>
              </a:rPr>
              <a:t>Questions </a:t>
            </a:r>
            <a:endParaRPr lang="en-US" dirty="0"/>
          </a:p>
        </p:txBody>
      </p:sp>
      <p:sp>
        <p:nvSpPr>
          <p:cNvPr id="3" name="Content Placeholder 2">
            <a:extLst>
              <a:ext uri="{FF2B5EF4-FFF2-40B4-BE49-F238E27FC236}">
                <a16:creationId xmlns:a16="http://schemas.microsoft.com/office/drawing/2014/main" id="{BBC28A87-DBC8-CFC5-6749-69A86419FE07}"/>
              </a:ext>
            </a:extLst>
          </p:cNvPr>
          <p:cNvSpPr>
            <a:spLocks noGrp="1"/>
          </p:cNvSpPr>
          <p:nvPr>
            <p:ph idx="1"/>
          </p:nvPr>
        </p:nvSpPr>
        <p:spPr/>
        <p:txBody>
          <a:bodyPr vert="horz" lIns="0" tIns="45720" rIns="0" bIns="45720" rtlCol="0" anchor="t">
            <a:normAutofit/>
          </a:bodyPr>
          <a:lstStyle/>
          <a:p>
            <a:endParaRPr lang="en-US" sz="2400" dirty="0">
              <a:cs typeface="Calibri"/>
            </a:endParaRPr>
          </a:p>
          <a:p>
            <a:r>
              <a:rPr lang="en-US" sz="3200" dirty="0">
                <a:cs typeface="Calibri" panose="020F0502020204030204"/>
              </a:rPr>
              <a:t>Is it possible to </a:t>
            </a:r>
            <a:r>
              <a:rPr lang="en-US" sz="3200" dirty="0" err="1">
                <a:cs typeface="Calibri" panose="020F0502020204030204"/>
              </a:rPr>
              <a:t>decolonise</a:t>
            </a:r>
            <a:r>
              <a:rPr lang="en-US" sz="3200" dirty="0">
                <a:cs typeface="Calibri" panose="020F0502020204030204"/>
              </a:rPr>
              <a:t> EAP?</a:t>
            </a:r>
          </a:p>
          <a:p>
            <a:endParaRPr lang="en-US" sz="3200" dirty="0">
              <a:cs typeface="Calibri" panose="020F0502020204030204"/>
            </a:endParaRPr>
          </a:p>
          <a:p>
            <a:r>
              <a:rPr lang="en-US" sz="3200" dirty="0">
                <a:cs typeface="Calibri" panose="020F0502020204030204"/>
              </a:rPr>
              <a:t>Whose responsibility is it?</a:t>
            </a:r>
          </a:p>
        </p:txBody>
      </p:sp>
    </p:spTree>
    <p:extLst>
      <p:ext uri="{BB962C8B-B14F-4D97-AF65-F5344CB8AC3E}">
        <p14:creationId xmlns:p14="http://schemas.microsoft.com/office/powerpoint/2010/main" val="39889169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AFE2F-9F65-A80A-E266-C6567A8EE8BB}"/>
              </a:ext>
            </a:extLst>
          </p:cNvPr>
          <p:cNvSpPr>
            <a:spLocks noGrp="1"/>
          </p:cNvSpPr>
          <p:nvPr>
            <p:ph type="title"/>
          </p:nvPr>
        </p:nvSpPr>
        <p:spPr>
          <a:xfrm>
            <a:off x="1097280" y="152132"/>
            <a:ext cx="10058400" cy="1450757"/>
          </a:xfrm>
        </p:spPr>
        <p:txBody>
          <a:bodyPr>
            <a:normAutofit/>
          </a:bodyPr>
          <a:lstStyle/>
          <a:p>
            <a:r>
              <a:rPr lang="en-US" sz="4400" dirty="0">
                <a:cs typeface="Calibri Light"/>
              </a:rPr>
              <a:t>References</a:t>
            </a:r>
            <a:endParaRPr lang="en-US" sz="4400" dirty="0"/>
          </a:p>
        </p:txBody>
      </p:sp>
      <p:sp>
        <p:nvSpPr>
          <p:cNvPr id="3" name="Content Placeholder 2">
            <a:extLst>
              <a:ext uri="{FF2B5EF4-FFF2-40B4-BE49-F238E27FC236}">
                <a16:creationId xmlns:a16="http://schemas.microsoft.com/office/drawing/2014/main" id="{E2777F84-EECE-704E-1176-646B8FDFDF2F}"/>
              </a:ext>
            </a:extLst>
          </p:cNvPr>
          <p:cNvSpPr>
            <a:spLocks noGrp="1"/>
          </p:cNvSpPr>
          <p:nvPr>
            <p:ph idx="1"/>
          </p:nvPr>
        </p:nvSpPr>
        <p:spPr>
          <a:xfrm>
            <a:off x="866388" y="1744881"/>
            <a:ext cx="10244469" cy="4441922"/>
          </a:xfrm>
        </p:spPr>
        <p:txBody>
          <a:bodyPr vert="horz" lIns="0" tIns="45720" rIns="0" bIns="45720" rtlCol="0" anchor="t">
            <a:noAutofit/>
          </a:bodyPr>
          <a:lstStyle/>
          <a:p>
            <a:r>
              <a:rPr lang="en-US" sz="1600" dirty="0">
                <a:solidFill>
                  <a:srgbClr val="000000"/>
                </a:solidFill>
                <a:highlight>
                  <a:srgbClr val="FFFFFF"/>
                </a:highlight>
                <a:cs typeface="Calibri"/>
              </a:rPr>
              <a:t>Benesch, S. (2001). </a:t>
            </a:r>
            <a:r>
              <a:rPr lang="en-US" sz="1600" i="1" dirty="0">
                <a:solidFill>
                  <a:srgbClr val="000000"/>
                </a:solidFill>
                <a:highlight>
                  <a:srgbClr val="FFFFFF"/>
                </a:highlight>
                <a:cs typeface="Calibri"/>
              </a:rPr>
              <a:t>Critical English for academic purposes</a:t>
            </a:r>
            <a:r>
              <a:rPr lang="en-US" sz="1600" dirty="0">
                <a:solidFill>
                  <a:srgbClr val="000000"/>
                </a:solidFill>
                <a:highlight>
                  <a:srgbClr val="FFFFFF"/>
                </a:highlight>
                <a:cs typeface="Calibri"/>
              </a:rPr>
              <a:t>. Erlbaum Associates.</a:t>
            </a:r>
            <a:r>
              <a:rPr lang="en-GB" sz="1600" dirty="0">
                <a:solidFill>
                  <a:srgbClr val="000000"/>
                </a:solidFill>
                <a:highlight>
                  <a:srgbClr val="FFFFFF"/>
                </a:highlight>
                <a:cs typeface="Calibri"/>
              </a:rPr>
              <a:t> </a:t>
            </a:r>
            <a:endParaRPr lang="en-US" sz="1600" dirty="0">
              <a:solidFill>
                <a:srgbClr val="404040"/>
              </a:solidFill>
              <a:cs typeface="Calibri"/>
            </a:endParaRPr>
          </a:p>
          <a:p>
            <a:r>
              <a:rPr lang="en-GB" sz="1600" dirty="0" err="1">
                <a:solidFill>
                  <a:srgbClr val="000000"/>
                </a:solidFill>
                <a:highlight>
                  <a:srgbClr val="FFFFFF"/>
                </a:highlight>
                <a:cs typeface="Calibri"/>
              </a:rPr>
              <a:t>Chamot</a:t>
            </a:r>
            <a:r>
              <a:rPr lang="en-GB" sz="1600" dirty="0">
                <a:solidFill>
                  <a:srgbClr val="000000"/>
                </a:solidFill>
                <a:highlight>
                  <a:srgbClr val="FFFFFF"/>
                </a:highlight>
                <a:cs typeface="Calibri"/>
              </a:rPr>
              <a:t>, A. U. (2009). </a:t>
            </a:r>
            <a:r>
              <a:rPr lang="en-GB" sz="1600" i="1" dirty="0">
                <a:solidFill>
                  <a:srgbClr val="000000"/>
                </a:solidFill>
                <a:highlight>
                  <a:srgbClr val="FFFFFF"/>
                </a:highlight>
                <a:cs typeface="Calibri"/>
              </a:rPr>
              <a:t>The CALLA handbook: Implementing the Cognitive Academic Language Learning Approach </a:t>
            </a:r>
            <a:r>
              <a:rPr lang="en-GB" sz="1600" dirty="0">
                <a:solidFill>
                  <a:srgbClr val="000000"/>
                </a:solidFill>
                <a:highlight>
                  <a:srgbClr val="FFFFFF"/>
                </a:highlight>
                <a:cs typeface="Calibri"/>
              </a:rPr>
              <a:t>(2nd ed.). Addison Wesley Longman.</a:t>
            </a:r>
            <a:endParaRPr lang="en-US" sz="1600" dirty="0">
              <a:solidFill>
                <a:srgbClr val="404040"/>
              </a:solidFill>
              <a:cs typeface="Calibri"/>
            </a:endParaRPr>
          </a:p>
          <a:p>
            <a:r>
              <a:rPr lang="en-GB" sz="1600" dirty="0">
                <a:solidFill>
                  <a:srgbClr val="000000"/>
                </a:solidFill>
                <a:highlight>
                  <a:srgbClr val="FFFFFF"/>
                </a:highlight>
                <a:cs typeface="Calibri"/>
              </a:rPr>
              <a:t>Chan, V., &amp; Henderson, K. (2018). Effective classroom strategies towards decolonizing ELT practices: Implications for </a:t>
            </a:r>
            <a:r>
              <a:rPr lang="en-GB" sz="1600" dirty="0" err="1">
                <a:solidFill>
                  <a:srgbClr val="000000"/>
                </a:solidFill>
                <a:highlight>
                  <a:srgbClr val="FFFFFF"/>
                </a:highlight>
                <a:cs typeface="Calibri"/>
              </a:rPr>
              <a:t>postmethod</a:t>
            </a:r>
            <a:r>
              <a:rPr lang="en-GB" sz="1600" dirty="0">
                <a:solidFill>
                  <a:srgbClr val="000000"/>
                </a:solidFill>
                <a:highlight>
                  <a:srgbClr val="FFFFFF"/>
                </a:highlight>
                <a:cs typeface="Calibri"/>
              </a:rPr>
              <a:t> pedagogy. In </a:t>
            </a:r>
            <a:r>
              <a:rPr lang="en-GB" sz="1600" i="1" dirty="0">
                <a:solidFill>
                  <a:srgbClr val="000000"/>
                </a:solidFill>
                <a:highlight>
                  <a:srgbClr val="FFFFFF"/>
                </a:highlight>
                <a:cs typeface="Calibri"/>
              </a:rPr>
              <a:t>The TESOL </a:t>
            </a:r>
            <a:r>
              <a:rPr lang="en-GB" sz="1600" i="1" dirty="0" err="1">
                <a:solidFill>
                  <a:srgbClr val="000000"/>
                </a:solidFill>
                <a:highlight>
                  <a:srgbClr val="FFFFFF"/>
                </a:highlight>
                <a:cs typeface="Calibri"/>
              </a:rPr>
              <a:t>Encyclopedia</a:t>
            </a:r>
            <a:r>
              <a:rPr lang="en-GB" sz="1600" i="1" dirty="0">
                <a:solidFill>
                  <a:srgbClr val="000000"/>
                </a:solidFill>
                <a:highlight>
                  <a:srgbClr val="FFFFFF"/>
                </a:highlight>
                <a:cs typeface="Calibri"/>
              </a:rPr>
              <a:t> of English Language Teaching</a:t>
            </a:r>
            <a:r>
              <a:rPr lang="en-GB" sz="1600" dirty="0">
                <a:solidFill>
                  <a:srgbClr val="000000"/>
                </a:solidFill>
                <a:highlight>
                  <a:srgbClr val="FFFFFF"/>
                </a:highlight>
                <a:cs typeface="Calibri"/>
              </a:rPr>
              <a:t> (pp. 1–6). John Wiley &amp; Sons, Inc.</a:t>
            </a:r>
          </a:p>
          <a:p>
            <a:r>
              <a:rPr lang="en-GB" sz="1600" dirty="0">
                <a:solidFill>
                  <a:srgbClr val="000000"/>
                </a:solidFill>
                <a:highlight>
                  <a:srgbClr val="FFFFFF"/>
                </a:highlight>
                <a:cs typeface="Calibri"/>
              </a:rPr>
              <a:t>Ewing, S (2020) Decolonising research and academic skills. Retrieved from </a:t>
            </a:r>
            <a:r>
              <a:rPr lang="en-GB" sz="1600" dirty="0">
                <a:solidFill>
                  <a:schemeClr val="tx1"/>
                </a:solidFill>
                <a:highlight>
                  <a:srgbClr val="FFFFFF"/>
                </a:highlight>
                <a:ea typeface="+mn-lt"/>
                <a:cs typeface="+mn-lt"/>
                <a:hlinkClick r:id="rId3">
                  <a:extLst>
                    <a:ext uri="{A12FA001-AC4F-418D-AE19-62706E023703}">
                      <ahyp:hlinkClr xmlns:ahyp="http://schemas.microsoft.com/office/drawing/2018/hyperlinkcolor" xmlns="" val="tx"/>
                    </a:ext>
                  </a:extLst>
                </a:hlinkClick>
              </a:rPr>
              <a:t>https://decolonisethelibrary.files.wordpress.com/2020/01/decolonising-research-and-academic-skills-sara-ewing-goldsmiths-university-of-london.pdf</a:t>
            </a:r>
            <a:r>
              <a:rPr lang="en-GB" sz="1600" dirty="0">
                <a:solidFill>
                  <a:schemeClr val="tx1"/>
                </a:solidFill>
                <a:highlight>
                  <a:srgbClr val="FFFFFF"/>
                </a:highlight>
                <a:ea typeface="+mn-lt"/>
                <a:cs typeface="+mn-lt"/>
              </a:rPr>
              <a:t> </a:t>
            </a:r>
            <a:endParaRPr lang="en-GB" sz="1600" dirty="0">
              <a:solidFill>
                <a:schemeClr val="tx1"/>
              </a:solidFill>
              <a:highlight>
                <a:srgbClr val="FFFFFF"/>
              </a:highlight>
              <a:cs typeface="Calibri"/>
            </a:endParaRPr>
          </a:p>
          <a:p>
            <a:r>
              <a:rPr lang="en-GB" sz="1600" dirty="0">
                <a:solidFill>
                  <a:srgbClr val="000000"/>
                </a:solidFill>
                <a:highlight>
                  <a:srgbClr val="FFFFFF"/>
                </a:highlight>
                <a:cs typeface="Calibri"/>
              </a:rPr>
              <a:t>Ewing, S. &amp; Reece, N. (2019, November 9). </a:t>
            </a:r>
            <a:r>
              <a:rPr lang="en-GB" sz="1600" i="1" dirty="0">
                <a:solidFill>
                  <a:srgbClr val="000000"/>
                </a:solidFill>
                <a:highlight>
                  <a:srgbClr val="FFFFFF"/>
                </a:highlight>
                <a:cs typeface="Calibri"/>
              </a:rPr>
              <a:t>Decolonising the EAP syllabus</a:t>
            </a:r>
            <a:r>
              <a:rPr lang="en-GB" sz="1600" dirty="0">
                <a:solidFill>
                  <a:srgbClr val="000000"/>
                </a:solidFill>
                <a:highlight>
                  <a:srgbClr val="FFFFFF"/>
                </a:highlight>
                <a:cs typeface="Calibri"/>
              </a:rPr>
              <a:t> [Workshop]. BALEAP PIM: The Future of EAP, London. </a:t>
            </a:r>
          </a:p>
          <a:p>
            <a:r>
              <a:rPr lang="en-US" sz="1600" dirty="0">
                <a:solidFill>
                  <a:srgbClr val="000000"/>
                </a:solidFill>
                <a:highlight>
                  <a:srgbClr val="FFFFFF"/>
                </a:highlight>
                <a:cs typeface="Calibri"/>
              </a:rPr>
              <a:t>Gebrail, D. (2018). Rhodes must fall: Oxford and movements for change. In G. K. </a:t>
            </a:r>
            <a:r>
              <a:rPr lang="en-US" sz="1600" dirty="0" err="1">
                <a:solidFill>
                  <a:srgbClr val="000000"/>
                </a:solidFill>
                <a:highlight>
                  <a:srgbClr val="FFFFFF"/>
                </a:highlight>
                <a:cs typeface="Calibri"/>
              </a:rPr>
              <a:t>Bhambra</a:t>
            </a:r>
            <a:r>
              <a:rPr lang="en-US" sz="1600" dirty="0">
                <a:solidFill>
                  <a:srgbClr val="000000"/>
                </a:solidFill>
                <a:highlight>
                  <a:srgbClr val="FFFFFF"/>
                </a:highlight>
                <a:cs typeface="Calibri"/>
              </a:rPr>
              <a:t>, D. </a:t>
            </a:r>
            <a:r>
              <a:rPr lang="en-US" sz="1600" dirty="0" err="1">
                <a:solidFill>
                  <a:srgbClr val="000000"/>
                </a:solidFill>
                <a:highlight>
                  <a:srgbClr val="FFFFFF"/>
                </a:highlight>
                <a:cs typeface="Calibri"/>
              </a:rPr>
              <a:t>Gebrial</a:t>
            </a:r>
            <a:r>
              <a:rPr lang="en-US" sz="1600" dirty="0">
                <a:solidFill>
                  <a:srgbClr val="000000"/>
                </a:solidFill>
                <a:highlight>
                  <a:srgbClr val="FFFFFF"/>
                </a:highlight>
                <a:cs typeface="Calibri"/>
              </a:rPr>
              <a:t>, &amp; K. </a:t>
            </a:r>
            <a:r>
              <a:rPr lang="en-US" sz="1600" dirty="0" err="1">
                <a:solidFill>
                  <a:srgbClr val="000000"/>
                </a:solidFill>
                <a:highlight>
                  <a:srgbClr val="FFFFFF"/>
                </a:highlight>
                <a:cs typeface="Calibri"/>
              </a:rPr>
              <a:t>Nişancioğlu</a:t>
            </a:r>
            <a:r>
              <a:rPr lang="en-US" sz="1600" dirty="0">
                <a:solidFill>
                  <a:srgbClr val="000000"/>
                </a:solidFill>
                <a:highlight>
                  <a:srgbClr val="FFFFFF"/>
                </a:highlight>
                <a:cs typeface="Calibri"/>
              </a:rPr>
              <a:t> (Eds.), </a:t>
            </a:r>
            <a:r>
              <a:rPr lang="en-US" sz="1600" i="1" dirty="0" err="1">
                <a:solidFill>
                  <a:srgbClr val="000000"/>
                </a:solidFill>
                <a:highlight>
                  <a:srgbClr val="FFFFFF"/>
                </a:highlight>
                <a:cs typeface="Calibri"/>
              </a:rPr>
              <a:t>Decolonising</a:t>
            </a:r>
            <a:r>
              <a:rPr lang="en-US" sz="1600" i="1" dirty="0">
                <a:solidFill>
                  <a:srgbClr val="000000"/>
                </a:solidFill>
                <a:highlight>
                  <a:srgbClr val="FFFFFF"/>
                </a:highlight>
                <a:cs typeface="Calibri"/>
              </a:rPr>
              <a:t> the university</a:t>
            </a:r>
            <a:r>
              <a:rPr lang="en-US" sz="1600" dirty="0">
                <a:solidFill>
                  <a:srgbClr val="000000"/>
                </a:solidFill>
                <a:highlight>
                  <a:srgbClr val="FFFFFF"/>
                </a:highlight>
                <a:cs typeface="Calibri"/>
              </a:rPr>
              <a:t> (pp. 19-36). Pluto Press. </a:t>
            </a:r>
            <a:r>
              <a:rPr lang="en-GB" sz="1600" dirty="0">
                <a:solidFill>
                  <a:srgbClr val="000000"/>
                </a:solidFill>
                <a:highlight>
                  <a:srgbClr val="FFFFFF"/>
                </a:highlight>
                <a:cs typeface="Calibri"/>
              </a:rPr>
              <a:t> </a:t>
            </a:r>
          </a:p>
          <a:p>
            <a:r>
              <a:rPr lang="en-GB" sz="1600" dirty="0">
                <a:solidFill>
                  <a:srgbClr val="000000"/>
                </a:solidFill>
                <a:highlight>
                  <a:srgbClr val="FFFFFF"/>
                </a:highlight>
                <a:cs typeface="Calibri"/>
              </a:rPr>
              <a:t>Hall, B. L., &amp; Tandon, R. (2017). Decolonization of knowledge, </a:t>
            </a:r>
            <a:r>
              <a:rPr lang="en-GB" sz="1600" dirty="0" err="1">
                <a:solidFill>
                  <a:srgbClr val="000000"/>
                </a:solidFill>
                <a:highlight>
                  <a:srgbClr val="FFFFFF"/>
                </a:highlight>
                <a:cs typeface="Calibri"/>
              </a:rPr>
              <a:t>epistemicide</a:t>
            </a:r>
            <a:r>
              <a:rPr lang="en-GB" sz="1600" dirty="0">
                <a:solidFill>
                  <a:srgbClr val="000000"/>
                </a:solidFill>
                <a:highlight>
                  <a:srgbClr val="FFFFFF"/>
                </a:highlight>
                <a:cs typeface="Calibri"/>
              </a:rPr>
              <a:t>, participatory research and higher education. </a:t>
            </a:r>
            <a:r>
              <a:rPr lang="en-GB" sz="1600" i="1" dirty="0">
                <a:solidFill>
                  <a:srgbClr val="000000"/>
                </a:solidFill>
                <a:highlight>
                  <a:srgbClr val="FFFFFF"/>
                </a:highlight>
                <a:cs typeface="Calibri"/>
              </a:rPr>
              <a:t>Research for All, 1</a:t>
            </a:r>
            <a:r>
              <a:rPr lang="en-GB" sz="1600" dirty="0">
                <a:solidFill>
                  <a:srgbClr val="000000"/>
                </a:solidFill>
                <a:highlight>
                  <a:srgbClr val="FFFFFF"/>
                </a:highlight>
                <a:cs typeface="Calibri"/>
              </a:rPr>
              <a:t>(1). 6-19.</a:t>
            </a:r>
          </a:p>
          <a:p>
            <a:r>
              <a:rPr lang="en-US" sz="1600" dirty="0" err="1">
                <a:solidFill>
                  <a:srgbClr val="000000"/>
                </a:solidFill>
                <a:highlight>
                  <a:srgbClr val="FFFFFF"/>
                </a:highlight>
                <a:cs typeface="Calibri"/>
              </a:rPr>
              <a:t>Kumaravadivelu</a:t>
            </a:r>
            <a:r>
              <a:rPr lang="en-US" sz="1600" dirty="0">
                <a:solidFill>
                  <a:srgbClr val="000000"/>
                </a:solidFill>
                <a:highlight>
                  <a:srgbClr val="FFFFFF"/>
                </a:highlight>
                <a:cs typeface="Calibri"/>
              </a:rPr>
              <a:t>, B. (2006). </a:t>
            </a:r>
            <a:r>
              <a:rPr lang="en-US" sz="1600" i="1" dirty="0">
                <a:solidFill>
                  <a:srgbClr val="000000"/>
                </a:solidFill>
                <a:highlight>
                  <a:srgbClr val="FFFFFF"/>
                </a:highlight>
                <a:cs typeface="Calibri"/>
              </a:rPr>
              <a:t>Understanding language teaching: From method to </a:t>
            </a:r>
            <a:r>
              <a:rPr lang="en-US" sz="1600" i="1" dirty="0" err="1">
                <a:solidFill>
                  <a:srgbClr val="000000"/>
                </a:solidFill>
                <a:highlight>
                  <a:srgbClr val="FFFFFF"/>
                </a:highlight>
                <a:cs typeface="Calibri"/>
              </a:rPr>
              <a:t>postmethod</a:t>
            </a:r>
            <a:r>
              <a:rPr lang="en-US" sz="1600" dirty="0">
                <a:solidFill>
                  <a:srgbClr val="000000"/>
                </a:solidFill>
                <a:highlight>
                  <a:srgbClr val="FFFFFF"/>
                </a:highlight>
                <a:cs typeface="Calibri"/>
              </a:rPr>
              <a:t>. Mahwah, NJ: LEA.</a:t>
            </a:r>
            <a:r>
              <a:rPr lang="en-GB" sz="1600" dirty="0">
                <a:solidFill>
                  <a:srgbClr val="000000"/>
                </a:solidFill>
                <a:highlight>
                  <a:srgbClr val="FFFFFF"/>
                </a:highlight>
                <a:cs typeface="Calibri"/>
              </a:rPr>
              <a:t>  </a:t>
            </a:r>
          </a:p>
          <a:p>
            <a:endParaRPr lang="en-US" sz="1100" dirty="0">
              <a:solidFill>
                <a:srgbClr val="000000"/>
              </a:solidFill>
              <a:highlight>
                <a:srgbClr val="FFFFFF"/>
              </a:highlight>
              <a:cs typeface="Calibri"/>
            </a:endParaRPr>
          </a:p>
          <a:p>
            <a:endParaRPr lang="en-US" dirty="0">
              <a:solidFill>
                <a:srgbClr val="404040"/>
              </a:solidFill>
              <a:cs typeface="Calibri"/>
            </a:endParaRPr>
          </a:p>
          <a:p>
            <a:endParaRPr lang="en-US" dirty="0">
              <a:solidFill>
                <a:srgbClr val="404040"/>
              </a:solidFill>
              <a:cs typeface="Calibri"/>
            </a:endParaRPr>
          </a:p>
          <a:p>
            <a:endParaRPr lang="en-GB" sz="1200" dirty="0">
              <a:solidFill>
                <a:srgbClr val="000000"/>
              </a:solidFill>
              <a:highlight>
                <a:srgbClr val="FFFFFF"/>
              </a:highlight>
              <a:cs typeface="Calibri"/>
            </a:endParaRPr>
          </a:p>
        </p:txBody>
      </p:sp>
    </p:spTree>
    <p:extLst>
      <p:ext uri="{BB962C8B-B14F-4D97-AF65-F5344CB8AC3E}">
        <p14:creationId xmlns:p14="http://schemas.microsoft.com/office/powerpoint/2010/main" val="1463172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AFE2F-9F65-A80A-E266-C6567A8EE8BB}"/>
              </a:ext>
            </a:extLst>
          </p:cNvPr>
          <p:cNvSpPr>
            <a:spLocks noGrp="1"/>
          </p:cNvSpPr>
          <p:nvPr>
            <p:ph type="title"/>
          </p:nvPr>
        </p:nvSpPr>
        <p:spPr>
          <a:xfrm>
            <a:off x="1097280" y="174544"/>
            <a:ext cx="10058400" cy="1450757"/>
          </a:xfrm>
        </p:spPr>
        <p:txBody>
          <a:bodyPr>
            <a:normAutofit/>
          </a:bodyPr>
          <a:lstStyle/>
          <a:p>
            <a:r>
              <a:rPr lang="en-US" sz="4400" dirty="0">
                <a:cs typeface="Calibri Light"/>
              </a:rPr>
              <a:t>References</a:t>
            </a:r>
            <a:endParaRPr lang="en-US" sz="4400" dirty="0"/>
          </a:p>
        </p:txBody>
      </p:sp>
      <p:sp>
        <p:nvSpPr>
          <p:cNvPr id="3" name="Content Placeholder 2">
            <a:extLst>
              <a:ext uri="{FF2B5EF4-FFF2-40B4-BE49-F238E27FC236}">
                <a16:creationId xmlns:a16="http://schemas.microsoft.com/office/drawing/2014/main" id="{E2777F84-EECE-704E-1176-646B8FDFDF2F}"/>
              </a:ext>
            </a:extLst>
          </p:cNvPr>
          <p:cNvSpPr>
            <a:spLocks noGrp="1"/>
          </p:cNvSpPr>
          <p:nvPr>
            <p:ph idx="1"/>
          </p:nvPr>
        </p:nvSpPr>
        <p:spPr>
          <a:xfrm>
            <a:off x="911211" y="1845734"/>
            <a:ext cx="10502204" cy="4441922"/>
          </a:xfrm>
        </p:spPr>
        <p:txBody>
          <a:bodyPr vert="horz" lIns="0" tIns="45720" rIns="0" bIns="45720" rtlCol="0" anchor="t">
            <a:normAutofit/>
          </a:bodyPr>
          <a:lstStyle/>
          <a:p>
            <a:r>
              <a:rPr lang="en-US" sz="1600" dirty="0">
                <a:solidFill>
                  <a:srgbClr val="000000"/>
                </a:solidFill>
                <a:highlight>
                  <a:srgbClr val="FFFFFF"/>
                </a:highlight>
                <a:cs typeface="Calibri"/>
              </a:rPr>
              <a:t>Pennycook, A. (1998). </a:t>
            </a:r>
            <a:r>
              <a:rPr lang="en-US" sz="1600" i="1" dirty="0">
                <a:solidFill>
                  <a:srgbClr val="000000"/>
                </a:solidFill>
                <a:highlight>
                  <a:srgbClr val="FFFFFF"/>
                </a:highlight>
                <a:cs typeface="Calibri"/>
              </a:rPr>
              <a:t>English and the discourses of colonialism</a:t>
            </a:r>
            <a:r>
              <a:rPr lang="en-US" sz="1600" dirty="0">
                <a:solidFill>
                  <a:srgbClr val="000000"/>
                </a:solidFill>
                <a:highlight>
                  <a:srgbClr val="FFFFFF"/>
                </a:highlight>
                <a:cs typeface="Calibri"/>
              </a:rPr>
              <a:t>. Routledge. </a:t>
            </a:r>
            <a:endParaRPr lang="en-GB" sz="1600" dirty="0">
              <a:solidFill>
                <a:srgbClr val="000000"/>
              </a:solidFill>
              <a:highlight>
                <a:srgbClr val="FFFFFF"/>
              </a:highlight>
              <a:cs typeface="Calibri"/>
            </a:endParaRPr>
          </a:p>
          <a:p>
            <a:r>
              <a:rPr lang="en-US" sz="1600" dirty="0">
                <a:solidFill>
                  <a:srgbClr val="000000"/>
                </a:solidFill>
                <a:highlight>
                  <a:srgbClr val="FFFFFF"/>
                </a:highlight>
                <a:cs typeface="Calibri"/>
              </a:rPr>
              <a:t>Pennycook, A. (2004). The myth of English as an international language. </a:t>
            </a:r>
            <a:r>
              <a:rPr lang="en-US" sz="1600" i="1" dirty="0">
                <a:solidFill>
                  <a:srgbClr val="000000"/>
                </a:solidFill>
                <a:highlight>
                  <a:srgbClr val="FFFFFF"/>
                </a:highlight>
                <a:cs typeface="Calibri"/>
              </a:rPr>
              <a:t>Literacy Learning, 12</a:t>
            </a:r>
            <a:r>
              <a:rPr lang="en-US" sz="1600" dirty="0">
                <a:solidFill>
                  <a:srgbClr val="000000"/>
                </a:solidFill>
                <a:highlight>
                  <a:srgbClr val="FFFFFF"/>
                </a:highlight>
                <a:cs typeface="Calibri"/>
              </a:rPr>
              <a:t>(1), 26–32.</a:t>
            </a:r>
            <a:endParaRPr lang="en-GB" sz="1600" dirty="0">
              <a:cs typeface="Calibri"/>
            </a:endParaRPr>
          </a:p>
          <a:p>
            <a:r>
              <a:rPr lang="en-GB" sz="1600" dirty="0">
                <a:solidFill>
                  <a:srgbClr val="000000"/>
                </a:solidFill>
                <a:highlight>
                  <a:srgbClr val="FFFFFF"/>
                </a:highlight>
                <a:cs typeface="Calibri"/>
              </a:rPr>
              <a:t>Phillipson, R. (1992). </a:t>
            </a:r>
            <a:r>
              <a:rPr lang="en-GB" sz="1600" i="1" dirty="0">
                <a:solidFill>
                  <a:srgbClr val="000000"/>
                </a:solidFill>
                <a:highlight>
                  <a:srgbClr val="FFFFFF"/>
                </a:highlight>
                <a:cs typeface="Calibri"/>
              </a:rPr>
              <a:t>Linguistic imperialism</a:t>
            </a:r>
            <a:r>
              <a:rPr lang="en-GB" sz="1600" dirty="0">
                <a:solidFill>
                  <a:srgbClr val="000000"/>
                </a:solidFill>
                <a:highlight>
                  <a:srgbClr val="FFFFFF"/>
                </a:highlight>
                <a:cs typeface="Calibri"/>
              </a:rPr>
              <a:t>. OUP.</a:t>
            </a:r>
            <a:r>
              <a:rPr lang="en-US" sz="1600" dirty="0">
                <a:solidFill>
                  <a:srgbClr val="000000"/>
                </a:solidFill>
                <a:highlight>
                  <a:srgbClr val="FFFFFF"/>
                </a:highlight>
                <a:cs typeface="Calibri"/>
              </a:rPr>
              <a:t> </a:t>
            </a:r>
            <a:endParaRPr lang="en-US" sz="1600" dirty="0">
              <a:cs typeface="Calibri"/>
            </a:endParaRPr>
          </a:p>
          <a:p>
            <a:r>
              <a:rPr lang="en-US" sz="1600" dirty="0">
                <a:solidFill>
                  <a:srgbClr val="000000"/>
                </a:solidFill>
                <a:highlight>
                  <a:srgbClr val="FFFFFF"/>
                </a:highlight>
                <a:cs typeface="Calibri"/>
              </a:rPr>
              <a:t>Smith, L. T., (2012). </a:t>
            </a:r>
            <a:r>
              <a:rPr lang="en-US" sz="1600" i="1" dirty="0" err="1">
                <a:solidFill>
                  <a:srgbClr val="000000"/>
                </a:solidFill>
                <a:highlight>
                  <a:srgbClr val="FFFFFF"/>
                </a:highlight>
                <a:cs typeface="Calibri"/>
              </a:rPr>
              <a:t>Decolonising</a:t>
            </a:r>
            <a:r>
              <a:rPr lang="en-US" sz="1600" i="1" dirty="0">
                <a:solidFill>
                  <a:srgbClr val="000000"/>
                </a:solidFill>
                <a:highlight>
                  <a:srgbClr val="FFFFFF"/>
                </a:highlight>
                <a:cs typeface="Calibri"/>
              </a:rPr>
              <a:t> methodologies: Research and indigenous peoples</a:t>
            </a:r>
            <a:r>
              <a:rPr lang="en-US" sz="1600" dirty="0">
                <a:solidFill>
                  <a:srgbClr val="000000"/>
                </a:solidFill>
                <a:highlight>
                  <a:srgbClr val="FFFFFF"/>
                </a:highlight>
                <a:cs typeface="Calibri"/>
              </a:rPr>
              <a:t>. Zed Books.</a:t>
            </a:r>
            <a:r>
              <a:rPr lang="en-GB" sz="1600" dirty="0">
                <a:solidFill>
                  <a:srgbClr val="000000"/>
                </a:solidFill>
                <a:highlight>
                  <a:srgbClr val="FFFFFF"/>
                </a:highlight>
                <a:cs typeface="Calibri"/>
              </a:rPr>
              <a:t> </a:t>
            </a:r>
            <a:endParaRPr lang="en-GB" sz="1600" dirty="0">
              <a:cs typeface="Calibri"/>
            </a:endParaRPr>
          </a:p>
          <a:p>
            <a:r>
              <a:rPr lang="en-US" sz="1600" dirty="0" err="1">
                <a:solidFill>
                  <a:srgbClr val="000000"/>
                </a:solidFill>
                <a:highlight>
                  <a:srgbClr val="FFFFFF"/>
                </a:highlight>
                <a:cs typeface="Calibri"/>
              </a:rPr>
              <a:t>Sterzuk</a:t>
            </a:r>
            <a:r>
              <a:rPr lang="en-US" sz="1600" dirty="0">
                <a:solidFill>
                  <a:srgbClr val="000000"/>
                </a:solidFill>
                <a:highlight>
                  <a:srgbClr val="FFFFFF"/>
                </a:highlight>
                <a:cs typeface="Calibri"/>
              </a:rPr>
              <a:t>, A., &amp; Hengen, S. (2018). “When I came to Canada like I heard lots of bad stuff about Aboriginal people”: Disrupting settler colonial discourses through English language teaching. In M. E. Lopez-Gopar (Ed.),</a:t>
            </a:r>
            <a:r>
              <a:rPr lang="en-US" sz="1600" i="1" dirty="0">
                <a:solidFill>
                  <a:srgbClr val="000000"/>
                </a:solidFill>
                <a:highlight>
                  <a:srgbClr val="FFFFFF"/>
                </a:highlight>
                <a:cs typeface="Calibri"/>
              </a:rPr>
              <a:t> International Perspectives on Critical Pedagogies in ELT </a:t>
            </a:r>
            <a:r>
              <a:rPr lang="en-US" sz="1600" dirty="0">
                <a:solidFill>
                  <a:srgbClr val="000000"/>
                </a:solidFill>
                <a:highlight>
                  <a:srgbClr val="FFFFFF"/>
                </a:highlight>
                <a:cs typeface="Calibri"/>
              </a:rPr>
              <a:t>(pp. 19-37). Springer International Publishing.</a:t>
            </a:r>
            <a:endParaRPr lang="en-GB" sz="1600" dirty="0">
              <a:solidFill>
                <a:srgbClr val="000000"/>
              </a:solidFill>
              <a:highlight>
                <a:srgbClr val="FFFFFF"/>
              </a:highlight>
              <a:cs typeface="Calibri"/>
            </a:endParaRPr>
          </a:p>
          <a:p>
            <a:r>
              <a:rPr lang="en-US" sz="1600" dirty="0">
                <a:solidFill>
                  <a:srgbClr val="000000"/>
                </a:solidFill>
                <a:highlight>
                  <a:srgbClr val="FFFFFF"/>
                </a:highlight>
                <a:cs typeface="Calibri"/>
              </a:rPr>
              <a:t>Teale, S., &amp; </a:t>
            </a:r>
            <a:r>
              <a:rPr lang="en-US" sz="1600" dirty="0" err="1">
                <a:solidFill>
                  <a:srgbClr val="000000"/>
                </a:solidFill>
                <a:highlight>
                  <a:srgbClr val="FFFFFF"/>
                </a:highlight>
                <a:cs typeface="Calibri"/>
              </a:rPr>
              <a:t>Vokel</a:t>
            </a:r>
            <a:r>
              <a:rPr lang="en-US" sz="1600" dirty="0">
                <a:solidFill>
                  <a:srgbClr val="000000"/>
                </a:solidFill>
                <a:highlight>
                  <a:srgbClr val="FFFFFF"/>
                </a:highlight>
                <a:cs typeface="Calibri"/>
              </a:rPr>
              <a:t> de Vries, R. (2021) EAP as a Lingua Franca: Moving towards a more inclusive, internationalized standard. </a:t>
            </a:r>
            <a:r>
              <a:rPr lang="en-US" sz="1600" i="1" dirty="0">
                <a:solidFill>
                  <a:srgbClr val="000000"/>
                </a:solidFill>
                <a:highlight>
                  <a:srgbClr val="FFFFFF"/>
                </a:highlight>
                <a:cs typeface="Calibri"/>
              </a:rPr>
              <a:t>BALEAP Conference: Exploring pedagogical approaches in EAP teaching.</a:t>
            </a:r>
            <a:r>
              <a:rPr lang="en-US" sz="1600" dirty="0">
                <a:solidFill>
                  <a:srgbClr val="000000"/>
                </a:solidFill>
                <a:highlight>
                  <a:srgbClr val="FFFFFF"/>
                </a:highlight>
                <a:cs typeface="Calibri"/>
              </a:rPr>
              <a:t> University of Glasgow.</a:t>
            </a:r>
            <a:r>
              <a:rPr lang="en-GB" sz="1600" dirty="0">
                <a:solidFill>
                  <a:srgbClr val="000000"/>
                </a:solidFill>
                <a:highlight>
                  <a:srgbClr val="FFFFFF"/>
                </a:highlight>
                <a:cs typeface="Calibri"/>
              </a:rPr>
              <a:t> </a:t>
            </a:r>
            <a:endParaRPr lang="en-US" sz="1600" dirty="0">
              <a:solidFill>
                <a:srgbClr val="000000"/>
              </a:solidFill>
              <a:highlight>
                <a:srgbClr val="FFFFFF"/>
              </a:highlight>
              <a:cs typeface="Calibri"/>
            </a:endParaRPr>
          </a:p>
          <a:p>
            <a:r>
              <a:rPr lang="en-US" sz="1600" dirty="0">
                <a:solidFill>
                  <a:srgbClr val="000000"/>
                </a:solidFill>
                <a:highlight>
                  <a:srgbClr val="FFFFFF"/>
                </a:highlight>
                <a:cs typeface="Calibri"/>
              </a:rPr>
              <a:t>Walsh Marr, J. (2019). An English language teacher's pedagogical response to Canada's truth and reconciliation commission. </a:t>
            </a:r>
            <a:r>
              <a:rPr lang="en-US" sz="1600" i="1" dirty="0">
                <a:solidFill>
                  <a:srgbClr val="000000"/>
                </a:solidFill>
                <a:highlight>
                  <a:srgbClr val="FFFFFF"/>
                </a:highlight>
                <a:cs typeface="Calibri"/>
              </a:rPr>
              <a:t>New Directions for Teaching and Learning, (157)</a:t>
            </a:r>
            <a:r>
              <a:rPr lang="en-US" sz="1600" dirty="0">
                <a:solidFill>
                  <a:srgbClr val="000000"/>
                </a:solidFill>
                <a:highlight>
                  <a:srgbClr val="FFFFFF"/>
                </a:highlight>
                <a:cs typeface="Calibri"/>
              </a:rPr>
              <a:t>, pp.91–103.</a:t>
            </a:r>
          </a:p>
          <a:p>
            <a:r>
              <a:rPr lang="en-US" sz="1600" dirty="0" err="1">
                <a:solidFill>
                  <a:srgbClr val="000000"/>
                </a:solidFill>
                <a:highlight>
                  <a:srgbClr val="FFFFFF"/>
                </a:highlight>
                <a:cs typeface="Calibri"/>
              </a:rPr>
              <a:t>Xhao</a:t>
            </a:r>
            <a:r>
              <a:rPr lang="en-US" sz="1600" dirty="0">
                <a:solidFill>
                  <a:srgbClr val="000000"/>
                </a:solidFill>
                <a:highlight>
                  <a:srgbClr val="FFFFFF"/>
                </a:highlight>
                <a:cs typeface="Calibri"/>
              </a:rPr>
              <a:t>, Y., Jiatong, X., &amp; Zhang, Q. (2021). </a:t>
            </a:r>
            <a:r>
              <a:rPr lang="en-US" sz="1600" dirty="0" err="1">
                <a:solidFill>
                  <a:srgbClr val="000000"/>
                </a:solidFill>
                <a:highlight>
                  <a:srgbClr val="FFFFFF"/>
                </a:highlight>
                <a:cs typeface="Calibri"/>
              </a:rPr>
              <a:t>Translanguaging</a:t>
            </a:r>
            <a:r>
              <a:rPr lang="en-US" sz="1600" dirty="0">
                <a:solidFill>
                  <a:srgbClr val="000000"/>
                </a:solidFill>
                <a:highlight>
                  <a:srgbClr val="FFFFFF"/>
                </a:highlight>
                <a:cs typeface="Calibri"/>
              </a:rPr>
              <a:t> and identity construction as a resource for learning in the EAP classroom. </a:t>
            </a:r>
            <a:r>
              <a:rPr lang="en-US" sz="1600" i="1" dirty="0">
                <a:solidFill>
                  <a:srgbClr val="000000"/>
                </a:solidFill>
                <a:highlight>
                  <a:srgbClr val="FFFFFF"/>
                </a:highlight>
                <a:cs typeface="Calibri"/>
              </a:rPr>
              <a:t>BALEAP Conference: Exploring pedagogical approaches in EAP teaching.</a:t>
            </a:r>
            <a:r>
              <a:rPr lang="en-US" sz="1600" dirty="0">
                <a:solidFill>
                  <a:srgbClr val="000000"/>
                </a:solidFill>
                <a:highlight>
                  <a:srgbClr val="FFFFFF"/>
                </a:highlight>
                <a:cs typeface="Calibri"/>
              </a:rPr>
              <a:t> University of Glasgow. </a:t>
            </a:r>
          </a:p>
          <a:p>
            <a:endParaRPr lang="en-US" dirty="0">
              <a:cs typeface="Calibri"/>
            </a:endParaRPr>
          </a:p>
          <a:p>
            <a:endParaRPr lang="en-US" dirty="0">
              <a:solidFill>
                <a:srgbClr val="404040"/>
              </a:solidFill>
              <a:cs typeface="Calibri"/>
            </a:endParaRPr>
          </a:p>
          <a:p>
            <a:endParaRPr lang="en-US" dirty="0">
              <a:solidFill>
                <a:srgbClr val="404040"/>
              </a:solidFill>
              <a:cs typeface="Calibri"/>
            </a:endParaRPr>
          </a:p>
          <a:p>
            <a:endParaRPr lang="en-GB" sz="1200" dirty="0">
              <a:solidFill>
                <a:srgbClr val="000000"/>
              </a:solidFill>
              <a:highlight>
                <a:srgbClr val="FFFFFF"/>
              </a:highlight>
              <a:cs typeface="Calibri"/>
            </a:endParaRPr>
          </a:p>
        </p:txBody>
      </p:sp>
    </p:spTree>
    <p:extLst>
      <p:ext uri="{BB962C8B-B14F-4D97-AF65-F5344CB8AC3E}">
        <p14:creationId xmlns:p14="http://schemas.microsoft.com/office/powerpoint/2010/main" val="3827838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5C3AD46-FE65-3157-0555-3773DF35CAC7}"/>
              </a:ext>
            </a:extLst>
          </p:cNvPr>
          <p:cNvSpPr>
            <a:spLocks noGrp="1"/>
          </p:cNvSpPr>
          <p:nvPr>
            <p:ph type="title"/>
          </p:nvPr>
        </p:nvSpPr>
        <p:spPr>
          <a:xfrm>
            <a:off x="492370" y="605896"/>
            <a:ext cx="3084844" cy="5646208"/>
          </a:xfrm>
        </p:spPr>
        <p:txBody>
          <a:bodyPr anchor="ctr">
            <a:normAutofit/>
          </a:bodyPr>
          <a:lstStyle/>
          <a:p>
            <a:r>
              <a:rPr lang="en-US" sz="3800" b="1" dirty="0" err="1">
                <a:solidFill>
                  <a:srgbClr val="FFFFFF"/>
                </a:solidFill>
                <a:cs typeface="Calibri Light"/>
              </a:rPr>
              <a:t>Decolonisation</a:t>
            </a:r>
            <a:r>
              <a:rPr lang="en-US" sz="3800" b="1" dirty="0">
                <a:solidFill>
                  <a:srgbClr val="FFFFFF"/>
                </a:solidFill>
                <a:cs typeface="Calibri Light"/>
              </a:rPr>
              <a:t> in UK Higher Education</a:t>
            </a:r>
            <a:endParaRPr lang="en-US" sz="3800" b="1" dirty="0">
              <a:solidFill>
                <a:srgbClr val="FFFFFF"/>
              </a:solidFill>
            </a:endParaRPr>
          </a:p>
        </p:txBody>
      </p:sp>
      <p:sp>
        <p:nvSpPr>
          <p:cNvPr id="7"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1B04E69-4BD5-A42E-1063-7F154AAE710F}"/>
              </a:ext>
            </a:extLst>
          </p:cNvPr>
          <p:cNvSpPr>
            <a:spLocks noGrp="1"/>
          </p:cNvSpPr>
          <p:nvPr>
            <p:ph idx="1"/>
          </p:nvPr>
        </p:nvSpPr>
        <p:spPr>
          <a:xfrm>
            <a:off x="4742016" y="257822"/>
            <a:ext cx="6996922" cy="6398800"/>
          </a:xfrm>
        </p:spPr>
        <p:txBody>
          <a:bodyPr vert="horz" lIns="0" tIns="45720" rIns="0" bIns="45720" rtlCol="0" anchor="ctr">
            <a:normAutofit/>
          </a:bodyPr>
          <a:lstStyle/>
          <a:p>
            <a:r>
              <a:rPr lang="en-US" sz="2800" i="1" dirty="0">
                <a:ea typeface="+mn-lt"/>
                <a:cs typeface="+mn-lt"/>
              </a:rPr>
              <a:t>"the university is a site of knowledge production and, most crucially, consecration; it has the power to decide which histories, knowledges and intellectual contributions are considered valuable and worthy of further critical attention and dissemination."</a:t>
            </a:r>
            <a:r>
              <a:rPr lang="en-US" sz="2800" dirty="0">
                <a:ea typeface="+mn-lt"/>
                <a:cs typeface="+mn-lt"/>
              </a:rPr>
              <a:t> </a:t>
            </a:r>
            <a:endParaRPr lang="en-US" sz="2800">
              <a:cs typeface="Calibri"/>
            </a:endParaRPr>
          </a:p>
          <a:p>
            <a:r>
              <a:rPr lang="en-US" sz="2800" dirty="0">
                <a:ea typeface="+mn-lt"/>
                <a:cs typeface="+mn-lt"/>
              </a:rPr>
              <a:t>(</a:t>
            </a:r>
            <a:r>
              <a:rPr lang="en-US" sz="2800" dirty="0" err="1">
                <a:ea typeface="+mn-lt"/>
                <a:cs typeface="+mn-lt"/>
              </a:rPr>
              <a:t>Gebrial</a:t>
            </a:r>
            <a:r>
              <a:rPr lang="en-US" sz="2800" dirty="0">
                <a:ea typeface="+mn-lt"/>
                <a:cs typeface="+mn-lt"/>
              </a:rPr>
              <a:t>, 2018, p. 19)</a:t>
            </a:r>
            <a:endParaRPr lang="en-US" sz="2800"/>
          </a:p>
          <a:p>
            <a:pPr marL="857250" indent="22860"/>
            <a:endParaRPr lang="en-US" sz="2400" dirty="0">
              <a:highlight>
                <a:srgbClr val="FFFF00"/>
              </a:highlight>
              <a:cs typeface="Calibri" panose="020F0502020204030204"/>
            </a:endParaRPr>
          </a:p>
          <a:p>
            <a:endParaRPr lang="en-US" sz="2400" dirty="0">
              <a:cs typeface="Calibri" panose="020F0502020204030204"/>
            </a:endParaRPr>
          </a:p>
          <a:p>
            <a:r>
              <a:rPr lang="en-US" sz="2800" dirty="0">
                <a:ea typeface="+mn-lt"/>
                <a:cs typeface="+mn-lt"/>
              </a:rPr>
              <a:t>The West perceives itself to be </a:t>
            </a:r>
            <a:r>
              <a:rPr lang="en-US" sz="2800" i="1" dirty="0">
                <a:ea typeface="+mn-lt"/>
                <a:cs typeface="+mn-lt"/>
              </a:rPr>
              <a:t>“the </a:t>
            </a:r>
            <a:r>
              <a:rPr lang="en-US" sz="2800" i="1" dirty="0" err="1">
                <a:ea typeface="+mn-lt"/>
                <a:cs typeface="+mn-lt"/>
              </a:rPr>
              <a:t>centre</a:t>
            </a:r>
            <a:r>
              <a:rPr lang="en-US" sz="2800" i="1" dirty="0">
                <a:ea typeface="+mn-lt"/>
                <a:cs typeface="+mn-lt"/>
              </a:rPr>
              <a:t> of legitimate knowledge, the arbiter of what counts as knowledge and the source of ‘civilized’ knowledge”</a:t>
            </a:r>
            <a:r>
              <a:rPr lang="en-US" sz="2800" dirty="0">
                <a:ea typeface="+mn-lt"/>
                <a:cs typeface="+mn-lt"/>
              </a:rPr>
              <a:t> (Smith, 2012, p. 125).</a:t>
            </a:r>
          </a:p>
          <a:p>
            <a:pPr marL="914400"/>
            <a:endParaRPr lang="en-US" sz="2400" dirty="0">
              <a:highlight>
                <a:srgbClr val="FFFF00"/>
              </a:highlight>
              <a:ea typeface="+mn-lt"/>
              <a:cs typeface="+mn-lt"/>
            </a:endParaRPr>
          </a:p>
        </p:txBody>
      </p:sp>
    </p:spTree>
    <p:extLst>
      <p:ext uri="{BB962C8B-B14F-4D97-AF65-F5344CB8AC3E}">
        <p14:creationId xmlns:p14="http://schemas.microsoft.com/office/powerpoint/2010/main" val="1401272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3AD46-FE65-3157-0555-3773DF35CAC7}"/>
              </a:ext>
            </a:extLst>
          </p:cNvPr>
          <p:cNvSpPr>
            <a:spLocks noGrp="1"/>
          </p:cNvSpPr>
          <p:nvPr>
            <p:ph type="title"/>
          </p:nvPr>
        </p:nvSpPr>
        <p:spPr/>
        <p:txBody>
          <a:bodyPr>
            <a:normAutofit/>
          </a:bodyPr>
          <a:lstStyle/>
          <a:p>
            <a:r>
              <a:rPr lang="en-US" dirty="0">
                <a:ea typeface="+mj-lt"/>
                <a:cs typeface="+mj-lt"/>
              </a:rPr>
              <a:t>UK HE suggestions for </a:t>
            </a:r>
            <a:r>
              <a:rPr lang="en-US" dirty="0" err="1">
                <a:ea typeface="+mj-lt"/>
                <a:cs typeface="+mj-lt"/>
              </a:rPr>
              <a:t>decolonisation</a:t>
            </a:r>
          </a:p>
        </p:txBody>
      </p:sp>
      <p:sp>
        <p:nvSpPr>
          <p:cNvPr id="3" name="Content Placeholder 2">
            <a:extLst>
              <a:ext uri="{FF2B5EF4-FFF2-40B4-BE49-F238E27FC236}">
                <a16:creationId xmlns:a16="http://schemas.microsoft.com/office/drawing/2014/main" id="{21B04E69-4BD5-A42E-1063-7F154AAE710F}"/>
              </a:ext>
            </a:extLst>
          </p:cNvPr>
          <p:cNvSpPr>
            <a:spLocks noGrp="1"/>
          </p:cNvSpPr>
          <p:nvPr>
            <p:ph idx="1"/>
          </p:nvPr>
        </p:nvSpPr>
        <p:spPr>
          <a:xfrm>
            <a:off x="1125065" y="1845734"/>
            <a:ext cx="9945620" cy="4023360"/>
          </a:xfrm>
        </p:spPr>
        <p:txBody>
          <a:bodyPr vert="horz" lIns="0" tIns="45720" rIns="0" bIns="45720" rtlCol="0" anchor="t">
            <a:noAutofit/>
          </a:bodyPr>
          <a:lstStyle/>
          <a:p>
            <a:pPr>
              <a:lnSpc>
                <a:spcPct val="100000"/>
              </a:lnSpc>
              <a:spcBef>
                <a:spcPts val="0"/>
              </a:spcBef>
              <a:spcAft>
                <a:spcPts val="0"/>
              </a:spcAft>
            </a:pPr>
            <a:endParaRPr lang="en-US" sz="2800" dirty="0">
              <a:solidFill>
                <a:srgbClr val="000000"/>
              </a:solidFill>
              <a:ea typeface="+mn-lt"/>
              <a:cs typeface="+mn-lt"/>
            </a:endParaRPr>
          </a:p>
          <a:p>
            <a:pPr>
              <a:lnSpc>
                <a:spcPct val="100000"/>
              </a:lnSpc>
              <a:spcBef>
                <a:spcPts val="0"/>
              </a:spcBef>
              <a:spcAft>
                <a:spcPts val="0"/>
              </a:spcAft>
            </a:pPr>
            <a:r>
              <a:rPr lang="en-US" sz="3200" dirty="0">
                <a:solidFill>
                  <a:srgbClr val="000000"/>
                </a:solidFill>
                <a:ea typeface="+mn-lt"/>
                <a:cs typeface="+mn-lt"/>
              </a:rPr>
              <a:t>Emic perspectives in materials</a:t>
            </a:r>
            <a:endParaRPr lang="en-US" sz="3200" dirty="0">
              <a:solidFill>
                <a:srgbClr val="000000"/>
              </a:solidFill>
              <a:cs typeface="Calibri" panose="020F0502020204030204"/>
            </a:endParaRPr>
          </a:p>
          <a:p>
            <a:pPr>
              <a:lnSpc>
                <a:spcPct val="100000"/>
              </a:lnSpc>
              <a:spcBef>
                <a:spcPts val="0"/>
              </a:spcBef>
              <a:spcAft>
                <a:spcPts val="0"/>
              </a:spcAft>
            </a:pPr>
            <a:endParaRPr lang="en-US" sz="3200" dirty="0">
              <a:solidFill>
                <a:srgbClr val="000000"/>
              </a:solidFill>
              <a:cs typeface="Calibri" panose="020F0502020204030204"/>
            </a:endParaRPr>
          </a:p>
          <a:p>
            <a:pPr>
              <a:lnSpc>
                <a:spcPct val="100000"/>
              </a:lnSpc>
              <a:spcBef>
                <a:spcPts val="0"/>
              </a:spcBef>
              <a:spcAft>
                <a:spcPts val="0"/>
              </a:spcAft>
            </a:pPr>
            <a:r>
              <a:rPr lang="en-US" sz="3200" dirty="0">
                <a:solidFill>
                  <a:srgbClr val="000000"/>
                </a:solidFill>
                <a:ea typeface="+mn-lt"/>
                <a:cs typeface="+mn-lt"/>
              </a:rPr>
              <a:t>Power in the classroom</a:t>
            </a:r>
          </a:p>
          <a:p>
            <a:pPr>
              <a:lnSpc>
                <a:spcPct val="100000"/>
              </a:lnSpc>
              <a:spcBef>
                <a:spcPts val="0"/>
              </a:spcBef>
              <a:spcAft>
                <a:spcPts val="0"/>
              </a:spcAft>
            </a:pPr>
            <a:endParaRPr lang="en-US" sz="3200" dirty="0">
              <a:solidFill>
                <a:srgbClr val="000000"/>
              </a:solidFill>
              <a:ea typeface="+mn-lt"/>
              <a:cs typeface="+mn-lt"/>
            </a:endParaRPr>
          </a:p>
          <a:p>
            <a:pPr>
              <a:lnSpc>
                <a:spcPct val="100000"/>
              </a:lnSpc>
              <a:spcBef>
                <a:spcPts val="0"/>
              </a:spcBef>
              <a:spcAft>
                <a:spcPts val="0"/>
              </a:spcAft>
            </a:pPr>
            <a:r>
              <a:rPr lang="en-US" sz="3200" dirty="0">
                <a:solidFill>
                  <a:srgbClr val="000000"/>
                </a:solidFill>
                <a:ea typeface="+mn-lt"/>
                <a:cs typeface="+mn-lt"/>
              </a:rPr>
              <a:t>Dialogic engagement</a:t>
            </a:r>
            <a:endParaRPr lang="en-US" sz="3200" dirty="0">
              <a:solidFill>
                <a:srgbClr val="000000"/>
              </a:solidFill>
              <a:cs typeface="Calibri"/>
            </a:endParaRPr>
          </a:p>
        </p:txBody>
      </p:sp>
    </p:spTree>
    <p:extLst>
      <p:ext uri="{BB962C8B-B14F-4D97-AF65-F5344CB8AC3E}">
        <p14:creationId xmlns:p14="http://schemas.microsoft.com/office/powerpoint/2010/main" val="792474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6944A0A-41D1-4909-A4C1-404373B43663}"/>
              </a:ext>
            </a:extLst>
          </p:cNvPr>
          <p:cNvSpPr>
            <a:spLocks noGrp="1"/>
          </p:cNvSpPr>
          <p:nvPr>
            <p:ph type="title"/>
          </p:nvPr>
        </p:nvSpPr>
        <p:spPr>
          <a:xfrm>
            <a:off x="279459" y="605896"/>
            <a:ext cx="3668144" cy="5646208"/>
          </a:xfrm>
        </p:spPr>
        <p:txBody>
          <a:bodyPr anchor="ctr">
            <a:normAutofit/>
          </a:bodyPr>
          <a:lstStyle/>
          <a:p>
            <a:r>
              <a:rPr lang="en-US" sz="4000" dirty="0">
                <a:solidFill>
                  <a:srgbClr val="FFFFFF"/>
                </a:solidFill>
                <a:cs typeface="Calibri Light"/>
              </a:rPr>
              <a:t/>
            </a:r>
            <a:br>
              <a:rPr lang="en-US" sz="4000" dirty="0">
                <a:solidFill>
                  <a:srgbClr val="FFFFFF"/>
                </a:solidFill>
                <a:cs typeface="Calibri Light"/>
              </a:rPr>
            </a:br>
            <a:r>
              <a:rPr lang="en-US" sz="3200" dirty="0">
                <a:solidFill>
                  <a:schemeClr val="bg1"/>
                </a:solidFill>
                <a:ea typeface="+mj-lt"/>
                <a:cs typeface="+mj-lt"/>
              </a:rPr>
              <a:t>“every discipline brings with it colonial modalities of thinking that have eluded adequate scrutiny” </a:t>
            </a:r>
            <a:r>
              <a:rPr lang="en-US" sz="3100" dirty="0">
                <a:solidFill>
                  <a:schemeClr val="bg1"/>
                </a:solidFill>
                <a:ea typeface="+mj-lt"/>
                <a:cs typeface="+mj-lt"/>
              </a:rPr>
              <a:t/>
            </a:r>
            <a:br>
              <a:rPr lang="en-US" sz="3100" dirty="0">
                <a:solidFill>
                  <a:schemeClr val="bg1"/>
                </a:solidFill>
                <a:ea typeface="+mj-lt"/>
                <a:cs typeface="+mj-lt"/>
              </a:rPr>
            </a:br>
            <a:r>
              <a:rPr lang="en-US" sz="3100" dirty="0">
                <a:ea typeface="+mj-lt"/>
                <a:cs typeface="+mj-lt"/>
              </a:rPr>
              <a:t/>
            </a:r>
            <a:br>
              <a:rPr lang="en-US" sz="3100" dirty="0">
                <a:ea typeface="+mj-lt"/>
                <a:cs typeface="+mj-lt"/>
              </a:rPr>
            </a:br>
            <a:r>
              <a:rPr lang="en-US" sz="3100" dirty="0">
                <a:solidFill>
                  <a:schemeClr val="bg1"/>
                </a:solidFill>
                <a:ea typeface="+mj-lt"/>
                <a:cs typeface="+mj-lt"/>
              </a:rPr>
              <a:t>(</a:t>
            </a:r>
            <a:r>
              <a:rPr lang="en-US" sz="3100" dirty="0" err="1">
                <a:solidFill>
                  <a:schemeClr val="bg1"/>
                </a:solidFill>
                <a:ea typeface="+mj-lt"/>
                <a:cs typeface="+mj-lt"/>
              </a:rPr>
              <a:t>Gebrial</a:t>
            </a:r>
            <a:r>
              <a:rPr lang="en-US" sz="3100" dirty="0">
                <a:solidFill>
                  <a:schemeClr val="bg1"/>
                </a:solidFill>
                <a:ea typeface="+mj-lt"/>
                <a:cs typeface="+mj-lt"/>
              </a:rPr>
              <a:t>, 2018, p. 26)</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FF65E8C9-E409-06D2-9C24-E60F78879E2D}"/>
              </a:ext>
            </a:extLst>
          </p:cNvPr>
          <p:cNvSpPr>
            <a:spLocks noGrp="1"/>
          </p:cNvSpPr>
          <p:nvPr>
            <p:ph idx="1"/>
          </p:nvPr>
        </p:nvSpPr>
        <p:spPr>
          <a:xfrm>
            <a:off x="4742016" y="605896"/>
            <a:ext cx="6413663" cy="5646208"/>
          </a:xfrm>
        </p:spPr>
        <p:txBody>
          <a:bodyPr vert="horz" lIns="0" tIns="45720" rIns="0" bIns="45720" rtlCol="0" anchor="ctr">
            <a:normAutofit/>
          </a:bodyPr>
          <a:lstStyle/>
          <a:p>
            <a:r>
              <a:rPr lang="en-US" sz="4400" dirty="0" err="1">
                <a:solidFill>
                  <a:schemeClr val="tx1"/>
                </a:solidFill>
                <a:latin typeface="Calibri Light"/>
                <a:cs typeface="Calibri Light"/>
              </a:rPr>
              <a:t>Decolonisation</a:t>
            </a:r>
            <a:r>
              <a:rPr lang="en-US" sz="4400" dirty="0">
                <a:solidFill>
                  <a:schemeClr val="tx1"/>
                </a:solidFill>
                <a:latin typeface="Calibri Light"/>
                <a:cs typeface="Calibri Light"/>
              </a:rPr>
              <a:t> in ELT &amp; EAP</a:t>
            </a:r>
            <a:endParaRPr lang="en-US" sz="2800" dirty="0">
              <a:solidFill>
                <a:schemeClr val="tx1"/>
              </a:solidFill>
              <a:cs typeface="Calibri"/>
            </a:endParaRPr>
          </a:p>
          <a:p>
            <a:endParaRPr lang="en-US" sz="4400" dirty="0">
              <a:solidFill>
                <a:schemeClr val="tx1"/>
              </a:solidFill>
              <a:latin typeface="Calibri Light"/>
              <a:cs typeface="Calibri Light"/>
            </a:endParaRPr>
          </a:p>
          <a:p>
            <a:r>
              <a:rPr lang="en-US" sz="3200" dirty="0">
                <a:cs typeface="Calibri"/>
              </a:rPr>
              <a:t>Linguistic Imperialism (Phillipson, 1992 and Pennycook, 1998; 1994)</a:t>
            </a:r>
          </a:p>
          <a:p>
            <a:r>
              <a:rPr lang="en-US" sz="3200" dirty="0">
                <a:cs typeface="Calibri"/>
              </a:rPr>
              <a:t>Perpetuating cultural superiority </a:t>
            </a:r>
          </a:p>
          <a:p>
            <a:r>
              <a:rPr lang="en-US" sz="3200" dirty="0">
                <a:cs typeface="Calibri"/>
              </a:rPr>
              <a:t>Unquestioning acceptance of disciplinary expectations (Benesch, 2001)</a:t>
            </a:r>
          </a:p>
          <a:p>
            <a:r>
              <a:rPr lang="en-US" sz="3200" dirty="0">
                <a:cs typeface="Calibri"/>
              </a:rPr>
              <a:t>Arguably indoctrinating</a:t>
            </a:r>
          </a:p>
          <a:p>
            <a:endParaRPr lang="en-US">
              <a:cs typeface="Calibri"/>
            </a:endParaRPr>
          </a:p>
          <a:p>
            <a:endParaRPr lang="en-US" dirty="0">
              <a:cs typeface="Calibri"/>
            </a:endParaRPr>
          </a:p>
        </p:txBody>
      </p:sp>
    </p:spTree>
    <p:extLst>
      <p:ext uri="{BB962C8B-B14F-4D97-AF65-F5344CB8AC3E}">
        <p14:creationId xmlns:p14="http://schemas.microsoft.com/office/powerpoint/2010/main" val="3134674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44A0A-41D1-4909-A4C1-404373B43663}"/>
              </a:ext>
            </a:extLst>
          </p:cNvPr>
          <p:cNvSpPr>
            <a:spLocks noGrp="1"/>
          </p:cNvSpPr>
          <p:nvPr>
            <p:ph type="title"/>
          </p:nvPr>
        </p:nvSpPr>
        <p:spPr/>
        <p:txBody>
          <a:bodyPr/>
          <a:lstStyle/>
          <a:p>
            <a:r>
              <a:rPr lang="en-US" sz="4400" dirty="0">
                <a:solidFill>
                  <a:srgbClr val="000000"/>
                </a:solidFill>
                <a:latin typeface="Calibri Light"/>
                <a:cs typeface="Calibri"/>
              </a:rPr>
              <a:t>EFL/EAP suggestions for </a:t>
            </a:r>
            <a:r>
              <a:rPr lang="en-US" sz="4400" dirty="0" err="1">
                <a:solidFill>
                  <a:srgbClr val="000000"/>
                </a:solidFill>
                <a:latin typeface="Calibri Light"/>
                <a:cs typeface="Calibri"/>
              </a:rPr>
              <a:t>decolonisation</a:t>
            </a:r>
            <a:endParaRPr lang="en-US" sz="4400" dirty="0" err="1">
              <a:latin typeface="Calibri Light"/>
              <a:cs typeface="Calibri Light" panose="020F0302020204030204"/>
            </a:endParaRPr>
          </a:p>
        </p:txBody>
      </p:sp>
      <p:sp>
        <p:nvSpPr>
          <p:cNvPr id="3" name="Content Placeholder 2">
            <a:extLst>
              <a:ext uri="{FF2B5EF4-FFF2-40B4-BE49-F238E27FC236}">
                <a16:creationId xmlns:a16="http://schemas.microsoft.com/office/drawing/2014/main" id="{FF65E8C9-E409-06D2-9C24-E60F78879E2D}"/>
              </a:ext>
            </a:extLst>
          </p:cNvPr>
          <p:cNvSpPr>
            <a:spLocks noGrp="1"/>
          </p:cNvSpPr>
          <p:nvPr>
            <p:ph idx="1"/>
          </p:nvPr>
        </p:nvSpPr>
        <p:spPr>
          <a:xfrm>
            <a:off x="530211" y="1845734"/>
            <a:ext cx="11449492" cy="4244229"/>
          </a:xfrm>
        </p:spPr>
        <p:txBody>
          <a:bodyPr vert="horz" lIns="0" tIns="45720" rIns="0" bIns="45720" rtlCol="0" anchor="t">
            <a:noAutofit/>
          </a:bodyPr>
          <a:lstStyle/>
          <a:p>
            <a:pPr>
              <a:lnSpc>
                <a:spcPct val="100000"/>
              </a:lnSpc>
              <a:spcBef>
                <a:spcPts val="0"/>
              </a:spcBef>
              <a:spcAft>
                <a:spcPts val="0"/>
              </a:spcAft>
            </a:pPr>
            <a:r>
              <a:rPr lang="en-US" sz="2600" dirty="0">
                <a:solidFill>
                  <a:srgbClr val="000000"/>
                </a:solidFill>
                <a:cs typeface="Calibri"/>
              </a:rPr>
              <a:t>Method influences curriculum, materials, teaching assessment and typically disseminated from the West (</a:t>
            </a:r>
            <a:r>
              <a:rPr lang="en-US" sz="2600" dirty="0" err="1">
                <a:solidFill>
                  <a:srgbClr val="000000"/>
                </a:solidFill>
                <a:cs typeface="Calibri"/>
              </a:rPr>
              <a:t>Kumaravadivelu</a:t>
            </a:r>
            <a:r>
              <a:rPr lang="en-US" sz="2600" dirty="0">
                <a:solidFill>
                  <a:srgbClr val="000000"/>
                </a:solidFill>
                <a:cs typeface="Calibri"/>
              </a:rPr>
              <a:t>, 2006) </a:t>
            </a:r>
            <a:endParaRPr lang="en-US" sz="2600">
              <a:cs typeface="Calibri"/>
            </a:endParaRPr>
          </a:p>
          <a:p>
            <a:pPr>
              <a:lnSpc>
                <a:spcPct val="100000"/>
              </a:lnSpc>
              <a:spcBef>
                <a:spcPts val="0"/>
              </a:spcBef>
              <a:spcAft>
                <a:spcPts val="0"/>
              </a:spcAft>
            </a:pPr>
            <a:endParaRPr lang="en-US" sz="2600" dirty="0">
              <a:solidFill>
                <a:srgbClr val="000000"/>
              </a:solidFill>
              <a:cs typeface="Calibri"/>
            </a:endParaRPr>
          </a:p>
          <a:p>
            <a:pPr>
              <a:lnSpc>
                <a:spcPct val="100000"/>
              </a:lnSpc>
              <a:spcBef>
                <a:spcPts val="0"/>
              </a:spcBef>
              <a:spcAft>
                <a:spcPts val="0"/>
              </a:spcAft>
            </a:pPr>
            <a:r>
              <a:rPr lang="en-US" sz="2600" dirty="0" err="1">
                <a:solidFill>
                  <a:srgbClr val="000000"/>
                </a:solidFill>
                <a:cs typeface="Calibri"/>
              </a:rPr>
              <a:t>Postmethod</a:t>
            </a:r>
            <a:r>
              <a:rPr lang="en-US" sz="2600" dirty="0">
                <a:solidFill>
                  <a:srgbClr val="000000"/>
                </a:solidFill>
                <a:cs typeface="Calibri"/>
              </a:rPr>
              <a:t> approach:</a:t>
            </a:r>
          </a:p>
          <a:p>
            <a:pPr>
              <a:lnSpc>
                <a:spcPct val="100000"/>
              </a:lnSpc>
              <a:spcBef>
                <a:spcPts val="0"/>
              </a:spcBef>
              <a:spcAft>
                <a:spcPts val="0"/>
              </a:spcAft>
            </a:pPr>
            <a:r>
              <a:rPr lang="en-US" sz="2600" dirty="0">
                <a:solidFill>
                  <a:srgbClr val="000000"/>
                </a:solidFill>
                <a:cs typeface="Calibri"/>
              </a:rPr>
              <a:t>Reflective and exploratory, acknowledges language and culture as a resource, student autonomy (Chan &amp; Henderson, 2018)</a:t>
            </a:r>
          </a:p>
          <a:p>
            <a:pPr>
              <a:lnSpc>
                <a:spcPct val="100000"/>
              </a:lnSpc>
              <a:spcBef>
                <a:spcPts val="0"/>
              </a:spcBef>
              <a:spcAft>
                <a:spcPts val="0"/>
              </a:spcAft>
            </a:pPr>
            <a:r>
              <a:rPr lang="en-US" sz="2600" dirty="0">
                <a:solidFill>
                  <a:srgbClr val="000000"/>
                </a:solidFill>
                <a:cs typeface="Calibri"/>
              </a:rPr>
              <a:t>Acknowledges home languages and cultures, links prior knowledge to current study (</a:t>
            </a:r>
            <a:r>
              <a:rPr lang="en-US" sz="2600" dirty="0" err="1">
                <a:solidFill>
                  <a:srgbClr val="000000"/>
                </a:solidFill>
                <a:cs typeface="Calibri"/>
              </a:rPr>
              <a:t>Chamot</a:t>
            </a:r>
            <a:r>
              <a:rPr lang="en-US" sz="2600" dirty="0">
                <a:solidFill>
                  <a:srgbClr val="000000"/>
                </a:solidFill>
                <a:cs typeface="Calibri"/>
              </a:rPr>
              <a:t>, 2009)</a:t>
            </a:r>
          </a:p>
          <a:p>
            <a:pPr>
              <a:lnSpc>
                <a:spcPct val="100000"/>
              </a:lnSpc>
              <a:spcBef>
                <a:spcPts val="0"/>
              </a:spcBef>
              <a:spcAft>
                <a:spcPts val="0"/>
              </a:spcAft>
            </a:pPr>
            <a:endParaRPr lang="en-US" sz="2600" dirty="0">
              <a:solidFill>
                <a:srgbClr val="000000"/>
              </a:solidFill>
              <a:cs typeface="Calibri"/>
            </a:endParaRPr>
          </a:p>
          <a:p>
            <a:pPr>
              <a:lnSpc>
                <a:spcPct val="100000"/>
              </a:lnSpc>
              <a:spcBef>
                <a:spcPts val="0"/>
              </a:spcBef>
              <a:spcAft>
                <a:spcPts val="0"/>
              </a:spcAft>
            </a:pPr>
            <a:r>
              <a:rPr lang="en-US" sz="2600" dirty="0">
                <a:solidFill>
                  <a:srgbClr val="000000"/>
                </a:solidFill>
                <a:cs typeface="Calibri"/>
              </a:rPr>
              <a:t>Grammar of decoloniality:</a:t>
            </a:r>
          </a:p>
          <a:p>
            <a:pPr>
              <a:lnSpc>
                <a:spcPct val="100000"/>
              </a:lnSpc>
              <a:spcBef>
                <a:spcPts val="0"/>
              </a:spcBef>
              <a:spcAft>
                <a:spcPts val="0"/>
              </a:spcAft>
            </a:pPr>
            <a:r>
              <a:rPr lang="en-US" sz="2600" dirty="0">
                <a:solidFill>
                  <a:srgbClr val="000000"/>
                </a:solidFill>
                <a:cs typeface="Calibri"/>
              </a:rPr>
              <a:t>Focus on intelligibility  (</a:t>
            </a:r>
            <a:r>
              <a:rPr lang="en-US" sz="2600" dirty="0" err="1">
                <a:solidFill>
                  <a:srgbClr val="000000"/>
                </a:solidFill>
                <a:cs typeface="Calibri"/>
              </a:rPr>
              <a:t>Kumaravadivelu</a:t>
            </a:r>
            <a:r>
              <a:rPr lang="en-US" sz="2600" dirty="0">
                <a:solidFill>
                  <a:srgbClr val="000000"/>
                </a:solidFill>
                <a:cs typeface="Calibri"/>
              </a:rPr>
              <a:t>, 2006)</a:t>
            </a:r>
            <a:endParaRPr lang="en-US" sz="2600" dirty="0"/>
          </a:p>
          <a:p>
            <a:pPr>
              <a:lnSpc>
                <a:spcPct val="100000"/>
              </a:lnSpc>
              <a:spcBef>
                <a:spcPts val="0"/>
              </a:spcBef>
              <a:spcAft>
                <a:spcPts val="0"/>
              </a:spcAft>
            </a:pPr>
            <a:endParaRPr lang="en-US" sz="2800" dirty="0">
              <a:solidFill>
                <a:srgbClr val="000000"/>
              </a:solidFill>
              <a:cs typeface="Calibri"/>
            </a:endParaRPr>
          </a:p>
          <a:p>
            <a:endParaRPr lang="en-US" dirty="0">
              <a:cs typeface="Calibri"/>
            </a:endParaRPr>
          </a:p>
        </p:txBody>
      </p:sp>
    </p:spTree>
    <p:extLst>
      <p:ext uri="{BB962C8B-B14F-4D97-AF65-F5344CB8AC3E}">
        <p14:creationId xmlns:p14="http://schemas.microsoft.com/office/powerpoint/2010/main" val="4176018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44A0A-41D1-4909-A4C1-404373B43663}"/>
              </a:ext>
            </a:extLst>
          </p:cNvPr>
          <p:cNvSpPr>
            <a:spLocks noGrp="1"/>
          </p:cNvSpPr>
          <p:nvPr>
            <p:ph type="title"/>
          </p:nvPr>
        </p:nvSpPr>
        <p:spPr/>
        <p:txBody>
          <a:bodyPr/>
          <a:lstStyle/>
          <a:p>
            <a:r>
              <a:rPr lang="en-US" sz="4400" dirty="0">
                <a:solidFill>
                  <a:srgbClr val="000000"/>
                </a:solidFill>
                <a:latin typeface="Calibri Light"/>
                <a:cs typeface="Calibri"/>
              </a:rPr>
              <a:t>EFL/EAP suggestions for </a:t>
            </a:r>
            <a:r>
              <a:rPr lang="en-US" sz="4400" dirty="0" err="1">
                <a:solidFill>
                  <a:srgbClr val="000000"/>
                </a:solidFill>
                <a:latin typeface="Calibri Light"/>
                <a:cs typeface="Calibri"/>
              </a:rPr>
              <a:t>decolonisation</a:t>
            </a:r>
            <a:endParaRPr lang="en-US" sz="4400" dirty="0" err="1">
              <a:latin typeface="Calibri Light"/>
              <a:cs typeface="Calibri Light" panose="020F0302020204030204"/>
            </a:endParaRPr>
          </a:p>
        </p:txBody>
      </p:sp>
      <p:sp>
        <p:nvSpPr>
          <p:cNvPr id="3" name="Content Placeholder 2">
            <a:extLst>
              <a:ext uri="{FF2B5EF4-FFF2-40B4-BE49-F238E27FC236}">
                <a16:creationId xmlns:a16="http://schemas.microsoft.com/office/drawing/2014/main" id="{FF65E8C9-E409-06D2-9C24-E60F78879E2D}"/>
              </a:ext>
            </a:extLst>
          </p:cNvPr>
          <p:cNvSpPr>
            <a:spLocks noGrp="1"/>
          </p:cNvSpPr>
          <p:nvPr>
            <p:ph idx="1"/>
          </p:nvPr>
        </p:nvSpPr>
        <p:spPr>
          <a:xfrm>
            <a:off x="485908" y="1711263"/>
            <a:ext cx="10669772" cy="4023360"/>
          </a:xfrm>
        </p:spPr>
        <p:txBody>
          <a:bodyPr vert="horz" lIns="0" tIns="45720" rIns="0" bIns="45720" rtlCol="0" anchor="t">
            <a:noAutofit/>
          </a:bodyPr>
          <a:lstStyle/>
          <a:p>
            <a:pPr>
              <a:lnSpc>
                <a:spcPct val="100000"/>
              </a:lnSpc>
              <a:spcBef>
                <a:spcPts val="0"/>
              </a:spcBef>
              <a:spcAft>
                <a:spcPts val="0"/>
              </a:spcAft>
            </a:pPr>
            <a:endParaRPr lang="en-US" sz="2400" dirty="0">
              <a:solidFill>
                <a:srgbClr val="000000"/>
              </a:solidFill>
              <a:cs typeface="Calibri"/>
            </a:endParaRPr>
          </a:p>
          <a:p>
            <a:pPr>
              <a:lnSpc>
                <a:spcPct val="100000"/>
              </a:lnSpc>
              <a:spcBef>
                <a:spcPts val="0"/>
              </a:spcBef>
              <a:spcAft>
                <a:spcPts val="0"/>
              </a:spcAft>
            </a:pPr>
            <a:r>
              <a:rPr lang="en-US" sz="2800" dirty="0">
                <a:solidFill>
                  <a:srgbClr val="000000"/>
                </a:solidFill>
                <a:cs typeface="Calibri"/>
              </a:rPr>
              <a:t>Engage with marginalized writers, challenge hierarchies and dominant research practices (Ewing &amp; Reece, 2019; Ewing, 2020)</a:t>
            </a:r>
          </a:p>
          <a:p>
            <a:pPr>
              <a:lnSpc>
                <a:spcPct val="100000"/>
              </a:lnSpc>
              <a:spcBef>
                <a:spcPts val="0"/>
              </a:spcBef>
              <a:spcAft>
                <a:spcPts val="0"/>
              </a:spcAft>
            </a:pPr>
            <a:endParaRPr lang="en-US" sz="2800" dirty="0">
              <a:solidFill>
                <a:srgbClr val="000000"/>
              </a:solidFill>
              <a:cs typeface="Calibri"/>
            </a:endParaRPr>
          </a:p>
          <a:p>
            <a:pPr>
              <a:lnSpc>
                <a:spcPct val="100000"/>
              </a:lnSpc>
              <a:spcBef>
                <a:spcPts val="0"/>
              </a:spcBef>
              <a:spcAft>
                <a:spcPts val="0"/>
              </a:spcAft>
            </a:pPr>
            <a:r>
              <a:rPr lang="en-US" sz="2800" dirty="0">
                <a:solidFill>
                  <a:srgbClr val="000000"/>
                </a:solidFill>
                <a:cs typeface="Calibri"/>
              </a:rPr>
              <a:t>Indigenizing ELT and EAP (</a:t>
            </a:r>
            <a:r>
              <a:rPr lang="en-US" sz="2800" dirty="0" err="1">
                <a:solidFill>
                  <a:srgbClr val="000000"/>
                </a:solidFill>
                <a:cs typeface="Calibri"/>
              </a:rPr>
              <a:t>Sterzuk</a:t>
            </a:r>
            <a:r>
              <a:rPr lang="en-US" sz="2800" dirty="0">
                <a:solidFill>
                  <a:srgbClr val="000000"/>
                </a:solidFill>
                <a:cs typeface="Calibri"/>
              </a:rPr>
              <a:t> &amp; Hengen, 2018); Walsh-Marr, 2019)</a:t>
            </a:r>
          </a:p>
          <a:p>
            <a:pPr>
              <a:lnSpc>
                <a:spcPct val="100000"/>
              </a:lnSpc>
              <a:spcBef>
                <a:spcPts val="0"/>
              </a:spcBef>
              <a:spcAft>
                <a:spcPts val="0"/>
              </a:spcAft>
            </a:pPr>
            <a:endParaRPr lang="en-US" sz="2800" dirty="0">
              <a:solidFill>
                <a:srgbClr val="000000"/>
              </a:solidFill>
              <a:cs typeface="Calibri"/>
            </a:endParaRPr>
          </a:p>
          <a:p>
            <a:pPr>
              <a:lnSpc>
                <a:spcPct val="100000"/>
              </a:lnSpc>
              <a:spcBef>
                <a:spcPts val="0"/>
              </a:spcBef>
              <a:spcAft>
                <a:spcPts val="0"/>
              </a:spcAft>
            </a:pPr>
            <a:r>
              <a:rPr lang="en-US" sz="2800" dirty="0">
                <a:solidFill>
                  <a:srgbClr val="000000"/>
                </a:solidFill>
                <a:cs typeface="Calibri"/>
              </a:rPr>
              <a:t>English as a lingua franca and mutual intelligibility (Teale &amp; </a:t>
            </a:r>
            <a:r>
              <a:rPr lang="en-US" sz="2800" dirty="0" err="1">
                <a:solidFill>
                  <a:srgbClr val="000000"/>
                </a:solidFill>
                <a:cs typeface="Calibri"/>
              </a:rPr>
              <a:t>Vokel</a:t>
            </a:r>
            <a:r>
              <a:rPr lang="en-US" sz="2800" dirty="0">
                <a:solidFill>
                  <a:srgbClr val="000000"/>
                </a:solidFill>
                <a:cs typeface="Calibri"/>
              </a:rPr>
              <a:t> de Vries, 2021)</a:t>
            </a:r>
          </a:p>
          <a:p>
            <a:pPr>
              <a:lnSpc>
                <a:spcPct val="100000"/>
              </a:lnSpc>
              <a:spcBef>
                <a:spcPts val="0"/>
              </a:spcBef>
              <a:spcAft>
                <a:spcPts val="0"/>
              </a:spcAft>
            </a:pPr>
            <a:endParaRPr lang="en-US" sz="2800" dirty="0">
              <a:solidFill>
                <a:srgbClr val="000000"/>
              </a:solidFill>
              <a:cs typeface="Calibri"/>
            </a:endParaRPr>
          </a:p>
          <a:p>
            <a:pPr>
              <a:lnSpc>
                <a:spcPct val="100000"/>
              </a:lnSpc>
              <a:spcBef>
                <a:spcPts val="0"/>
              </a:spcBef>
              <a:spcAft>
                <a:spcPts val="0"/>
              </a:spcAft>
            </a:pPr>
            <a:r>
              <a:rPr lang="en-US" sz="2800" dirty="0" err="1">
                <a:solidFill>
                  <a:srgbClr val="000000"/>
                </a:solidFill>
                <a:cs typeface="Calibri"/>
              </a:rPr>
              <a:t>Translanguaging</a:t>
            </a:r>
            <a:r>
              <a:rPr lang="en-US" sz="2800" dirty="0">
                <a:solidFill>
                  <a:srgbClr val="000000"/>
                </a:solidFill>
                <a:cs typeface="Calibri"/>
              </a:rPr>
              <a:t> to draw on bilingual knowledges and norms (</a:t>
            </a:r>
            <a:r>
              <a:rPr lang="en-US" sz="2800" dirty="0" err="1">
                <a:solidFill>
                  <a:srgbClr val="000000"/>
                </a:solidFill>
                <a:cs typeface="Calibri"/>
              </a:rPr>
              <a:t>Xhao</a:t>
            </a:r>
            <a:r>
              <a:rPr lang="en-US" sz="2800" dirty="0">
                <a:solidFill>
                  <a:srgbClr val="000000"/>
                </a:solidFill>
                <a:cs typeface="Calibri"/>
              </a:rPr>
              <a:t> et al., 2021)</a:t>
            </a:r>
            <a:endParaRPr lang="en-US" sz="2800" dirty="0"/>
          </a:p>
          <a:p>
            <a:endParaRPr lang="en-US" dirty="0">
              <a:cs typeface="Calibri"/>
            </a:endParaRPr>
          </a:p>
        </p:txBody>
      </p:sp>
    </p:spTree>
    <p:extLst>
      <p:ext uri="{BB962C8B-B14F-4D97-AF65-F5344CB8AC3E}">
        <p14:creationId xmlns:p14="http://schemas.microsoft.com/office/powerpoint/2010/main" val="4130290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2D8A6-E2AE-477A-CB9E-B13A90CCC90F}"/>
              </a:ext>
            </a:extLst>
          </p:cNvPr>
          <p:cNvSpPr>
            <a:spLocks noGrp="1"/>
          </p:cNvSpPr>
          <p:nvPr>
            <p:ph type="title"/>
          </p:nvPr>
        </p:nvSpPr>
        <p:spPr/>
        <p:txBody>
          <a:bodyPr/>
          <a:lstStyle/>
          <a:p>
            <a:r>
              <a:rPr lang="en-US" dirty="0">
                <a:cs typeface="Calibri Light"/>
              </a:rPr>
              <a:t>My research</a:t>
            </a:r>
          </a:p>
        </p:txBody>
      </p:sp>
      <p:sp>
        <p:nvSpPr>
          <p:cNvPr id="3" name="Content Placeholder 2">
            <a:extLst>
              <a:ext uri="{FF2B5EF4-FFF2-40B4-BE49-F238E27FC236}">
                <a16:creationId xmlns:a16="http://schemas.microsoft.com/office/drawing/2014/main" id="{93F57630-0ABF-4B07-88CC-683BF26962C5}"/>
              </a:ext>
            </a:extLst>
          </p:cNvPr>
          <p:cNvSpPr>
            <a:spLocks noGrp="1"/>
          </p:cNvSpPr>
          <p:nvPr>
            <p:ph idx="1"/>
          </p:nvPr>
        </p:nvSpPr>
        <p:spPr>
          <a:xfrm>
            <a:off x="503629" y="1845734"/>
            <a:ext cx="10652051" cy="4023360"/>
          </a:xfrm>
        </p:spPr>
        <p:txBody>
          <a:bodyPr vert="horz" lIns="0" tIns="45720" rIns="0" bIns="45720" rtlCol="0" anchor="t">
            <a:normAutofit/>
          </a:bodyPr>
          <a:lstStyle/>
          <a:p>
            <a:endParaRPr lang="en-US" sz="2400" dirty="0">
              <a:cs typeface="Calibri"/>
            </a:endParaRPr>
          </a:p>
          <a:p>
            <a:r>
              <a:rPr lang="en-US" sz="2800" dirty="0">
                <a:cs typeface="Calibri"/>
              </a:rPr>
              <a:t>A critical perspective of an EAP dichotomy</a:t>
            </a:r>
          </a:p>
          <a:p>
            <a:r>
              <a:rPr lang="en-US" sz="2800" dirty="0">
                <a:cs typeface="Calibri"/>
              </a:rPr>
              <a:t>Perceptions of EAP practitioners and EAP students</a:t>
            </a:r>
          </a:p>
          <a:p>
            <a:r>
              <a:rPr lang="en-US" sz="2800" dirty="0">
                <a:cs typeface="Calibri"/>
              </a:rPr>
              <a:t>The research tool- collaboration with the EAP for Social Justice SIG </a:t>
            </a:r>
          </a:p>
          <a:p>
            <a:r>
              <a:rPr lang="en-US" sz="2800" dirty="0">
                <a:cs typeface="Calibri"/>
              </a:rPr>
              <a:t>Data collection ongoing</a:t>
            </a:r>
          </a:p>
          <a:p>
            <a:r>
              <a:rPr lang="en-US" sz="2800" dirty="0">
                <a:cs typeface="Calibri"/>
              </a:rPr>
              <a:t>Emerging themes: learning, teaching, nature of EAP, </a:t>
            </a:r>
            <a:r>
              <a:rPr lang="en-US" sz="2800" dirty="0" err="1">
                <a:cs typeface="Calibri"/>
              </a:rPr>
              <a:t>decolonsing</a:t>
            </a:r>
            <a:r>
              <a:rPr lang="en-US" sz="2800" dirty="0">
                <a:cs typeface="Calibri"/>
              </a:rPr>
              <a:t> practices</a:t>
            </a:r>
            <a:endParaRPr lang="en-US" sz="2800">
              <a:cs typeface="Calibri" panose="020F0502020204030204"/>
            </a:endParaRPr>
          </a:p>
          <a:p>
            <a:endParaRPr lang="en-US" dirty="0">
              <a:cs typeface="Calibri"/>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450929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BB626-492F-FDE0-3ADC-19EDA6FEA8CC}"/>
              </a:ext>
            </a:extLst>
          </p:cNvPr>
          <p:cNvSpPr>
            <a:spLocks noGrp="1"/>
          </p:cNvSpPr>
          <p:nvPr>
            <p:ph type="title"/>
          </p:nvPr>
        </p:nvSpPr>
        <p:spPr/>
        <p:txBody>
          <a:bodyPr/>
          <a:lstStyle/>
          <a:p>
            <a:r>
              <a:rPr lang="en-US" dirty="0">
                <a:cs typeface="Calibri Light"/>
              </a:rPr>
              <a:t>Defining </a:t>
            </a:r>
            <a:r>
              <a:rPr lang="en-US" dirty="0" err="1">
                <a:cs typeface="Calibri Light"/>
              </a:rPr>
              <a:t>decolonisation</a:t>
            </a:r>
            <a:endParaRPr lang="en-US" dirty="0" err="1"/>
          </a:p>
        </p:txBody>
      </p:sp>
      <p:sp>
        <p:nvSpPr>
          <p:cNvPr id="3" name="Content Placeholder 2">
            <a:extLst>
              <a:ext uri="{FF2B5EF4-FFF2-40B4-BE49-F238E27FC236}">
                <a16:creationId xmlns:a16="http://schemas.microsoft.com/office/drawing/2014/main" id="{1658F682-66FB-901E-7B7F-471CBD7F8C95}"/>
              </a:ext>
            </a:extLst>
          </p:cNvPr>
          <p:cNvSpPr>
            <a:spLocks noGrp="1"/>
          </p:cNvSpPr>
          <p:nvPr>
            <p:ph idx="1"/>
          </p:nvPr>
        </p:nvSpPr>
        <p:spPr>
          <a:xfrm>
            <a:off x="295064" y="1858999"/>
            <a:ext cx="11334306" cy="4395499"/>
          </a:xfrm>
        </p:spPr>
        <p:txBody>
          <a:bodyPr vert="horz" lIns="0" tIns="45720" rIns="0" bIns="45720" rtlCol="0" anchor="t">
            <a:noAutofit/>
          </a:bodyPr>
          <a:lstStyle/>
          <a:p>
            <a:r>
              <a:rPr lang="en-US" sz="2400" i="1" dirty="0">
                <a:ea typeface="+mn-lt"/>
                <a:cs typeface="+mn-lt"/>
              </a:rPr>
              <a:t>"it's not about removing things from the curriculum, but instead adding aspects to it and allowing for a wider range of voices to be heard... And instead looking at knowledge systems that are often excluded from the curriculum- so including other methodologies, and I'm not sure to what extent we're doing that right now. Other epistemologies. Again, I'm not sure to what extent we're doing that right now</a:t>
            </a:r>
            <a:r>
              <a:rPr lang="en-US" sz="2400" i="1" dirty="0" smtClean="0">
                <a:ea typeface="+mn-lt"/>
                <a:cs typeface="+mn-lt"/>
              </a:rPr>
              <a:t>."</a:t>
            </a:r>
            <a:endParaRPr lang="en-US" sz="2400" i="1" dirty="0">
              <a:cs typeface="Calibri"/>
            </a:endParaRPr>
          </a:p>
          <a:p>
            <a:r>
              <a:rPr lang="en-US" sz="2400" i="1" dirty="0">
                <a:ea typeface="+mn-lt"/>
                <a:cs typeface="+mn-lt"/>
              </a:rPr>
              <a:t>"It's important to recognize the impacts of colonialism, it's important to </a:t>
            </a:r>
            <a:r>
              <a:rPr lang="en-US" sz="2400" i="1" dirty="0" err="1">
                <a:ea typeface="+mn-lt"/>
                <a:cs typeface="+mn-lt"/>
              </a:rPr>
              <a:t>recognise</a:t>
            </a:r>
            <a:r>
              <a:rPr lang="en-US" sz="2400" i="1" dirty="0">
                <a:ea typeface="+mn-lt"/>
                <a:cs typeface="+mn-lt"/>
              </a:rPr>
              <a:t> ongoing coloniality and it's important to affirm together as an institution or together as a discipline, that this is not something we want. This is something that we're going to actively work to address and change."</a:t>
            </a:r>
          </a:p>
          <a:p>
            <a:r>
              <a:rPr lang="en-US" sz="2400" i="1" dirty="0">
                <a:ea typeface="+mn-lt"/>
                <a:cs typeface="+mn-lt"/>
              </a:rPr>
              <a:t>"Examining the status quo, looking at the power structures and how some of these practices and ideologies have led to unequal power relations."</a:t>
            </a:r>
          </a:p>
          <a:p>
            <a:endParaRPr lang="en-US" dirty="0">
              <a:cs typeface="Calibri"/>
            </a:endParaRPr>
          </a:p>
        </p:txBody>
      </p:sp>
    </p:spTree>
    <p:extLst>
      <p:ext uri="{BB962C8B-B14F-4D97-AF65-F5344CB8AC3E}">
        <p14:creationId xmlns:p14="http://schemas.microsoft.com/office/powerpoint/2010/main" val="1558024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4728</Words>
  <Application>Microsoft Office PowerPoint</Application>
  <PresentationFormat>Widescreen</PresentationFormat>
  <Paragraphs>306</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Arial,Sans-Serif</vt:lpstr>
      <vt:lpstr>Calibri</vt:lpstr>
      <vt:lpstr>Calibri Light</vt:lpstr>
      <vt:lpstr>Retrospect</vt:lpstr>
      <vt:lpstr>Indoctrinate or disrupt?  EAP PRACTITIONER PERCEPTIONS OF AND ENGAGEMENT WITH DECOLONISATION OF THE FIELD</vt:lpstr>
      <vt:lpstr>Outline</vt:lpstr>
      <vt:lpstr>Decolonisation in UK Higher Education</vt:lpstr>
      <vt:lpstr>UK HE suggestions for decolonisation</vt:lpstr>
      <vt:lpstr> “every discipline brings with it colonial modalities of thinking that have eluded adequate scrutiny”   (Gebrial, 2018, p. 26)</vt:lpstr>
      <vt:lpstr>EFL/EAP suggestions for decolonisation</vt:lpstr>
      <vt:lpstr>EFL/EAP suggestions for decolonisation</vt:lpstr>
      <vt:lpstr>My research</vt:lpstr>
      <vt:lpstr>Defining decolonisation</vt:lpstr>
      <vt:lpstr>Defining before disrupting</vt:lpstr>
      <vt:lpstr>Learning</vt:lpstr>
      <vt:lpstr>Disrupting learning</vt:lpstr>
      <vt:lpstr>"Q: Has your experience of being Othered influenced your teaching?   A : How could it not?"</vt:lpstr>
      <vt:lpstr>Decolonising practices </vt:lpstr>
      <vt:lpstr>Decolonising practices </vt:lpstr>
      <vt:lpstr>Decolonising practices </vt:lpstr>
      <vt:lpstr>The nature of EAP provision</vt:lpstr>
      <vt:lpstr>Next step, disrupt</vt:lpstr>
      <vt:lpstr>Limitations ...</vt:lpstr>
      <vt:lpstr>… and possibilities</vt:lpstr>
      <vt:lpstr>Indoctrinate or disrupt?</vt:lpstr>
      <vt:lpstr>Questions </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Rowan Murray</cp:lastModifiedBy>
  <cp:revision>1559</cp:revision>
  <dcterms:created xsi:type="dcterms:W3CDTF">2023-02-23T15:23:50Z</dcterms:created>
  <dcterms:modified xsi:type="dcterms:W3CDTF">2023-04-16T16:47:35Z</dcterms:modified>
</cp:coreProperties>
</file>