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65" r:id="rId4"/>
    <p:sldId id="263" r:id="rId5"/>
    <p:sldId id="277" r:id="rId6"/>
    <p:sldId id="259" r:id="rId7"/>
    <p:sldId id="278" r:id="rId8"/>
    <p:sldId id="261" r:id="rId9"/>
    <p:sldId id="279" r:id="rId10"/>
    <p:sldId id="262" r:id="rId11"/>
    <p:sldId id="266" r:id="rId12"/>
    <p:sldId id="269" r:id="rId13"/>
    <p:sldId id="272" r:id="rId14"/>
    <p:sldId id="270" r:id="rId15"/>
    <p:sldId id="285" r:id="rId16"/>
    <p:sldId id="281" r:id="rId17"/>
    <p:sldId id="275" r:id="rId18"/>
    <p:sldId id="280" r:id="rId19"/>
    <p:sldId id="273" r:id="rId20"/>
    <p:sldId id="284" r:id="rId21"/>
    <p:sldId id="282" r:id="rId22"/>
    <p:sldId id="286" r:id="rId23"/>
    <p:sldId id="288" r:id="rId24"/>
    <p:sldId id="271" r:id="rId25"/>
    <p:sldId id="276" r:id="rId26"/>
    <p:sldId id="28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29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5"/>
    <p:restoredTop sz="84705"/>
  </p:normalViewPr>
  <p:slideViewPr>
    <p:cSldViewPr snapToGrid="0" snapToObjects="1">
      <p:cViewPr varScale="1">
        <p:scale>
          <a:sx n="102" d="100"/>
          <a:sy n="102" d="100"/>
        </p:scale>
        <p:origin x="920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57C9A-3715-0440-99CF-13E9A687F9D5}" type="datetimeFigureOut">
              <a:rPr lang="en-US" smtClean="0"/>
              <a:t>4/18/23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81BDD-BAC9-A747-B74B-E53EDBE3C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7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Hello.</a:t>
            </a:r>
          </a:p>
          <a:p>
            <a:r>
              <a:rPr lang="en-US" dirty="0"/>
              <a:t>Kaitlinn Flower</a:t>
            </a:r>
          </a:p>
          <a:p>
            <a:r>
              <a:rPr lang="en-US" dirty="0"/>
              <a:t>Edge Hill</a:t>
            </a:r>
          </a:p>
          <a:p>
            <a:endParaRPr lang="en-US" dirty="0"/>
          </a:p>
          <a:p>
            <a:r>
              <a:rPr lang="en-US" dirty="0"/>
              <a:t>As this conference looks at the deconstruction of EAP</a:t>
            </a:r>
          </a:p>
          <a:p>
            <a:r>
              <a:rPr lang="en-US" dirty="0"/>
              <a:t>From my research, I’ve found one contentious component is GRAMMAR.</a:t>
            </a:r>
          </a:p>
          <a:p>
            <a:endParaRPr lang="en-US" dirty="0"/>
          </a:p>
          <a:p>
            <a:r>
              <a:rPr lang="en-US" dirty="0"/>
              <a:t>Before we begin, does anyone remember receiving an email regarding a survey investigating teacher opinions on grammar? Yes, that was me. You’re in this presentation with me. Thanks very much.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551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presented in this presentation derived from a replication of the Burgess and Etherington 2002 survey.</a:t>
            </a:r>
          </a:p>
          <a:p>
            <a:endParaRPr lang="en-US" dirty="0"/>
          </a:p>
          <a:p>
            <a:r>
              <a:rPr lang="en-US" dirty="0"/>
              <a:t>Replication study</a:t>
            </a:r>
          </a:p>
          <a:p>
            <a:endParaRPr lang="en-US" dirty="0"/>
          </a:p>
          <a:p>
            <a:r>
              <a:rPr lang="en-US" dirty="0"/>
              <a:t>For consistency, similar research questions were used - taken similar paths of investigation</a:t>
            </a:r>
          </a:p>
          <a:p>
            <a:endParaRPr lang="en-US" dirty="0"/>
          </a:p>
          <a:p>
            <a:r>
              <a:rPr lang="en-US" dirty="0"/>
              <a:t>Survey on teacher opinions of EAP grammar.</a:t>
            </a:r>
          </a:p>
          <a:p>
            <a:endParaRPr lang="en-US" dirty="0"/>
          </a:p>
          <a:p>
            <a:r>
              <a:rPr lang="en-US" dirty="0"/>
              <a:t>20 years since its publication. Have opinions changed?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Three sections:</a:t>
            </a:r>
          </a:p>
          <a:p>
            <a:r>
              <a:rPr lang="en-GB" sz="12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Approaches to the teaching of grammar’, </a:t>
            </a:r>
          </a:p>
          <a:p>
            <a:r>
              <a:rPr lang="en-GB" sz="12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‘Student and teacher difficulties with grammar’ </a:t>
            </a:r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</a:t>
            </a: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</a:t>
            </a:r>
            <a:r>
              <a:rPr lang="en-GB" sz="12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Information about you and your teaching situation.’ 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Time of year – June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Mostly pre-sessional tutors - </a:t>
            </a:r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49 were specifically pre-sessional EAP tutors </a:t>
            </a:r>
          </a:p>
          <a:p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Three sections.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50 attitudinal statements.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6-point MC response scale.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BALEAP mailing list.</a:t>
            </a:r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Google forms </a:t>
            </a:r>
          </a:p>
          <a:p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89 sets of data were used</a:t>
            </a:r>
          </a:p>
          <a:p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37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126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Results have suggested grammar pedagogy has moved beyond FonF, FonFs and FonM.</a:t>
            </a:r>
            <a:r>
              <a:rPr lang="en-GB" sz="12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Teachers prefer to adopt a range of grammar teaching approaches rather than make an exclusive commitment to one single method. 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Although results show that EAP teachers will primarily choose either a FonF or FonFs approach, this decision heavily depends on which grammatical features are being taught 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524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727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Teachers’ opinions have changed.  </a:t>
            </a:r>
          </a:p>
          <a:p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overwhelming majority of teachers’ qualitative responses include the discussion of ‘student needs’ in a variety of forms. Their attitudes and concerns fundamentally concern what is best for their students</a:t>
            </a:r>
            <a:r>
              <a:rPr lang="en-GB" sz="12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appears that teachers are more focussed on student needs and expectations than their own personal beliefs.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Most teachers appear to support the idea that student needs should drive an EAP course so that students are academically equipped for HE study.</a:t>
            </a:r>
          </a:p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890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685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Previous data shows students expected explicit grammar instruction however, current data shows this is no longer the case. </a:t>
            </a:r>
          </a:p>
          <a:p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Teachers show no singular preference towards a teaching approach but instead, they utilise all approaches depending on the features being taught and the students’ needs.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Results show teaching should be flexible and reflective of students’ needs so they drift between FonF and FonFs to find the most appropriate approach.</a:t>
            </a:r>
            <a:r>
              <a:rPr lang="en-GB" sz="12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 teachers report that more proficient students do not require grammar instruction during a pre-sessional course but suggest it could be refined as part of their chosen field of study</a:t>
            </a:r>
            <a:r>
              <a:rPr lang="en-GB" sz="12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528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Majority of teachers still hold the belief that comparison and contrast of grammatical structures is helpful for students.</a:t>
            </a: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Explicit discussion of grammar rules is helpful for students.</a:t>
            </a:r>
          </a:p>
          <a:p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INCREASE:</a:t>
            </a:r>
            <a:b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 teachers believe that students can learn grammar through exposure to language in natural use </a:t>
            </a:r>
          </a:p>
          <a:p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 teachers now believe students should have a conscious awareness and knowledge of grammar if they are expected to produce such language</a:t>
            </a:r>
          </a:p>
          <a:p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Teachers agree that more students are finding the grammar and vocabulary presented in authentic texts more challenging than in the past</a:t>
            </a:r>
          </a:p>
          <a:p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DECEASE:</a:t>
            </a: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Less teachers view grammar as an addition to L2 proficiency</a:t>
            </a:r>
          </a:p>
          <a:p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079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78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53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67% to 47%.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4638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90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35% reduction in agreement</a:t>
            </a:r>
          </a:p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According to teachers, students are expecting to be taught explicit grammar rules but are becoming more relaxed about it if that doesn’t happen.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114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>
              <a:solidFill>
                <a:srgbClr val="000000"/>
              </a:solidFill>
              <a:effectLst/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endParaRPr lang="en-GB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356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546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114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>
              <a:solidFill>
                <a:srgbClr val="000000"/>
              </a:solidFill>
              <a:effectLst/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endParaRPr lang="en-GB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13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29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There were little to no resources on HOW to teach EAP grammar. This is where my project began.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0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grammar?</a:t>
            </a:r>
          </a:p>
          <a:p>
            <a:r>
              <a:rPr lang="en-US" dirty="0"/>
              <a:t>The definition of grammar continues to evolve but for this presentation, here is a working definition of what I am referring to when I say ‘grammar’.</a:t>
            </a:r>
          </a:p>
          <a:p>
            <a:endParaRPr lang="en-US" dirty="0"/>
          </a:p>
          <a:p>
            <a:r>
              <a:rPr lang="en-US" dirty="0"/>
              <a:t>Have a think, what is grammar to you?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8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Long – FonF (Focus on form)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Drawing attention to linguistic elements as they arise in class possibly through student errors.</a:t>
            </a:r>
          </a:p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FonFs (Focus on Forms)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Explicitly highlighting grammatical forms as discreet objects. </a:t>
            </a:r>
          </a:p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Doughty and Williams</a:t>
            </a:r>
            <a:r>
              <a:rPr lang="en-GB" sz="12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: FonF and FonFs </a:t>
            </a:r>
            <a:r>
              <a:rPr lang="en-GB" sz="12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not polar opposites... FonF entails a focus on formal elements of language, whereas FonFs is limited to such a focus.</a:t>
            </a:r>
          </a:p>
          <a:p>
            <a:endParaRPr lang="en-GB" sz="1200" i="1" dirty="0">
              <a:solidFill>
                <a:srgbClr val="FF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FonM (Focus on Meaning)</a:t>
            </a:r>
          </a:p>
          <a:p>
            <a:r>
              <a:rPr lang="en-GB" sz="120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Incidental and implicit learning of grammatical elements with a focus on meaning.</a:t>
            </a:r>
          </a:p>
          <a:p>
            <a:endParaRPr lang="en-GB" sz="1200" i="0" dirty="0">
              <a:solidFill>
                <a:srgbClr val="FF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87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Charles (2021) Compilation of all PIMS from 1994-2019</a:t>
            </a:r>
          </a:p>
          <a:p>
            <a:r>
              <a:rPr lang="en-US" dirty="0"/>
              <a:t>Assessment dominates PIM and proceedings topics</a:t>
            </a:r>
          </a:p>
          <a:p>
            <a:r>
              <a:rPr lang="en-US" dirty="0"/>
              <a:t>Charles’ data – grammar/grammatical discourse occurs in 21% of topics but significantly declining as BALEAP moves away from linguistic concerns.</a:t>
            </a:r>
          </a:p>
          <a:p>
            <a:r>
              <a:rPr lang="en-US" dirty="0"/>
              <a:t>Less than 20% discuss writing by 2013</a:t>
            </a:r>
          </a:p>
          <a:p>
            <a:endParaRPr lang="en-US" dirty="0"/>
          </a:p>
          <a:p>
            <a:r>
              <a:rPr lang="en-US" dirty="0"/>
              <a:t>Journal for English for Academic Purposes JEAP (2002-2020) – Bell EAP methodology.</a:t>
            </a:r>
          </a:p>
          <a:p>
            <a:endParaRPr lang="en-US" dirty="0"/>
          </a:p>
          <a:p>
            <a:r>
              <a:rPr lang="en-US" dirty="0"/>
              <a:t>Boolean key word search through JEAP found 11 hits for methodology and 68 hits for EAP pedagogy.</a:t>
            </a:r>
          </a:p>
          <a:p>
            <a:endParaRPr lang="en-US" dirty="0"/>
          </a:p>
          <a:p>
            <a:r>
              <a:rPr lang="en-US" dirty="0"/>
              <a:t>Dearth of research into EAP specifically grammar pedagogy.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93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24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81BDD-BAC9-A747-B74B-E53EDBE3CD7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05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22FBF8D-B685-B74E-AFC3-52F1C75E0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451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30F3B1CA-97DD-8147-B463-52C749B85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624A60-3608-4B48-AB03-5D8C92F1934A}"/>
              </a:ext>
            </a:extLst>
          </p:cNvPr>
          <p:cNvSpPr txBox="1"/>
          <p:nvPr userDrawn="1"/>
        </p:nvSpPr>
        <p:spPr>
          <a:xfrm>
            <a:off x="9341963" y="6362126"/>
            <a:ext cx="2611225" cy="323165"/>
          </a:xfrm>
          <a:prstGeom prst="rect">
            <a:avLst/>
          </a:prstGeom>
          <a:noFill/>
        </p:spPr>
        <p:txBody>
          <a:bodyPr wrap="square" bIns="0" rtlCol="0" anchor="b" anchorCtr="0">
            <a:spAutoFit/>
          </a:bodyPr>
          <a:lstStyle/>
          <a:p>
            <a:pPr algn="r"/>
            <a:r>
              <a:rPr lang="en-US" b="1" i="0" dirty="0" err="1">
                <a:solidFill>
                  <a:srgbClr val="5F295F"/>
                </a:solidFill>
                <a:latin typeface="Bitter SemiBold" pitchFamily="2" charset="77"/>
              </a:rPr>
              <a:t>ehu.ac.uk</a:t>
            </a:r>
            <a:endParaRPr lang="en-US" b="1" i="0" dirty="0">
              <a:solidFill>
                <a:srgbClr val="5F295F"/>
              </a:solidFill>
              <a:latin typeface="Bitter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1730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84E84-FE74-2C45-AC50-9B443BFC3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A01CE-EEE3-264A-A4EC-FB55BAC0D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64DBC-F12E-C740-9C06-FF72E60AF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ehu.ac.uk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11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7B0A5-4510-2840-AA9E-A65CCFC77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91D54-B8D7-0D4B-B388-F3887A382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C9233-707F-A54C-9E8B-AF589647F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ehu.ac.uk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2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2DF9C-63B0-E649-A264-F73A31883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9E2BC-D050-6546-B9CC-3E6B631AFF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208969"/>
            <a:ext cx="5181600" cy="29679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E06B01-CF08-2145-9F58-E14F30FCF6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80079"/>
            <a:ext cx="5181600" cy="299688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9874D5-FDF1-5A43-BF27-1177E73C0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ehu.ac.uk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918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A244E-6A77-B144-BCCF-3E88EEF4A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9520" y="365125"/>
            <a:ext cx="7575868" cy="81343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F2DF6-358E-D741-8D47-30CC9D892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74462-CE41-134A-90AC-5FF5ED1D30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2C6A7F-3F45-D345-89DB-B9F75A4DD5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971787-E3F0-844C-A8D6-1DD0DF1D7D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DBBF37-7D62-0A4D-94E6-174855E89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ehu.ac.uk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60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1107E-24D7-A547-98AD-E58D14A40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27CE5A-964B-E74A-A16E-703532F6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ehu.ac.uk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1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74C69A-1DAF-AF4C-B03F-3ACDCC366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ehu.ac.uk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63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74C69A-1DAF-AF4C-B03F-3ACDCC366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ehu.ac.uk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CF6877-1FBF-B34F-B01A-EF1A95CA16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280" y="1539875"/>
            <a:ext cx="11513820" cy="45180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5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C9D71-4623-F643-A8AD-47831B81C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249680"/>
            <a:ext cx="3932237" cy="1534160"/>
          </a:xfrm>
        </p:spPr>
        <p:txBody>
          <a:bodyPr anchor="ctr" anchorCtr="0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8AEF0-4213-1E41-9388-EDED75DD2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83840"/>
            <a:ext cx="3932237" cy="30851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72726-CBD0-2548-A3B0-066CDC4BA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ehu.ac.uk</a:t>
            </a:r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770F04F-50E6-274A-A7A4-17639C5AD7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60938" y="1463041"/>
            <a:ext cx="6507162" cy="440594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37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907A62-1A14-8A45-BE85-E2C93521C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45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E66CA-86D3-CC49-AAB8-4881A9052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180079"/>
            <a:ext cx="10515600" cy="29968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2A3EC-FB53-7B45-9AA4-52E3E20AB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 i="0">
                <a:solidFill>
                  <a:srgbClr val="5F295F"/>
                </a:solidFill>
                <a:latin typeface="Bitter SemiBold" pitchFamily="2" charset="77"/>
              </a:defRPr>
            </a:lvl1pPr>
          </a:lstStyle>
          <a:p>
            <a:r>
              <a:rPr lang="en-US" dirty="0" err="1"/>
              <a:t>ehu.ac.uk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BA377F-1B85-4F40-8329-6C42CEB1F8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/>
          <a:srcRect t="56525"/>
          <a:stretch/>
        </p:blipFill>
        <p:spPr>
          <a:xfrm>
            <a:off x="0" y="0"/>
            <a:ext cx="12192000" cy="125233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87DCCC2-4B9E-DA40-85B5-6B43EA7BD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/>
          <a:srcRect t="81799"/>
          <a:stretch/>
        </p:blipFill>
        <p:spPr>
          <a:xfrm>
            <a:off x="0" y="6305550"/>
            <a:ext cx="1004570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9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5F295F"/>
          </a:solidFill>
          <a:latin typeface="Bitter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Relationship Id="rId4" Type="http://schemas.microsoft.com/office/2007/relationships/hdphoto" Target="../media/hdphoto2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Relationship Id="rId4" Type="http://schemas.microsoft.com/office/2007/relationships/hdphoto" Target="../media/hdphoto3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Relationship Id="rId4" Type="http://schemas.microsoft.com/office/2007/relationships/hdphoto" Target="../media/hdphoto4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Relationship Id="rId4" Type="http://schemas.microsoft.com/office/2007/relationships/hdphoto" Target="../media/hdphoto5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kaitlinnflower@gmail.com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A520C1C-67CC-8640-9D34-712B9027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2511"/>
            <a:ext cx="10515600" cy="288632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UK Teacher Opinions of Grammar in EAP: Past and Present</a:t>
            </a:r>
            <a:br>
              <a:rPr lang="en-US" sz="6000" dirty="0"/>
            </a:br>
            <a:br>
              <a:rPr lang="en-US" sz="6000" dirty="0"/>
            </a:br>
            <a:r>
              <a:rPr lang="en-US" sz="3200" dirty="0"/>
              <a:t>Kaitlinn Flower</a:t>
            </a:r>
          </a:p>
        </p:txBody>
      </p:sp>
    </p:spTree>
    <p:extLst>
      <p:ext uri="{BB962C8B-B14F-4D97-AF65-F5344CB8AC3E}">
        <p14:creationId xmlns:p14="http://schemas.microsoft.com/office/powerpoint/2010/main" val="489734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A09E38FF-7AC7-9D4D-B1D1-B469435B6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685" y="2213514"/>
            <a:ext cx="10360068" cy="3849083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Which beliefs about grammar and grammar teaching are most widely held by EAP teachers in the UK?</a:t>
            </a:r>
          </a:p>
          <a:p>
            <a:pPr marL="457200" indent="-457200" algn="l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Do teachers hold a bias towards any single grammar teaching method?</a:t>
            </a:r>
          </a:p>
          <a:p>
            <a:pPr marL="457200" indent="-457200" algn="l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Have beliefs about the place of grammar and grammar teaching changed over the last 20 years?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A520C1C-67CC-8640-9D34-712B9027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685" y="1378528"/>
            <a:ext cx="10515600" cy="960246"/>
          </a:xfrm>
        </p:spPr>
        <p:txBody>
          <a:bodyPr>
            <a:normAutofit/>
          </a:bodyPr>
          <a:lstStyle/>
          <a:p>
            <a:r>
              <a:rPr lang="en-US" sz="3200" dirty="0"/>
              <a:t>Research Questions</a:t>
            </a:r>
          </a:p>
        </p:txBody>
      </p:sp>
    </p:spTree>
    <p:extLst>
      <p:ext uri="{BB962C8B-B14F-4D97-AF65-F5344CB8AC3E}">
        <p14:creationId xmlns:p14="http://schemas.microsoft.com/office/powerpoint/2010/main" val="2562961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A09E38FF-7AC7-9D4D-B1D1-B469435B6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107" y="2256479"/>
            <a:ext cx="11567786" cy="3893799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Three sections.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Approaches to the teaching of grammar</a:t>
            </a:r>
            <a:r>
              <a:rPr lang="en-GB" sz="3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3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Student and teacher difficulties with grammar.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Information about you and your teaching situation.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A520C1C-67CC-8640-9D34-712B9027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107" y="1366002"/>
            <a:ext cx="10515600" cy="960246"/>
          </a:xfrm>
        </p:spPr>
        <p:txBody>
          <a:bodyPr>
            <a:normAutofit/>
          </a:bodyPr>
          <a:lstStyle/>
          <a:p>
            <a:r>
              <a:rPr lang="en-US" sz="3200" dirty="0"/>
              <a:t>The Survey</a:t>
            </a:r>
          </a:p>
        </p:txBody>
      </p:sp>
    </p:spTree>
    <p:extLst>
      <p:ext uri="{BB962C8B-B14F-4D97-AF65-F5344CB8AC3E}">
        <p14:creationId xmlns:p14="http://schemas.microsoft.com/office/powerpoint/2010/main" val="1510834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5">
            <a:extLst>
              <a:ext uri="{FF2B5EF4-FFF2-40B4-BE49-F238E27FC236}">
                <a16:creationId xmlns:a16="http://schemas.microsoft.com/office/drawing/2014/main" id="{ABF8BF6D-FF24-9744-B769-5C71275E309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499" r="8499"/>
          <a:stretch>
            <a:fillRect/>
          </a:stretch>
        </p:blipFill>
        <p:spPr>
          <a:xfrm>
            <a:off x="0" y="0"/>
            <a:ext cx="12192000" cy="68750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CEC211-32A1-284C-8E03-5012BE45E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4516"/>
            <a:ext cx="10515600" cy="2677727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Results</a:t>
            </a:r>
          </a:p>
        </p:txBody>
      </p:sp>
    </p:spTree>
    <p:extLst>
      <p:ext uri="{BB962C8B-B14F-4D97-AF65-F5344CB8AC3E}">
        <p14:creationId xmlns:p14="http://schemas.microsoft.com/office/powerpoint/2010/main" val="3124346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A09E38FF-7AC7-9D4D-B1D1-B469435B6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2185639"/>
            <a:ext cx="10515600" cy="386464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generally focus on highlighting grammatical structures specific to the texts my students will encounter or produce</a:t>
            </a:r>
            <a:r>
              <a:rPr lang="en-GB" sz="3600" i="1" dirty="0">
                <a:effectLst/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Explicit templates (and exceptions) can be helpful.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approaches may work, depending on the context.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a place for explicit grammar teaching in EAP but possibly less so than in General English</a:t>
            </a:r>
            <a:r>
              <a:rPr lang="en-GB" sz="2000" i="1" dirty="0">
                <a:effectLst/>
              </a:rPr>
              <a:t> </a:t>
            </a:r>
            <a:endParaRPr lang="en-GB" sz="2800" i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Giving student explicit grammar instruction can save a lot of time and frustration.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A520C1C-67CC-8640-9D34-712B9027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8468"/>
            <a:ext cx="10515600" cy="960246"/>
          </a:xfrm>
        </p:spPr>
        <p:txBody>
          <a:bodyPr>
            <a:normAutofit/>
          </a:bodyPr>
          <a:lstStyle/>
          <a:p>
            <a:r>
              <a:rPr lang="en-US" sz="3200" dirty="0"/>
              <a:t>Qualitative Data.</a:t>
            </a:r>
          </a:p>
        </p:txBody>
      </p:sp>
    </p:spTree>
    <p:extLst>
      <p:ext uri="{BB962C8B-B14F-4D97-AF65-F5344CB8AC3E}">
        <p14:creationId xmlns:p14="http://schemas.microsoft.com/office/powerpoint/2010/main" val="2857264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A09E38FF-7AC7-9D4D-B1D1-B469435B6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2301807"/>
            <a:ext cx="10515600" cy="379307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always depends on the student.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lot of these answers depend on the students.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i="1" dirty="0">
                <a:latin typeface="Calibri" panose="020F0502020204030204" pitchFamily="34" charset="0"/>
                <a:cs typeface="Times New Roman" panose="02020603050405020304" pitchFamily="18" charset="0"/>
              </a:rPr>
              <a:t>...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 very much depends on context. </a:t>
            </a:r>
            <a:endParaRPr lang="en-GB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i="1" dirty="0">
                <a:latin typeface="Calibri" panose="020F0502020204030204" pitchFamily="34" charset="0"/>
                <a:cs typeface="Times New Roman" panose="02020603050405020304" pitchFamily="18" charset="0"/>
              </a:rPr>
              <a:t>...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what is "best" would change depending on the students in front of me and their needs</a:t>
            </a:r>
            <a:r>
              <a:rPr lang="en-GB" sz="3200" i="1" dirty="0">
                <a:effectLst/>
              </a:rPr>
              <a:t> </a:t>
            </a:r>
            <a:endParaRPr lang="en-GB" i="1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Context and purpose for language learning is always important. </a:t>
            </a:r>
            <a:endParaRPr lang="en-GB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Context is everything.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also depends on the students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A520C1C-67CC-8640-9D34-712B9027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1561"/>
            <a:ext cx="10515600" cy="960246"/>
          </a:xfrm>
        </p:spPr>
        <p:txBody>
          <a:bodyPr>
            <a:normAutofit/>
          </a:bodyPr>
          <a:lstStyle/>
          <a:p>
            <a:r>
              <a:rPr lang="en-US" sz="3200" dirty="0"/>
              <a:t>Qualitative Data Cont.</a:t>
            </a:r>
          </a:p>
        </p:txBody>
      </p:sp>
    </p:spTree>
    <p:extLst>
      <p:ext uri="{BB962C8B-B14F-4D97-AF65-F5344CB8AC3E}">
        <p14:creationId xmlns:p14="http://schemas.microsoft.com/office/powerpoint/2010/main" val="3847444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DC0CE-0368-2447-B7DC-ACD695181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177" y="1576196"/>
            <a:ext cx="4090290" cy="2090110"/>
          </a:xfrm>
        </p:spPr>
        <p:txBody>
          <a:bodyPr>
            <a:normAutofit fontScale="90000"/>
          </a:bodyPr>
          <a:lstStyle/>
          <a:p>
            <a:r>
              <a:rPr lang="en-US" dirty="0"/>
              <a:t>Q1.3</a:t>
            </a:r>
            <a:br>
              <a:rPr lang="en-US" dirty="0"/>
            </a:br>
            <a:r>
              <a:rPr lang="en-US" dirty="0"/>
              <a:t>Formal instruction helps learners to produce grammatically correct language.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E1DC47-B4AF-0FC9-7B13-FF75BC9FC8C7}"/>
              </a:ext>
            </a:extLst>
          </p:cNvPr>
          <p:cNvSpPr txBox="1"/>
          <p:nvPr/>
        </p:nvSpPr>
        <p:spPr>
          <a:xfrm>
            <a:off x="336211" y="3897175"/>
            <a:ext cx="395022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80% of all teachers surveyed agree that formal grammar instruction helps students produce grammatically correct language.</a:t>
            </a:r>
          </a:p>
          <a:p>
            <a:endParaRPr lang="en-US" sz="2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D668909-DE49-F01F-DB97-C46B25DD14AB}"/>
              </a:ext>
            </a:extLst>
          </p:cNvPr>
          <p:cNvSpPr txBox="1">
            <a:spLocks/>
          </p:cNvSpPr>
          <p:nvPr/>
        </p:nvSpPr>
        <p:spPr>
          <a:xfrm>
            <a:off x="5208915" y="7998"/>
            <a:ext cx="6855758" cy="94084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rgbClr val="5F295F"/>
                </a:solidFill>
                <a:latin typeface="Bitter SemiBold" pitchFamily="2" charset="77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Section One Results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F97B6D4-DE27-8659-949D-5FA5C1AB41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68159" y="1576196"/>
            <a:ext cx="7296514" cy="440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967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DC0CE-0368-2447-B7DC-ACD695181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375" y="1490008"/>
            <a:ext cx="4094487" cy="1938992"/>
          </a:xfrm>
        </p:spPr>
        <p:txBody>
          <a:bodyPr>
            <a:normAutofit fontScale="90000"/>
          </a:bodyPr>
          <a:lstStyle/>
          <a:p>
            <a:r>
              <a:rPr lang="en-US" dirty="0"/>
              <a:t>Q1.2</a:t>
            </a:r>
            <a:br>
              <a:rPr lang="en-US" dirty="0"/>
            </a:br>
            <a:r>
              <a:rPr lang="en-US" sz="3200" dirty="0"/>
              <a:t>Students can learn grammar through exposure to language in natural use.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E1DC47-B4AF-0FC9-7B13-FF75BC9FC8C7}"/>
              </a:ext>
            </a:extLst>
          </p:cNvPr>
          <p:cNvSpPr txBox="1"/>
          <p:nvPr/>
        </p:nvSpPr>
        <p:spPr>
          <a:xfrm>
            <a:off x="270375" y="3757065"/>
            <a:ext cx="395022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76% of teachers surveyed agreed that students can learn grammar through exposure to language in natural use.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A2B3D81-66CA-2417-2283-1E232307C219}"/>
              </a:ext>
            </a:extLst>
          </p:cNvPr>
          <p:cNvSpPr txBox="1">
            <a:spLocks/>
          </p:cNvSpPr>
          <p:nvPr/>
        </p:nvSpPr>
        <p:spPr>
          <a:xfrm>
            <a:off x="5208915" y="7998"/>
            <a:ext cx="6855758" cy="94084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rgbClr val="5F295F"/>
                </a:solidFill>
                <a:latin typeface="Bitter SemiBold" pitchFamily="2" charset="77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Section One Results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6B40BB-299A-7B93-2DDE-E1EA802C80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96355" y="1369504"/>
            <a:ext cx="7668318" cy="461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71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DC0CE-0368-2447-B7DC-ACD695181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10" y="1338890"/>
            <a:ext cx="4242322" cy="2547310"/>
          </a:xfrm>
        </p:spPr>
        <p:txBody>
          <a:bodyPr>
            <a:normAutofit fontScale="90000"/>
          </a:bodyPr>
          <a:lstStyle/>
          <a:p>
            <a:r>
              <a:rPr lang="en-US" dirty="0"/>
              <a:t>Q1.17</a:t>
            </a:r>
            <a:br>
              <a:rPr lang="en-US" dirty="0"/>
            </a:br>
            <a:r>
              <a:rPr lang="en-US" dirty="0"/>
              <a:t>Comparison and contrast of individual structures is helpful for students learning grammar.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6EBC32-9C16-B815-1FF7-5312ACC6FE8E}"/>
              </a:ext>
            </a:extLst>
          </p:cNvPr>
          <p:cNvSpPr txBox="1"/>
          <p:nvPr/>
        </p:nvSpPr>
        <p:spPr>
          <a:xfrm>
            <a:off x="207594" y="4094550"/>
            <a:ext cx="424232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2002, 4% of teachers disagreed that comparing and contrasting individual structures is helpful for students learning grammar.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CB20B7B-6963-F27B-CE08-1785B1032BD0}"/>
              </a:ext>
            </a:extLst>
          </p:cNvPr>
          <p:cNvSpPr txBox="1">
            <a:spLocks/>
          </p:cNvSpPr>
          <p:nvPr/>
        </p:nvSpPr>
        <p:spPr>
          <a:xfrm>
            <a:off x="5208915" y="7998"/>
            <a:ext cx="6855758" cy="94084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rgbClr val="5F295F"/>
                </a:solidFill>
                <a:latin typeface="Bitter SemiBold" pitchFamily="2" charset="77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Section One Results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41E9E71-66FF-3CD2-0898-51EE2BF437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58584" y="1618814"/>
            <a:ext cx="7330877" cy="441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147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6D3A7ADD-EF01-7A64-A5F4-5BCF3F52568E}"/>
              </a:ext>
            </a:extLst>
          </p:cNvPr>
          <p:cNvSpPr txBox="1">
            <a:spLocks/>
          </p:cNvSpPr>
          <p:nvPr/>
        </p:nvSpPr>
        <p:spPr>
          <a:xfrm>
            <a:off x="219001" y="1637753"/>
            <a:ext cx="4337198" cy="253229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rgbClr val="5F295F"/>
                </a:solidFill>
                <a:latin typeface="Bitter SemiBold" pitchFamily="2" charset="77"/>
                <a:ea typeface="+mj-ea"/>
                <a:cs typeface="+mj-cs"/>
              </a:defRPr>
            </a:lvl1pPr>
          </a:lstStyle>
          <a:p>
            <a:r>
              <a:rPr lang="en-US" dirty="0"/>
              <a:t>Q1C</a:t>
            </a:r>
          </a:p>
          <a:p>
            <a:r>
              <a:rPr lang="en-US" dirty="0"/>
              <a:t>The role of grammar in language is as: </a:t>
            </a:r>
          </a:p>
          <a:p>
            <a:r>
              <a:rPr lang="en-US" dirty="0"/>
              <a:t>something which is added on to language proficiency: a refinement of more basic language knowledge.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A06D43-97E0-FD62-D362-63272D847B2F}"/>
              </a:ext>
            </a:extLst>
          </p:cNvPr>
          <p:cNvSpPr txBox="1"/>
          <p:nvPr/>
        </p:nvSpPr>
        <p:spPr>
          <a:xfrm>
            <a:off x="126110" y="4575902"/>
            <a:ext cx="4242322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2002, 75% of teachers agreed.</a:t>
            </a:r>
          </a:p>
          <a:p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dirty="0"/>
              <a:t>41% less teachers agreed in 2020 compared with 2002.</a:t>
            </a:r>
          </a:p>
          <a:p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B25F13-8D85-F78F-64DF-37FC1413553E}"/>
              </a:ext>
            </a:extLst>
          </p:cNvPr>
          <p:cNvSpPr txBox="1">
            <a:spLocks/>
          </p:cNvSpPr>
          <p:nvPr/>
        </p:nvSpPr>
        <p:spPr>
          <a:xfrm>
            <a:off x="5208915" y="7998"/>
            <a:ext cx="6855758" cy="94084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rgbClr val="5F295F"/>
                </a:solidFill>
                <a:latin typeface="Bitter SemiBold" pitchFamily="2" charset="77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Section One Results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F199DE6-9E7A-D0C1-D36F-89126B9F8C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1329" y="1401449"/>
            <a:ext cx="7261670" cy="437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302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2DF33810-A71B-D088-508A-053317997367}"/>
              </a:ext>
            </a:extLst>
          </p:cNvPr>
          <p:cNvSpPr txBox="1"/>
          <p:nvPr/>
        </p:nvSpPr>
        <p:spPr>
          <a:xfrm>
            <a:off x="320297" y="4295460"/>
            <a:ext cx="424232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2002, 87% of teachers disagreed.</a:t>
            </a:r>
          </a:p>
          <a:p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Only 43% of teachers disagreed with this statement in 2020.</a:t>
            </a:r>
            <a:endParaRPr lang="en-GB" sz="2400" dirty="0"/>
          </a:p>
          <a:p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1285FD-7008-2676-8FEC-AC45CB02C19A}"/>
              </a:ext>
            </a:extLst>
          </p:cNvPr>
          <p:cNvSpPr txBox="1">
            <a:spLocks/>
          </p:cNvSpPr>
          <p:nvPr/>
        </p:nvSpPr>
        <p:spPr>
          <a:xfrm>
            <a:off x="5208915" y="7998"/>
            <a:ext cx="6855758" cy="94084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rgbClr val="5F295F"/>
                </a:solidFill>
                <a:latin typeface="Bitter SemiBold" pitchFamily="2" charset="77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Section One Results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6353EEC-4F59-274C-9841-2E75D1F29311}"/>
              </a:ext>
            </a:extLst>
          </p:cNvPr>
          <p:cNvSpPr txBox="1">
            <a:spLocks/>
          </p:cNvSpPr>
          <p:nvPr/>
        </p:nvSpPr>
        <p:spPr>
          <a:xfrm>
            <a:off x="219001" y="1637753"/>
            <a:ext cx="4337198" cy="253229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rgbClr val="5F295F"/>
                </a:solidFill>
                <a:latin typeface="Bitter SemiBold" pitchFamily="2" charset="77"/>
                <a:ea typeface="+mj-ea"/>
                <a:cs typeface="+mj-cs"/>
              </a:defRPr>
            </a:lvl1pPr>
          </a:lstStyle>
          <a:p>
            <a:r>
              <a:rPr lang="en-US" dirty="0"/>
              <a:t>Q1C</a:t>
            </a:r>
          </a:p>
          <a:p>
            <a:r>
              <a:rPr lang="en-US" dirty="0"/>
              <a:t>The role of grammar in language is as: </a:t>
            </a:r>
          </a:p>
          <a:p>
            <a:r>
              <a:rPr lang="en-US" dirty="0"/>
              <a:t>something which is added on to language proficiency: a refinement of more basic language knowledge.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3490B4-108B-592F-84BD-0038F3547D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0580" y="1396153"/>
            <a:ext cx="7354093" cy="444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53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A09E38FF-7AC7-9D4D-B1D1-B469435B6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2814763"/>
            <a:ext cx="10515600" cy="3235518"/>
          </a:xfrm>
        </p:spPr>
        <p:txBody>
          <a:bodyPr/>
          <a:lstStyle/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Background Research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Present Study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Results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 what?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A520C1C-67CC-8640-9D34-712B9027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4517"/>
            <a:ext cx="10515600" cy="960246"/>
          </a:xfrm>
        </p:spPr>
        <p:txBody>
          <a:bodyPr>
            <a:normAutofit/>
          </a:bodyPr>
          <a:lstStyle/>
          <a:p>
            <a:r>
              <a:rPr lang="en-US" sz="3200" dirty="0"/>
              <a:t>Topics</a:t>
            </a:r>
          </a:p>
        </p:txBody>
      </p:sp>
    </p:spTree>
    <p:extLst>
      <p:ext uri="{BB962C8B-B14F-4D97-AF65-F5344CB8AC3E}">
        <p14:creationId xmlns:p14="http://schemas.microsoft.com/office/powerpoint/2010/main" val="24743982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06EBC32-9C16-B815-1FF7-5312ACC6FE8E}"/>
              </a:ext>
            </a:extLst>
          </p:cNvPr>
          <p:cNvSpPr txBox="1"/>
          <p:nvPr/>
        </p:nvSpPr>
        <p:spPr>
          <a:xfrm>
            <a:off x="311370" y="3970163"/>
            <a:ext cx="424232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2020, 20% less teachers believed that students are motivated by problem-solving techniques for learning grammar.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9A09EC0-C029-59A2-7054-FEA5D447A9A1}"/>
              </a:ext>
            </a:extLst>
          </p:cNvPr>
          <p:cNvSpPr txBox="1">
            <a:spLocks/>
          </p:cNvSpPr>
          <p:nvPr/>
        </p:nvSpPr>
        <p:spPr>
          <a:xfrm>
            <a:off x="5208915" y="7998"/>
            <a:ext cx="6855758" cy="94084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rgbClr val="5F295F"/>
                </a:solidFill>
                <a:latin typeface="Bitter SemiBold" pitchFamily="2" charset="77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Section Two Results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3C1FB34-45F2-44FF-5C6C-5B46A59853CF}"/>
              </a:ext>
            </a:extLst>
          </p:cNvPr>
          <p:cNvSpPr txBox="1">
            <a:spLocks/>
          </p:cNvSpPr>
          <p:nvPr/>
        </p:nvSpPr>
        <p:spPr>
          <a:xfrm>
            <a:off x="311370" y="1357165"/>
            <a:ext cx="4337198" cy="253229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rgbClr val="5F295F"/>
                </a:solidFill>
                <a:latin typeface="Bitter SemiBold" pitchFamily="2" charset="77"/>
                <a:ea typeface="+mj-ea"/>
                <a:cs typeface="+mj-cs"/>
              </a:defRPr>
            </a:lvl1pPr>
          </a:lstStyle>
          <a:p>
            <a:r>
              <a:rPr lang="en-US" dirty="0"/>
              <a:t>Q2.2</a:t>
            </a:r>
          </a:p>
          <a:p>
            <a:r>
              <a:rPr lang="en-US" dirty="0"/>
              <a:t>My students are motivated by problem-solving techniques for learning grammar.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B47D3DD-8463-0B3A-5B97-938428B278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26745" y="1457373"/>
            <a:ext cx="7537928" cy="455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593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DC0CE-0368-2447-B7DC-ACD695181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10" y="1338890"/>
            <a:ext cx="4406852" cy="2090110"/>
          </a:xfrm>
        </p:spPr>
        <p:txBody>
          <a:bodyPr>
            <a:normAutofit fontScale="90000"/>
          </a:bodyPr>
          <a:lstStyle/>
          <a:p>
            <a:r>
              <a:rPr lang="en-US" dirty="0"/>
              <a:t>Q2.3</a:t>
            </a:r>
            <a:br>
              <a:rPr lang="en-US" dirty="0"/>
            </a:br>
            <a:r>
              <a:rPr lang="en-US" dirty="0"/>
              <a:t>My students expect teachers to present grammar points explicitly.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6EBC32-9C16-B815-1FF7-5312ACC6FE8E}"/>
              </a:ext>
            </a:extLst>
          </p:cNvPr>
          <p:cNvSpPr txBox="1"/>
          <p:nvPr/>
        </p:nvSpPr>
        <p:spPr>
          <a:xfrm>
            <a:off x="126110" y="3496611"/>
            <a:ext cx="424232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2002, 92%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teachers agreed that </a:t>
            </a:r>
            <a:r>
              <a:rPr lang="en-GB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students expect teachers to present grammar points explicitly.</a:t>
            </a:r>
          </a:p>
          <a:p>
            <a:endParaRPr lang="en-GB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2020, this total dropped by 31%.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0FA7695-BFF4-C5A6-7584-75BB4F216914}"/>
              </a:ext>
            </a:extLst>
          </p:cNvPr>
          <p:cNvSpPr txBox="1">
            <a:spLocks/>
          </p:cNvSpPr>
          <p:nvPr/>
        </p:nvSpPr>
        <p:spPr>
          <a:xfrm>
            <a:off x="5208915" y="7998"/>
            <a:ext cx="6855758" cy="94084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rgbClr val="5F295F"/>
                </a:solidFill>
                <a:latin typeface="Bitter SemiBold" pitchFamily="2" charset="77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Section Two Results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CFF0D5-8CB8-9A99-BC65-AE717CC625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87120" y="1338889"/>
            <a:ext cx="7677553" cy="462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9376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DC0CE-0368-2447-B7DC-ACD695181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10" y="1338890"/>
            <a:ext cx="4242322" cy="2308324"/>
          </a:xfrm>
        </p:spPr>
        <p:txBody>
          <a:bodyPr>
            <a:normAutofit/>
          </a:bodyPr>
          <a:lstStyle/>
          <a:p>
            <a:r>
              <a:rPr lang="en-US" dirty="0"/>
              <a:t>Q2.13</a:t>
            </a:r>
            <a:br>
              <a:rPr lang="en-US" dirty="0"/>
            </a:br>
            <a:r>
              <a:rPr lang="en-US" dirty="0"/>
              <a:t>A lack of explicit grammar teaching leaves my students feeling insecure.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6EBC32-9C16-B815-1FF7-5312ACC6FE8E}"/>
              </a:ext>
            </a:extLst>
          </p:cNvPr>
          <p:cNvSpPr txBox="1"/>
          <p:nvPr/>
        </p:nvSpPr>
        <p:spPr>
          <a:xfrm>
            <a:off x="267782" y="3866672"/>
            <a:ext cx="424232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2002, 69% of teachers believed that </a:t>
            </a:r>
            <a:r>
              <a:rPr lang="en-GB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lack of explicit grammar teaching leaves students feeling insecure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en-GB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has dropped by 35%.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CEA6214-EC01-D0C4-A22A-BF8ED55C5ECD}"/>
              </a:ext>
            </a:extLst>
          </p:cNvPr>
          <p:cNvSpPr txBox="1">
            <a:spLocks/>
          </p:cNvSpPr>
          <p:nvPr/>
        </p:nvSpPr>
        <p:spPr>
          <a:xfrm>
            <a:off x="5208915" y="7998"/>
            <a:ext cx="6855758" cy="94084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rgbClr val="5F295F"/>
                </a:solidFill>
                <a:latin typeface="Bitter SemiBold" pitchFamily="2" charset="77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Section Two Results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7E067A-72A0-C277-D09D-B578359F34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0585" y="1338889"/>
            <a:ext cx="7864754" cy="4736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591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A09E38FF-7AC7-9D4D-B1D1-B469435B6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685" y="2213514"/>
            <a:ext cx="10360068" cy="3849083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Which beliefs about grammar and grammar teaching are most widely held by EAP teachers in the UK?</a:t>
            </a:r>
          </a:p>
          <a:p>
            <a:pPr marL="457200" indent="-457200" algn="l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Do teachers hold a bias towards any single grammar teaching method?</a:t>
            </a:r>
          </a:p>
          <a:p>
            <a:pPr marL="457200" indent="-457200" algn="l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Have beliefs about the place of grammar and grammar teaching changed over the last 20 years?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A520C1C-67CC-8640-9D34-712B9027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685" y="1378528"/>
            <a:ext cx="10515600" cy="960246"/>
          </a:xfrm>
        </p:spPr>
        <p:txBody>
          <a:bodyPr>
            <a:normAutofit/>
          </a:bodyPr>
          <a:lstStyle/>
          <a:p>
            <a:r>
              <a:rPr lang="en-US" sz="3200" dirty="0"/>
              <a:t>Research Questions</a:t>
            </a:r>
          </a:p>
        </p:txBody>
      </p:sp>
    </p:spTree>
    <p:extLst>
      <p:ext uri="{BB962C8B-B14F-4D97-AF65-F5344CB8AC3E}">
        <p14:creationId xmlns:p14="http://schemas.microsoft.com/office/powerpoint/2010/main" val="19553959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5">
            <a:extLst>
              <a:ext uri="{FF2B5EF4-FFF2-40B4-BE49-F238E27FC236}">
                <a16:creationId xmlns:a16="http://schemas.microsoft.com/office/drawing/2014/main" id="{ABF8BF6D-FF24-9744-B769-5C71275E309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499" r="8499"/>
          <a:stretch>
            <a:fillRect/>
          </a:stretch>
        </p:blipFill>
        <p:spPr>
          <a:xfrm>
            <a:off x="0" y="0"/>
            <a:ext cx="12192000" cy="68750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CEC211-32A1-284C-8E03-5012BE45E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4516"/>
            <a:ext cx="10515600" cy="2677727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So what?</a:t>
            </a:r>
          </a:p>
        </p:txBody>
      </p:sp>
    </p:spTree>
    <p:extLst>
      <p:ext uri="{BB962C8B-B14F-4D97-AF65-F5344CB8AC3E}">
        <p14:creationId xmlns:p14="http://schemas.microsoft.com/office/powerpoint/2010/main" val="34972710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B746ADC5-4CC8-5779-D348-450418FA0710}"/>
              </a:ext>
            </a:extLst>
          </p:cNvPr>
          <p:cNvSpPr/>
          <p:nvPr/>
        </p:nvSpPr>
        <p:spPr>
          <a:xfrm>
            <a:off x="2825750" y="1530350"/>
            <a:ext cx="2070100" cy="2070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Approaches to teaching grammar have shifted.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9277367-16FF-527A-DBA1-367C9A54E692}"/>
              </a:ext>
            </a:extLst>
          </p:cNvPr>
          <p:cNvSpPr/>
          <p:nvPr/>
        </p:nvSpPr>
        <p:spPr>
          <a:xfrm>
            <a:off x="7626350" y="1501775"/>
            <a:ext cx="2070100" cy="2070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Less students are expecting explicit grammar instruction.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D12EB7F-5335-F519-B6A0-4BA5AD66F2AB}"/>
              </a:ext>
            </a:extLst>
          </p:cNvPr>
          <p:cNvSpPr/>
          <p:nvPr/>
        </p:nvSpPr>
        <p:spPr>
          <a:xfrm>
            <a:off x="5226052" y="1501775"/>
            <a:ext cx="2070100" cy="2070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Grammar teaching – is it necessary?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B6456CA-8EFC-0400-84FD-F4743F0F1F9B}"/>
              </a:ext>
            </a:extLst>
          </p:cNvPr>
          <p:cNvSpPr/>
          <p:nvPr/>
        </p:nvSpPr>
        <p:spPr>
          <a:xfrm>
            <a:off x="6591300" y="3892550"/>
            <a:ext cx="2070100" cy="2070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Are courses which include a grammar component seen as more valuable?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A8F23C7-392A-FAB4-30E7-EBC21F410CE5}"/>
              </a:ext>
            </a:extLst>
          </p:cNvPr>
          <p:cNvSpPr/>
          <p:nvPr/>
        </p:nvSpPr>
        <p:spPr>
          <a:xfrm>
            <a:off x="1790700" y="3892550"/>
            <a:ext cx="2070100" cy="2070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Student opinions on Grammar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C850002-641B-681A-2143-5E64C4B242F9}"/>
              </a:ext>
            </a:extLst>
          </p:cNvPr>
          <p:cNvSpPr/>
          <p:nvPr/>
        </p:nvSpPr>
        <p:spPr>
          <a:xfrm>
            <a:off x="4191000" y="3892550"/>
            <a:ext cx="2070100" cy="2070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 what extent is grammar valuable?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531F912-963B-E9C9-34D3-3694815E9393}"/>
              </a:ext>
            </a:extLst>
          </p:cNvPr>
          <p:cNvSpPr/>
          <p:nvPr/>
        </p:nvSpPr>
        <p:spPr>
          <a:xfrm>
            <a:off x="8991600" y="3892550"/>
            <a:ext cx="2070100" cy="2070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 motivates students to learn during an EAP course?</a:t>
            </a:r>
          </a:p>
        </p:txBody>
      </p:sp>
    </p:spTree>
    <p:extLst>
      <p:ext uri="{BB962C8B-B14F-4D97-AF65-F5344CB8AC3E}">
        <p14:creationId xmlns:p14="http://schemas.microsoft.com/office/powerpoint/2010/main" val="39620677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A09E38FF-7AC7-9D4D-B1D1-B469435B6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685" y="2213514"/>
            <a:ext cx="10360068" cy="3849083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Kaitlinn Flower</a:t>
            </a:r>
          </a:p>
          <a:p>
            <a:pPr>
              <a:lnSpc>
                <a:spcPct val="20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kaitlinnflower@gmail.com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200000"/>
              </a:lnSpc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200000"/>
              </a:lnSpc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18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5">
            <a:extLst>
              <a:ext uri="{FF2B5EF4-FFF2-40B4-BE49-F238E27FC236}">
                <a16:creationId xmlns:a16="http://schemas.microsoft.com/office/drawing/2014/main" id="{ABF8BF6D-FF24-9744-B769-5C71275E309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499" r="8499"/>
          <a:stretch>
            <a:fillRect/>
          </a:stretch>
        </p:blipFill>
        <p:spPr>
          <a:xfrm>
            <a:off x="0" y="0"/>
            <a:ext cx="12192000" cy="68750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CEC211-32A1-284C-8E03-5012BE45E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4516"/>
            <a:ext cx="10515600" cy="2677727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Background Research</a:t>
            </a:r>
          </a:p>
        </p:txBody>
      </p:sp>
    </p:spTree>
    <p:extLst>
      <p:ext uri="{BB962C8B-B14F-4D97-AF65-F5344CB8AC3E}">
        <p14:creationId xmlns:p14="http://schemas.microsoft.com/office/powerpoint/2010/main" val="30243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A520C1C-67CC-8640-9D34-712B9027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4517"/>
            <a:ext cx="10515600" cy="96024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MA TESOL at Edge Hill University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74A984-0162-891C-F7F5-0B7705994AEB}"/>
              </a:ext>
            </a:extLst>
          </p:cNvPr>
          <p:cNvSpPr txBox="1"/>
          <p:nvPr/>
        </p:nvSpPr>
        <p:spPr>
          <a:xfrm>
            <a:off x="625365" y="2703975"/>
            <a:ext cx="109412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Theories of Second Language Education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Practical Knowledge of TESOL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TESOL Syllabus and Material Development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Educational Management of TESOL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Researching TESOL</a:t>
            </a:r>
          </a:p>
        </p:txBody>
      </p:sp>
    </p:spTree>
    <p:extLst>
      <p:ext uri="{BB962C8B-B14F-4D97-AF65-F5344CB8AC3E}">
        <p14:creationId xmlns:p14="http://schemas.microsoft.com/office/powerpoint/2010/main" val="4222437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A520C1C-67CC-8640-9D34-712B9027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4517"/>
            <a:ext cx="10515600" cy="960246"/>
          </a:xfrm>
        </p:spPr>
        <p:txBody>
          <a:bodyPr>
            <a:normAutofit/>
          </a:bodyPr>
          <a:lstStyle/>
          <a:p>
            <a:r>
              <a:rPr lang="en-US" sz="3200" dirty="0"/>
              <a:t>What is grammar?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DD088B-4B48-3A91-08D5-1170533F8B55}"/>
              </a:ext>
            </a:extLst>
          </p:cNvPr>
          <p:cNvSpPr txBox="1"/>
          <p:nvPr/>
        </p:nvSpPr>
        <p:spPr>
          <a:xfrm>
            <a:off x="462455" y="2814763"/>
            <a:ext cx="117295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‘...the way words are put together to make </a:t>
            </a: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correct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sentences.’ (Ur, 2012, p. 76). 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 entire system and structure of English language including syntax, lexis, morphology, and semantics (Ellis, 2016).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 language we use ‘to say things, do things and be things.’ (Gee, 2011, p. 3). </a:t>
            </a:r>
          </a:p>
        </p:txBody>
      </p:sp>
    </p:spTree>
    <p:extLst>
      <p:ext uri="{BB962C8B-B14F-4D97-AF65-F5344CB8AC3E}">
        <p14:creationId xmlns:p14="http://schemas.microsoft.com/office/powerpoint/2010/main" val="218720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9902B3-BFEC-CF2F-3B9C-30BB8354809F}"/>
              </a:ext>
            </a:extLst>
          </p:cNvPr>
          <p:cNvSpPr txBox="1"/>
          <p:nvPr/>
        </p:nvSpPr>
        <p:spPr>
          <a:xfrm>
            <a:off x="346943" y="1991635"/>
            <a:ext cx="5561687" cy="42984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100" b="1" u="sng" dirty="0"/>
              <a:t>Focus on Form (FonF)</a:t>
            </a:r>
          </a:p>
          <a:p>
            <a:endParaRPr lang="en-US" sz="2100" dirty="0"/>
          </a:p>
          <a:p>
            <a:pPr marL="185738" indent="-149225">
              <a:buFont typeface="Arial" panose="020B0604020202020204" pitchFamily="34" charset="0"/>
              <a:buChar char="•"/>
            </a:pPr>
            <a:r>
              <a:rPr lang="en-US" sz="2100" dirty="0"/>
              <a:t>brief, and sometimes </a:t>
            </a:r>
            <a:r>
              <a:rPr lang="en-US" sz="2100" b="1" dirty="0">
                <a:solidFill>
                  <a:srgbClr val="FF0000"/>
                </a:solidFill>
              </a:rPr>
              <a:t>spontaneous</a:t>
            </a:r>
            <a:r>
              <a:rPr lang="en-US" sz="2100" dirty="0"/>
              <a:t>, </a:t>
            </a:r>
            <a:r>
              <a:rPr lang="en-US" sz="2100" b="1" dirty="0">
                <a:solidFill>
                  <a:srgbClr val="FF0000"/>
                </a:solidFill>
              </a:rPr>
              <a:t>attention</a:t>
            </a:r>
            <a:r>
              <a:rPr lang="en-US" sz="2100" dirty="0"/>
              <a:t> to linguistic forms.</a:t>
            </a:r>
          </a:p>
          <a:p>
            <a:pPr marL="185738" indent="-149225">
              <a:buFont typeface="Arial" panose="020B0604020202020204" pitchFamily="34" charset="0"/>
              <a:buChar char="•"/>
            </a:pPr>
            <a:endParaRPr lang="en-US" sz="2100" dirty="0"/>
          </a:p>
          <a:p>
            <a:pPr marL="185738" indent="-149225">
              <a:buFont typeface="Arial" panose="020B0604020202020204" pitchFamily="34" charset="0"/>
              <a:buChar char="•"/>
            </a:pPr>
            <a:r>
              <a:rPr lang="en-US" sz="2100" dirty="0"/>
              <a:t>Primary focus is on </a:t>
            </a:r>
            <a:r>
              <a:rPr lang="en-US" sz="2100" b="1" dirty="0">
                <a:solidFill>
                  <a:srgbClr val="FF0000"/>
                </a:solidFill>
              </a:rPr>
              <a:t>meaning</a:t>
            </a:r>
            <a:r>
              <a:rPr lang="en-US" sz="2100" dirty="0"/>
              <a:t>.</a:t>
            </a:r>
          </a:p>
          <a:p>
            <a:pPr marL="185738" indent="-149225">
              <a:buFont typeface="Arial" panose="020B0604020202020204" pitchFamily="34" charset="0"/>
              <a:buChar char="•"/>
            </a:pPr>
            <a:endParaRPr lang="en-US" sz="2100" dirty="0"/>
          </a:p>
          <a:p>
            <a:pPr marL="185738" indent="-149225">
              <a:buFont typeface="Arial" panose="020B0604020202020204" pitchFamily="34" charset="0"/>
              <a:buChar char="•"/>
            </a:pPr>
            <a:r>
              <a:rPr lang="en-US" sz="2100" dirty="0"/>
              <a:t>assumes that acquisition occurs best when learners' </a:t>
            </a:r>
            <a:r>
              <a:rPr lang="en-US" sz="2100" b="1" dirty="0">
                <a:solidFill>
                  <a:srgbClr val="FF0000"/>
                </a:solidFill>
              </a:rPr>
              <a:t>attention is drawn </a:t>
            </a:r>
            <a:r>
              <a:rPr lang="en-US" sz="2100" dirty="0"/>
              <a:t>to language items when they are needed for communication.</a:t>
            </a:r>
          </a:p>
          <a:p>
            <a:pPr marL="185738" indent="-149225">
              <a:buFont typeface="Arial" panose="020B0604020202020204" pitchFamily="34" charset="0"/>
              <a:buChar char="•"/>
            </a:pPr>
            <a:endParaRPr lang="en-US" sz="2100" dirty="0"/>
          </a:p>
          <a:p>
            <a:pPr marL="185738" indent="-149225">
              <a:buFont typeface="Arial" panose="020B0604020202020204" pitchFamily="34" charset="0"/>
              <a:buChar char="•"/>
            </a:pPr>
            <a:r>
              <a:rPr lang="en-US" sz="2100" dirty="0"/>
              <a:t>input flood, input enhancement, and corrective feedback.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FB990E-C9F2-BB3A-36E7-7332BBC7CBC8}"/>
              </a:ext>
            </a:extLst>
          </p:cNvPr>
          <p:cNvSpPr txBox="1"/>
          <p:nvPr/>
        </p:nvSpPr>
        <p:spPr>
          <a:xfrm>
            <a:off x="6283371" y="1991635"/>
            <a:ext cx="5367532" cy="42984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100" b="1" u="sng" dirty="0"/>
              <a:t>Focus on Forms (FonFs)</a:t>
            </a:r>
          </a:p>
          <a:p>
            <a:endParaRPr lang="en-US" sz="2100" dirty="0"/>
          </a:p>
          <a:p>
            <a:pPr marL="185738" indent="-136525">
              <a:buFont typeface="Arial" panose="020B0604020202020204" pitchFamily="34" charset="0"/>
              <a:buChar char="•"/>
            </a:pPr>
            <a:r>
              <a:rPr lang="en-US" sz="2100" dirty="0"/>
              <a:t>primary emphasis on linguistic structures, often presented as </a:t>
            </a:r>
            <a:r>
              <a:rPr lang="en-US" sz="2100" b="1" dirty="0">
                <a:solidFill>
                  <a:srgbClr val="FF0000"/>
                </a:solidFill>
              </a:rPr>
              <a:t>discrete grammar rules </a:t>
            </a:r>
            <a:r>
              <a:rPr lang="en-US" sz="2100" dirty="0"/>
              <a:t>or other metalinguistic information.</a:t>
            </a:r>
          </a:p>
          <a:p>
            <a:pPr marL="185738" indent="-136525">
              <a:buFont typeface="Arial" panose="020B0604020202020204" pitchFamily="34" charset="0"/>
              <a:buChar char="•"/>
            </a:pPr>
            <a:endParaRPr lang="en-US" sz="2100" dirty="0"/>
          </a:p>
          <a:p>
            <a:pPr marL="185738" indent="-136525">
              <a:buFont typeface="Arial" panose="020B0604020202020204" pitchFamily="34" charset="0"/>
              <a:buChar char="•"/>
            </a:pPr>
            <a:r>
              <a:rPr lang="en-US" sz="2100" dirty="0"/>
              <a:t>emphasizes the role of </a:t>
            </a:r>
            <a:r>
              <a:rPr lang="en-US" sz="2100" b="1" dirty="0">
                <a:solidFill>
                  <a:srgbClr val="FF0000"/>
                </a:solidFill>
              </a:rPr>
              <a:t>explicit</a:t>
            </a:r>
            <a:r>
              <a:rPr lang="en-US" sz="2100" dirty="0"/>
              <a:t> knowledge in the acquisition process.</a:t>
            </a:r>
          </a:p>
          <a:p>
            <a:pPr marL="185738" indent="-136525">
              <a:buFont typeface="Arial" panose="020B0604020202020204" pitchFamily="34" charset="0"/>
              <a:buChar char="•"/>
            </a:pPr>
            <a:endParaRPr lang="en-US" sz="2100" dirty="0"/>
          </a:p>
          <a:p>
            <a:pPr marL="185738" indent="-136525">
              <a:buFont typeface="Arial" panose="020B0604020202020204" pitchFamily="34" charset="0"/>
              <a:buChar char="•"/>
            </a:pPr>
            <a:r>
              <a:rPr lang="en-US" sz="2100" dirty="0"/>
              <a:t>present, practice, produce (</a:t>
            </a:r>
            <a:r>
              <a:rPr lang="en-US" sz="2100" b="1" dirty="0">
                <a:solidFill>
                  <a:srgbClr val="FF0000"/>
                </a:solidFill>
              </a:rPr>
              <a:t>PPP</a:t>
            </a:r>
            <a:r>
              <a:rPr lang="en-US" sz="2100" dirty="0"/>
              <a:t>) and explicit language instruction</a:t>
            </a:r>
          </a:p>
          <a:p>
            <a:pPr marL="185738" indent="-136525">
              <a:buFont typeface="Arial" panose="020B0604020202020204" pitchFamily="34" charset="0"/>
              <a:buChar char="•"/>
            </a:pPr>
            <a:endParaRPr lang="en-US" sz="2100" dirty="0"/>
          </a:p>
          <a:p>
            <a:pPr marL="185738" indent="-136525">
              <a:buFont typeface="Arial" panose="020B0604020202020204" pitchFamily="34" charset="0"/>
              <a:buChar char="•"/>
            </a:pPr>
            <a:endParaRPr lang="en-US" sz="2100" dirty="0"/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7F253EC4-5C64-7D92-B5F2-2CDC2E429838}"/>
              </a:ext>
            </a:extLst>
          </p:cNvPr>
          <p:cNvSpPr txBox="1">
            <a:spLocks/>
          </p:cNvSpPr>
          <p:nvPr/>
        </p:nvSpPr>
        <p:spPr>
          <a:xfrm>
            <a:off x="741123" y="1398779"/>
            <a:ext cx="10515600" cy="5928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5F295F"/>
                </a:solidFill>
                <a:latin typeface="Bitter SemiBold" pitchFamily="2" charset="77"/>
                <a:ea typeface="+mj-ea"/>
                <a:cs typeface="+mj-cs"/>
              </a:defRPr>
            </a:lvl1pPr>
          </a:lstStyle>
          <a:p>
            <a:r>
              <a:rPr lang="en-US" sz="3200" dirty="0"/>
              <a:t>Approaches to Teaching Grammar</a:t>
            </a:r>
          </a:p>
        </p:txBody>
      </p:sp>
    </p:spTree>
    <p:extLst>
      <p:ext uri="{BB962C8B-B14F-4D97-AF65-F5344CB8AC3E}">
        <p14:creationId xmlns:p14="http://schemas.microsoft.com/office/powerpoint/2010/main" val="2140670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A520C1C-67CC-8640-9D34-712B9027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7054"/>
            <a:ext cx="10515600" cy="96024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Timeline of EAP pedagogy and EAP Grammar Research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4056B97A-348B-F352-D32C-B019CF65C10D}"/>
              </a:ext>
            </a:extLst>
          </p:cNvPr>
          <p:cNvCxnSpPr>
            <a:cxnSpLocks/>
          </p:cNvCxnSpPr>
          <p:nvPr/>
        </p:nvCxnSpPr>
        <p:spPr>
          <a:xfrm>
            <a:off x="386227" y="2880770"/>
            <a:ext cx="11066219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8FE9CDE-7E66-F4C0-1BA9-2D30DA1D3F28}"/>
              </a:ext>
            </a:extLst>
          </p:cNvPr>
          <p:cNvGrpSpPr/>
          <p:nvPr/>
        </p:nvGrpSpPr>
        <p:grpSpPr>
          <a:xfrm>
            <a:off x="197294" y="2592455"/>
            <a:ext cx="2213509" cy="1549632"/>
            <a:chOff x="197294" y="2592455"/>
            <a:chExt cx="1849617" cy="1549632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3E40DAF-EB22-BF7B-D8CF-D160B831C001}"/>
                </a:ext>
              </a:extLst>
            </p:cNvPr>
            <p:cNvCxnSpPr>
              <a:cxnSpLocks/>
            </p:cNvCxnSpPr>
            <p:nvPr/>
          </p:nvCxnSpPr>
          <p:spPr>
            <a:xfrm>
              <a:off x="886743" y="2592455"/>
              <a:ext cx="0" cy="6263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AA19F45-3C0E-CAF0-0C66-4CDFB7398974}"/>
                </a:ext>
              </a:extLst>
            </p:cNvPr>
            <p:cNvSpPr txBox="1"/>
            <p:nvPr/>
          </p:nvSpPr>
          <p:spPr>
            <a:xfrm>
              <a:off x="197294" y="3218757"/>
              <a:ext cx="184961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alibri" panose="020F0502020204030204" pitchFamily="34" charset="0"/>
                  <a:cs typeface="Calibri" panose="020F0502020204030204" pitchFamily="34" charset="0"/>
                </a:rPr>
                <a:t>1994</a:t>
              </a:r>
            </a:p>
            <a:p>
              <a:r>
                <a:rPr lang="en-GB" b="0" i="0" dirty="0">
                  <a:solidFill>
                    <a:srgbClr val="2E2E2E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BALEAP PIMs and proceedings.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AB28445-21D9-C02B-CA89-79CBB9D61666}"/>
              </a:ext>
            </a:extLst>
          </p:cNvPr>
          <p:cNvGrpSpPr/>
          <p:nvPr/>
        </p:nvGrpSpPr>
        <p:grpSpPr>
          <a:xfrm>
            <a:off x="7600559" y="2540097"/>
            <a:ext cx="2180638" cy="1846005"/>
            <a:chOff x="7600559" y="2540097"/>
            <a:chExt cx="2180638" cy="184600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B02B424-07B0-2A98-83EF-0EF4657DA4F6}"/>
                </a:ext>
              </a:extLst>
            </p:cNvPr>
            <p:cNvSpPr txBox="1"/>
            <p:nvPr/>
          </p:nvSpPr>
          <p:spPr>
            <a:xfrm>
              <a:off x="7600559" y="3185773"/>
              <a:ext cx="218063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alibri" panose="020F0502020204030204" pitchFamily="34" charset="0"/>
                  <a:cs typeface="Calibri" panose="020F0502020204030204" pitchFamily="34" charset="0"/>
                </a:rPr>
                <a:t>2013</a:t>
              </a:r>
            </a:p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Occurrence of ‘writing’ decreased to lower than 20%.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5582294-3A17-DFB4-C936-4FD6F1BD3138}"/>
                </a:ext>
              </a:extLst>
            </p:cNvPr>
            <p:cNvCxnSpPr>
              <a:cxnSpLocks/>
            </p:cNvCxnSpPr>
            <p:nvPr/>
          </p:nvCxnSpPr>
          <p:spPr>
            <a:xfrm>
              <a:off x="8688371" y="2540097"/>
              <a:ext cx="0" cy="56367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8F54D7D-F5FF-43C8-EEE1-F1B1F733C601}"/>
              </a:ext>
            </a:extLst>
          </p:cNvPr>
          <p:cNvGrpSpPr/>
          <p:nvPr/>
        </p:nvGrpSpPr>
        <p:grpSpPr>
          <a:xfrm>
            <a:off x="9320942" y="2502255"/>
            <a:ext cx="1529211" cy="923779"/>
            <a:chOff x="9320942" y="2502255"/>
            <a:chExt cx="1529211" cy="923779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06212E3-8908-E851-D97F-D2C08FC03B16}"/>
                </a:ext>
              </a:extLst>
            </p:cNvPr>
            <p:cNvCxnSpPr>
              <a:cxnSpLocks/>
            </p:cNvCxnSpPr>
            <p:nvPr/>
          </p:nvCxnSpPr>
          <p:spPr>
            <a:xfrm>
              <a:off x="10085548" y="2502255"/>
              <a:ext cx="0" cy="56367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D75B57A-AC06-7100-2FFA-7FC704B2EDDC}"/>
                </a:ext>
              </a:extLst>
            </p:cNvPr>
            <p:cNvSpPr txBox="1"/>
            <p:nvPr/>
          </p:nvSpPr>
          <p:spPr>
            <a:xfrm>
              <a:off x="9320942" y="3056702"/>
              <a:ext cx="15292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alibri" panose="020F0502020204030204" pitchFamily="34" charset="0"/>
                  <a:cs typeface="Calibri" panose="020F0502020204030204" pitchFamily="34" charset="0"/>
                </a:rPr>
                <a:t>2019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6E06982B-87AF-EEA9-ED12-6AFE0328FF65}"/>
              </a:ext>
            </a:extLst>
          </p:cNvPr>
          <p:cNvSpPr txBox="1"/>
          <p:nvPr/>
        </p:nvSpPr>
        <p:spPr>
          <a:xfrm>
            <a:off x="10550624" y="2975991"/>
            <a:ext cx="1529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2023</a:t>
            </a:r>
          </a:p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145A476-DA27-7DFA-2126-6451458A8C9E}"/>
              </a:ext>
            </a:extLst>
          </p:cNvPr>
          <p:cNvGrpSpPr/>
          <p:nvPr/>
        </p:nvGrpSpPr>
        <p:grpSpPr>
          <a:xfrm>
            <a:off x="3556882" y="2695174"/>
            <a:ext cx="1529211" cy="1487000"/>
            <a:chOff x="3556882" y="2695174"/>
            <a:chExt cx="1529211" cy="1487000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DBE8544-7AF7-16EA-0F1E-7B87374663D6}"/>
                </a:ext>
              </a:extLst>
            </p:cNvPr>
            <p:cNvCxnSpPr>
              <a:cxnSpLocks/>
            </p:cNvCxnSpPr>
            <p:nvPr/>
          </p:nvCxnSpPr>
          <p:spPr>
            <a:xfrm>
              <a:off x="4321488" y="2695174"/>
              <a:ext cx="0" cy="563671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6926F34-BFB3-2993-97C6-B675C3C23DFA}"/>
                </a:ext>
              </a:extLst>
            </p:cNvPr>
            <p:cNvSpPr txBox="1"/>
            <p:nvPr/>
          </p:nvSpPr>
          <p:spPr>
            <a:xfrm>
              <a:off x="3556882" y="3258844"/>
              <a:ext cx="152921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alibri" panose="020F0502020204030204" pitchFamily="34" charset="0"/>
                  <a:cs typeface="Calibri" panose="020F0502020204030204" pitchFamily="34" charset="0"/>
                </a:rPr>
                <a:t>2002</a:t>
              </a:r>
            </a:p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JEAP journal submissions.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43E324D-0FDF-8A52-ABE1-6EA2EEBCFE63}"/>
              </a:ext>
            </a:extLst>
          </p:cNvPr>
          <p:cNvGrpSpPr/>
          <p:nvPr/>
        </p:nvGrpSpPr>
        <p:grpSpPr>
          <a:xfrm>
            <a:off x="9761951" y="2462384"/>
            <a:ext cx="1529211" cy="1311077"/>
            <a:chOff x="9761951" y="2462384"/>
            <a:chExt cx="1529211" cy="1311077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3FD6225-163F-5583-D955-15FA2B5D190B}"/>
                </a:ext>
              </a:extLst>
            </p:cNvPr>
            <p:cNvCxnSpPr>
              <a:cxnSpLocks/>
              <a:endCxn id="27" idx="0"/>
            </p:cNvCxnSpPr>
            <p:nvPr/>
          </p:nvCxnSpPr>
          <p:spPr>
            <a:xfrm>
              <a:off x="10526557" y="2462384"/>
              <a:ext cx="0" cy="941745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9CA6FB5-974C-E1A5-BCD7-A2EE4C7079AB}"/>
                </a:ext>
              </a:extLst>
            </p:cNvPr>
            <p:cNvSpPr txBox="1"/>
            <p:nvPr/>
          </p:nvSpPr>
          <p:spPr>
            <a:xfrm>
              <a:off x="9761951" y="3404129"/>
              <a:ext cx="15292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latin typeface="Calibri" panose="020F0502020204030204" pitchFamily="34" charset="0"/>
                  <a:cs typeface="Calibri" panose="020F0502020204030204" pitchFamily="34" charset="0"/>
                </a:rPr>
                <a:t>2020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61BB53B-01B3-0BE0-7186-7443AA186FB0}"/>
              </a:ext>
            </a:extLst>
          </p:cNvPr>
          <p:cNvGrpSpPr/>
          <p:nvPr/>
        </p:nvGrpSpPr>
        <p:grpSpPr>
          <a:xfrm>
            <a:off x="728663" y="4995395"/>
            <a:ext cx="10723783" cy="1107290"/>
            <a:chOff x="905326" y="5298841"/>
            <a:chExt cx="10723783" cy="1107290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59AF3D1-8CE6-7759-B9B4-0ED9775C418D}"/>
                </a:ext>
              </a:extLst>
            </p:cNvPr>
            <p:cNvSpPr txBox="1"/>
            <p:nvPr/>
          </p:nvSpPr>
          <p:spPr>
            <a:xfrm>
              <a:off x="1239810" y="5482801"/>
              <a:ext cx="4816257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273 occurrences of:</a:t>
              </a:r>
            </a:p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grammar/grammatical, discourse/s, phrase/s, /phraseology, vocabulary, lexis/lexical and word/s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652AD233-5DF9-AE80-2938-2450A4680976}"/>
                </a:ext>
              </a:extLst>
            </p:cNvPr>
            <p:cNvCxnSpPr>
              <a:cxnSpLocks/>
            </p:cNvCxnSpPr>
            <p:nvPr/>
          </p:nvCxnSpPr>
          <p:spPr>
            <a:xfrm>
              <a:off x="905326" y="5298841"/>
              <a:ext cx="10723783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5B61DA9D-B505-F13B-F410-4EC80990E789}"/>
              </a:ext>
            </a:extLst>
          </p:cNvPr>
          <p:cNvSpPr txBox="1"/>
          <p:nvPr/>
        </p:nvSpPr>
        <p:spPr>
          <a:xfrm>
            <a:off x="6636189" y="5179355"/>
            <a:ext cx="48162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11 hits for methodology and 68 hits for EAP pedagogy.</a:t>
            </a:r>
          </a:p>
        </p:txBody>
      </p:sp>
    </p:spTree>
    <p:extLst>
      <p:ext uri="{BB962C8B-B14F-4D97-AF65-F5344CB8AC3E}">
        <p14:creationId xmlns:p14="http://schemas.microsoft.com/office/powerpoint/2010/main" val="324995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5">
            <a:extLst>
              <a:ext uri="{FF2B5EF4-FFF2-40B4-BE49-F238E27FC236}">
                <a16:creationId xmlns:a16="http://schemas.microsoft.com/office/drawing/2014/main" id="{ABF8BF6D-FF24-9744-B769-5C71275E309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499" r="8499"/>
          <a:stretch>
            <a:fillRect/>
          </a:stretch>
        </p:blipFill>
        <p:spPr>
          <a:xfrm>
            <a:off x="0" y="0"/>
            <a:ext cx="12192000" cy="68750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CEC211-32A1-284C-8E03-5012BE45E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4516"/>
            <a:ext cx="10515600" cy="2677727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Present Study</a:t>
            </a:r>
          </a:p>
        </p:txBody>
      </p:sp>
    </p:spTree>
    <p:extLst>
      <p:ext uri="{BB962C8B-B14F-4D97-AF65-F5344CB8AC3E}">
        <p14:creationId xmlns:p14="http://schemas.microsoft.com/office/powerpoint/2010/main" val="3171647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A09E38FF-7AC7-9D4D-B1D1-B469435B6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048" y="2413930"/>
            <a:ext cx="11161735" cy="3811506"/>
          </a:xfrm>
        </p:spPr>
        <p:txBody>
          <a:bodyPr>
            <a:normAutofit fontScale="77500" lnSpcReduction="20000"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Burgess and Etherington (2002)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Focus on grammatical form: explicit or implicit?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Investigated teachers’ attitudes to grammar and its teaching and learning within an EAP context.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Results: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Majority of teachers appreciate the value of grammar and that students possess a sophisticated understanding of the problems and issues involved.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Evidence to support 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favourable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attitude to Focus on Form approaches.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Student characteristics, needs and wishes have a strong influence on teachers’ classroom actions in relation to grammar.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A520C1C-67CC-8640-9D34-712B9027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789" y="1453684"/>
            <a:ext cx="10515600" cy="960246"/>
          </a:xfrm>
        </p:spPr>
        <p:txBody>
          <a:bodyPr>
            <a:normAutofit/>
          </a:bodyPr>
          <a:lstStyle/>
          <a:p>
            <a:r>
              <a:rPr lang="en-US" sz="3200" dirty="0"/>
              <a:t>Previous research into grammar and EAP teacher opinions.</a:t>
            </a:r>
          </a:p>
        </p:txBody>
      </p:sp>
    </p:spTree>
    <p:extLst>
      <p:ext uri="{BB962C8B-B14F-4D97-AF65-F5344CB8AC3E}">
        <p14:creationId xmlns:p14="http://schemas.microsoft.com/office/powerpoint/2010/main" val="1477839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 EHU Colours">
      <a:dk1>
        <a:srgbClr val="000000"/>
      </a:dk1>
      <a:lt1>
        <a:srgbClr val="FFFFFF"/>
      </a:lt1>
      <a:dk2>
        <a:srgbClr val="011E41"/>
      </a:dk2>
      <a:lt2>
        <a:srgbClr val="F0D283"/>
      </a:lt2>
      <a:accent1>
        <a:srgbClr val="AD8EAB"/>
      </a:accent1>
      <a:accent2>
        <a:srgbClr val="D5C5D3"/>
      </a:accent2>
      <a:accent3>
        <a:srgbClr val="8DAA95"/>
      </a:accent3>
      <a:accent4>
        <a:srgbClr val="C5D3C8"/>
      </a:accent4>
      <a:accent5>
        <a:srgbClr val="FF9E18"/>
      </a:accent5>
      <a:accent6>
        <a:srgbClr val="00BCE1"/>
      </a:accent6>
      <a:hlink>
        <a:srgbClr val="E1241A"/>
      </a:hlink>
      <a:folHlink>
        <a:srgbClr val="00615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22888</TotalTime>
  <Words>1897</Words>
  <Application>Microsoft Macintosh PowerPoint</Application>
  <PresentationFormat>Widescreen</PresentationFormat>
  <Paragraphs>253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Bitter SemiBold</vt:lpstr>
      <vt:lpstr>Calibri</vt:lpstr>
      <vt:lpstr>Georgia</vt:lpstr>
      <vt:lpstr>Office Theme</vt:lpstr>
      <vt:lpstr>UK Teacher Opinions of Grammar in EAP: Past and Present  Kaitlinn Flower</vt:lpstr>
      <vt:lpstr>Topics</vt:lpstr>
      <vt:lpstr>Background Research</vt:lpstr>
      <vt:lpstr>MA TESOL at Edge Hill University</vt:lpstr>
      <vt:lpstr>What is grammar? </vt:lpstr>
      <vt:lpstr>PowerPoint Presentation</vt:lpstr>
      <vt:lpstr>Timeline of EAP pedagogy and EAP Grammar Research</vt:lpstr>
      <vt:lpstr>The Present Study</vt:lpstr>
      <vt:lpstr>Previous research into grammar and EAP teacher opinions.</vt:lpstr>
      <vt:lpstr>Research Questions</vt:lpstr>
      <vt:lpstr>The Survey</vt:lpstr>
      <vt:lpstr>The Results</vt:lpstr>
      <vt:lpstr>Qualitative Data.</vt:lpstr>
      <vt:lpstr>Qualitative Data Cont.</vt:lpstr>
      <vt:lpstr>Q1.3 Formal instruction helps learners to produce grammatically correct language.</vt:lpstr>
      <vt:lpstr>Q1.2 Students can learn grammar through exposure to language in natural use. </vt:lpstr>
      <vt:lpstr>Q1.17 Comparison and contrast of individual structures is helpful for students learning grammar. </vt:lpstr>
      <vt:lpstr>PowerPoint Presentation</vt:lpstr>
      <vt:lpstr>PowerPoint Presentation</vt:lpstr>
      <vt:lpstr>PowerPoint Presentation</vt:lpstr>
      <vt:lpstr>Q2.3 My students expect teachers to present grammar points explicitly. </vt:lpstr>
      <vt:lpstr>Q2.13 A lack of explicit grammar teaching leaves my students feeling insecure. </vt:lpstr>
      <vt:lpstr>Research Questions</vt:lpstr>
      <vt:lpstr>So what?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Butler</dc:creator>
  <cp:lastModifiedBy>KAITLINN FLOWER</cp:lastModifiedBy>
  <cp:revision>21</cp:revision>
  <cp:lastPrinted>2023-04-18T14:38:02Z</cp:lastPrinted>
  <dcterms:created xsi:type="dcterms:W3CDTF">2022-06-16T10:38:33Z</dcterms:created>
  <dcterms:modified xsi:type="dcterms:W3CDTF">2023-04-18T18:33:43Z</dcterms:modified>
</cp:coreProperties>
</file>