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1" roundtripDataSignature="AMtx7miU6bUp84fbGlqKvZkuGnkQbfU6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2e6d60f3a8_0_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2e6d60f3a8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2e6d60f3a8_0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2e6d60f3a8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4" Type="http://schemas.openxmlformats.org/officeDocument/2006/relationships/image" Target="../media/image9.png"/><Relationship Id="rId5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Relationship Id="rId4" Type="http://schemas.openxmlformats.org/officeDocument/2006/relationships/image" Target="../media/image18.png"/><Relationship Id="rId9" Type="http://schemas.openxmlformats.org/officeDocument/2006/relationships/image" Target="../media/image16.png"/><Relationship Id="rId5" Type="http://schemas.openxmlformats.org/officeDocument/2006/relationships/image" Target="../media/image20.png"/><Relationship Id="rId6" Type="http://schemas.openxmlformats.org/officeDocument/2006/relationships/image" Target="../media/image14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5.jpg"/><Relationship Id="rId5" Type="http://schemas.openxmlformats.org/officeDocument/2006/relationships/image" Target="../media/image1.jpg"/><Relationship Id="rId6" Type="http://schemas.openxmlformats.org/officeDocument/2006/relationships/hyperlink" Target="mailto:sradjabzade@wiut.uz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 txBox="1"/>
          <p:nvPr>
            <p:ph type="ctrTitle"/>
          </p:nvPr>
        </p:nvSpPr>
        <p:spPr>
          <a:xfrm>
            <a:off x="633450" y="640076"/>
            <a:ext cx="6562200" cy="325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6250"/>
              <a:buFont typeface="Arial"/>
              <a:buNone/>
            </a:pPr>
            <a:r>
              <a:rPr i="0" lang="en-US" sz="4800" u="none" cap="none" strike="noStrike">
                <a:latin typeface="Arial"/>
                <a:ea typeface="Arial"/>
                <a:cs typeface="Arial"/>
                <a:sym typeface="Arial"/>
              </a:rPr>
              <a:t>From Language to Skills Development: Deconstructing EAP in Transnational University </a:t>
            </a:r>
            <a:endParaRPr sz="4800"/>
          </a:p>
        </p:txBody>
      </p:sp>
      <p:sp>
        <p:nvSpPr>
          <p:cNvPr id="86" name="Google Shape;86;p1"/>
          <p:cNvSpPr txBox="1"/>
          <p:nvPr>
            <p:ph idx="1" type="subTitle"/>
          </p:nvPr>
        </p:nvSpPr>
        <p:spPr>
          <a:xfrm>
            <a:off x="633446" y="4627755"/>
            <a:ext cx="6562262" cy="1590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u="none" cap="none" strike="noStrike">
                <a:latin typeface="Arial"/>
                <a:ea typeface="Arial"/>
                <a:cs typeface="Arial"/>
                <a:sym typeface="Arial"/>
              </a:rPr>
              <a:t>BALEAP 2023 Conference</a:t>
            </a:r>
            <a:br>
              <a:rPr b="1" i="0" lang="en-US" u="none" cap="none" strike="noStrike">
                <a:latin typeface="Arial"/>
                <a:ea typeface="Arial"/>
                <a:cs typeface="Arial"/>
                <a:sym typeface="Arial"/>
              </a:rPr>
            </a:br>
            <a:r>
              <a:rPr b="1" i="0" lang="en-US" u="none" cap="none" strike="noStrike">
                <a:latin typeface="Arial"/>
                <a:ea typeface="Arial"/>
                <a:cs typeface="Arial"/>
                <a:sym typeface="Arial"/>
              </a:rPr>
              <a:t> University of Warwick</a:t>
            </a:r>
            <a:endParaRPr/>
          </a:p>
          <a:p>
            <a:pPr indent="0" lvl="0" marL="457200" marR="0" rtl="0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</a:pPr>
            <a:r>
              <a:rPr b="1" i="0" lang="en-US" u="none" cap="none" strike="noStrike">
                <a:latin typeface="Arial"/>
                <a:ea typeface="Arial"/>
                <a:cs typeface="Arial"/>
                <a:sym typeface="Arial"/>
              </a:rPr>
              <a:t>19-21 April 2023</a:t>
            </a:r>
            <a:endParaRPr b="0" i="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3">
            <a:alphaModFix/>
          </a:blip>
          <a:srcRect b="1" l="22266" r="36329" t="0"/>
          <a:stretch/>
        </p:blipFill>
        <p:spPr>
          <a:xfrm>
            <a:off x="7552944" y="10"/>
            <a:ext cx="4636008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"/>
          <p:cNvSpPr txBox="1"/>
          <p:nvPr>
            <p:ph type="title"/>
          </p:nvPr>
        </p:nvSpPr>
        <p:spPr>
          <a:xfrm>
            <a:off x="838200" y="214925"/>
            <a:ext cx="10515600" cy="8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1F497D"/>
                </a:solidFill>
              </a:rPr>
              <a:t>Students’ </a:t>
            </a:r>
            <a:r>
              <a:rPr b="1" lang="en-US" sz="4400">
                <a:solidFill>
                  <a:srgbClr val="1F497D"/>
                </a:solidFill>
              </a:rPr>
              <a:t>Needs </a:t>
            </a:r>
            <a:endParaRPr/>
          </a:p>
        </p:txBody>
      </p:sp>
      <p:pic>
        <p:nvPicPr>
          <p:cNvPr id="205" name="Google Shape;205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5425" y="1445125"/>
            <a:ext cx="8922600" cy="499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2e6d60f3a8_0_2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g22e6d60f3a8_0_2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2" name="Google Shape;212;g22e6d60f3a8_0_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875" y="683400"/>
            <a:ext cx="11504251" cy="5993599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g22e6d60f3a8_0_27"/>
          <p:cNvSpPr txBox="1"/>
          <p:nvPr/>
        </p:nvSpPr>
        <p:spPr>
          <a:xfrm>
            <a:off x="1866500" y="0"/>
            <a:ext cx="8074200" cy="6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Changes from EAP to AE: Assessment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2"/>
          <p:cNvSpPr txBox="1"/>
          <p:nvPr>
            <p:ph type="title"/>
          </p:nvPr>
        </p:nvSpPr>
        <p:spPr>
          <a:xfrm>
            <a:off x="408000" y="365125"/>
            <a:ext cx="10945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EAP Skills (2006-2010)</a:t>
            </a:r>
            <a:endParaRPr/>
          </a:p>
        </p:txBody>
      </p:sp>
      <p:grpSp>
        <p:nvGrpSpPr>
          <p:cNvPr id="219" name="Google Shape;219;p12"/>
          <p:cNvGrpSpPr/>
          <p:nvPr/>
        </p:nvGrpSpPr>
        <p:grpSpPr>
          <a:xfrm>
            <a:off x="838200" y="1826156"/>
            <a:ext cx="10515600" cy="4350274"/>
            <a:chOff x="0" y="531"/>
            <a:chExt cx="10515600" cy="4350274"/>
          </a:xfrm>
        </p:grpSpPr>
        <p:sp>
          <p:nvSpPr>
            <p:cNvPr id="220" name="Google Shape;220;p12"/>
            <p:cNvSpPr/>
            <p:nvPr/>
          </p:nvSpPr>
          <p:spPr>
            <a:xfrm>
              <a:off x="0" y="531"/>
              <a:ext cx="10515600" cy="1242935"/>
            </a:xfrm>
            <a:prstGeom prst="roundRect">
              <a:avLst>
                <a:gd fmla="val 10000" name="adj"/>
              </a:avLst>
            </a:prstGeom>
            <a:solidFill>
              <a:srgbClr val="CCD3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2"/>
            <p:cNvSpPr/>
            <p:nvPr/>
          </p:nvSpPr>
          <p:spPr>
            <a:xfrm>
              <a:off x="375988" y="280191"/>
              <a:ext cx="683614" cy="683614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2"/>
            <p:cNvSpPr/>
            <p:nvPr/>
          </p:nvSpPr>
          <p:spPr>
            <a:xfrm>
              <a:off x="1435590" y="531"/>
              <a:ext cx="9080009" cy="12429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2"/>
            <p:cNvSpPr txBox="1"/>
            <p:nvPr/>
          </p:nvSpPr>
          <p:spPr>
            <a:xfrm>
              <a:off x="1435590" y="531"/>
              <a:ext cx="9080009" cy="12429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1525" lIns="131525" spcFirstLastPara="1" rIns="131525" wrap="square" tIns="1315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b="1" i="0" lang="en-US" sz="23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In-Class Test</a:t>
              </a:r>
              <a:r>
                <a:rPr b="1" lang="en-US" sz="2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: </a:t>
              </a:r>
              <a:r>
                <a:rPr b="0" i="0" lang="en-US" sz="23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listening, reading and note taking, </a:t>
              </a:r>
              <a:r>
                <a:rPr lang="en-US" sz="2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language</a:t>
              </a:r>
              <a:r>
                <a:rPr b="0" i="0" lang="en-US" sz="23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</a:t>
              </a:r>
              <a:endParaRPr/>
            </a:p>
          </p:txBody>
        </p:sp>
        <p:sp>
          <p:nvSpPr>
            <p:cNvPr id="224" name="Google Shape;224;p12"/>
            <p:cNvSpPr/>
            <p:nvPr/>
          </p:nvSpPr>
          <p:spPr>
            <a:xfrm>
              <a:off x="0" y="1554201"/>
              <a:ext cx="10515600" cy="1242935"/>
            </a:xfrm>
            <a:prstGeom prst="roundRect">
              <a:avLst>
                <a:gd fmla="val 10000" name="adj"/>
              </a:avLst>
            </a:prstGeom>
            <a:solidFill>
              <a:srgbClr val="CCD3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2"/>
            <p:cNvSpPr/>
            <p:nvPr/>
          </p:nvSpPr>
          <p:spPr>
            <a:xfrm>
              <a:off x="375988" y="1833861"/>
              <a:ext cx="683614" cy="683614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2"/>
            <p:cNvSpPr/>
            <p:nvPr/>
          </p:nvSpPr>
          <p:spPr>
            <a:xfrm>
              <a:off x="1435590" y="1554201"/>
              <a:ext cx="9080009" cy="12429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2"/>
            <p:cNvSpPr txBox="1"/>
            <p:nvPr/>
          </p:nvSpPr>
          <p:spPr>
            <a:xfrm>
              <a:off x="1435590" y="1554201"/>
              <a:ext cx="9080009" cy="12429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1525" lIns="131525" spcFirstLastPara="1" rIns="131525" wrap="square" tIns="1315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b="1" i="0" lang="en-US" sz="23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Portfolio</a:t>
              </a:r>
              <a:r>
                <a:rPr b="1" lang="en-US" sz="2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: </a:t>
              </a:r>
              <a:r>
                <a:rPr b="0" i="0" lang="en-US" sz="23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writing, </a:t>
              </a:r>
              <a:r>
                <a:rPr lang="en-US" sz="2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annotating</a:t>
              </a:r>
              <a:r>
                <a:rPr b="0" i="0" lang="en-US" sz="23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n-US" sz="2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referencing, reading, language  </a:t>
              </a:r>
              <a:endParaRPr/>
            </a:p>
          </p:txBody>
        </p:sp>
        <p:sp>
          <p:nvSpPr>
            <p:cNvPr id="228" name="Google Shape;228;p12"/>
            <p:cNvSpPr/>
            <p:nvPr/>
          </p:nvSpPr>
          <p:spPr>
            <a:xfrm>
              <a:off x="0" y="3107870"/>
              <a:ext cx="10515600" cy="1242935"/>
            </a:xfrm>
            <a:prstGeom prst="roundRect">
              <a:avLst>
                <a:gd fmla="val 10000" name="adj"/>
              </a:avLst>
            </a:prstGeom>
            <a:solidFill>
              <a:srgbClr val="CCD3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2"/>
            <p:cNvSpPr/>
            <p:nvPr/>
          </p:nvSpPr>
          <p:spPr>
            <a:xfrm>
              <a:off x="375988" y="3387531"/>
              <a:ext cx="683614" cy="683614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2"/>
            <p:cNvSpPr/>
            <p:nvPr/>
          </p:nvSpPr>
          <p:spPr>
            <a:xfrm>
              <a:off x="1435590" y="3107870"/>
              <a:ext cx="9080009" cy="12429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2"/>
            <p:cNvSpPr txBox="1"/>
            <p:nvPr/>
          </p:nvSpPr>
          <p:spPr>
            <a:xfrm>
              <a:off x="1435590" y="3107870"/>
              <a:ext cx="9080009" cy="12429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1525" lIns="131525" spcFirstLastPara="1" rIns="131525" wrap="square" tIns="1315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b="1" i="0" lang="en-US" sz="23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Essay:</a:t>
              </a:r>
              <a:r>
                <a:rPr lang="en-US" sz="2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0" i="0" lang="en-US" sz="23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reading, writing</a:t>
              </a:r>
              <a:r>
                <a:rPr lang="en-US" sz="2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different essay </a:t>
              </a:r>
              <a:r>
                <a:rPr lang="en-US" sz="2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types</a:t>
              </a:r>
              <a:r>
                <a:rPr lang="en-US" sz="2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n-US" sz="2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referencing, use of sources, language  </a:t>
              </a:r>
              <a:r>
                <a:rPr b="0" i="0" lang="en-US" sz="23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3"/>
          <p:cNvSpPr/>
          <p:nvPr/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5686"/>
                </a:srgbClr>
              </a:gs>
              <a:gs pos="100000">
                <a:srgbClr val="2F5496"/>
              </a:gs>
            </a:gsLst>
            <a:lin ang="1979999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3"/>
          <p:cNvSpPr/>
          <p:nvPr/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0">
                <a:srgbClr val="1F3864">
                  <a:alpha val="67843"/>
                </a:srgbClr>
              </a:gs>
              <a:gs pos="19000">
                <a:srgbClr val="1F3864">
                  <a:alpha val="67843"/>
                </a:srgbClr>
              </a:gs>
              <a:gs pos="100000">
                <a:srgbClr val="4472C4">
                  <a:alpha val="47843"/>
                </a:srgbClr>
              </a:gs>
            </a:gsLst>
            <a:lin ang="1919999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3"/>
          <p:cNvSpPr/>
          <p:nvPr/>
        </p:nvSpPr>
        <p:spPr>
          <a:xfrm flipH="1" rot="-5400000">
            <a:off x="4435711" y="-4852597"/>
            <a:ext cx="2170800" cy="12192000"/>
          </a:xfrm>
          <a:prstGeom prst="rect">
            <a:avLst/>
          </a:prstGeom>
          <a:gradFill>
            <a:gsLst>
              <a:gs pos="0">
                <a:srgbClr val="2F5496">
                  <a:alpha val="15686"/>
                </a:srgbClr>
              </a:gs>
              <a:gs pos="23000">
                <a:srgbClr val="2F5496">
                  <a:alpha val="15686"/>
                </a:srgbClr>
              </a:gs>
              <a:gs pos="99000">
                <a:srgbClr val="000000">
                  <a:alpha val="44705"/>
                </a:srgbClr>
              </a:gs>
              <a:gs pos="100000">
                <a:srgbClr val="000000">
                  <a:alpha val="44705"/>
                </a:srgbClr>
              </a:gs>
            </a:gsLst>
            <a:lin ang="2100000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3"/>
          <p:cNvSpPr txBox="1"/>
          <p:nvPr>
            <p:ph type="title"/>
          </p:nvPr>
        </p:nvSpPr>
        <p:spPr>
          <a:xfrm>
            <a:off x="357575" y="348875"/>
            <a:ext cx="10744200" cy="157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</a:rPr>
              <a:t>AE Skills (2010-2015)</a:t>
            </a:r>
            <a:endParaRPr sz="4000">
              <a:solidFill>
                <a:srgbClr val="FFFFFF"/>
              </a:solidFill>
            </a:endParaRPr>
          </a:p>
        </p:txBody>
      </p:sp>
      <p:grpSp>
        <p:nvGrpSpPr>
          <p:cNvPr id="241" name="Google Shape;241;p13"/>
          <p:cNvGrpSpPr/>
          <p:nvPr/>
        </p:nvGrpSpPr>
        <p:grpSpPr>
          <a:xfrm>
            <a:off x="1082225" y="2328799"/>
            <a:ext cx="10914075" cy="4234637"/>
            <a:chOff x="6916" y="54769"/>
            <a:chExt cx="10914075" cy="3579878"/>
          </a:xfrm>
        </p:grpSpPr>
        <p:sp>
          <p:nvSpPr>
            <p:cNvPr id="242" name="Google Shape;242;p13"/>
            <p:cNvSpPr/>
            <p:nvPr/>
          </p:nvSpPr>
          <p:spPr>
            <a:xfrm>
              <a:off x="6916" y="54769"/>
              <a:ext cx="1140300" cy="9579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3"/>
            <p:cNvSpPr/>
            <p:nvPr/>
          </p:nvSpPr>
          <p:spPr>
            <a:xfrm>
              <a:off x="6916" y="1348967"/>
              <a:ext cx="3257909" cy="4886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3"/>
            <p:cNvSpPr txBox="1"/>
            <p:nvPr/>
          </p:nvSpPr>
          <p:spPr>
            <a:xfrm>
              <a:off x="6916" y="1255464"/>
              <a:ext cx="32580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100"/>
                <a:buFont typeface="Calibri"/>
                <a:buNone/>
              </a:pPr>
              <a:r>
                <a:rPr b="1" i="0" lang="en-US" sz="3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Essay </a:t>
              </a:r>
              <a:endParaRPr/>
            </a:p>
          </p:txBody>
        </p:sp>
        <p:sp>
          <p:nvSpPr>
            <p:cNvPr id="245" name="Google Shape;245;p13"/>
            <p:cNvSpPr/>
            <p:nvPr/>
          </p:nvSpPr>
          <p:spPr>
            <a:xfrm>
              <a:off x="6916" y="1909251"/>
              <a:ext cx="3257909" cy="17253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3"/>
            <p:cNvSpPr txBox="1"/>
            <p:nvPr/>
          </p:nvSpPr>
          <p:spPr>
            <a:xfrm>
              <a:off x="6916" y="1909251"/>
              <a:ext cx="3257909" cy="17253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-355600" lvl="0" marL="457200" rtl="0" algn="l">
                <a:spcBef>
                  <a:spcPts val="595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Char char="●"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Academic writing skills 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556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Char char="●"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Critical r</a:t>
              </a:r>
              <a:r>
                <a:rPr b="0" i="0" lang="en-US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eading </a:t>
              </a:r>
              <a:endParaRPr sz="2000"/>
            </a:p>
            <a:p>
              <a:pPr indent="-3556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Char char="●"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Evaluation of sources </a:t>
              </a:r>
              <a:endParaRPr sz="2000"/>
            </a:p>
            <a:p>
              <a:pPr indent="-3556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Char char="●"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Providing a</a:t>
              </a:r>
              <a:r>
                <a:rPr b="0" i="0" lang="en-US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rguments </a:t>
              </a:r>
              <a:endPara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556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Char char="●"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Compiling a reference list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556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Char char="●"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Responding to feedback</a:t>
              </a:r>
              <a:endParaRPr sz="2000"/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3834966" y="54770"/>
              <a:ext cx="1283100" cy="10920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3834959" y="1348967"/>
              <a:ext cx="3257909" cy="4886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3"/>
            <p:cNvSpPr txBox="1"/>
            <p:nvPr/>
          </p:nvSpPr>
          <p:spPr>
            <a:xfrm>
              <a:off x="3834966" y="1255464"/>
              <a:ext cx="32580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100"/>
                <a:buFont typeface="Calibri"/>
                <a:buNone/>
              </a:pPr>
              <a:r>
                <a:rPr b="1" i="0" lang="en-US" sz="3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Group presentation </a:t>
              </a:r>
              <a:endParaRPr/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3834959" y="1909251"/>
              <a:ext cx="3257909" cy="17253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3"/>
            <p:cNvSpPr txBox="1"/>
            <p:nvPr/>
          </p:nvSpPr>
          <p:spPr>
            <a:xfrm>
              <a:off x="3835016" y="1908983"/>
              <a:ext cx="3258000" cy="172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-355600" lvl="0" marL="457200" rtl="0" algn="l">
                <a:spcBef>
                  <a:spcPts val="595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Char char="●"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Basic research skills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556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Char char="●"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Delivering a p</a:t>
              </a:r>
              <a:r>
                <a:rPr b="0" i="0" lang="en-US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resent</a:t>
              </a: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ation</a:t>
              </a:r>
              <a:r>
                <a:rPr b="0" i="0" lang="en-US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2000"/>
            </a:p>
            <a:p>
              <a:pPr indent="-3556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Char char="●"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</a:t>
              </a:r>
              <a:r>
                <a:rPr b="0" i="0" lang="en-US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orking in a group</a:t>
              </a:r>
              <a:endPara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556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Char char="●"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Problem solving </a:t>
              </a:r>
              <a:r>
                <a:rPr b="0" i="0" lang="en-US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2000"/>
            </a:p>
            <a:p>
              <a:pPr indent="-3556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Char char="●"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skills</a:t>
              </a:r>
              <a:endParaRPr sz="2000"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7662991" y="54770"/>
              <a:ext cx="1140300" cy="10503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7663003" y="1348967"/>
              <a:ext cx="3257909" cy="4886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3"/>
            <p:cNvSpPr txBox="1"/>
            <p:nvPr/>
          </p:nvSpPr>
          <p:spPr>
            <a:xfrm>
              <a:off x="7662991" y="1221859"/>
              <a:ext cx="32580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100"/>
                <a:buFont typeface="Calibri"/>
                <a:buNone/>
              </a:pPr>
              <a:r>
                <a:rPr b="1" i="0" lang="en-US" sz="3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Group report </a:t>
              </a:r>
              <a:endParaRPr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7663003" y="1909251"/>
              <a:ext cx="3257909" cy="17253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3"/>
            <p:cNvSpPr txBox="1"/>
            <p:nvPr/>
          </p:nvSpPr>
          <p:spPr>
            <a:xfrm>
              <a:off x="7662991" y="1710447"/>
              <a:ext cx="3258000" cy="192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-355600" lvl="0" marL="457200" rtl="0" algn="l">
                <a:spcBef>
                  <a:spcPts val="595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Char char="●"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Academic writing skills 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556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Char char="●"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Using sources 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556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Char char="●"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Compiling a reference list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556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Char char="●"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Providing arguments </a:t>
              </a:r>
              <a:endParaRPr sz="2000"/>
            </a:p>
            <a:p>
              <a:pPr indent="-3556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Char char="●"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Responding to feedback</a:t>
              </a:r>
              <a:endParaRPr sz="2000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4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4"/>
          <p:cNvSpPr txBox="1"/>
          <p:nvPr>
            <p:ph type="title"/>
          </p:nvPr>
        </p:nvSpPr>
        <p:spPr>
          <a:xfrm>
            <a:off x="838200" y="229076"/>
            <a:ext cx="105156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000"/>
              <a:t>AE Skills (2016-present)</a:t>
            </a:r>
            <a:endParaRPr sz="4000"/>
          </a:p>
        </p:txBody>
      </p:sp>
      <p:grpSp>
        <p:nvGrpSpPr>
          <p:cNvPr id="263" name="Google Shape;263;p14"/>
          <p:cNvGrpSpPr/>
          <p:nvPr/>
        </p:nvGrpSpPr>
        <p:grpSpPr>
          <a:xfrm>
            <a:off x="311075" y="936078"/>
            <a:ext cx="11880741" cy="5922189"/>
            <a:chOff x="5482" y="60146"/>
            <a:chExt cx="10504634" cy="4232251"/>
          </a:xfrm>
        </p:grpSpPr>
        <p:sp>
          <p:nvSpPr>
            <p:cNvPr id="264" name="Google Shape;264;p14"/>
            <p:cNvSpPr/>
            <p:nvPr/>
          </p:nvSpPr>
          <p:spPr>
            <a:xfrm>
              <a:off x="5482" y="60146"/>
              <a:ext cx="3645544" cy="972000"/>
            </a:xfrm>
            <a:prstGeom prst="chevron">
              <a:avLst>
                <a:gd fmla="val 50000" name="adj"/>
              </a:avLst>
            </a:pr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4"/>
            <p:cNvSpPr txBox="1"/>
            <p:nvPr/>
          </p:nvSpPr>
          <p:spPr>
            <a:xfrm>
              <a:off x="491482" y="60146"/>
              <a:ext cx="2673544" cy="97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000" lIns="72000" spcFirstLastPara="1" rIns="24000" wrap="square" tIns="2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1" lang="en-U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</a:t>
              </a:r>
              <a:r>
                <a:rPr b="1" i="0" lang="en-US" sz="2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n-class computer-mediated test </a:t>
              </a:r>
              <a:endParaRPr b="1" sz="2200">
                <a:solidFill>
                  <a:schemeClr val="dk1"/>
                </a:solidFill>
              </a:endParaRPr>
            </a:p>
          </p:txBody>
        </p:sp>
        <p:sp>
          <p:nvSpPr>
            <p:cNvPr id="266" name="Google Shape;266;p14"/>
            <p:cNvSpPr/>
            <p:nvPr/>
          </p:nvSpPr>
          <p:spPr>
            <a:xfrm>
              <a:off x="5482" y="1153647"/>
              <a:ext cx="2916435" cy="3138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4"/>
            <p:cNvSpPr txBox="1"/>
            <p:nvPr/>
          </p:nvSpPr>
          <p:spPr>
            <a:xfrm>
              <a:off x="5482" y="1153647"/>
              <a:ext cx="2916435" cy="3138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-1968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Char char="•"/>
              </a:pPr>
              <a:r>
                <a:rPr b="0" i="0" lang="en-US" sz="2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Listening (for gist, details, inference)</a:t>
              </a:r>
              <a:endParaRPr sz="2200"/>
            </a:p>
            <a:p>
              <a:pPr indent="-2095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b="0" i="0" lang="en-US" sz="2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literacy skills</a:t>
              </a:r>
              <a:r>
                <a:rPr b="0" i="0" lang="en-US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0" i="0" lang="en-US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2400"/>
            </a:p>
          </p:txBody>
        </p:sp>
        <p:sp>
          <p:nvSpPr>
            <p:cNvPr id="268" name="Google Shape;268;p14"/>
            <p:cNvSpPr/>
            <p:nvPr/>
          </p:nvSpPr>
          <p:spPr>
            <a:xfrm>
              <a:off x="3435027" y="60146"/>
              <a:ext cx="3645544" cy="972000"/>
            </a:xfrm>
            <a:prstGeom prst="chevron">
              <a:avLst>
                <a:gd fmla="val 50000" name="adj"/>
              </a:avLst>
            </a:prstGeom>
            <a:solidFill>
              <a:schemeClr val="accent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4"/>
            <p:cNvSpPr txBox="1"/>
            <p:nvPr/>
          </p:nvSpPr>
          <p:spPr>
            <a:xfrm>
              <a:off x="3921027" y="60146"/>
              <a:ext cx="2673600" cy="97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000" lIns="72000" spcFirstLastPara="1" rIns="24000" wrap="square" tIns="2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1" i="0" lang="en-US" sz="2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Individual written coursework</a:t>
              </a:r>
              <a:r>
                <a:rPr b="1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b="1">
                <a:solidFill>
                  <a:schemeClr val="dk1"/>
                </a:solidFill>
              </a:endParaRPr>
            </a:p>
          </p:txBody>
        </p:sp>
        <p:sp>
          <p:nvSpPr>
            <p:cNvPr id="270" name="Google Shape;270;p14"/>
            <p:cNvSpPr/>
            <p:nvPr/>
          </p:nvSpPr>
          <p:spPr>
            <a:xfrm>
              <a:off x="3435027" y="1153647"/>
              <a:ext cx="2916435" cy="3138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4"/>
            <p:cNvSpPr txBox="1"/>
            <p:nvPr/>
          </p:nvSpPr>
          <p:spPr>
            <a:xfrm>
              <a:off x="3435027" y="1153647"/>
              <a:ext cx="2916435" cy="3138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-1968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Char char="•"/>
              </a:pPr>
              <a:r>
                <a:rPr b="0" i="0" lang="en-US" sz="2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Argumentation</a:t>
              </a:r>
              <a:endParaRPr sz="2200"/>
            </a:p>
            <a:p>
              <a:pPr indent="-1968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Char char="•"/>
              </a:pPr>
              <a:r>
                <a:rPr b="0" i="0" lang="en-US" sz="2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Summarizing</a:t>
              </a:r>
              <a:endParaRPr sz="2200"/>
            </a:p>
            <a:p>
              <a:pPr indent="-1968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Char char="•"/>
              </a:pPr>
              <a:r>
                <a:rPr b="0" i="0" lang="en-US" sz="2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Paraphrasing </a:t>
              </a:r>
              <a:endParaRPr sz="2200"/>
            </a:p>
            <a:p>
              <a:pPr indent="-1968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Char char="•"/>
              </a:pPr>
              <a:r>
                <a:rPr b="0" i="0" lang="en-US" sz="2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Critical reading</a:t>
              </a:r>
              <a:endParaRPr sz="2200"/>
            </a:p>
            <a:p>
              <a:pPr indent="-1968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Char char="•"/>
              </a:pPr>
              <a:r>
                <a:rPr b="0" i="0" lang="en-US" sz="2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Referencing </a:t>
              </a:r>
              <a:endParaRPr sz="2200"/>
            </a:p>
            <a:p>
              <a:pPr indent="-1968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Char char="•"/>
              </a:pPr>
              <a:r>
                <a:rPr b="0" i="0" lang="en-US" sz="2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Evaluating skills in terms of evidence</a:t>
              </a:r>
              <a:endParaRPr sz="2200"/>
            </a:p>
            <a:p>
              <a:pPr indent="-1968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Char char="•"/>
              </a:pPr>
              <a:r>
                <a:rPr b="0" i="0" lang="en-US" sz="2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Secondary research </a:t>
              </a:r>
              <a:endParaRPr sz="2200"/>
            </a:p>
            <a:p>
              <a:pPr indent="-1968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Char char="•"/>
              </a:pPr>
              <a:r>
                <a:rPr b="0" i="0" lang="en-US" sz="2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Reflection</a:t>
              </a:r>
              <a:endParaRPr sz="2200"/>
            </a:p>
            <a:p>
              <a:pPr indent="-1968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Char char="•"/>
              </a:pPr>
              <a:r>
                <a:rPr b="0" i="0" lang="en-US" sz="2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Learning how to find and use sources</a:t>
              </a:r>
              <a:endParaRPr sz="2200"/>
            </a:p>
          </p:txBody>
        </p:sp>
        <p:sp>
          <p:nvSpPr>
            <p:cNvPr id="272" name="Google Shape;272;p14"/>
            <p:cNvSpPr/>
            <p:nvPr/>
          </p:nvSpPr>
          <p:spPr>
            <a:xfrm>
              <a:off x="6864572" y="60146"/>
              <a:ext cx="3645544" cy="972000"/>
            </a:xfrm>
            <a:prstGeom prst="chevron">
              <a:avLst>
                <a:gd fmla="val 50000" name="adj"/>
              </a:avLst>
            </a:prstGeom>
            <a:solidFill>
              <a:schemeClr val="accent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4"/>
            <p:cNvSpPr txBox="1"/>
            <p:nvPr/>
          </p:nvSpPr>
          <p:spPr>
            <a:xfrm>
              <a:off x="7350572" y="60146"/>
              <a:ext cx="2673600" cy="97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000" lIns="72000" spcFirstLastPara="1" rIns="24000" wrap="square" tIns="2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1" i="0" lang="en-US" sz="2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Pair-work report</a:t>
              </a:r>
              <a:endParaRPr b="1" sz="2200">
                <a:solidFill>
                  <a:schemeClr val="dk1"/>
                </a:solidFill>
              </a:endParaRPr>
            </a:p>
          </p:txBody>
        </p:sp>
        <p:sp>
          <p:nvSpPr>
            <p:cNvPr id="274" name="Google Shape;274;p14"/>
            <p:cNvSpPr/>
            <p:nvPr/>
          </p:nvSpPr>
          <p:spPr>
            <a:xfrm>
              <a:off x="6864572" y="1153647"/>
              <a:ext cx="2916435" cy="3138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4"/>
            <p:cNvSpPr txBox="1"/>
            <p:nvPr/>
          </p:nvSpPr>
          <p:spPr>
            <a:xfrm>
              <a:off x="6864572" y="1153647"/>
              <a:ext cx="2916435" cy="3138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-1968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Char char="•"/>
              </a:pPr>
              <a:r>
                <a:rPr b="0" i="0" lang="en-US" sz="2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Critical thinking</a:t>
              </a:r>
              <a:endParaRPr sz="2200"/>
            </a:p>
            <a:p>
              <a:pPr indent="-1968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Char char="•"/>
              </a:pPr>
              <a:r>
                <a:rPr b="0" i="0" lang="en-US" sz="2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Group/pair work</a:t>
              </a:r>
              <a:endParaRPr sz="2200"/>
            </a:p>
            <a:p>
              <a:pPr indent="-1968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Char char="•"/>
              </a:pPr>
              <a:r>
                <a:rPr b="0" i="0" lang="en-US" sz="2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Basic research skills / primary research </a:t>
              </a:r>
              <a:endParaRPr sz="2200"/>
            </a:p>
            <a:p>
              <a:pPr indent="-1968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Char char="•"/>
              </a:pPr>
              <a:r>
                <a:rPr b="0" i="0" lang="en-US" sz="2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Synthesizing / Summarizing</a:t>
              </a:r>
              <a:endParaRPr sz="2200"/>
            </a:p>
            <a:p>
              <a:pPr indent="-1968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Char char="•"/>
              </a:pPr>
              <a:r>
                <a:rPr b="0" i="0" lang="en-US" sz="2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Communication skills / discussions </a:t>
              </a:r>
              <a:endParaRPr sz="2200"/>
            </a:p>
            <a:p>
              <a:pPr indent="-1968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Char char="•"/>
              </a:pPr>
              <a:r>
                <a:rPr b="0" i="0" lang="en-US" sz="2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Argumentation</a:t>
              </a:r>
              <a:endParaRPr sz="2200"/>
            </a:p>
            <a:p>
              <a:pPr indent="-1968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Char char="•"/>
              </a:pPr>
              <a:r>
                <a:rPr b="0" i="0" lang="en-US" sz="2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Paraphrasing </a:t>
              </a:r>
              <a:endParaRPr sz="2200"/>
            </a:p>
            <a:p>
              <a:pPr indent="-1968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Char char="•"/>
              </a:pPr>
              <a:r>
                <a:rPr lang="en-U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Basic statistical analysis  </a:t>
              </a:r>
              <a:endParaRPr sz="2200"/>
            </a:p>
            <a:p>
              <a:pPr indent="-1968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Char char="•"/>
              </a:pPr>
              <a:r>
                <a:rPr b="0" i="0" lang="en-US" sz="2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Use of sources</a:t>
              </a:r>
              <a:endParaRPr sz="2200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5"/>
          <p:cNvSpPr/>
          <p:nvPr/>
        </p:nvSpPr>
        <p:spPr>
          <a:xfrm>
            <a:off x="0" y="8313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5"/>
          <p:cNvSpPr txBox="1"/>
          <p:nvPr>
            <p:ph type="title"/>
          </p:nvPr>
        </p:nvSpPr>
        <p:spPr>
          <a:xfrm>
            <a:off x="493550" y="1028375"/>
            <a:ext cx="3140400" cy="3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alibri"/>
              <a:buNone/>
            </a:pPr>
            <a:r>
              <a:rPr lang="en-US" sz="6000"/>
              <a:t>Lessons Learnt</a:t>
            </a:r>
            <a:r>
              <a:rPr lang="en-US" sz="8000"/>
              <a:t> </a:t>
            </a:r>
            <a:endParaRPr/>
          </a:p>
        </p:txBody>
      </p:sp>
      <p:cxnSp>
        <p:nvCxnSpPr>
          <p:cNvPr id="282" name="Google Shape;282;p15"/>
          <p:cNvCxnSpPr/>
          <p:nvPr/>
        </p:nvCxnSpPr>
        <p:spPr>
          <a:xfrm>
            <a:off x="4728053" y="1132114"/>
            <a:ext cx="0" cy="5717573"/>
          </a:xfrm>
          <a:prstGeom prst="straightConnector1">
            <a:avLst/>
          </a:prstGeom>
          <a:noFill/>
          <a:ln cap="sq" cmpd="sng" w="25400">
            <a:solidFill>
              <a:schemeClr val="accent1"/>
            </a:solidFill>
            <a:prstDash val="solid"/>
            <a:bevel/>
            <a:headEnd len="sm" w="sm" type="none"/>
            <a:tailEnd len="sm" w="sm" type="none"/>
          </a:ln>
        </p:spPr>
      </p:cxnSp>
      <p:grpSp>
        <p:nvGrpSpPr>
          <p:cNvPr id="283" name="Google Shape;283;p15"/>
          <p:cNvGrpSpPr/>
          <p:nvPr/>
        </p:nvGrpSpPr>
        <p:grpSpPr>
          <a:xfrm>
            <a:off x="5108525" y="580676"/>
            <a:ext cx="6358275" cy="6079207"/>
            <a:chOff x="0" y="477"/>
            <a:chExt cx="6358275" cy="5588534"/>
          </a:xfrm>
        </p:grpSpPr>
        <p:sp>
          <p:nvSpPr>
            <p:cNvPr id="284" name="Google Shape;284;p15"/>
            <p:cNvSpPr/>
            <p:nvPr/>
          </p:nvSpPr>
          <p:spPr>
            <a:xfrm>
              <a:off x="0" y="477"/>
              <a:ext cx="6245400" cy="657600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5"/>
            <p:cNvSpPr/>
            <p:nvPr/>
          </p:nvSpPr>
          <p:spPr>
            <a:xfrm>
              <a:off x="198881" y="148405"/>
              <a:ext cx="361500" cy="3615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5"/>
            <p:cNvSpPr/>
            <p:nvPr/>
          </p:nvSpPr>
          <p:spPr>
            <a:xfrm>
              <a:off x="759363" y="477"/>
              <a:ext cx="5485800" cy="65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5"/>
            <p:cNvSpPr txBox="1"/>
            <p:nvPr/>
          </p:nvSpPr>
          <p:spPr>
            <a:xfrm>
              <a:off x="759363" y="477"/>
              <a:ext cx="5485800" cy="65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575" lIns="69575" spcFirstLastPara="1" rIns="69575" wrap="square" tIns="69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Considering students’ needs</a:t>
              </a:r>
              <a:endParaRPr sz="2400"/>
            </a:p>
          </p:txBody>
        </p:sp>
        <p:sp>
          <p:nvSpPr>
            <p:cNvPr id="288" name="Google Shape;288;p15"/>
            <p:cNvSpPr/>
            <p:nvPr/>
          </p:nvSpPr>
          <p:spPr>
            <a:xfrm>
              <a:off x="0" y="822299"/>
              <a:ext cx="6245400" cy="657600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5"/>
            <p:cNvSpPr/>
            <p:nvPr/>
          </p:nvSpPr>
          <p:spPr>
            <a:xfrm>
              <a:off x="198881" y="970227"/>
              <a:ext cx="361500" cy="3615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5"/>
            <p:cNvSpPr/>
            <p:nvPr/>
          </p:nvSpPr>
          <p:spPr>
            <a:xfrm>
              <a:off x="759363" y="822299"/>
              <a:ext cx="5485800" cy="65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5"/>
            <p:cNvSpPr/>
            <p:nvPr/>
          </p:nvSpPr>
          <p:spPr>
            <a:xfrm>
              <a:off x="0" y="1644122"/>
              <a:ext cx="6245400" cy="657600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5"/>
            <p:cNvSpPr/>
            <p:nvPr/>
          </p:nvSpPr>
          <p:spPr>
            <a:xfrm>
              <a:off x="198881" y="1792050"/>
              <a:ext cx="361500" cy="3615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5"/>
            <p:cNvSpPr/>
            <p:nvPr/>
          </p:nvSpPr>
          <p:spPr>
            <a:xfrm>
              <a:off x="759363" y="1644122"/>
              <a:ext cx="5485800" cy="65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5"/>
            <p:cNvSpPr txBox="1"/>
            <p:nvPr/>
          </p:nvSpPr>
          <p:spPr>
            <a:xfrm>
              <a:off x="759363" y="1644122"/>
              <a:ext cx="5485800" cy="65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575" lIns="69575" spcFirstLastPara="1" rIns="69575" wrap="square" tIns="69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Introducing report writing</a:t>
              </a:r>
              <a:endPara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15"/>
            <p:cNvSpPr/>
            <p:nvPr/>
          </p:nvSpPr>
          <p:spPr>
            <a:xfrm>
              <a:off x="0" y="2465944"/>
              <a:ext cx="6245400" cy="657600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5"/>
            <p:cNvSpPr/>
            <p:nvPr/>
          </p:nvSpPr>
          <p:spPr>
            <a:xfrm>
              <a:off x="198881" y="2613872"/>
              <a:ext cx="361500" cy="36150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5"/>
            <p:cNvSpPr/>
            <p:nvPr/>
          </p:nvSpPr>
          <p:spPr>
            <a:xfrm>
              <a:off x="759363" y="2465944"/>
              <a:ext cx="5485800" cy="65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5"/>
            <p:cNvSpPr txBox="1"/>
            <p:nvPr/>
          </p:nvSpPr>
          <p:spPr>
            <a:xfrm>
              <a:off x="759363" y="2465944"/>
              <a:ext cx="5485800" cy="65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575" lIns="69575" spcFirstLastPara="1" rIns="69575" wrap="square" tIns="69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Including basic research skills</a:t>
              </a:r>
              <a:endPara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15"/>
            <p:cNvSpPr/>
            <p:nvPr/>
          </p:nvSpPr>
          <p:spPr>
            <a:xfrm>
              <a:off x="0" y="3287766"/>
              <a:ext cx="6245400" cy="657600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5"/>
            <p:cNvSpPr/>
            <p:nvPr/>
          </p:nvSpPr>
          <p:spPr>
            <a:xfrm>
              <a:off x="198881" y="3435694"/>
              <a:ext cx="361500" cy="361500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15"/>
            <p:cNvSpPr/>
            <p:nvPr/>
          </p:nvSpPr>
          <p:spPr>
            <a:xfrm>
              <a:off x="759363" y="3287766"/>
              <a:ext cx="5485800" cy="65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5"/>
            <p:cNvSpPr txBox="1"/>
            <p:nvPr/>
          </p:nvSpPr>
          <p:spPr>
            <a:xfrm>
              <a:off x="759363" y="3287766"/>
              <a:ext cx="5485800" cy="65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575" lIns="69575" spcFirstLastPara="1" rIns="69575" wrap="square" tIns="69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Improving communication skills</a:t>
              </a:r>
              <a:endPara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15"/>
            <p:cNvSpPr/>
            <p:nvPr/>
          </p:nvSpPr>
          <p:spPr>
            <a:xfrm>
              <a:off x="0" y="4109589"/>
              <a:ext cx="6245400" cy="657600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5"/>
            <p:cNvSpPr/>
            <p:nvPr/>
          </p:nvSpPr>
          <p:spPr>
            <a:xfrm>
              <a:off x="198881" y="4257517"/>
              <a:ext cx="361500" cy="361500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5"/>
            <p:cNvSpPr/>
            <p:nvPr/>
          </p:nvSpPr>
          <p:spPr>
            <a:xfrm>
              <a:off x="759363" y="4109589"/>
              <a:ext cx="5485800" cy="65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5"/>
            <p:cNvSpPr txBox="1"/>
            <p:nvPr/>
          </p:nvSpPr>
          <p:spPr>
            <a:xfrm>
              <a:off x="759363" y="4109589"/>
              <a:ext cx="5485800" cy="65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575" lIns="69575" spcFirstLastPara="1" rIns="69575" wrap="square" tIns="69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Incorporating</a:t>
              </a: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s</a:t>
              </a:r>
              <a:r>
                <a:rPr b="0" i="0" lang="en-US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ource</a:t>
              </a: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 </a:t>
              </a:r>
              <a:endPara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15"/>
            <p:cNvSpPr/>
            <p:nvPr/>
          </p:nvSpPr>
          <p:spPr>
            <a:xfrm>
              <a:off x="0" y="4931411"/>
              <a:ext cx="6245400" cy="657600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5"/>
            <p:cNvSpPr/>
            <p:nvPr/>
          </p:nvSpPr>
          <p:spPr>
            <a:xfrm>
              <a:off x="198881" y="5079339"/>
              <a:ext cx="361500" cy="361500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15"/>
            <p:cNvSpPr/>
            <p:nvPr/>
          </p:nvSpPr>
          <p:spPr>
            <a:xfrm>
              <a:off x="759363" y="4931411"/>
              <a:ext cx="5485800" cy="65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5"/>
            <p:cNvSpPr txBox="1"/>
            <p:nvPr/>
          </p:nvSpPr>
          <p:spPr>
            <a:xfrm>
              <a:off x="759363" y="4931411"/>
              <a:ext cx="5485800" cy="65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575" lIns="69575" spcFirstLastPara="1" rIns="69575" wrap="square" tIns="69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Developing digital literacy</a:t>
              </a:r>
              <a:endPara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15"/>
            <p:cNvSpPr txBox="1"/>
            <p:nvPr/>
          </p:nvSpPr>
          <p:spPr>
            <a:xfrm>
              <a:off x="759375" y="822296"/>
              <a:ext cx="5598900" cy="65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575" lIns="69575" spcFirstLastPara="1" rIns="69575" wrap="square" tIns="69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Integrating technology</a:t>
              </a:r>
              <a:endPara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7"/>
          <p:cNvSpPr/>
          <p:nvPr/>
        </p:nvSpPr>
        <p:spPr>
          <a:xfrm flipH="1" rot="-5400000">
            <a:off x="2666617" y="-2666188"/>
            <a:ext cx="6858000" cy="12191233"/>
          </a:xfrm>
          <a:prstGeom prst="rect">
            <a:avLst/>
          </a:prstGeom>
          <a:gradFill>
            <a:gsLst>
              <a:gs pos="0">
                <a:schemeClr val="accent1"/>
              </a:gs>
              <a:gs pos="8000">
                <a:schemeClr val="accent1"/>
              </a:gs>
              <a:gs pos="100000">
                <a:srgbClr val="1F3864"/>
              </a:gs>
            </a:gsLst>
            <a:lin ang="12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7"/>
          <p:cNvSpPr/>
          <p:nvPr/>
        </p:nvSpPr>
        <p:spPr>
          <a:xfrm flipH="1" rot="10800000">
            <a:off x="-2311" y="0"/>
            <a:ext cx="9070846" cy="6857572"/>
          </a:xfrm>
          <a:prstGeom prst="rect">
            <a:avLst/>
          </a:prstGeom>
          <a:gradFill>
            <a:gsLst>
              <a:gs pos="0">
                <a:srgbClr val="000000">
                  <a:alpha val="51764"/>
                </a:srgbClr>
              </a:gs>
              <a:gs pos="8000">
                <a:srgbClr val="000000">
                  <a:alpha val="51764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7"/>
          <p:cNvSpPr/>
          <p:nvPr/>
        </p:nvSpPr>
        <p:spPr>
          <a:xfrm flipH="1" rot="-5400000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rgbClr val="9CC2E5">
                  <a:alpha val="0"/>
                </a:srgbClr>
              </a:gs>
              <a:gs pos="100000">
                <a:srgbClr val="000000">
                  <a:alpha val="45882"/>
                </a:srgbClr>
              </a:gs>
            </a:gsLst>
            <a:lin ang="1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0" name="Google Shape;320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2801" y="457200"/>
            <a:ext cx="10566397" cy="59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/>
          <p:nvPr/>
        </p:nvSpPr>
        <p:spPr>
          <a:xfrm flipH="1">
            <a:off x="1" y="315111"/>
            <a:ext cx="3021543" cy="1435442"/>
          </a:xfrm>
          <a:custGeom>
            <a:rect b="b" l="l" r="r" t="t"/>
            <a:pathLst>
              <a:path extrusionOk="0" h="1435442" w="3021543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lt2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Contact details </a:t>
            </a:r>
            <a:endParaRPr/>
          </a:p>
        </p:txBody>
      </p:sp>
      <p:pic>
        <p:nvPicPr>
          <p:cNvPr id="95" name="Google Shape;95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29675" l="16191" r="25266" t="19785"/>
          <a:stretch/>
        </p:blipFill>
        <p:spPr>
          <a:xfrm>
            <a:off x="1372374" y="3115866"/>
            <a:ext cx="2429522" cy="3047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26350" y="3198525"/>
            <a:ext cx="2813775" cy="2965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42079" y="3115867"/>
            <a:ext cx="2625887" cy="304793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/>
          <p:nvPr/>
        </p:nvSpPr>
        <p:spPr>
          <a:xfrm>
            <a:off x="1086529" y="2084768"/>
            <a:ext cx="3001200" cy="8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68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Saida Akbarova, PhD</a:t>
            </a:r>
            <a:endParaRPr b="1" i="0" sz="1768" u="none" cap="none" strike="noStrike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48"/>
              </a:spcBef>
              <a:spcAft>
                <a:spcPts val="0"/>
              </a:spcAft>
              <a:buNone/>
            </a:pPr>
            <a:r>
              <a:rPr b="1" i="0" lang="en-US" sz="175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sakbarova@wiut.uz</a:t>
            </a:r>
            <a:endParaRPr b="1" i="0" sz="1750" u="none" cap="none" strike="noStrike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4826360" y="2070608"/>
            <a:ext cx="2750409" cy="8629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68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Liliya Makovskaya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48"/>
              </a:spcBef>
              <a:spcAft>
                <a:spcPts val="0"/>
              </a:spcAft>
              <a:buNone/>
            </a:pPr>
            <a:r>
              <a:rPr b="1" i="0" lang="en-US" sz="1768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lmakovskaya@wiut.uz</a:t>
            </a:r>
            <a:endParaRPr b="1" i="0" sz="1700" u="none" cap="none" strike="noStrike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8181896" y="2002965"/>
            <a:ext cx="3025637" cy="8629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6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Saida Radjabzade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48"/>
              </a:spcBef>
              <a:spcAft>
                <a:spcPts val="0"/>
              </a:spcAft>
              <a:buNone/>
            </a:pPr>
            <a:r>
              <a:rPr b="1" i="0" lang="en-US" sz="1768" u="none" cap="none" strike="noStrike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sradjabzade@wiut.uz</a:t>
            </a:r>
            <a:r>
              <a:rPr b="1" i="0" lang="en-US" sz="176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Where are we from?</a:t>
            </a:r>
            <a:endParaRPr/>
          </a:p>
        </p:txBody>
      </p:sp>
      <p:pic>
        <p:nvPicPr>
          <p:cNvPr id="106" name="Google Shape;106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392196"/>
            <a:ext cx="9747422" cy="54658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2e6d60f3a8_0_17"/>
          <p:cNvSpPr txBox="1"/>
          <p:nvPr>
            <p:ph type="title"/>
          </p:nvPr>
        </p:nvSpPr>
        <p:spPr>
          <a:xfrm>
            <a:off x="838200" y="365125"/>
            <a:ext cx="10515600" cy="811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None/>
            </a:pPr>
            <a:r>
              <a:rPr b="1" lang="en-US" sz="3000"/>
              <a:t>Affiliation: Westminster International University in Tashkent</a:t>
            </a:r>
            <a:endParaRPr/>
          </a:p>
        </p:txBody>
      </p:sp>
      <p:sp>
        <p:nvSpPr>
          <p:cNvPr id="112" name="Google Shape;112;g22e6d60f3a8_0_17"/>
          <p:cNvSpPr txBox="1"/>
          <p:nvPr>
            <p:ph idx="1" type="body"/>
          </p:nvPr>
        </p:nvSpPr>
        <p:spPr>
          <a:xfrm>
            <a:off x="721150" y="1176625"/>
            <a:ext cx="5298600" cy="5681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-311467" lvl="0" marL="2286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Global Education department </a:t>
            </a:r>
            <a:endParaRPr sz="2600"/>
          </a:p>
          <a:p>
            <a:pPr indent="-311467" lvl="0" marL="2286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Academic English module </a:t>
            </a:r>
            <a:endParaRPr sz="2600"/>
          </a:p>
          <a:p>
            <a:pPr indent="-311467" lvl="0" marL="2286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1,200+ first-year students</a:t>
            </a:r>
            <a:endParaRPr sz="2600"/>
          </a:p>
          <a:p>
            <a:pPr indent="0" lvl="0" marL="2286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-311467" lvl="0" marL="2286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5,069 students</a:t>
            </a:r>
            <a:endParaRPr sz="2600"/>
          </a:p>
          <a:p>
            <a:pPr indent="-311467" lvl="0" marL="2286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524 academic staff</a:t>
            </a:r>
            <a:endParaRPr sz="2600"/>
          </a:p>
          <a:p>
            <a:pPr indent="-311467" lvl="0" marL="2286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4,987 alumni </a:t>
            </a:r>
            <a:endParaRPr sz="2600"/>
          </a:p>
          <a:p>
            <a:pPr indent="0" lvl="0" marL="2286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-311467" lvl="0" marL="2286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BA, MA, PhD courses</a:t>
            </a:r>
            <a:endParaRPr sz="2600"/>
          </a:p>
          <a:p>
            <a:pPr indent="-279400" lvl="1" marL="6858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Business</a:t>
            </a:r>
            <a:endParaRPr sz="2600"/>
          </a:p>
          <a:p>
            <a:pPr indent="-279400" lvl="1" marL="6858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Economics</a:t>
            </a:r>
            <a:endParaRPr sz="2600"/>
          </a:p>
          <a:p>
            <a:pPr indent="-279400" lvl="1" marL="6858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Finance</a:t>
            </a:r>
            <a:endParaRPr sz="2600"/>
          </a:p>
          <a:p>
            <a:pPr indent="-279400" lvl="1" marL="6858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Commercial law</a:t>
            </a:r>
            <a:endParaRPr sz="2600"/>
          </a:p>
          <a:p>
            <a:pPr indent="-279400" lvl="1" marL="6858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Information technology</a:t>
            </a:r>
            <a:endParaRPr sz="2600"/>
          </a:p>
          <a:p>
            <a:pPr indent="-279400" lvl="1" marL="6858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Education</a:t>
            </a:r>
            <a:endParaRPr sz="2600"/>
          </a:p>
          <a:p>
            <a:pPr indent="-279400" lvl="1" marL="6858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Healthcare</a:t>
            </a:r>
            <a:endParaRPr sz="2600"/>
          </a:p>
        </p:txBody>
      </p:sp>
      <p:sp>
        <p:nvSpPr>
          <p:cNvPr id="113" name="Google Shape;113;g22e6d60f3a8_0_17"/>
          <p:cNvSpPr txBox="1"/>
          <p:nvPr>
            <p:ph idx="2" type="body"/>
          </p:nvPr>
        </p:nvSpPr>
        <p:spPr>
          <a:xfrm>
            <a:off x="6172200" y="1825625"/>
            <a:ext cx="5181600" cy="4766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Google Shape;114;g22e6d60f3a8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6950" y="1628950"/>
            <a:ext cx="6354273" cy="4185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/>
          <p:cNvSpPr/>
          <p:nvPr/>
        </p:nvSpPr>
        <p:spPr>
          <a:xfrm>
            <a:off x="-127250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5"/>
          <p:cNvSpPr txBox="1"/>
          <p:nvPr>
            <p:ph type="title"/>
          </p:nvPr>
        </p:nvSpPr>
        <p:spPr>
          <a:xfrm>
            <a:off x="639575" y="5333699"/>
            <a:ext cx="10909800" cy="123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</a:pPr>
            <a:r>
              <a:rPr b="1" lang="en-US" sz="4800"/>
              <a:t>Who are our freshmen?</a:t>
            </a:r>
            <a:endParaRPr sz="4800"/>
          </a:p>
        </p:txBody>
      </p:sp>
      <p:pic>
        <p:nvPicPr>
          <p:cNvPr id="121" name="Google Shape;12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58125" y="356375"/>
            <a:ext cx="6730826" cy="466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5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56325"/>
            <a:ext cx="6476100" cy="466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5"/>
          <p:cNvSpPr/>
          <p:nvPr/>
        </p:nvSpPr>
        <p:spPr>
          <a:xfrm>
            <a:off x="4450080" y="5594358"/>
            <a:ext cx="3291840" cy="18288"/>
          </a:xfrm>
          <a:custGeom>
            <a:rect b="b" l="l" r="r" t="t"/>
            <a:pathLst>
              <a:path extrusionOk="0" fill="none" h="18288" w="329184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extrusionOk="0" h="18288" w="329184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12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 txBox="1"/>
          <p:nvPr>
            <p:ph type="title"/>
          </p:nvPr>
        </p:nvSpPr>
        <p:spPr>
          <a:xfrm>
            <a:off x="1018100" y="365125"/>
            <a:ext cx="10335600" cy="5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Calibri"/>
              <a:buNone/>
            </a:pPr>
            <a:r>
              <a:rPr lang="en-US" sz="4400">
                <a:solidFill>
                  <a:srgbClr val="1F497D"/>
                </a:solidFill>
              </a:rPr>
              <a:t>What does it mean for the teaching team?</a:t>
            </a:r>
            <a:endParaRPr/>
          </a:p>
        </p:txBody>
      </p:sp>
      <p:pic>
        <p:nvPicPr>
          <p:cNvPr id="129" name="Google Shape;129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6150" y="964225"/>
            <a:ext cx="9026100" cy="545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7"/>
          <p:cNvSpPr txBox="1"/>
          <p:nvPr>
            <p:ph type="title"/>
          </p:nvPr>
        </p:nvSpPr>
        <p:spPr>
          <a:xfrm>
            <a:off x="635000" y="640823"/>
            <a:ext cx="3418659" cy="5583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/>
              <a:t>Reasons for change </a:t>
            </a:r>
            <a:endParaRPr sz="5400"/>
          </a:p>
        </p:txBody>
      </p:sp>
      <p:sp>
        <p:nvSpPr>
          <p:cNvPr id="136" name="Google Shape;136;p7"/>
          <p:cNvSpPr/>
          <p:nvPr/>
        </p:nvSpPr>
        <p:spPr>
          <a:xfrm rot="5400000">
            <a:off x="1627450" y="3462719"/>
            <a:ext cx="5410200" cy="18288"/>
          </a:xfrm>
          <a:custGeom>
            <a:rect b="b" l="l" r="r" t="t"/>
            <a:pathLst>
              <a:path extrusionOk="0" fill="none" h="18288" w="541020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extrusionOk="0" h="18288" w="541020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12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7" name="Google Shape;137;p7"/>
          <p:cNvGrpSpPr/>
          <p:nvPr/>
        </p:nvGrpSpPr>
        <p:grpSpPr>
          <a:xfrm>
            <a:off x="4611443" y="641497"/>
            <a:ext cx="6937175" cy="5534790"/>
            <a:chOff x="-36575" y="675"/>
            <a:chExt cx="6937175" cy="5534790"/>
          </a:xfrm>
        </p:grpSpPr>
        <p:cxnSp>
          <p:nvCxnSpPr>
            <p:cNvPr id="138" name="Google Shape;138;p7"/>
            <p:cNvCxnSpPr/>
            <p:nvPr/>
          </p:nvCxnSpPr>
          <p:spPr>
            <a:xfrm>
              <a:off x="0" y="675"/>
              <a:ext cx="6900512" cy="0"/>
            </a:xfrm>
            <a:prstGeom prst="straightConnector1">
              <a:avLst/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39" name="Google Shape;139;p7"/>
            <p:cNvSpPr/>
            <p:nvPr/>
          </p:nvSpPr>
          <p:spPr>
            <a:xfrm>
              <a:off x="0" y="675"/>
              <a:ext cx="6900512" cy="7906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7"/>
            <p:cNvSpPr txBox="1"/>
            <p:nvPr/>
          </p:nvSpPr>
          <p:spPr>
            <a:xfrm>
              <a:off x="0" y="675"/>
              <a:ext cx="6900512" cy="7906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6675" lIns="106675" spcFirstLastPara="1" rIns="106675" wrap="square" tIns="1066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Increase in students' number</a:t>
              </a:r>
              <a:endParaRPr/>
            </a:p>
          </p:txBody>
        </p:sp>
        <p:cxnSp>
          <p:nvCxnSpPr>
            <p:cNvPr id="141" name="Google Shape;141;p7"/>
            <p:cNvCxnSpPr/>
            <p:nvPr/>
          </p:nvCxnSpPr>
          <p:spPr>
            <a:xfrm>
              <a:off x="0" y="791359"/>
              <a:ext cx="6900512" cy="0"/>
            </a:xfrm>
            <a:prstGeom prst="straightConnector1">
              <a:avLst/>
            </a:prstGeom>
            <a:solidFill>
              <a:schemeClr val="accent3"/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42" name="Google Shape;142;p7"/>
            <p:cNvSpPr/>
            <p:nvPr/>
          </p:nvSpPr>
          <p:spPr>
            <a:xfrm>
              <a:off x="0" y="791359"/>
              <a:ext cx="6900512" cy="7906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7"/>
            <p:cNvSpPr txBox="1"/>
            <p:nvPr/>
          </p:nvSpPr>
          <p:spPr>
            <a:xfrm>
              <a:off x="0" y="791359"/>
              <a:ext cx="6900600" cy="79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6675" lIns="106675" spcFirstLastPara="1" rIns="106675" wrap="square" tIns="106675">
              <a:no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</a:t>
              </a: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niversity admission requirements</a:t>
              </a:r>
              <a:endParaRPr>
                <a:solidFill>
                  <a:schemeClr val="dk1"/>
                </a:solidFill>
              </a:endParaRPr>
            </a:p>
          </p:txBody>
        </p:sp>
        <p:cxnSp>
          <p:nvCxnSpPr>
            <p:cNvPr id="144" name="Google Shape;144;p7"/>
            <p:cNvCxnSpPr/>
            <p:nvPr/>
          </p:nvCxnSpPr>
          <p:spPr>
            <a:xfrm>
              <a:off x="0" y="1582044"/>
              <a:ext cx="6900512" cy="0"/>
            </a:xfrm>
            <a:prstGeom prst="straightConnector1">
              <a:avLst/>
            </a:prstGeom>
            <a:solidFill>
              <a:schemeClr val="accent4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45" name="Google Shape;145;p7"/>
            <p:cNvSpPr/>
            <p:nvPr/>
          </p:nvSpPr>
          <p:spPr>
            <a:xfrm>
              <a:off x="0" y="1582044"/>
              <a:ext cx="6900512" cy="7906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7"/>
            <p:cNvSpPr txBox="1"/>
            <p:nvPr/>
          </p:nvSpPr>
          <p:spPr>
            <a:xfrm>
              <a:off x="0" y="1582044"/>
              <a:ext cx="6900512" cy="7906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6675" lIns="106675" spcFirstLastPara="1" rIns="106675" wrap="square" tIns="1066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Needs of other modules and students’ needs</a:t>
              </a:r>
              <a:endParaRPr/>
            </a:p>
          </p:txBody>
        </p:sp>
        <p:cxnSp>
          <p:nvCxnSpPr>
            <p:cNvPr id="147" name="Google Shape;147;p7"/>
            <p:cNvCxnSpPr/>
            <p:nvPr/>
          </p:nvCxnSpPr>
          <p:spPr>
            <a:xfrm>
              <a:off x="0" y="2372728"/>
              <a:ext cx="6900512" cy="0"/>
            </a:xfrm>
            <a:prstGeom prst="straightConnector1">
              <a:avLst/>
            </a:prstGeom>
            <a:solidFill>
              <a:srgbClr val="599BD5"/>
            </a:solidFill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48" name="Google Shape;148;p7"/>
            <p:cNvSpPr/>
            <p:nvPr/>
          </p:nvSpPr>
          <p:spPr>
            <a:xfrm>
              <a:off x="0" y="2372728"/>
              <a:ext cx="6900512" cy="7906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7"/>
            <p:cNvSpPr txBox="1"/>
            <p:nvPr/>
          </p:nvSpPr>
          <p:spPr>
            <a:xfrm>
              <a:off x="0" y="2372728"/>
              <a:ext cx="6900512" cy="7906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6675" lIns="106675" spcFirstLastPara="1" rIns="106675" wrap="square" tIns="1066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Labour demands</a:t>
              </a: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  <p:cxnSp>
          <p:nvCxnSpPr>
            <p:cNvPr id="150" name="Google Shape;150;p7"/>
            <p:cNvCxnSpPr/>
            <p:nvPr/>
          </p:nvCxnSpPr>
          <p:spPr>
            <a:xfrm>
              <a:off x="0" y="3163412"/>
              <a:ext cx="6900512" cy="0"/>
            </a:xfrm>
            <a:prstGeom prst="straightConnector1">
              <a:avLst/>
            </a:prstGeom>
            <a:solidFill>
              <a:schemeClr val="accent6"/>
            </a:solid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51" name="Google Shape;151;p7"/>
            <p:cNvSpPr/>
            <p:nvPr/>
          </p:nvSpPr>
          <p:spPr>
            <a:xfrm>
              <a:off x="0" y="3163412"/>
              <a:ext cx="6900512" cy="7906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7"/>
            <p:cNvSpPr txBox="1"/>
            <p:nvPr/>
          </p:nvSpPr>
          <p:spPr>
            <a:xfrm>
              <a:off x="0" y="3163412"/>
              <a:ext cx="6900512" cy="7906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6675" lIns="106675" spcFirstLastPara="1" rIns="106675" wrap="square" tIns="1066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Graduate Attributes changes </a:t>
              </a:r>
              <a:endParaRPr/>
            </a:p>
          </p:txBody>
        </p:sp>
        <p:cxnSp>
          <p:nvCxnSpPr>
            <p:cNvPr id="153" name="Google Shape;153;p7"/>
            <p:cNvCxnSpPr/>
            <p:nvPr/>
          </p:nvCxnSpPr>
          <p:spPr>
            <a:xfrm>
              <a:off x="0" y="3954096"/>
              <a:ext cx="6900512" cy="0"/>
            </a:xfrm>
            <a:prstGeom prst="straightConnector1">
              <a:avLst/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54" name="Google Shape;154;p7"/>
            <p:cNvSpPr/>
            <p:nvPr/>
          </p:nvSpPr>
          <p:spPr>
            <a:xfrm>
              <a:off x="0" y="3954096"/>
              <a:ext cx="6900512" cy="7906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7"/>
            <p:cNvSpPr txBox="1"/>
            <p:nvPr/>
          </p:nvSpPr>
          <p:spPr>
            <a:xfrm>
              <a:off x="-36575" y="3855121"/>
              <a:ext cx="6900600" cy="79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6675" lIns="106675" spcFirstLastPara="1" rIns="106675" wrap="square" tIns="1066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Technological development</a:t>
              </a:r>
              <a:endParaRPr/>
            </a:p>
          </p:txBody>
        </p:sp>
        <p:cxnSp>
          <p:nvCxnSpPr>
            <p:cNvPr id="156" name="Google Shape;156;p7"/>
            <p:cNvCxnSpPr/>
            <p:nvPr/>
          </p:nvCxnSpPr>
          <p:spPr>
            <a:xfrm>
              <a:off x="0" y="4744781"/>
              <a:ext cx="6900512" cy="0"/>
            </a:xfrm>
            <a:prstGeom prst="straightConnector1">
              <a:avLst/>
            </a:prstGeom>
            <a:solidFill>
              <a:schemeClr val="accent3"/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57" name="Google Shape;157;p7"/>
            <p:cNvSpPr/>
            <p:nvPr/>
          </p:nvSpPr>
          <p:spPr>
            <a:xfrm>
              <a:off x="0" y="4744781"/>
              <a:ext cx="6900512" cy="7906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7"/>
            <p:cNvSpPr txBox="1"/>
            <p:nvPr/>
          </p:nvSpPr>
          <p:spPr>
            <a:xfrm>
              <a:off x="0" y="4744781"/>
              <a:ext cx="6900512" cy="7906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6675" lIns="106675" spcFirstLastPara="1" rIns="106675" wrap="square" tIns="1066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Generation Y to Z</a:t>
              </a:r>
              <a:endPara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t/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COVID-19</a:t>
              </a:r>
              <a:endParaRPr/>
            </a:p>
          </p:txBody>
        </p:sp>
      </p:grpSp>
      <p:cxnSp>
        <p:nvCxnSpPr>
          <p:cNvPr id="159" name="Google Shape;159;p7"/>
          <p:cNvCxnSpPr/>
          <p:nvPr/>
        </p:nvCxnSpPr>
        <p:spPr>
          <a:xfrm>
            <a:off x="4736975" y="6097250"/>
            <a:ext cx="6759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"/>
          <p:cNvSpPr/>
          <p:nvPr/>
        </p:nvSpPr>
        <p:spPr>
          <a:xfrm>
            <a:off x="1525" y="-424225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8"/>
          <p:cNvSpPr/>
          <p:nvPr/>
        </p:nvSpPr>
        <p:spPr>
          <a:xfrm>
            <a:off x="173235" y="1371600"/>
            <a:ext cx="4529312" cy="3589977"/>
          </a:xfrm>
          <a:custGeom>
            <a:rect b="b" l="l" r="r" t="t"/>
            <a:pathLst>
              <a:path extrusionOk="0" h="3193741" w="5470628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solidFill>
            <a:schemeClr val="lt2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8"/>
          <p:cNvSpPr txBox="1"/>
          <p:nvPr>
            <p:ph type="title"/>
          </p:nvPr>
        </p:nvSpPr>
        <p:spPr>
          <a:xfrm>
            <a:off x="1000949" y="685800"/>
            <a:ext cx="2986500" cy="549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Changes from EAP to AE: focus on… </a:t>
            </a:r>
            <a:endParaRPr/>
          </a:p>
        </p:txBody>
      </p:sp>
      <p:grpSp>
        <p:nvGrpSpPr>
          <p:cNvPr id="167" name="Google Shape;167;p8"/>
          <p:cNvGrpSpPr/>
          <p:nvPr/>
        </p:nvGrpSpPr>
        <p:grpSpPr>
          <a:xfrm>
            <a:off x="4702550" y="774855"/>
            <a:ext cx="7491701" cy="5491239"/>
            <a:chOff x="0" y="533876"/>
            <a:chExt cx="6653376" cy="4271011"/>
          </a:xfrm>
        </p:grpSpPr>
        <p:cxnSp>
          <p:nvCxnSpPr>
            <p:cNvPr id="168" name="Google Shape;168;p8"/>
            <p:cNvCxnSpPr/>
            <p:nvPr/>
          </p:nvCxnSpPr>
          <p:spPr>
            <a:xfrm>
              <a:off x="0" y="2669382"/>
              <a:ext cx="6651253" cy="0"/>
            </a:xfrm>
            <a:prstGeom prst="straightConnector1">
              <a:avLst/>
            </a:prstGeom>
            <a:solidFill>
              <a:schemeClr val="lt1">
                <a:alpha val="89803"/>
              </a:schemeClr>
            </a:solidFill>
            <a:ln cap="flat" cmpd="sng" w="19050">
              <a:solidFill>
                <a:srgbClr val="4372C3"/>
              </a:solidFill>
              <a:prstDash val="solid"/>
              <a:miter lim="800000"/>
              <a:headEnd len="sm" w="sm" type="none"/>
              <a:tailEnd len="lg" w="lg" type="triangle"/>
            </a:ln>
          </p:spPr>
        </p:cxnSp>
        <p:sp>
          <p:nvSpPr>
            <p:cNvPr id="169" name="Google Shape;169;p8"/>
            <p:cNvSpPr/>
            <p:nvPr/>
          </p:nvSpPr>
          <p:spPr>
            <a:xfrm rot="8100000">
              <a:off x="86396" y="615188"/>
              <a:ext cx="392607" cy="392607"/>
            </a:xfrm>
            <a:prstGeom prst="teardrop">
              <a:avLst>
                <a:gd fmla="val 115000" name="adj"/>
              </a:avLst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130012" y="658803"/>
              <a:ext cx="305377" cy="305377"/>
            </a:xfrm>
            <a:prstGeom prst="ellipse">
              <a:avLst/>
            </a:prstGeom>
            <a:solidFill>
              <a:schemeClr val="lt1">
                <a:alpha val="8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560316" y="1089107"/>
              <a:ext cx="2766441" cy="15802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8"/>
            <p:cNvSpPr txBox="1"/>
            <p:nvPr/>
          </p:nvSpPr>
          <p:spPr>
            <a:xfrm>
              <a:off x="560316" y="1089107"/>
              <a:ext cx="2766441" cy="15802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2875" lIns="0" spcFirstLastPara="1" rIns="95250" wrap="square" tIns="952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General English and a little of EAP</a:t>
              </a:r>
              <a:endPara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560316" y="533876"/>
              <a:ext cx="2766441" cy="555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8"/>
            <p:cNvSpPr txBox="1"/>
            <p:nvPr/>
          </p:nvSpPr>
          <p:spPr>
            <a:xfrm>
              <a:off x="560316" y="533876"/>
              <a:ext cx="2766441" cy="555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1270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b="1" i="0" lang="en-US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Till 2010</a:t>
              </a:r>
              <a:endParaRPr/>
            </a:p>
          </p:txBody>
        </p:sp>
        <p:cxnSp>
          <p:nvCxnSpPr>
            <p:cNvPr id="175" name="Google Shape;175;p8"/>
            <p:cNvCxnSpPr/>
            <p:nvPr/>
          </p:nvCxnSpPr>
          <p:spPr>
            <a:xfrm>
              <a:off x="282700" y="1089107"/>
              <a:ext cx="0" cy="1580274"/>
            </a:xfrm>
            <a:prstGeom prst="straightConnector1">
              <a:avLst/>
            </a:prstGeom>
            <a:noFill/>
            <a:ln cap="flat" cmpd="sng" w="12700">
              <a:solidFill>
                <a:srgbClr val="4372C3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sp>
          <p:nvSpPr>
            <p:cNvPr id="176" name="Google Shape;176;p8"/>
            <p:cNvSpPr/>
            <p:nvPr/>
          </p:nvSpPr>
          <p:spPr>
            <a:xfrm>
              <a:off x="230659" y="2619411"/>
              <a:ext cx="99941" cy="99941"/>
            </a:xfrm>
            <a:prstGeom prst="ellipse">
              <a:avLst/>
            </a:prstGeom>
            <a:solidFill>
              <a:srgbClr val="4372C3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8"/>
            <p:cNvSpPr/>
            <p:nvPr/>
          </p:nvSpPr>
          <p:spPr>
            <a:xfrm rot="-2700000">
              <a:off x="1740407" y="4330967"/>
              <a:ext cx="392607" cy="392607"/>
            </a:xfrm>
            <a:prstGeom prst="teardrop">
              <a:avLst>
                <a:gd fmla="val 115000" name="adj"/>
              </a:avLst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1784022" y="4374583"/>
              <a:ext cx="305377" cy="305377"/>
            </a:xfrm>
            <a:prstGeom prst="ellipse">
              <a:avLst/>
            </a:prstGeom>
            <a:solidFill>
              <a:schemeClr val="lt1">
                <a:alpha val="8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2214326" y="2669382"/>
              <a:ext cx="2766441" cy="15802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8"/>
            <p:cNvSpPr txBox="1"/>
            <p:nvPr/>
          </p:nvSpPr>
          <p:spPr>
            <a:xfrm>
              <a:off x="2214326" y="2669382"/>
              <a:ext cx="2766441" cy="15802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5250" lIns="0" spcFirstLastPara="1" rIns="0" wrap="square" tIns="1428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Academic English language competencies  </a:t>
              </a: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some </a:t>
              </a:r>
              <a:r>
                <a:rPr b="0" i="0" lang="en-US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General English, </a:t>
              </a: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and </a:t>
              </a:r>
              <a:r>
                <a:rPr b="0" i="0" lang="en-US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certain study skills</a:t>
              </a:r>
              <a:endParaRPr sz="2400"/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2214326" y="4249656"/>
              <a:ext cx="2766441" cy="555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8"/>
            <p:cNvSpPr txBox="1"/>
            <p:nvPr/>
          </p:nvSpPr>
          <p:spPr>
            <a:xfrm>
              <a:off x="2214326" y="4249656"/>
              <a:ext cx="2766441" cy="555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1270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b="1" i="0" lang="en-US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2010–2015</a:t>
              </a:r>
              <a:endParaRPr/>
            </a:p>
          </p:txBody>
        </p:sp>
        <p:cxnSp>
          <p:nvCxnSpPr>
            <p:cNvPr id="183" name="Google Shape;183;p8"/>
            <p:cNvCxnSpPr/>
            <p:nvPr/>
          </p:nvCxnSpPr>
          <p:spPr>
            <a:xfrm>
              <a:off x="1936711" y="2669382"/>
              <a:ext cx="0" cy="1580274"/>
            </a:xfrm>
            <a:prstGeom prst="straightConnector1">
              <a:avLst/>
            </a:prstGeom>
            <a:noFill/>
            <a:ln cap="flat" cmpd="sng" w="12700">
              <a:solidFill>
                <a:srgbClr val="4372C3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sp>
          <p:nvSpPr>
            <p:cNvPr id="184" name="Google Shape;184;p8"/>
            <p:cNvSpPr/>
            <p:nvPr/>
          </p:nvSpPr>
          <p:spPr>
            <a:xfrm>
              <a:off x="1884670" y="2619411"/>
              <a:ext cx="99941" cy="99941"/>
            </a:xfrm>
            <a:prstGeom prst="ellipse">
              <a:avLst/>
            </a:prstGeom>
            <a:solidFill>
              <a:srgbClr val="4372C3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8"/>
            <p:cNvSpPr/>
            <p:nvPr/>
          </p:nvSpPr>
          <p:spPr>
            <a:xfrm rot="8100000">
              <a:off x="3394417" y="615188"/>
              <a:ext cx="392607" cy="392607"/>
            </a:xfrm>
            <a:prstGeom prst="teardrop">
              <a:avLst>
                <a:gd fmla="val 115000" name="adj"/>
              </a:avLst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3438032" y="658803"/>
              <a:ext cx="305377" cy="305377"/>
            </a:xfrm>
            <a:prstGeom prst="ellipse">
              <a:avLst/>
            </a:prstGeom>
            <a:solidFill>
              <a:schemeClr val="lt1">
                <a:alpha val="8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3868337" y="1089107"/>
              <a:ext cx="2766441" cy="15802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8"/>
            <p:cNvSpPr txBox="1"/>
            <p:nvPr/>
          </p:nvSpPr>
          <p:spPr>
            <a:xfrm>
              <a:off x="3887076" y="1089107"/>
              <a:ext cx="2766300" cy="158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2875" lIns="0" spcFirstLastPara="1" rIns="95250" wrap="square" tIns="952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Academic English language competencies</a:t>
              </a: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and </a:t>
              </a:r>
              <a:r>
                <a:rPr b="0" i="0" lang="en-US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study/transferable skills </a:t>
              </a:r>
              <a:endParaRPr sz="2400"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3868337" y="533876"/>
              <a:ext cx="2766441" cy="555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8"/>
            <p:cNvSpPr txBox="1"/>
            <p:nvPr/>
          </p:nvSpPr>
          <p:spPr>
            <a:xfrm>
              <a:off x="3868337" y="533876"/>
              <a:ext cx="2766441" cy="555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1270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b="1" i="0" lang="en-US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2016 – present</a:t>
              </a:r>
              <a:endParaRPr/>
            </a:p>
          </p:txBody>
        </p:sp>
        <p:cxnSp>
          <p:nvCxnSpPr>
            <p:cNvPr id="191" name="Google Shape;191;p8"/>
            <p:cNvCxnSpPr/>
            <p:nvPr/>
          </p:nvCxnSpPr>
          <p:spPr>
            <a:xfrm>
              <a:off x="3590721" y="1089107"/>
              <a:ext cx="0" cy="1580274"/>
            </a:xfrm>
            <a:prstGeom prst="straightConnector1">
              <a:avLst/>
            </a:prstGeom>
            <a:noFill/>
            <a:ln cap="flat" cmpd="sng" w="12700">
              <a:solidFill>
                <a:srgbClr val="4372C3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sp>
          <p:nvSpPr>
            <p:cNvPr id="192" name="Google Shape;192;p8"/>
            <p:cNvSpPr/>
            <p:nvPr/>
          </p:nvSpPr>
          <p:spPr>
            <a:xfrm>
              <a:off x="3538680" y="2619411"/>
              <a:ext cx="99941" cy="99941"/>
            </a:xfrm>
            <a:prstGeom prst="ellipse">
              <a:avLst/>
            </a:prstGeom>
            <a:solidFill>
              <a:srgbClr val="4372C3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"/>
          <p:cNvSpPr txBox="1"/>
          <p:nvPr>
            <p:ph type="title"/>
          </p:nvPr>
        </p:nvSpPr>
        <p:spPr>
          <a:xfrm>
            <a:off x="638882" y="639193"/>
            <a:ext cx="3571810" cy="35735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Calibri"/>
              <a:buNone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Sample of 2009-2010 EAP </a:t>
            </a:r>
            <a:r>
              <a:rPr lang="en-US" sz="4800"/>
              <a:t>Calendar</a:t>
            </a:r>
            <a:endParaRPr sz="4800"/>
          </a:p>
        </p:txBody>
      </p:sp>
      <p:sp>
        <p:nvSpPr>
          <p:cNvPr id="198" name="Google Shape;198;p9"/>
          <p:cNvSpPr/>
          <p:nvPr/>
        </p:nvSpPr>
        <p:spPr>
          <a:xfrm>
            <a:off x="643278" y="4409267"/>
            <a:ext cx="3255095" cy="18288"/>
          </a:xfrm>
          <a:custGeom>
            <a:rect b="b" l="l" r="r" t="t"/>
            <a:pathLst>
              <a:path extrusionOk="0" fill="none" h="18288" w="3255095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extrusionOk="0" h="18288" w="3255095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9"/>
          <p:cNvPicPr preferRelativeResize="0"/>
          <p:nvPr/>
        </p:nvPicPr>
        <p:blipFill rotWithShape="1">
          <a:blip r:embed="rId3">
            <a:alphaModFix/>
          </a:blip>
          <a:srcRect b="7240" l="31096" r="29476" t="23603"/>
          <a:stretch/>
        </p:blipFill>
        <p:spPr>
          <a:xfrm>
            <a:off x="4793525" y="0"/>
            <a:ext cx="670247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2023-04-13T12:37:12Z</dcterms:created>
  <dc:creator>Liliya Makovskaya</dc:creator>
</cp:coreProperties>
</file>