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67" r:id="rId4"/>
    <p:sldId id="257" r:id="rId5"/>
    <p:sldId id="273" r:id="rId6"/>
    <p:sldId id="263" r:id="rId7"/>
    <p:sldId id="266" r:id="rId8"/>
    <p:sldId id="264" r:id="rId9"/>
    <p:sldId id="272" r:id="rId10"/>
    <p:sldId id="274" r:id="rId11"/>
    <p:sldId id="271" r:id="rId12"/>
    <p:sldId id="258" r:id="rId13"/>
    <p:sldId id="275" r:id="rId14"/>
    <p:sldId id="259" r:id="rId15"/>
    <p:sldId id="283" r:id="rId16"/>
    <p:sldId id="261" r:id="rId17"/>
    <p:sldId id="277" r:id="rId18"/>
    <p:sldId id="262" r:id="rId19"/>
    <p:sldId id="276" r:id="rId20"/>
    <p:sldId id="260" r:id="rId21"/>
    <p:sldId id="284" r:id="rId22"/>
    <p:sldId id="279" r:id="rId23"/>
    <p:sldId id="282" r:id="rId24"/>
    <p:sldId id="281" r:id="rId25"/>
    <p:sldId id="270"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21"/>
  </p:normalViewPr>
  <p:slideViewPr>
    <p:cSldViewPr snapToGrid="0">
      <p:cViewPr varScale="1">
        <p:scale>
          <a:sx n="90" d="100"/>
          <a:sy n="90" d="100"/>
        </p:scale>
        <p:origin x="232"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8CD9-43C0-6C3C-A075-4551146C89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000354-BB56-BFEF-8061-6BD4110DBC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4881BE-7B81-2D32-96CA-8C0A89225931}"/>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5" name="Footer Placeholder 4">
            <a:extLst>
              <a:ext uri="{FF2B5EF4-FFF2-40B4-BE49-F238E27FC236}">
                <a16:creationId xmlns:a16="http://schemas.microsoft.com/office/drawing/2014/main" id="{F5A6379A-FA97-2C22-3722-BB17C1D9E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5A02F-BAA2-9DE5-E98B-04CC53535676}"/>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122100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7E40-28E8-9DFB-C013-9387FAFB5E5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39DF81-B815-65C2-2D32-2846508A5C6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60A991-6FFB-AE77-820C-6D25121BF235}"/>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5" name="Footer Placeholder 4">
            <a:extLst>
              <a:ext uri="{FF2B5EF4-FFF2-40B4-BE49-F238E27FC236}">
                <a16:creationId xmlns:a16="http://schemas.microsoft.com/office/drawing/2014/main" id="{0D6CB43B-46A2-FB72-CB49-A8678438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91718-9D9E-86BB-637C-42DC4027D163}"/>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322221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6AAAB-6FC5-0CFF-E327-53BED7071D8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95A2093-7FFD-2A11-99D1-80C3390161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4372E1-72E2-35DB-DD47-C9241C0A97CA}"/>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5" name="Footer Placeholder 4">
            <a:extLst>
              <a:ext uri="{FF2B5EF4-FFF2-40B4-BE49-F238E27FC236}">
                <a16:creationId xmlns:a16="http://schemas.microsoft.com/office/drawing/2014/main" id="{52D12A7B-9161-0745-3D5E-9E17B75CB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C95EF-349E-A302-DDC4-255DDEC71131}"/>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131910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19629-9F85-4A57-63A8-19971751E4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814F5B4-5E52-48CA-6F9C-BC5C0E068B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B0E70B-6DC4-E894-2C4F-273368FB2F54}"/>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5" name="Footer Placeholder 4">
            <a:extLst>
              <a:ext uri="{FF2B5EF4-FFF2-40B4-BE49-F238E27FC236}">
                <a16:creationId xmlns:a16="http://schemas.microsoft.com/office/drawing/2014/main" id="{12FB89F5-B817-71E3-9D9D-FBF21B58D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AEF97-B5DE-1EF3-6F49-1CC93A838537}"/>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272562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E9D55-6CF2-A9B4-E57A-633D06A796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153C984-E48D-7B21-7375-FFD9A7022F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AF4CED-67F3-5CF1-87DF-5E39E25E96CD}"/>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5" name="Footer Placeholder 4">
            <a:extLst>
              <a:ext uri="{FF2B5EF4-FFF2-40B4-BE49-F238E27FC236}">
                <a16:creationId xmlns:a16="http://schemas.microsoft.com/office/drawing/2014/main" id="{5A2468E4-0C09-E505-67E3-47382DF56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03266-E3F3-BDDF-ED9C-4B7C76134918}"/>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8614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E956D-00B3-F847-7CFD-4117812275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D42F49-5987-0FC9-E209-9DF16DAF16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5EDC88-C588-B0A8-6293-71AAA0F997A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C424C17-5234-19C0-0E67-227A989CF41E}"/>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6" name="Footer Placeholder 5">
            <a:extLst>
              <a:ext uri="{FF2B5EF4-FFF2-40B4-BE49-F238E27FC236}">
                <a16:creationId xmlns:a16="http://schemas.microsoft.com/office/drawing/2014/main" id="{00FA132C-5E7E-30DA-0B9A-4D830B58D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268F-B1B0-364B-7DBA-791342CC0351}"/>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260330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6E53-EB78-A82B-1F90-0D9AEC86A12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811DEE-4BDA-75D0-E937-6283F14E3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F20CCF-59C2-4C31-F169-EFCC39F87BE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7302596-5D1A-CD6E-0453-B78687A8F3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63F0A0E-DD16-2C1A-A9E6-CB1E065DF0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068C17-51F8-6271-4E61-0C1676483D74}"/>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8" name="Footer Placeholder 7">
            <a:extLst>
              <a:ext uri="{FF2B5EF4-FFF2-40B4-BE49-F238E27FC236}">
                <a16:creationId xmlns:a16="http://schemas.microsoft.com/office/drawing/2014/main" id="{5105A4A2-47B6-A6F9-5E73-5CBF7A22D1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2957D8-955C-CAEA-4476-0024958E44F7}"/>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2948357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C461-F5A8-7F1C-D4EE-82DBC67C8B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269E391-98D5-ABB8-AA0C-FF7E602F7C93}"/>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4" name="Footer Placeholder 3">
            <a:extLst>
              <a:ext uri="{FF2B5EF4-FFF2-40B4-BE49-F238E27FC236}">
                <a16:creationId xmlns:a16="http://schemas.microsoft.com/office/drawing/2014/main" id="{6CA87D6E-6F69-1201-9EF0-87CB818316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B5AF5-EF1C-72F4-0D22-3C84264697D2}"/>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1327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6C129-FC84-DB55-56AE-64073BD70286}"/>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3" name="Footer Placeholder 2">
            <a:extLst>
              <a:ext uri="{FF2B5EF4-FFF2-40B4-BE49-F238E27FC236}">
                <a16:creationId xmlns:a16="http://schemas.microsoft.com/office/drawing/2014/main" id="{87AABBE4-F0BF-F0AC-59E8-49545226D1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613975-6E0D-DBC2-49B9-29DF5171F0B2}"/>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288425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66AE-4D36-59A8-8FBD-BA3E009A68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3D86F66-2A4B-A198-4591-7B3905AFD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F75184-19C1-7057-C98A-69451E98B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9CFA27-48F6-F135-3667-D10C6CCD23DB}"/>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6" name="Footer Placeholder 5">
            <a:extLst>
              <a:ext uri="{FF2B5EF4-FFF2-40B4-BE49-F238E27FC236}">
                <a16:creationId xmlns:a16="http://schemas.microsoft.com/office/drawing/2014/main" id="{B9FD6E2F-E3C9-AD15-F251-71F003348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D8BF7-9039-EDA6-8686-1E63857ACBF6}"/>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126553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FEC2-4D74-4D31-1B48-D190FCA478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820220-F7B6-E035-6DE4-5700D10A14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C96838-C396-4260-3CE7-5BB5E373F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CA73D4-D63F-3861-2C68-44126691FD07}"/>
              </a:ext>
            </a:extLst>
          </p:cNvPr>
          <p:cNvSpPr>
            <a:spLocks noGrp="1"/>
          </p:cNvSpPr>
          <p:nvPr>
            <p:ph type="dt" sz="half" idx="10"/>
          </p:nvPr>
        </p:nvSpPr>
        <p:spPr/>
        <p:txBody>
          <a:bodyPr/>
          <a:lstStyle/>
          <a:p>
            <a:fld id="{99534D6E-C363-3049-81BC-ABD000A197CC}" type="datetimeFigureOut">
              <a:rPr lang="en-US" smtClean="0"/>
              <a:t>4/11/23</a:t>
            </a:fld>
            <a:endParaRPr lang="en-US"/>
          </a:p>
        </p:txBody>
      </p:sp>
      <p:sp>
        <p:nvSpPr>
          <p:cNvPr id="6" name="Footer Placeholder 5">
            <a:extLst>
              <a:ext uri="{FF2B5EF4-FFF2-40B4-BE49-F238E27FC236}">
                <a16:creationId xmlns:a16="http://schemas.microsoft.com/office/drawing/2014/main" id="{B2556203-DB2C-769E-A3B0-B620747EF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BBA30-4AC4-D5B2-DD57-7B9BB424C8E5}"/>
              </a:ext>
            </a:extLst>
          </p:cNvPr>
          <p:cNvSpPr>
            <a:spLocks noGrp="1"/>
          </p:cNvSpPr>
          <p:nvPr>
            <p:ph type="sldNum" sz="quarter" idx="12"/>
          </p:nvPr>
        </p:nvSpPr>
        <p:spPr/>
        <p:txBody>
          <a:bodyPr/>
          <a:lstStyle/>
          <a:p>
            <a:fld id="{A638C1C2-2928-6945-B58B-9964388E5D39}" type="slidenum">
              <a:rPr lang="en-US" smtClean="0"/>
              <a:t>‹#›</a:t>
            </a:fld>
            <a:endParaRPr lang="en-US"/>
          </a:p>
        </p:txBody>
      </p:sp>
    </p:spTree>
    <p:extLst>
      <p:ext uri="{BB962C8B-B14F-4D97-AF65-F5344CB8AC3E}">
        <p14:creationId xmlns:p14="http://schemas.microsoft.com/office/powerpoint/2010/main" val="95072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26F2D-6E83-CF9F-C986-8C95F5A00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74B9B2-A82D-D43F-6447-2D8113017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2550BF-FBEE-ED9C-31C1-92AC831034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34D6E-C363-3049-81BC-ABD000A197CC}" type="datetimeFigureOut">
              <a:rPr lang="en-US" smtClean="0"/>
              <a:t>4/11/23</a:t>
            </a:fld>
            <a:endParaRPr lang="en-US"/>
          </a:p>
        </p:txBody>
      </p:sp>
      <p:sp>
        <p:nvSpPr>
          <p:cNvPr id="5" name="Footer Placeholder 4">
            <a:extLst>
              <a:ext uri="{FF2B5EF4-FFF2-40B4-BE49-F238E27FC236}">
                <a16:creationId xmlns:a16="http://schemas.microsoft.com/office/drawing/2014/main" id="{C0B0BDD7-EAF6-7576-B20D-B8B2FF6303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020EF-BA28-84F3-8F71-2F2EF5464C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8C1C2-2928-6945-B58B-9964388E5D39}" type="slidenum">
              <a:rPr lang="en-US" smtClean="0"/>
              <a:t>‹#›</a:t>
            </a:fld>
            <a:endParaRPr lang="en-US"/>
          </a:p>
        </p:txBody>
      </p:sp>
    </p:spTree>
    <p:extLst>
      <p:ext uri="{BB962C8B-B14F-4D97-AF65-F5344CB8AC3E}">
        <p14:creationId xmlns:p14="http://schemas.microsoft.com/office/powerpoint/2010/main" val="1126067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jeap.2022.101140" TargetMode="External"/><Relationship Id="rId2" Type="http://schemas.openxmlformats.org/officeDocument/2006/relationships/hyperlink" Target="https://doi.org/10.1016/j.jeap.2022.101162" TargetMode="Externa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hyperlink" Target="https://doi.org/10.1016/j.jeap.2021.10097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B760-A0F9-3651-20B6-FD2016847F5B}"/>
              </a:ext>
            </a:extLst>
          </p:cNvPr>
          <p:cNvSpPr>
            <a:spLocks noGrp="1"/>
          </p:cNvSpPr>
          <p:nvPr>
            <p:ph type="ctrTitle"/>
          </p:nvPr>
        </p:nvSpPr>
        <p:spPr/>
        <p:txBody>
          <a:bodyPr>
            <a:normAutofit/>
          </a:bodyPr>
          <a:lstStyle/>
          <a:p>
            <a:r>
              <a:rPr lang="en-GB" sz="3200" b="1" dirty="0">
                <a:effectLst/>
                <a:latin typeface="Arial" panose="020B0604020202020204" pitchFamily="34" charset="0"/>
                <a:ea typeface="Calibri" panose="020F0502020204030204" pitchFamily="34" charset="0"/>
                <a:cs typeface="Arial" panose="020B0604020202020204" pitchFamily="34" charset="0"/>
              </a:rPr>
              <a:t>From The College English Test (CET) to English for Academic Purposes (EAP): teacher development in a transnational education (TNE) setting</a:t>
            </a:r>
            <a:br>
              <a:rPr lang="en-IE" sz="32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p>
        </p:txBody>
      </p:sp>
      <p:sp>
        <p:nvSpPr>
          <p:cNvPr id="3" name="Subtitle 2">
            <a:extLst>
              <a:ext uri="{FF2B5EF4-FFF2-40B4-BE49-F238E27FC236}">
                <a16:creationId xmlns:a16="http://schemas.microsoft.com/office/drawing/2014/main" id="{09CEA87E-10C7-085A-FD41-7ACA4FCD71D1}"/>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Alex </a:t>
            </a:r>
            <a:r>
              <a:rPr lang="en-US" dirty="0" err="1">
                <a:latin typeface="Arial" panose="020B0604020202020204" pitchFamily="34" charset="0"/>
                <a:cs typeface="Arial" panose="020B0604020202020204" pitchFamily="34" charset="0"/>
              </a:rPr>
              <a:t>Runchman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Li </a:t>
            </a:r>
            <a:r>
              <a:rPr lang="en-US" dirty="0" err="1">
                <a:latin typeface="Arial" panose="020B0604020202020204" pitchFamily="34" charset="0"/>
                <a:cs typeface="Arial" panose="020B0604020202020204" pitchFamily="34" charset="0"/>
              </a:rPr>
              <a:t>Jin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Zhong Feng</a:t>
            </a:r>
          </a:p>
        </p:txBody>
      </p:sp>
      <p:pic>
        <p:nvPicPr>
          <p:cNvPr id="4" name="image2.png">
            <a:extLst>
              <a:ext uri="{FF2B5EF4-FFF2-40B4-BE49-F238E27FC236}">
                <a16:creationId xmlns:a16="http://schemas.microsoft.com/office/drawing/2014/main" id="{9B437AA4-F407-8566-27A7-7A1B8153756B}"/>
              </a:ext>
            </a:extLst>
          </p:cNvPr>
          <p:cNvPicPr/>
          <p:nvPr/>
        </p:nvPicPr>
        <p:blipFill>
          <a:blip r:embed="rId2"/>
          <a:srcRect/>
          <a:stretch>
            <a:fillRect/>
          </a:stretch>
        </p:blipFill>
        <p:spPr>
          <a:xfrm>
            <a:off x="257176" y="284775"/>
            <a:ext cx="2874782" cy="1014095"/>
          </a:xfrm>
          <a:prstGeom prst="rect">
            <a:avLst/>
          </a:prstGeom>
          <a:ln/>
        </p:spPr>
      </p:pic>
      <p:pic>
        <p:nvPicPr>
          <p:cNvPr id="5" name="image6.png">
            <a:extLst>
              <a:ext uri="{FF2B5EF4-FFF2-40B4-BE49-F238E27FC236}">
                <a16:creationId xmlns:a16="http://schemas.microsoft.com/office/drawing/2014/main" id="{3DA74B49-2147-0D01-6955-53137C3274F3}"/>
              </a:ext>
            </a:extLst>
          </p:cNvPr>
          <p:cNvPicPr/>
          <p:nvPr/>
        </p:nvPicPr>
        <p:blipFill>
          <a:blip r:embed="rId3"/>
          <a:srcRect/>
          <a:stretch>
            <a:fillRect/>
          </a:stretch>
        </p:blipFill>
        <p:spPr>
          <a:xfrm>
            <a:off x="8791577" y="284775"/>
            <a:ext cx="2794635" cy="1010920"/>
          </a:xfrm>
          <a:prstGeom prst="rect">
            <a:avLst/>
          </a:prstGeom>
          <a:ln/>
        </p:spPr>
      </p:pic>
      <p:sp>
        <p:nvSpPr>
          <p:cNvPr id="6" name="TextBox 5">
            <a:extLst>
              <a:ext uri="{FF2B5EF4-FFF2-40B4-BE49-F238E27FC236}">
                <a16:creationId xmlns:a16="http://schemas.microsoft.com/office/drawing/2014/main" id="{EC59EB26-D467-0A49-617E-A23CCF5E6A36}"/>
              </a:ext>
            </a:extLst>
          </p:cNvPr>
          <p:cNvSpPr txBox="1"/>
          <p:nvPr/>
        </p:nvSpPr>
        <p:spPr>
          <a:xfrm>
            <a:off x="2707573" y="5545777"/>
            <a:ext cx="7564582" cy="646331"/>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BALEAP Conference: Caution! EAP under (De)construction</a:t>
            </a:r>
          </a:p>
          <a:p>
            <a:pPr algn="ctr"/>
            <a:r>
              <a:rPr lang="en-US" dirty="0">
                <a:latin typeface="Arial" panose="020B0604020202020204" pitchFamily="34" charset="0"/>
                <a:cs typeface="Arial" panose="020B0604020202020204" pitchFamily="34" charset="0"/>
              </a:rPr>
              <a:t>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April 2023</a:t>
            </a:r>
          </a:p>
        </p:txBody>
      </p:sp>
    </p:spTree>
    <p:extLst>
      <p:ext uri="{BB962C8B-B14F-4D97-AF65-F5344CB8AC3E}">
        <p14:creationId xmlns:p14="http://schemas.microsoft.com/office/powerpoint/2010/main" val="3992397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F00EC-5D72-5152-F273-668D8D3B78A9}"/>
              </a:ext>
            </a:extLst>
          </p:cNvPr>
          <p:cNvSpPr txBox="1"/>
          <p:nvPr/>
        </p:nvSpPr>
        <p:spPr>
          <a:xfrm>
            <a:off x="558139" y="1239086"/>
            <a:ext cx="644830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Key Findings – Overview</a:t>
            </a:r>
          </a:p>
        </p:txBody>
      </p:sp>
      <p:sp>
        <p:nvSpPr>
          <p:cNvPr id="3" name="TextBox 2">
            <a:extLst>
              <a:ext uri="{FF2B5EF4-FFF2-40B4-BE49-F238E27FC236}">
                <a16:creationId xmlns:a16="http://schemas.microsoft.com/office/drawing/2014/main" id="{0C0973B9-0901-8309-B150-F417849530C5}"/>
              </a:ext>
            </a:extLst>
          </p:cNvPr>
          <p:cNvSpPr txBox="1"/>
          <p:nvPr/>
        </p:nvSpPr>
        <p:spPr>
          <a:xfrm>
            <a:off x="558140" y="1859340"/>
            <a:ext cx="1117468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a:t>
            </a:r>
          </a:p>
          <a:p>
            <a:r>
              <a:rPr lang="en-US" sz="2400" dirty="0">
                <a:latin typeface="Arial" panose="020B0604020202020204" pitchFamily="34" charset="0"/>
                <a:cs typeface="Arial" panose="020B0604020202020204" pitchFamily="34" charset="0"/>
              </a:rPr>
              <a:t>Teachers generally have a clear understanding of the principles, objectives, and methods of EAP, though sometimes find these difficult to apply in their own context.  </a:t>
            </a:r>
          </a:p>
        </p:txBody>
      </p:sp>
      <p:sp>
        <p:nvSpPr>
          <p:cNvPr id="4" name="TextBox 3">
            <a:extLst>
              <a:ext uri="{FF2B5EF4-FFF2-40B4-BE49-F238E27FC236}">
                <a16:creationId xmlns:a16="http://schemas.microsoft.com/office/drawing/2014/main" id="{48001246-CE7E-3936-7CF1-25D18F1AEDC3}"/>
              </a:ext>
            </a:extLst>
          </p:cNvPr>
          <p:cNvSpPr txBox="1"/>
          <p:nvPr/>
        </p:nvSpPr>
        <p:spPr>
          <a:xfrm>
            <a:off x="558139" y="3429000"/>
            <a:ext cx="11174681"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t>
            </a:r>
          </a:p>
          <a:p>
            <a:r>
              <a:rPr lang="en-US" sz="2400" dirty="0">
                <a:latin typeface="Arial" panose="020B0604020202020204" pitchFamily="34" charset="0"/>
                <a:cs typeface="Arial" panose="020B0604020202020204" pitchFamily="34" charset="0"/>
              </a:rPr>
              <a:t>They are conscious of several differences between teaching EAP and General English and and have adapted / are adapting their teaching methodologies accordingly (especially to encourage interaction).</a:t>
            </a:r>
          </a:p>
        </p:txBody>
      </p:sp>
      <p:sp>
        <p:nvSpPr>
          <p:cNvPr id="5" name="TextBox 4">
            <a:extLst>
              <a:ext uri="{FF2B5EF4-FFF2-40B4-BE49-F238E27FC236}">
                <a16:creationId xmlns:a16="http://schemas.microsoft.com/office/drawing/2014/main" id="{50A9710A-2F9D-D458-C09B-B10881DDDF0A}"/>
              </a:ext>
            </a:extLst>
          </p:cNvPr>
          <p:cNvSpPr txBox="1"/>
          <p:nvPr/>
        </p:nvSpPr>
        <p:spPr>
          <a:xfrm>
            <a:off x="558138" y="5034139"/>
            <a:ext cx="11174681"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a:t>
            </a:r>
          </a:p>
          <a:p>
            <a:r>
              <a:rPr lang="en-US" sz="2400" dirty="0">
                <a:latin typeface="Arial" panose="020B0604020202020204" pitchFamily="34" charset="0"/>
                <a:cs typeface="Arial" panose="020B0604020202020204" pitchFamily="34" charset="0"/>
              </a:rPr>
              <a:t>Challenges include enabling students to ‘buy in’ to EAP, negotiating sometimes opposing goals of management and administration, and addressing own gaps in knowledge and experience. A need for more systematic training was identified.    </a:t>
            </a:r>
          </a:p>
        </p:txBody>
      </p:sp>
      <p:pic>
        <p:nvPicPr>
          <p:cNvPr id="6" name="image2.png">
            <a:extLst>
              <a:ext uri="{FF2B5EF4-FFF2-40B4-BE49-F238E27FC236}">
                <a16:creationId xmlns:a16="http://schemas.microsoft.com/office/drawing/2014/main" id="{E734C127-0244-3D8A-DFBC-F94E11814FFB}"/>
              </a:ext>
            </a:extLst>
          </p:cNvPr>
          <p:cNvPicPr/>
          <p:nvPr/>
        </p:nvPicPr>
        <p:blipFill>
          <a:blip r:embed="rId2"/>
          <a:srcRect/>
          <a:stretch>
            <a:fillRect/>
          </a:stretch>
        </p:blipFill>
        <p:spPr>
          <a:xfrm>
            <a:off x="146817" y="284775"/>
            <a:ext cx="2874782" cy="1015200"/>
          </a:xfrm>
          <a:prstGeom prst="rect">
            <a:avLst/>
          </a:prstGeom>
          <a:ln/>
        </p:spPr>
      </p:pic>
      <p:pic>
        <p:nvPicPr>
          <p:cNvPr id="7" name="image6.png">
            <a:extLst>
              <a:ext uri="{FF2B5EF4-FFF2-40B4-BE49-F238E27FC236}">
                <a16:creationId xmlns:a16="http://schemas.microsoft.com/office/drawing/2014/main" id="{ADE2D3F1-2AC8-AB89-F03F-ECFB193D453C}"/>
              </a:ext>
            </a:extLst>
          </p:cNvPr>
          <p:cNvPicPr/>
          <p:nvPr/>
        </p:nvPicPr>
        <p:blipFill>
          <a:blip r:embed="rId3"/>
          <a:srcRect/>
          <a:stretch>
            <a:fillRect/>
          </a:stretch>
        </p:blipFill>
        <p:spPr>
          <a:xfrm>
            <a:off x="8791577" y="284775"/>
            <a:ext cx="2794635" cy="1010920"/>
          </a:xfrm>
          <a:prstGeom prst="rect">
            <a:avLst/>
          </a:prstGeom>
          <a:ln/>
        </p:spPr>
      </p:pic>
    </p:spTree>
    <p:extLst>
      <p:ext uri="{BB962C8B-B14F-4D97-AF65-F5344CB8AC3E}">
        <p14:creationId xmlns:p14="http://schemas.microsoft.com/office/powerpoint/2010/main" val="208622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lant&#10;&#10;Description automatically generated">
            <a:extLst>
              <a:ext uri="{FF2B5EF4-FFF2-40B4-BE49-F238E27FC236}">
                <a16:creationId xmlns:a16="http://schemas.microsoft.com/office/drawing/2014/main" id="{F22C5BC1-0A1E-8E40-C937-64FF455DAD46}"/>
              </a:ext>
            </a:extLst>
          </p:cNvPr>
          <p:cNvPicPr>
            <a:picLocks noChangeAspect="1"/>
          </p:cNvPicPr>
          <p:nvPr/>
        </p:nvPicPr>
        <p:blipFill rotWithShape="1">
          <a:blip r:embed="rId2">
            <a:alphaModFix amt="50000"/>
          </a:blip>
          <a:srcRect l="187" r="23111" b="9091"/>
          <a:stretch/>
        </p:blipFill>
        <p:spPr>
          <a:xfrm>
            <a:off x="3523488" y="10"/>
            <a:ext cx="8668512" cy="6857990"/>
          </a:xfrm>
          <a:prstGeom prst="rect">
            <a:avLst/>
          </a:prstGeom>
        </p:spPr>
      </p:pic>
      <p:sp>
        <p:nvSpPr>
          <p:cNvPr id="21" name="Rectangle 1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071F3B7-8553-EFE2-7F24-73B10F2E87B7}"/>
              </a:ext>
            </a:extLst>
          </p:cNvPr>
          <p:cNvSpPr txBox="1"/>
          <p:nvPr/>
        </p:nvSpPr>
        <p:spPr>
          <a:xfrm>
            <a:off x="477981" y="1122363"/>
            <a:ext cx="4023360" cy="3204134"/>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endParaRPr lang="en-US" sz="4100" dirty="0">
              <a:latin typeface="+mj-lt"/>
              <a:ea typeface="+mj-ea"/>
              <a:cs typeface="+mj-cs"/>
            </a:endParaRPr>
          </a:p>
          <a:p>
            <a:pPr>
              <a:lnSpc>
                <a:spcPct val="90000"/>
              </a:lnSpc>
              <a:spcBef>
                <a:spcPct val="0"/>
              </a:spcBef>
              <a:spcAft>
                <a:spcPts val="600"/>
              </a:spcAft>
            </a:pPr>
            <a:r>
              <a:rPr lang="en-US" sz="4000" b="1" dirty="0">
                <a:latin typeface="Arial" panose="020B0604020202020204" pitchFamily="34" charset="0"/>
                <a:ea typeface="+mj-ea"/>
                <a:cs typeface="Arial" panose="020B0604020202020204" pitchFamily="34" charset="0"/>
              </a:rPr>
              <a:t>Teachers’ Understanding of EAP and Teaching Methodology</a:t>
            </a:r>
            <a:endParaRPr lang="en-US" sz="4000" dirty="0">
              <a:latin typeface="Arial" panose="020B0604020202020204" pitchFamily="34" charset="0"/>
              <a:ea typeface="+mj-ea"/>
              <a:cs typeface="Arial" panose="020B0604020202020204" pitchFamily="34" charset="0"/>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6.png">
            <a:extLst>
              <a:ext uri="{FF2B5EF4-FFF2-40B4-BE49-F238E27FC236}">
                <a16:creationId xmlns:a16="http://schemas.microsoft.com/office/drawing/2014/main" id="{FB2ACF75-F081-6B07-A99D-41D5290CA39A}"/>
              </a:ext>
            </a:extLst>
          </p:cNvPr>
          <p:cNvPicPr/>
          <p:nvPr/>
        </p:nvPicPr>
        <p:blipFill>
          <a:blip r:embed="rId3">
            <a:alphaModFix amt="50000"/>
          </a:blip>
          <a:srcRect/>
          <a:stretch>
            <a:fillRect/>
          </a:stretch>
        </p:blipFill>
        <p:spPr>
          <a:xfrm>
            <a:off x="9300337" y="71900"/>
            <a:ext cx="2794635" cy="1010920"/>
          </a:xfrm>
          <a:prstGeom prst="rect">
            <a:avLst/>
          </a:prstGeom>
          <a:ln/>
        </p:spPr>
      </p:pic>
      <p:pic>
        <p:nvPicPr>
          <p:cNvPr id="6" name="image2.png">
            <a:extLst>
              <a:ext uri="{FF2B5EF4-FFF2-40B4-BE49-F238E27FC236}">
                <a16:creationId xmlns:a16="http://schemas.microsoft.com/office/drawing/2014/main" id="{825798F8-4371-2488-7E27-C9D0812831C2}"/>
              </a:ext>
            </a:extLst>
          </p:cNvPr>
          <p:cNvPicPr/>
          <p:nvPr/>
        </p:nvPicPr>
        <p:blipFill>
          <a:blip r:embed="rId4"/>
          <a:srcRect/>
          <a:stretch>
            <a:fillRect/>
          </a:stretch>
        </p:blipFill>
        <p:spPr>
          <a:xfrm>
            <a:off x="97028" y="69760"/>
            <a:ext cx="2874782" cy="1015200"/>
          </a:xfrm>
          <a:prstGeom prst="rect">
            <a:avLst/>
          </a:prstGeom>
          <a:ln/>
        </p:spPr>
      </p:pic>
    </p:spTree>
    <p:extLst>
      <p:ext uri="{BB962C8B-B14F-4D97-AF65-F5344CB8AC3E}">
        <p14:creationId xmlns:p14="http://schemas.microsoft.com/office/powerpoint/2010/main" val="378210459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235"/>
            <a:lum/>
          </a:blip>
          <a:srcRect/>
          <a:stretch>
            <a:fillRect t="-45000" b="-4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4189F8-F228-CACD-AE85-F66F9ED09FC3}"/>
              </a:ext>
            </a:extLst>
          </p:cNvPr>
          <p:cNvSpPr txBox="1"/>
          <p:nvPr/>
        </p:nvSpPr>
        <p:spPr>
          <a:xfrm>
            <a:off x="181839" y="942085"/>
            <a:ext cx="8517577" cy="584775"/>
          </a:xfrm>
          <a:prstGeom prst="rect">
            <a:avLst/>
          </a:prstGeom>
          <a:noFill/>
        </p:spPr>
        <p:txBody>
          <a:bodyPr wrap="square">
            <a:spAutoFit/>
          </a:bodyPr>
          <a:lstStyle/>
          <a:p>
            <a:r>
              <a:rPr lang="en-US" sz="3200" b="1" dirty="0"/>
              <a:t>Findings – points from questionnaire</a:t>
            </a:r>
          </a:p>
        </p:txBody>
      </p:sp>
      <p:sp>
        <p:nvSpPr>
          <p:cNvPr id="4" name="TextBox 3">
            <a:extLst>
              <a:ext uri="{FF2B5EF4-FFF2-40B4-BE49-F238E27FC236}">
                <a16:creationId xmlns:a16="http://schemas.microsoft.com/office/drawing/2014/main" id="{C27A2878-E4B7-D1A1-4386-E0A126223AFA}"/>
              </a:ext>
            </a:extLst>
          </p:cNvPr>
          <p:cNvSpPr txBox="1"/>
          <p:nvPr/>
        </p:nvSpPr>
        <p:spPr>
          <a:xfrm>
            <a:off x="449283" y="1675653"/>
            <a:ext cx="1129343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 Only 3 out of 18 teachers had had the experience of learning EAP as students themselves.</a:t>
            </a:r>
          </a:p>
        </p:txBody>
      </p:sp>
      <p:sp>
        <p:nvSpPr>
          <p:cNvPr id="5" name="TextBox 4">
            <a:extLst>
              <a:ext uri="{FF2B5EF4-FFF2-40B4-BE49-F238E27FC236}">
                <a16:creationId xmlns:a16="http://schemas.microsoft.com/office/drawing/2014/main" id="{C2E799E7-FFFD-FAD2-7FCC-F01656155C9F}"/>
              </a:ext>
            </a:extLst>
          </p:cNvPr>
          <p:cNvSpPr txBox="1"/>
          <p:nvPr/>
        </p:nvSpPr>
        <p:spPr>
          <a:xfrm>
            <a:off x="449283" y="2817697"/>
            <a:ext cx="1115093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Many teachers noted that teaching EAP had also improved their own English language proficiency – particularly in terms of Academic Writing and Critical Thinking.  </a:t>
            </a:r>
          </a:p>
        </p:txBody>
      </p:sp>
      <p:sp>
        <p:nvSpPr>
          <p:cNvPr id="6" name="TextBox 5">
            <a:extLst>
              <a:ext uri="{FF2B5EF4-FFF2-40B4-BE49-F238E27FC236}">
                <a16:creationId xmlns:a16="http://schemas.microsoft.com/office/drawing/2014/main" id="{0640DB25-7C13-E074-F744-F0D866C18ADC}"/>
              </a:ext>
            </a:extLst>
          </p:cNvPr>
          <p:cNvSpPr txBox="1"/>
          <p:nvPr/>
        </p:nvSpPr>
        <p:spPr>
          <a:xfrm>
            <a:off x="449283" y="4321620"/>
            <a:ext cx="10865922"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Teachers felt more confident teaching Reading and Listening than teaching Writing and Speaking.</a:t>
            </a:r>
          </a:p>
        </p:txBody>
      </p:sp>
      <p:sp>
        <p:nvSpPr>
          <p:cNvPr id="7" name="TextBox 6">
            <a:extLst>
              <a:ext uri="{FF2B5EF4-FFF2-40B4-BE49-F238E27FC236}">
                <a16:creationId xmlns:a16="http://schemas.microsoft.com/office/drawing/2014/main" id="{E58F4D20-0465-3300-36A6-601D1BDDDAF4}"/>
              </a:ext>
            </a:extLst>
          </p:cNvPr>
          <p:cNvSpPr txBox="1"/>
          <p:nvPr/>
        </p:nvSpPr>
        <p:spPr>
          <a:xfrm>
            <a:off x="449283" y="5450203"/>
            <a:ext cx="10865922"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Most teachers felt that their previous General English teaching experience had prepared them for teaching EAP to some extent – though one teacher thought it had not prepared them at all.  </a:t>
            </a:r>
          </a:p>
        </p:txBody>
      </p:sp>
      <p:pic>
        <p:nvPicPr>
          <p:cNvPr id="8" name="image2.png">
            <a:extLst>
              <a:ext uri="{FF2B5EF4-FFF2-40B4-BE49-F238E27FC236}">
                <a16:creationId xmlns:a16="http://schemas.microsoft.com/office/drawing/2014/main" id="{B15DE5A7-8F7B-CDF3-0233-E6A2C07942B0}"/>
              </a:ext>
            </a:extLst>
          </p:cNvPr>
          <p:cNvPicPr/>
          <p:nvPr/>
        </p:nvPicPr>
        <p:blipFill>
          <a:blip r:embed="rId3">
            <a:alphaModFix amt="50000"/>
          </a:blip>
          <a:srcRect/>
          <a:stretch>
            <a:fillRect/>
          </a:stretch>
        </p:blipFill>
        <p:spPr>
          <a:xfrm>
            <a:off x="181839" y="4060"/>
            <a:ext cx="2874782" cy="1015200"/>
          </a:xfrm>
          <a:prstGeom prst="rect">
            <a:avLst/>
          </a:prstGeom>
          <a:ln/>
        </p:spPr>
      </p:pic>
      <p:pic>
        <p:nvPicPr>
          <p:cNvPr id="9" name="image6.png">
            <a:extLst>
              <a:ext uri="{FF2B5EF4-FFF2-40B4-BE49-F238E27FC236}">
                <a16:creationId xmlns:a16="http://schemas.microsoft.com/office/drawing/2014/main" id="{9289CCBB-C43B-B346-B27B-C98983D9D7DF}"/>
              </a:ext>
            </a:extLst>
          </p:cNvPr>
          <p:cNvPicPr/>
          <p:nvPr/>
        </p:nvPicPr>
        <p:blipFill>
          <a:blip r:embed="rId4">
            <a:alphaModFix amt="50000"/>
          </a:blip>
          <a:srcRect/>
          <a:stretch>
            <a:fillRect/>
          </a:stretch>
        </p:blipFill>
        <p:spPr>
          <a:xfrm>
            <a:off x="9397365" y="10480"/>
            <a:ext cx="2794635" cy="1010920"/>
          </a:xfrm>
          <a:prstGeom prst="rect">
            <a:avLst/>
          </a:prstGeom>
          <a:ln/>
        </p:spPr>
      </p:pic>
    </p:spTree>
    <p:extLst>
      <p:ext uri="{BB962C8B-B14F-4D97-AF65-F5344CB8AC3E}">
        <p14:creationId xmlns:p14="http://schemas.microsoft.com/office/powerpoint/2010/main" val="131070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235"/>
            <a:lum/>
          </a:blip>
          <a:srcRect/>
          <a:stretch>
            <a:fillRect t="-45000" b="-4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58877-2901-2D64-9016-827FE3F576A0}"/>
              </a:ext>
            </a:extLst>
          </p:cNvPr>
          <p:cNvSpPr txBox="1"/>
          <p:nvPr/>
        </p:nvSpPr>
        <p:spPr>
          <a:xfrm>
            <a:off x="356259" y="3095846"/>
            <a:ext cx="6097978" cy="1569660"/>
          </a:xfrm>
          <a:prstGeom prst="rect">
            <a:avLst/>
          </a:prstGeom>
          <a:noFill/>
        </p:spPr>
        <p:txBody>
          <a:bodyPr wrap="square">
            <a:spAutoFit/>
          </a:bodyPr>
          <a:lstStyle/>
          <a:p>
            <a:r>
              <a:rPr lang="en-US" sz="2400" i="1" dirty="0">
                <a:latin typeface="Arial" panose="020B0604020202020204" pitchFamily="34" charset="0"/>
                <a:cs typeface="Arial" panose="020B0604020202020204" pitchFamily="34" charset="0"/>
              </a:rPr>
              <a:t>‘I really enjoy teaching this course. It is a very systematic field which provides me and the students with an authentic English language context.’</a:t>
            </a:r>
          </a:p>
        </p:txBody>
      </p:sp>
      <p:sp>
        <p:nvSpPr>
          <p:cNvPr id="5" name="TextBox 4">
            <a:extLst>
              <a:ext uri="{FF2B5EF4-FFF2-40B4-BE49-F238E27FC236}">
                <a16:creationId xmlns:a16="http://schemas.microsoft.com/office/drawing/2014/main" id="{25605C1D-7A04-3AFA-7B20-840DF076440D}"/>
              </a:ext>
            </a:extLst>
          </p:cNvPr>
          <p:cNvSpPr txBox="1"/>
          <p:nvPr/>
        </p:nvSpPr>
        <p:spPr>
          <a:xfrm>
            <a:off x="255876" y="1233798"/>
            <a:ext cx="7318168" cy="584775"/>
          </a:xfrm>
          <a:prstGeom prst="rect">
            <a:avLst/>
          </a:prstGeom>
          <a:noFill/>
        </p:spPr>
        <p:txBody>
          <a:bodyPr wrap="square">
            <a:spAutoFit/>
          </a:bodyPr>
          <a:lstStyle/>
          <a:p>
            <a:r>
              <a:rPr lang="en-US" sz="3200" b="1" dirty="0"/>
              <a:t>Findings – points from questionnaire</a:t>
            </a:r>
          </a:p>
        </p:txBody>
      </p:sp>
      <p:sp>
        <p:nvSpPr>
          <p:cNvPr id="6" name="TextBox 5">
            <a:extLst>
              <a:ext uri="{FF2B5EF4-FFF2-40B4-BE49-F238E27FC236}">
                <a16:creationId xmlns:a16="http://schemas.microsoft.com/office/drawing/2014/main" id="{85B38997-8B60-2D05-F69E-F37E501F7EEA}"/>
              </a:ext>
            </a:extLst>
          </p:cNvPr>
          <p:cNvSpPr txBox="1"/>
          <p:nvPr/>
        </p:nvSpPr>
        <p:spPr>
          <a:xfrm>
            <a:off x="356259" y="2088659"/>
            <a:ext cx="11020302"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Most teachers enjoy teaching EAP though feel they would benefit from further training:</a:t>
            </a:r>
          </a:p>
        </p:txBody>
      </p:sp>
      <p:sp>
        <p:nvSpPr>
          <p:cNvPr id="8" name="TextBox 7">
            <a:extLst>
              <a:ext uri="{FF2B5EF4-FFF2-40B4-BE49-F238E27FC236}">
                <a16:creationId xmlns:a16="http://schemas.microsoft.com/office/drawing/2014/main" id="{E65C3666-E498-42B0-06F9-92E3475BE213}"/>
              </a:ext>
            </a:extLst>
          </p:cNvPr>
          <p:cNvSpPr txBox="1"/>
          <p:nvPr/>
        </p:nvSpPr>
        <p:spPr>
          <a:xfrm>
            <a:off x="5866410" y="4665506"/>
            <a:ext cx="6100762" cy="1569660"/>
          </a:xfrm>
          <a:prstGeom prst="rect">
            <a:avLst/>
          </a:prstGeom>
          <a:noFill/>
        </p:spPr>
        <p:txBody>
          <a:bodyPr wrap="square">
            <a:spAutoFit/>
          </a:bodyPr>
          <a:lstStyle/>
          <a:p>
            <a:r>
              <a:rPr lang="en-US" sz="2400" i="1" dirty="0">
                <a:latin typeface="Arial" panose="020B0604020202020204" pitchFamily="34" charset="0"/>
                <a:cs typeface="Arial" panose="020B0604020202020204" pitchFamily="34" charset="0"/>
              </a:rPr>
              <a:t>‘I like the experience so much. It's extremely beneficial for my own career. I need more detailed training on class planning and interaction.’</a:t>
            </a:r>
          </a:p>
        </p:txBody>
      </p:sp>
      <p:pic>
        <p:nvPicPr>
          <p:cNvPr id="9" name="image6.png">
            <a:extLst>
              <a:ext uri="{FF2B5EF4-FFF2-40B4-BE49-F238E27FC236}">
                <a16:creationId xmlns:a16="http://schemas.microsoft.com/office/drawing/2014/main" id="{2EA4C066-80B9-3ACF-CD33-DF617BADB553}"/>
              </a:ext>
            </a:extLst>
          </p:cNvPr>
          <p:cNvPicPr/>
          <p:nvPr/>
        </p:nvPicPr>
        <p:blipFill>
          <a:blip r:embed="rId3">
            <a:alphaModFix amt="50000"/>
          </a:blip>
          <a:srcRect/>
          <a:stretch>
            <a:fillRect/>
          </a:stretch>
        </p:blipFill>
        <p:spPr>
          <a:xfrm>
            <a:off x="9277352" y="117374"/>
            <a:ext cx="2794635" cy="1010920"/>
          </a:xfrm>
          <a:prstGeom prst="rect">
            <a:avLst/>
          </a:prstGeom>
          <a:ln/>
        </p:spPr>
      </p:pic>
      <p:pic>
        <p:nvPicPr>
          <p:cNvPr id="10" name="image2.png">
            <a:extLst>
              <a:ext uri="{FF2B5EF4-FFF2-40B4-BE49-F238E27FC236}">
                <a16:creationId xmlns:a16="http://schemas.microsoft.com/office/drawing/2014/main" id="{8F281289-FD1A-F536-85C0-641074FC8B25}"/>
              </a:ext>
            </a:extLst>
          </p:cNvPr>
          <p:cNvPicPr/>
          <p:nvPr/>
        </p:nvPicPr>
        <p:blipFill>
          <a:blip r:embed="rId4">
            <a:alphaModFix amt="50000"/>
          </a:blip>
          <a:srcRect/>
          <a:stretch>
            <a:fillRect/>
          </a:stretch>
        </p:blipFill>
        <p:spPr>
          <a:xfrm>
            <a:off x="181839" y="4060"/>
            <a:ext cx="2874782" cy="1015200"/>
          </a:xfrm>
          <a:prstGeom prst="rect">
            <a:avLst/>
          </a:prstGeom>
          <a:ln/>
        </p:spPr>
      </p:pic>
    </p:spTree>
    <p:extLst>
      <p:ext uri="{BB962C8B-B14F-4D97-AF65-F5344CB8AC3E}">
        <p14:creationId xmlns:p14="http://schemas.microsoft.com/office/powerpoint/2010/main" val="228102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looking at a paper&#10;&#10;Description automatically generated with medium confidence">
            <a:extLst>
              <a:ext uri="{FF2B5EF4-FFF2-40B4-BE49-F238E27FC236}">
                <a16:creationId xmlns:a16="http://schemas.microsoft.com/office/drawing/2014/main" id="{EADD5DF1-9181-FC85-15F2-BD330AF23282}"/>
              </a:ext>
            </a:extLst>
          </p:cNvPr>
          <p:cNvPicPr>
            <a:picLocks noChangeAspect="1"/>
          </p:cNvPicPr>
          <p:nvPr/>
        </p:nvPicPr>
        <p:blipFill rotWithShape="1">
          <a:blip r:embed="rId2">
            <a:alphaModFix amt="50000"/>
          </a:blip>
          <a:srcRect b="5436"/>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E2220C-034E-4EEC-788B-F577D65C3DD1}"/>
              </a:ext>
            </a:extLst>
          </p:cNvPr>
          <p:cNvSpPr txBox="1"/>
          <p:nvPr/>
        </p:nvSpPr>
        <p:spPr>
          <a:xfrm>
            <a:off x="123824" y="1119751"/>
            <a:ext cx="4505326" cy="5952562"/>
          </a:xfrm>
          <a:prstGeom prst="rect">
            <a:avLst/>
          </a:prstGeom>
        </p:spPr>
        <p:txBody>
          <a:bodyPr vert="horz" lIns="91440" tIns="45720" rIns="91440" bIns="45720" rtlCol="0">
            <a:normAutofit/>
          </a:bodyPr>
          <a:lstStyle/>
          <a:p>
            <a:pPr>
              <a:lnSpc>
                <a:spcPct val="90000"/>
              </a:lnSpc>
              <a:spcAft>
                <a:spcPts val="600"/>
              </a:spcAft>
            </a:pPr>
            <a:r>
              <a:rPr lang="en-US" sz="3500" b="1" dirty="0">
                <a:latin typeface="Arial" panose="020B0604020202020204" pitchFamily="34" charset="0"/>
                <a:cs typeface="Arial" panose="020B0604020202020204" pitchFamily="34" charset="0"/>
              </a:rPr>
              <a:t>Findings – points from interviews</a:t>
            </a:r>
          </a:p>
          <a:p>
            <a:pPr>
              <a:lnSpc>
                <a:spcPct val="90000"/>
              </a:lnSpc>
              <a:spcAft>
                <a:spcPts val="600"/>
              </a:spcAft>
            </a:pPr>
            <a:endParaRPr lang="en-US" sz="32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a general perception that EAP is more student-</a:t>
            </a:r>
            <a:r>
              <a:rPr lang="en-US" sz="2600" dirty="0" err="1">
                <a:latin typeface="Arial" panose="020B0604020202020204" pitchFamily="34" charset="0"/>
                <a:cs typeface="Arial" panose="020B0604020202020204" pitchFamily="34" charset="0"/>
              </a:rPr>
              <a:t>centred</a:t>
            </a:r>
            <a:r>
              <a:rPr lang="en-US" sz="2600" dirty="0">
                <a:latin typeface="Arial" panose="020B0604020202020204" pitchFamily="34" charset="0"/>
                <a:cs typeface="Arial" panose="020B0604020202020204" pitchFamily="34" charset="0"/>
              </a:rPr>
              <a:t> and interactive than General English (at least in the Chinese context). </a:t>
            </a: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this may be encouraged by smaller class sizes and promotion of task and project-based methodologies. </a:t>
            </a:r>
          </a:p>
          <a:p>
            <a:pPr indent="-228600">
              <a:lnSpc>
                <a:spcPct val="90000"/>
              </a:lnSpc>
              <a:spcAft>
                <a:spcPts val="600"/>
              </a:spcAft>
              <a:buFont typeface="Arial" panose="020B0604020202020204" pitchFamily="34" charset="0"/>
              <a:buChar char="•"/>
            </a:pPr>
            <a:endParaRPr lang="en-US" sz="1100" dirty="0"/>
          </a:p>
        </p:txBody>
      </p:sp>
      <p:pic>
        <p:nvPicPr>
          <p:cNvPr id="10" name="image2.png">
            <a:extLst>
              <a:ext uri="{FF2B5EF4-FFF2-40B4-BE49-F238E27FC236}">
                <a16:creationId xmlns:a16="http://schemas.microsoft.com/office/drawing/2014/main" id="{5F0F416A-47BB-315E-8E7A-39A15F0691B8}"/>
              </a:ext>
            </a:extLst>
          </p:cNvPr>
          <p:cNvPicPr/>
          <p:nvPr/>
        </p:nvPicPr>
        <p:blipFill>
          <a:blip r:embed="rId3">
            <a:alphaModFix amt="50000"/>
          </a:blip>
          <a:srcRect/>
          <a:stretch>
            <a:fillRect/>
          </a:stretch>
        </p:blipFill>
        <p:spPr>
          <a:xfrm>
            <a:off x="181839" y="4060"/>
            <a:ext cx="2874782" cy="1015200"/>
          </a:xfrm>
          <a:prstGeom prst="rect">
            <a:avLst/>
          </a:prstGeom>
          <a:ln/>
        </p:spPr>
      </p:pic>
      <p:pic>
        <p:nvPicPr>
          <p:cNvPr id="11" name="image6.png">
            <a:extLst>
              <a:ext uri="{FF2B5EF4-FFF2-40B4-BE49-F238E27FC236}">
                <a16:creationId xmlns:a16="http://schemas.microsoft.com/office/drawing/2014/main" id="{02308FBA-3533-FCE4-D698-2C0CB82004B4}"/>
              </a:ext>
            </a:extLst>
          </p:cNvPr>
          <p:cNvPicPr/>
          <p:nvPr/>
        </p:nvPicPr>
        <p:blipFill>
          <a:blip r:embed="rId4">
            <a:alphaModFix amt="50000"/>
          </a:blip>
          <a:srcRect/>
          <a:stretch>
            <a:fillRect/>
          </a:stretch>
        </p:blipFill>
        <p:spPr>
          <a:xfrm>
            <a:off x="9277352" y="117374"/>
            <a:ext cx="2794635" cy="1010920"/>
          </a:xfrm>
          <a:prstGeom prst="rect">
            <a:avLst/>
          </a:prstGeom>
          <a:ln/>
        </p:spPr>
      </p:pic>
    </p:spTree>
    <p:extLst>
      <p:ext uri="{BB962C8B-B14F-4D97-AF65-F5344CB8AC3E}">
        <p14:creationId xmlns:p14="http://schemas.microsoft.com/office/powerpoint/2010/main" val="4272967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looking at a paper&#10;&#10;Description automatically generated with medium confidence">
            <a:extLst>
              <a:ext uri="{FF2B5EF4-FFF2-40B4-BE49-F238E27FC236}">
                <a16:creationId xmlns:a16="http://schemas.microsoft.com/office/drawing/2014/main" id="{A12E8734-A4AC-C2B7-A8E1-CA933869FFA9}"/>
              </a:ext>
            </a:extLst>
          </p:cNvPr>
          <p:cNvPicPr>
            <a:picLocks noChangeAspect="1"/>
          </p:cNvPicPr>
          <p:nvPr/>
        </p:nvPicPr>
        <p:blipFill rotWithShape="1">
          <a:blip r:embed="rId2">
            <a:alphaModFix amt="50000"/>
          </a:blip>
          <a:srcRect b="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079F325-444C-3338-0A9F-41684D317133}"/>
              </a:ext>
            </a:extLst>
          </p:cNvPr>
          <p:cNvSpPr txBox="1"/>
          <p:nvPr/>
        </p:nvSpPr>
        <p:spPr>
          <a:xfrm>
            <a:off x="180976" y="1076888"/>
            <a:ext cx="3822189" cy="3742762"/>
          </a:xfrm>
          <a:prstGeom prst="rect">
            <a:avLst/>
          </a:prstGeom>
        </p:spPr>
        <p:txBody>
          <a:bodyPr vert="horz" lIns="91440" tIns="45720" rIns="91440" bIns="45720" rtlCol="0">
            <a:noAutofit/>
          </a:bodyPr>
          <a:lstStyle/>
          <a:p>
            <a:pPr>
              <a:lnSpc>
                <a:spcPct val="90000"/>
              </a:lnSpc>
              <a:spcAft>
                <a:spcPts val="600"/>
              </a:spcAft>
            </a:pPr>
            <a:r>
              <a:rPr lang="en-US" sz="3200" b="1" dirty="0">
                <a:latin typeface="Arial" panose="020B0604020202020204" pitchFamily="34" charset="0"/>
                <a:cs typeface="Arial" panose="020B0604020202020204" pitchFamily="34" charset="0"/>
              </a:rPr>
              <a:t>Findings – points from interviews</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i="1" dirty="0">
                <a:latin typeface="Arial" panose="020B0604020202020204" pitchFamily="34" charset="0"/>
                <a:cs typeface="Arial" panose="020B0604020202020204" pitchFamily="34" charset="0"/>
              </a:rPr>
              <a:t>– ‘EAP is more student-</a:t>
            </a:r>
            <a:r>
              <a:rPr lang="en-US" sz="2400" i="1" dirty="0" err="1">
                <a:latin typeface="Arial" panose="020B0604020202020204" pitchFamily="34" charset="0"/>
                <a:cs typeface="Arial" panose="020B0604020202020204" pitchFamily="34" charset="0"/>
              </a:rPr>
              <a:t>centred</a:t>
            </a:r>
            <a:r>
              <a:rPr lang="en-US" sz="2400" i="1" dirty="0">
                <a:latin typeface="Arial" panose="020B0604020202020204" pitchFamily="34" charset="0"/>
                <a:cs typeface="Arial" panose="020B0604020202020204" pitchFamily="34" charset="0"/>
              </a:rPr>
              <a:t>; General English is more teacher-</a:t>
            </a:r>
            <a:r>
              <a:rPr lang="en-US" sz="2400" i="1" dirty="0" err="1">
                <a:latin typeface="Arial" panose="020B0604020202020204" pitchFamily="34" charset="0"/>
                <a:cs typeface="Arial" panose="020B0604020202020204" pitchFamily="34" charset="0"/>
              </a:rPr>
              <a:t>centred</a:t>
            </a:r>
            <a:r>
              <a:rPr lang="en-US" sz="2400" i="1" dirty="0">
                <a:latin typeface="Arial" panose="020B0604020202020204" pitchFamily="34" charset="0"/>
                <a:cs typeface="Arial" panose="020B0604020202020204" pitchFamily="34" charset="0"/>
              </a:rPr>
              <a:t> […] EAP is more project-based’ </a:t>
            </a:r>
          </a:p>
          <a:p>
            <a:pPr indent="-228600">
              <a:lnSpc>
                <a:spcPct val="90000"/>
              </a:lnSpc>
              <a:spcAft>
                <a:spcPts val="600"/>
              </a:spcAft>
              <a:buFont typeface="Arial" panose="020B0604020202020204" pitchFamily="34" charset="0"/>
              <a:buChar char="•"/>
            </a:pPr>
            <a:endParaRPr lang="en-US" sz="2400" i="1" dirty="0">
              <a:latin typeface="Arial" panose="020B0604020202020204" pitchFamily="34" charset="0"/>
              <a:cs typeface="Arial" panose="020B0604020202020204" pitchFamily="34" charset="0"/>
            </a:endParaRPr>
          </a:p>
          <a:p>
            <a:pPr>
              <a:lnSpc>
                <a:spcPct val="90000"/>
              </a:lnSpc>
              <a:spcAft>
                <a:spcPts val="600"/>
              </a:spcAft>
            </a:pPr>
            <a:r>
              <a:rPr lang="en-US" sz="2400" i="1" dirty="0">
                <a:latin typeface="Arial" panose="020B0604020202020204" pitchFamily="34" charset="0"/>
                <a:cs typeface="Arial" panose="020B0604020202020204" pitchFamily="34" charset="0"/>
              </a:rPr>
              <a:t>– ‘EAP classes are more interactive than General English classes’</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i="1" dirty="0">
                <a:latin typeface="Arial" panose="020B0604020202020204" pitchFamily="34" charset="0"/>
                <a:cs typeface="Arial" panose="020B0604020202020204" pitchFamily="34" charset="0"/>
              </a:rPr>
              <a:t>– ‘The whole structure of teaching is very different’</a:t>
            </a:r>
          </a:p>
        </p:txBody>
      </p:sp>
      <p:pic>
        <p:nvPicPr>
          <p:cNvPr id="6" name="image6.png">
            <a:extLst>
              <a:ext uri="{FF2B5EF4-FFF2-40B4-BE49-F238E27FC236}">
                <a16:creationId xmlns:a16="http://schemas.microsoft.com/office/drawing/2014/main" id="{777AEDD7-A297-82A4-EA4C-333EC73FEC40}"/>
              </a:ext>
            </a:extLst>
          </p:cNvPr>
          <p:cNvPicPr/>
          <p:nvPr/>
        </p:nvPicPr>
        <p:blipFill>
          <a:blip r:embed="rId3">
            <a:alphaModFix amt="50000"/>
          </a:blip>
          <a:srcRect/>
          <a:stretch>
            <a:fillRect/>
          </a:stretch>
        </p:blipFill>
        <p:spPr>
          <a:xfrm>
            <a:off x="9277352" y="117374"/>
            <a:ext cx="2794635" cy="1010920"/>
          </a:xfrm>
          <a:prstGeom prst="rect">
            <a:avLst/>
          </a:prstGeom>
          <a:ln/>
        </p:spPr>
      </p:pic>
      <p:pic>
        <p:nvPicPr>
          <p:cNvPr id="7" name="image2.png">
            <a:extLst>
              <a:ext uri="{FF2B5EF4-FFF2-40B4-BE49-F238E27FC236}">
                <a16:creationId xmlns:a16="http://schemas.microsoft.com/office/drawing/2014/main" id="{9D7BDA7E-BF8E-9C6E-18D9-1CB4863B9712}"/>
              </a:ext>
            </a:extLst>
          </p:cNvPr>
          <p:cNvPicPr/>
          <p:nvPr/>
        </p:nvPicPr>
        <p:blipFill>
          <a:blip r:embed="rId4">
            <a:alphaModFix amt="50000"/>
          </a:blip>
          <a:srcRect/>
          <a:stretch>
            <a:fillRect/>
          </a:stretch>
        </p:blipFill>
        <p:spPr>
          <a:xfrm>
            <a:off x="181839" y="4060"/>
            <a:ext cx="2874782" cy="1015200"/>
          </a:xfrm>
          <a:prstGeom prst="rect">
            <a:avLst/>
          </a:prstGeom>
          <a:ln/>
        </p:spPr>
      </p:pic>
    </p:spTree>
    <p:extLst>
      <p:ext uri="{BB962C8B-B14F-4D97-AF65-F5344CB8AC3E}">
        <p14:creationId xmlns:p14="http://schemas.microsoft.com/office/powerpoint/2010/main" val="1394350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able, person, dining table&#10;&#10;Description automatically generated">
            <a:extLst>
              <a:ext uri="{FF2B5EF4-FFF2-40B4-BE49-F238E27FC236}">
                <a16:creationId xmlns:a16="http://schemas.microsoft.com/office/drawing/2014/main" id="{3EAF6A75-1127-FD08-5949-59613B8A3328}"/>
              </a:ext>
            </a:extLst>
          </p:cNvPr>
          <p:cNvPicPr>
            <a:picLocks noChangeAspect="1"/>
          </p:cNvPicPr>
          <p:nvPr/>
        </p:nvPicPr>
        <p:blipFill rotWithShape="1">
          <a:blip r:embed="rId2">
            <a:alphaModFix amt="50000"/>
          </a:blip>
          <a:srcRect l="19031" r="1657"/>
          <a:stretch/>
        </p:blipFill>
        <p:spPr>
          <a:xfrm>
            <a:off x="-1064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9C53F50-B172-22FE-665E-B3CCB904A32B}"/>
              </a:ext>
            </a:extLst>
          </p:cNvPr>
          <p:cNvSpPr txBox="1"/>
          <p:nvPr/>
        </p:nvSpPr>
        <p:spPr>
          <a:xfrm>
            <a:off x="7029522" y="816372"/>
            <a:ext cx="5159429" cy="6041617"/>
          </a:xfrm>
          <a:prstGeom prst="rect">
            <a:avLst/>
          </a:prstGeom>
        </p:spPr>
        <p:txBody>
          <a:bodyPr vert="horz" lIns="91440" tIns="45720" rIns="91440" bIns="45720" rtlCol="0">
            <a:normAutofit fontScale="92500" lnSpcReduction="10000"/>
          </a:bodyPr>
          <a:lstStyle/>
          <a:p>
            <a:pPr>
              <a:lnSpc>
                <a:spcPct val="90000"/>
              </a:lnSpc>
              <a:spcAft>
                <a:spcPts val="600"/>
              </a:spcAft>
            </a:pPr>
            <a:endParaRPr lang="en-US" sz="2600" i="1" dirty="0"/>
          </a:p>
          <a:p>
            <a:pPr>
              <a:lnSpc>
                <a:spcPct val="90000"/>
              </a:lnSpc>
              <a:spcAft>
                <a:spcPts val="600"/>
              </a:spcAft>
            </a:pPr>
            <a:r>
              <a:rPr lang="en-US" sz="2600" i="1"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Teachers recognize that in EAP development of language skills needs to occur alongside development of critical thinking and study skills.  </a:t>
            </a: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i="1" dirty="0">
                <a:latin typeface="Arial" panose="020B0604020202020204" pitchFamily="34" charset="0"/>
                <a:cs typeface="Arial" panose="020B0604020202020204" pitchFamily="34" charset="0"/>
              </a:rPr>
              <a:t>‘In the College English Test, language proficiency is the most important thing even if content is weak […] but EAP is not only about language.’</a:t>
            </a: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i="1" dirty="0">
                <a:latin typeface="Arial" panose="020B0604020202020204" pitchFamily="34" charset="0"/>
                <a:cs typeface="Arial" panose="020B0604020202020204" pitchFamily="34" charset="0"/>
              </a:rPr>
              <a:t>‘In College English we have to teach everything; the result is that we teach nothing.’</a:t>
            </a:r>
          </a:p>
          <a:p>
            <a:pPr>
              <a:lnSpc>
                <a:spcPct val="90000"/>
              </a:lnSpc>
              <a:spcAft>
                <a:spcPts val="600"/>
              </a:spcAft>
            </a:pPr>
            <a:endParaRPr lang="en-US" sz="2600" i="1"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a:t>
            </a:r>
            <a:r>
              <a:rPr lang="en-US" sz="2600" i="1" dirty="0">
                <a:latin typeface="Arial" panose="020B0604020202020204" pitchFamily="34" charset="0"/>
                <a:cs typeface="Arial" panose="020B0604020202020204" pitchFamily="34" charset="0"/>
              </a:rPr>
              <a:t>EAP requires autonomy.’</a:t>
            </a:r>
            <a:endParaRPr lang="en-US" sz="2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400" i="1" dirty="0"/>
          </a:p>
          <a:p>
            <a:pPr indent="-228600">
              <a:lnSpc>
                <a:spcPct val="90000"/>
              </a:lnSpc>
              <a:spcAft>
                <a:spcPts val="600"/>
              </a:spcAft>
              <a:buFont typeface="Arial" panose="020B0604020202020204" pitchFamily="34" charset="0"/>
              <a:buChar char="•"/>
            </a:pPr>
            <a:endParaRPr lang="en-US" sz="1400" dirty="0"/>
          </a:p>
        </p:txBody>
      </p:sp>
      <p:sp>
        <p:nvSpPr>
          <p:cNvPr id="15" name="TextBox 14">
            <a:extLst>
              <a:ext uri="{FF2B5EF4-FFF2-40B4-BE49-F238E27FC236}">
                <a16:creationId xmlns:a16="http://schemas.microsoft.com/office/drawing/2014/main" id="{020ACAF7-1C38-8D7E-8D20-31C0DA720279}"/>
              </a:ext>
            </a:extLst>
          </p:cNvPr>
          <p:cNvSpPr txBox="1"/>
          <p:nvPr/>
        </p:nvSpPr>
        <p:spPr>
          <a:xfrm>
            <a:off x="7032571" y="0"/>
            <a:ext cx="5156380" cy="978729"/>
          </a:xfrm>
          <a:prstGeom prst="rect">
            <a:avLst/>
          </a:prstGeom>
          <a:noFill/>
        </p:spPr>
        <p:txBody>
          <a:bodyPr wrap="square">
            <a:spAutoFit/>
          </a:bodyPr>
          <a:lstStyle/>
          <a:p>
            <a:pPr>
              <a:lnSpc>
                <a:spcPct val="90000"/>
              </a:lnSpc>
              <a:spcAft>
                <a:spcPts val="600"/>
              </a:spcAft>
            </a:pPr>
            <a:r>
              <a:rPr lang="en-US" sz="3200" b="1" dirty="0">
                <a:latin typeface="Arial" panose="020B0604020202020204" pitchFamily="34" charset="0"/>
                <a:cs typeface="Arial" panose="020B0604020202020204" pitchFamily="34" charset="0"/>
              </a:rPr>
              <a:t>Findings – points from interviews</a:t>
            </a:r>
          </a:p>
        </p:txBody>
      </p:sp>
      <p:pic>
        <p:nvPicPr>
          <p:cNvPr id="17" name="image2.png">
            <a:extLst>
              <a:ext uri="{FF2B5EF4-FFF2-40B4-BE49-F238E27FC236}">
                <a16:creationId xmlns:a16="http://schemas.microsoft.com/office/drawing/2014/main" id="{5B24FCA2-8FD4-DC58-755D-3E5C12E92E38}"/>
              </a:ext>
            </a:extLst>
          </p:cNvPr>
          <p:cNvPicPr/>
          <p:nvPr/>
        </p:nvPicPr>
        <p:blipFill>
          <a:blip r:embed="rId3">
            <a:alphaModFix amt="35000"/>
          </a:blip>
          <a:srcRect/>
          <a:stretch>
            <a:fillRect/>
          </a:stretch>
        </p:blipFill>
        <p:spPr>
          <a:xfrm>
            <a:off x="181839" y="4060"/>
            <a:ext cx="2874782" cy="1015200"/>
          </a:xfrm>
          <a:prstGeom prst="rect">
            <a:avLst/>
          </a:prstGeom>
          <a:ln/>
        </p:spPr>
      </p:pic>
      <p:pic>
        <p:nvPicPr>
          <p:cNvPr id="19" name="image6.png">
            <a:extLst>
              <a:ext uri="{FF2B5EF4-FFF2-40B4-BE49-F238E27FC236}">
                <a16:creationId xmlns:a16="http://schemas.microsoft.com/office/drawing/2014/main" id="{60E5038D-0C4A-FF41-A647-4D12F5BB1804}"/>
              </a:ext>
            </a:extLst>
          </p:cNvPr>
          <p:cNvPicPr/>
          <p:nvPr/>
        </p:nvPicPr>
        <p:blipFill>
          <a:blip r:embed="rId4">
            <a:alphaModFix amt="35000"/>
          </a:blip>
          <a:srcRect/>
          <a:stretch>
            <a:fillRect/>
          </a:stretch>
        </p:blipFill>
        <p:spPr>
          <a:xfrm>
            <a:off x="4105278" y="8340"/>
            <a:ext cx="2794635" cy="1010920"/>
          </a:xfrm>
          <a:prstGeom prst="rect">
            <a:avLst/>
          </a:prstGeom>
          <a:ln/>
        </p:spPr>
      </p:pic>
    </p:spTree>
    <p:extLst>
      <p:ext uri="{BB962C8B-B14F-4D97-AF65-F5344CB8AC3E}">
        <p14:creationId xmlns:p14="http://schemas.microsoft.com/office/powerpoint/2010/main" val="1150533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able, person, dining table&#10;&#10;Description automatically generated">
            <a:extLst>
              <a:ext uri="{FF2B5EF4-FFF2-40B4-BE49-F238E27FC236}">
                <a16:creationId xmlns:a16="http://schemas.microsoft.com/office/drawing/2014/main" id="{70E07AEC-0525-6EDE-142D-157614435D9C}"/>
              </a:ext>
            </a:extLst>
          </p:cNvPr>
          <p:cNvPicPr>
            <a:picLocks noChangeAspect="1"/>
          </p:cNvPicPr>
          <p:nvPr/>
        </p:nvPicPr>
        <p:blipFill rotWithShape="1">
          <a:blip r:embed="rId2">
            <a:alphaModFix amt="50000"/>
          </a:blip>
          <a:srcRect l="19031" r="1657"/>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361A666-0941-1113-F091-9B90E9483EFA}"/>
              </a:ext>
            </a:extLst>
          </p:cNvPr>
          <p:cNvSpPr txBox="1"/>
          <p:nvPr/>
        </p:nvSpPr>
        <p:spPr>
          <a:xfrm>
            <a:off x="7531610" y="-106023"/>
            <a:ext cx="4657341" cy="12506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rPr>
              <a:t>Findings – points from interviews</a:t>
            </a:r>
          </a:p>
        </p:txBody>
      </p:sp>
      <p:sp>
        <p:nvSpPr>
          <p:cNvPr id="8" name="TextBox 7">
            <a:extLst>
              <a:ext uri="{FF2B5EF4-FFF2-40B4-BE49-F238E27FC236}">
                <a16:creationId xmlns:a16="http://schemas.microsoft.com/office/drawing/2014/main" id="{200622F9-E5F4-68C5-77FF-97A53CD58810}"/>
              </a:ext>
            </a:extLst>
          </p:cNvPr>
          <p:cNvSpPr txBox="1"/>
          <p:nvPr/>
        </p:nvSpPr>
        <p:spPr>
          <a:xfrm>
            <a:off x="7531609" y="1250624"/>
            <a:ext cx="4657341" cy="5809246"/>
          </a:xfrm>
          <a:prstGeom prst="rect">
            <a:avLst/>
          </a:prstGeom>
        </p:spPr>
        <p:txBody>
          <a:bodyPr vert="horz" lIns="91440" tIns="45720" rIns="91440" bIns="45720" rtlCol="0">
            <a:normAutofit fontScale="25000" lnSpcReduction="20000"/>
          </a:bodyPr>
          <a:lstStyle/>
          <a:p>
            <a:pPr>
              <a:lnSpc>
                <a:spcPct val="90000"/>
              </a:lnSpc>
              <a:spcAft>
                <a:spcPts val="600"/>
              </a:spcAft>
            </a:pPr>
            <a:r>
              <a:rPr lang="en-US" sz="9600" dirty="0">
                <a:latin typeface="Arial" panose="020B0604020202020204" pitchFamily="34" charset="0"/>
                <a:cs typeface="Arial" panose="020B0604020202020204" pitchFamily="34" charset="0"/>
              </a:rPr>
              <a:t>– teachers are interested in adopting student-</a:t>
            </a:r>
            <a:r>
              <a:rPr lang="en-US" sz="9600" dirty="0" err="1">
                <a:latin typeface="Arial" panose="020B0604020202020204" pitchFamily="34" charset="0"/>
                <a:cs typeface="Arial" panose="020B0604020202020204" pitchFamily="34" charset="0"/>
              </a:rPr>
              <a:t>centred</a:t>
            </a:r>
            <a:r>
              <a:rPr lang="en-US" sz="9600" dirty="0">
                <a:latin typeface="Arial" panose="020B0604020202020204" pitchFamily="34" charset="0"/>
                <a:cs typeface="Arial" panose="020B0604020202020204" pitchFamily="34" charset="0"/>
              </a:rPr>
              <a:t> methodologies, but many feel they need ongoing training and support to achieve this.   </a:t>
            </a:r>
          </a:p>
          <a:p>
            <a:pPr indent="-228600">
              <a:lnSpc>
                <a:spcPct val="90000"/>
              </a:lnSpc>
              <a:spcAft>
                <a:spcPts val="600"/>
              </a:spcAft>
              <a:buFont typeface="Arial" panose="020B0604020202020204" pitchFamily="34" charset="0"/>
              <a:buChar char="•"/>
            </a:pPr>
            <a:endParaRPr lang="en-US" sz="9600" dirty="0">
              <a:latin typeface="Arial" panose="020B0604020202020204" pitchFamily="34" charset="0"/>
              <a:cs typeface="Arial" panose="020B0604020202020204" pitchFamily="34" charset="0"/>
            </a:endParaRPr>
          </a:p>
          <a:p>
            <a:pPr>
              <a:lnSpc>
                <a:spcPct val="90000"/>
              </a:lnSpc>
              <a:spcAft>
                <a:spcPts val="600"/>
              </a:spcAft>
            </a:pPr>
            <a:r>
              <a:rPr lang="en-US" sz="9600" dirty="0">
                <a:latin typeface="Arial" panose="020B0604020202020204" pitchFamily="34" charset="0"/>
                <a:cs typeface="Arial" panose="020B0604020202020204" pitchFamily="34" charset="0"/>
              </a:rPr>
              <a:t>– teachers feel that their students are fortunate to be taught in this way when they did not have the experience themselves.  </a:t>
            </a:r>
          </a:p>
          <a:p>
            <a:pPr indent="-228600">
              <a:lnSpc>
                <a:spcPct val="90000"/>
              </a:lnSpc>
              <a:spcAft>
                <a:spcPts val="600"/>
              </a:spcAft>
              <a:buFont typeface="Arial" panose="020B0604020202020204" pitchFamily="34" charset="0"/>
              <a:buChar char="•"/>
            </a:pPr>
            <a:endParaRPr lang="en-US" sz="9600" dirty="0">
              <a:latin typeface="Arial" panose="020B0604020202020204" pitchFamily="34" charset="0"/>
              <a:cs typeface="Arial" panose="020B0604020202020204" pitchFamily="34" charset="0"/>
            </a:endParaRPr>
          </a:p>
          <a:p>
            <a:pPr>
              <a:lnSpc>
                <a:spcPct val="90000"/>
              </a:lnSpc>
              <a:spcAft>
                <a:spcPts val="600"/>
              </a:spcAft>
            </a:pPr>
            <a:r>
              <a:rPr lang="en-US" sz="9600" i="1" dirty="0">
                <a:latin typeface="Arial" panose="020B0604020202020204" pitchFamily="34" charset="0"/>
                <a:cs typeface="Arial" panose="020B0604020202020204" pitchFamily="34" charset="0"/>
              </a:rPr>
              <a:t>‘Teaching the theory is easy…. applying it is difficult’ </a:t>
            </a:r>
          </a:p>
          <a:p>
            <a:pPr indent="-228600">
              <a:lnSpc>
                <a:spcPct val="90000"/>
              </a:lnSpc>
              <a:spcAft>
                <a:spcPts val="600"/>
              </a:spcAft>
              <a:buFont typeface="Arial" panose="020B0604020202020204" pitchFamily="34" charset="0"/>
              <a:buChar char="•"/>
            </a:pPr>
            <a:endParaRPr lang="en-US" sz="9600" i="1" dirty="0">
              <a:latin typeface="Arial" panose="020B0604020202020204" pitchFamily="34" charset="0"/>
              <a:cs typeface="Arial" panose="020B0604020202020204" pitchFamily="34" charset="0"/>
            </a:endParaRPr>
          </a:p>
          <a:p>
            <a:pPr>
              <a:lnSpc>
                <a:spcPct val="90000"/>
              </a:lnSpc>
              <a:spcAft>
                <a:spcPts val="600"/>
              </a:spcAft>
            </a:pPr>
            <a:r>
              <a:rPr lang="en-US" sz="9600" i="1" dirty="0">
                <a:latin typeface="Arial" panose="020B0604020202020204" pitchFamily="34" charset="0"/>
                <a:cs typeface="Arial" panose="020B0604020202020204" pitchFamily="34" charset="0"/>
              </a:rPr>
              <a:t>‘I feel like I’m learning [EAP] </a:t>
            </a:r>
            <a:r>
              <a:rPr lang="en-US" sz="9600" b="1" dirty="0">
                <a:latin typeface="Arial" panose="020B0604020202020204" pitchFamily="34" charset="0"/>
                <a:cs typeface="Arial" panose="020B0604020202020204" pitchFamily="34" charset="0"/>
              </a:rPr>
              <a:t>with</a:t>
            </a:r>
            <a:r>
              <a:rPr lang="en-US" sz="9600" i="1" dirty="0">
                <a:latin typeface="Arial" panose="020B0604020202020204" pitchFamily="34" charset="0"/>
                <a:cs typeface="Arial" panose="020B0604020202020204" pitchFamily="34" charset="0"/>
              </a:rPr>
              <a:t> my students.’</a:t>
            </a:r>
          </a:p>
          <a:p>
            <a:pPr indent="-228600">
              <a:lnSpc>
                <a:spcPct val="90000"/>
              </a:lnSpc>
              <a:spcAft>
                <a:spcPts val="600"/>
              </a:spcAft>
              <a:buFont typeface="Arial" panose="020B0604020202020204" pitchFamily="34" charset="0"/>
              <a:buChar char="•"/>
            </a:pPr>
            <a:endParaRPr lang="en-US" sz="9600" i="1" dirty="0">
              <a:latin typeface="Arial" panose="020B0604020202020204" pitchFamily="34" charset="0"/>
              <a:cs typeface="Arial" panose="020B0604020202020204" pitchFamily="34" charset="0"/>
            </a:endParaRPr>
          </a:p>
          <a:p>
            <a:pPr>
              <a:lnSpc>
                <a:spcPct val="90000"/>
              </a:lnSpc>
              <a:spcAft>
                <a:spcPts val="600"/>
              </a:spcAft>
            </a:pPr>
            <a:r>
              <a:rPr lang="en-US" sz="9600" i="1" dirty="0">
                <a:latin typeface="Arial" panose="020B0604020202020204" pitchFamily="34" charset="0"/>
                <a:cs typeface="Arial" panose="020B0604020202020204" pitchFamily="34" charset="0"/>
              </a:rPr>
              <a:t>‘I’m learning on the job.’</a:t>
            </a:r>
          </a:p>
          <a:p>
            <a:pPr indent="-228600">
              <a:lnSpc>
                <a:spcPct val="90000"/>
              </a:lnSpc>
              <a:spcAft>
                <a:spcPts val="600"/>
              </a:spcAft>
              <a:buFont typeface="Arial" panose="020B0604020202020204" pitchFamily="34" charset="0"/>
              <a:buChar char="•"/>
            </a:pPr>
            <a:endParaRPr lang="en-US" sz="9600" i="1"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100" i="1" dirty="0"/>
          </a:p>
          <a:p>
            <a:pPr indent="-228600">
              <a:lnSpc>
                <a:spcPct val="90000"/>
              </a:lnSpc>
              <a:spcAft>
                <a:spcPts val="600"/>
              </a:spcAft>
              <a:buFont typeface="Arial" panose="020B0604020202020204" pitchFamily="34" charset="0"/>
              <a:buChar char="•"/>
            </a:pPr>
            <a:endParaRPr lang="en-US" sz="1100" i="1" dirty="0"/>
          </a:p>
          <a:p>
            <a:pPr indent="-228600">
              <a:lnSpc>
                <a:spcPct val="90000"/>
              </a:lnSpc>
              <a:spcAft>
                <a:spcPts val="600"/>
              </a:spcAft>
              <a:buFont typeface="Arial" panose="020B0604020202020204" pitchFamily="34" charset="0"/>
              <a:buChar char="•"/>
            </a:pPr>
            <a:endParaRPr lang="en-US" sz="1100" dirty="0"/>
          </a:p>
        </p:txBody>
      </p:sp>
      <p:pic>
        <p:nvPicPr>
          <p:cNvPr id="13" name="image6.png">
            <a:extLst>
              <a:ext uri="{FF2B5EF4-FFF2-40B4-BE49-F238E27FC236}">
                <a16:creationId xmlns:a16="http://schemas.microsoft.com/office/drawing/2014/main" id="{AA664DA3-04DD-53EF-187F-D5BD46AB26F4}"/>
              </a:ext>
            </a:extLst>
          </p:cNvPr>
          <p:cNvPicPr/>
          <p:nvPr/>
        </p:nvPicPr>
        <p:blipFill>
          <a:blip r:embed="rId3">
            <a:alphaModFix amt="50000"/>
          </a:blip>
          <a:srcRect/>
          <a:stretch>
            <a:fillRect/>
          </a:stretch>
        </p:blipFill>
        <p:spPr>
          <a:xfrm>
            <a:off x="4660391" y="0"/>
            <a:ext cx="2794635" cy="1010920"/>
          </a:xfrm>
          <a:prstGeom prst="rect">
            <a:avLst/>
          </a:prstGeom>
          <a:ln/>
        </p:spPr>
      </p:pic>
      <p:pic>
        <p:nvPicPr>
          <p:cNvPr id="14" name="image2.png">
            <a:extLst>
              <a:ext uri="{FF2B5EF4-FFF2-40B4-BE49-F238E27FC236}">
                <a16:creationId xmlns:a16="http://schemas.microsoft.com/office/drawing/2014/main" id="{B234438D-30CA-F6EE-04D5-2D0BABFD922A}"/>
              </a:ext>
            </a:extLst>
          </p:cNvPr>
          <p:cNvPicPr/>
          <p:nvPr/>
        </p:nvPicPr>
        <p:blipFill>
          <a:blip r:embed="rId4">
            <a:alphaModFix amt="35000"/>
          </a:blip>
          <a:srcRect/>
          <a:stretch>
            <a:fillRect/>
          </a:stretch>
        </p:blipFill>
        <p:spPr>
          <a:xfrm>
            <a:off x="0" y="11689"/>
            <a:ext cx="2874782" cy="1015200"/>
          </a:xfrm>
          <a:prstGeom prst="rect">
            <a:avLst/>
          </a:prstGeom>
          <a:ln/>
        </p:spPr>
      </p:pic>
    </p:spTree>
    <p:extLst>
      <p:ext uri="{BB962C8B-B14F-4D97-AF65-F5344CB8AC3E}">
        <p14:creationId xmlns:p14="http://schemas.microsoft.com/office/powerpoint/2010/main" val="1078322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A21E53-7E8B-8762-A93A-7C5D2CF3AF6A}"/>
              </a:ext>
            </a:extLst>
          </p:cNvPr>
          <p:cNvSpPr txBox="1"/>
          <p:nvPr/>
        </p:nvSpPr>
        <p:spPr>
          <a:xfrm>
            <a:off x="8115300" y="1562669"/>
            <a:ext cx="3389515" cy="23806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solidFill>
                  <a:schemeClr val="tx1">
                    <a:lumMod val="85000"/>
                    <a:lumOff val="15000"/>
                  </a:schemeClr>
                </a:solidFill>
                <a:latin typeface="Arial" panose="020B0604020202020204" pitchFamily="34" charset="0"/>
                <a:ea typeface="+mj-ea"/>
                <a:cs typeface="Arial" panose="020B0604020202020204" pitchFamily="34" charset="0"/>
              </a:rPr>
              <a:t>Challenges</a:t>
            </a:r>
          </a:p>
        </p:txBody>
      </p:sp>
      <p:pic>
        <p:nvPicPr>
          <p:cNvPr id="4" name="Picture 3" descr="A picture containing plant&#10;&#10;Description automatically generated">
            <a:extLst>
              <a:ext uri="{FF2B5EF4-FFF2-40B4-BE49-F238E27FC236}">
                <a16:creationId xmlns:a16="http://schemas.microsoft.com/office/drawing/2014/main" id="{39685569-818B-208D-71AE-2F08664331E6}"/>
              </a:ext>
            </a:extLst>
          </p:cNvPr>
          <p:cNvPicPr>
            <a:picLocks noChangeAspect="1"/>
          </p:cNvPicPr>
          <p:nvPr/>
        </p:nvPicPr>
        <p:blipFill rotWithShape="1">
          <a:blip r:embed="rId2">
            <a:alphaModFix amt="50000"/>
          </a:blip>
          <a:srcRect l="23324" r="2065" b="-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pic>
        <p:nvPicPr>
          <p:cNvPr id="5" name="image2.png">
            <a:extLst>
              <a:ext uri="{FF2B5EF4-FFF2-40B4-BE49-F238E27FC236}">
                <a16:creationId xmlns:a16="http://schemas.microsoft.com/office/drawing/2014/main" id="{F0A97127-3B27-EA6B-A3D4-966377D7380E}"/>
              </a:ext>
            </a:extLst>
          </p:cNvPr>
          <p:cNvPicPr/>
          <p:nvPr/>
        </p:nvPicPr>
        <p:blipFill>
          <a:blip r:embed="rId3">
            <a:alphaModFix amt="35000"/>
          </a:blip>
          <a:srcRect/>
          <a:stretch>
            <a:fillRect/>
          </a:stretch>
        </p:blipFill>
        <p:spPr>
          <a:xfrm>
            <a:off x="0" y="0"/>
            <a:ext cx="2874782" cy="1015200"/>
          </a:xfrm>
          <a:prstGeom prst="rect">
            <a:avLst/>
          </a:prstGeom>
          <a:ln/>
        </p:spPr>
      </p:pic>
      <p:pic>
        <p:nvPicPr>
          <p:cNvPr id="6" name="image6.png">
            <a:extLst>
              <a:ext uri="{FF2B5EF4-FFF2-40B4-BE49-F238E27FC236}">
                <a16:creationId xmlns:a16="http://schemas.microsoft.com/office/drawing/2014/main" id="{2584C3D0-7DB4-B900-ECB5-A4C93C430DAC}"/>
              </a:ext>
            </a:extLst>
          </p:cNvPr>
          <p:cNvPicPr/>
          <p:nvPr/>
        </p:nvPicPr>
        <p:blipFill>
          <a:blip r:embed="rId4">
            <a:alphaModFix amt="50000"/>
          </a:blip>
          <a:srcRect/>
          <a:stretch>
            <a:fillRect/>
          </a:stretch>
        </p:blipFill>
        <p:spPr>
          <a:xfrm>
            <a:off x="9286875" y="104293"/>
            <a:ext cx="2794635" cy="1010920"/>
          </a:xfrm>
          <a:prstGeom prst="rect">
            <a:avLst/>
          </a:prstGeom>
          <a:ln/>
        </p:spPr>
      </p:pic>
    </p:spTree>
    <p:extLst>
      <p:ext uri="{BB962C8B-B14F-4D97-AF65-F5344CB8AC3E}">
        <p14:creationId xmlns:p14="http://schemas.microsoft.com/office/powerpoint/2010/main" val="242787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up of a person writing on a piece of paper&#10;&#10;Description automatically generated">
            <a:extLst>
              <a:ext uri="{FF2B5EF4-FFF2-40B4-BE49-F238E27FC236}">
                <a16:creationId xmlns:a16="http://schemas.microsoft.com/office/drawing/2014/main" id="{D07B3769-C637-35B4-80E0-C0970BF8B14E}"/>
              </a:ext>
            </a:extLst>
          </p:cNvPr>
          <p:cNvPicPr>
            <a:picLocks noChangeAspect="1"/>
          </p:cNvPicPr>
          <p:nvPr/>
        </p:nvPicPr>
        <p:blipFill rotWithShape="1">
          <a:blip r:embed="rId2">
            <a:alphaModFix amt="50000"/>
          </a:blip>
          <a:srcRect l="24994" r="2499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8" name="TextBox 7">
            <a:extLst>
              <a:ext uri="{FF2B5EF4-FFF2-40B4-BE49-F238E27FC236}">
                <a16:creationId xmlns:a16="http://schemas.microsoft.com/office/drawing/2014/main" id="{3BE5F48F-AB4C-DE80-B629-DF53F3749620}"/>
              </a:ext>
            </a:extLst>
          </p:cNvPr>
          <p:cNvSpPr txBox="1"/>
          <p:nvPr/>
        </p:nvSpPr>
        <p:spPr>
          <a:xfrm>
            <a:off x="6096000" y="128586"/>
            <a:ext cx="6095998" cy="7243763"/>
          </a:xfrm>
          <a:prstGeom prst="rect">
            <a:avLst/>
          </a:prstGeom>
        </p:spPr>
        <p:txBody>
          <a:bodyPr vert="horz" lIns="91440" tIns="45720" rIns="91440" bIns="45720" rtlCol="0">
            <a:normAutofit lnSpcReduction="10000"/>
          </a:bodyPr>
          <a:lstStyle/>
          <a:p>
            <a:pPr>
              <a:lnSpc>
                <a:spcPct val="90000"/>
              </a:lnSpc>
              <a:spcAft>
                <a:spcPts val="600"/>
              </a:spcAft>
            </a:pPr>
            <a:r>
              <a:rPr lang="en-US" sz="3200" b="1" dirty="0">
                <a:latin typeface="Arial" panose="020B0604020202020204" pitchFamily="34" charset="0"/>
                <a:cs typeface="Arial" panose="020B0604020202020204" pitchFamily="34" charset="0"/>
              </a:rPr>
              <a:t>Motivation</a:t>
            </a:r>
            <a:endParaRPr lang="en-US" sz="3200" dirty="0">
              <a:latin typeface="Arial" panose="020B0604020202020204" pitchFamily="34" charset="0"/>
              <a:cs typeface="Arial" panose="020B0604020202020204" pitchFamily="34" charset="0"/>
            </a:endParaRPr>
          </a:p>
          <a:p>
            <a:pPr>
              <a:lnSpc>
                <a:spcPct val="90000"/>
              </a:lnSpc>
              <a:spcAft>
                <a:spcPts val="600"/>
              </a:spcAft>
            </a:pPr>
            <a:endParaRPr lang="en-US" sz="1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for some teachers, convincing students of the benefits of an EAP approach (rather than exam preparation) has been challenging.  </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i="1" dirty="0">
                <a:latin typeface="Arial" panose="020B0604020202020204" pitchFamily="34" charset="0"/>
                <a:cs typeface="Arial" panose="020B0604020202020204" pitchFamily="34" charset="0"/>
              </a:rPr>
              <a:t>	‘One thing that has puzzled me is 	how to motivate my students in an 	EAP 	classroom. It seems they 	value their specialist subjects 	much more. This experience has 	taught me to 	consider ways of 	teaching from the perspective of my 	students.’</a:t>
            </a:r>
          </a:p>
          <a:p>
            <a:pPr indent="-228600">
              <a:lnSpc>
                <a:spcPct val="90000"/>
              </a:lnSpc>
              <a:spcAft>
                <a:spcPts val="600"/>
              </a:spcAft>
              <a:buFont typeface="Arial" panose="020B0604020202020204" pitchFamily="34" charset="0"/>
              <a:buChar char="•"/>
            </a:pPr>
            <a:endParaRPr lang="en-US" sz="2400" i="1" dirty="0">
              <a:latin typeface="Arial" panose="020B0604020202020204" pitchFamily="34" charset="0"/>
              <a:cs typeface="Arial" panose="020B0604020202020204" pitchFamily="34" charset="0"/>
            </a:endParaRPr>
          </a:p>
          <a:p>
            <a:pPr>
              <a:lnSpc>
                <a:spcPct val="90000"/>
              </a:lnSpc>
              <a:spcAft>
                <a:spcPts val="600"/>
              </a:spcAft>
            </a:pPr>
            <a:r>
              <a:rPr lang="en-US" sz="2400" i="1" dirty="0">
                <a:latin typeface="Arial" panose="020B0604020202020204" pitchFamily="34" charset="0"/>
                <a:cs typeface="Arial" panose="020B0604020202020204" pitchFamily="34" charset="0"/>
              </a:rPr>
              <a:t>	‘Students haven’t transferred from 	</a:t>
            </a:r>
            <a:r>
              <a:rPr lang="en-US" sz="2400" i="1" dirty="0" err="1">
                <a:latin typeface="Arial" panose="020B0604020202020204" pitchFamily="34" charset="0"/>
                <a:cs typeface="Arial" panose="020B0604020202020204" pitchFamily="34" charset="0"/>
              </a:rPr>
              <a:t>GaoKao</a:t>
            </a:r>
            <a:r>
              <a:rPr lang="en-US" sz="2400" i="1" dirty="0">
                <a:latin typeface="Arial" panose="020B0604020202020204" pitchFamily="34" charset="0"/>
                <a:cs typeface="Arial" panose="020B0604020202020204" pitchFamily="34" charset="0"/>
              </a:rPr>
              <a:t> mode to EAP mode.’</a:t>
            </a:r>
          </a:p>
          <a:p>
            <a:pPr indent="-228600">
              <a:lnSpc>
                <a:spcPct val="90000"/>
              </a:lnSpc>
              <a:spcAft>
                <a:spcPts val="600"/>
              </a:spcAft>
              <a:buFont typeface="Arial" panose="020B0604020202020204" pitchFamily="34" charset="0"/>
              <a:buChar char="•"/>
            </a:pPr>
            <a:endParaRPr lang="en-US" sz="2400" i="1"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Some students are upset that they 	can’t do work for CET-4 or CET-6.’</a:t>
            </a:r>
            <a:endParaRPr lang="en-US" sz="24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400" i="1" dirty="0"/>
          </a:p>
          <a:p>
            <a:pPr indent="-228600">
              <a:lnSpc>
                <a:spcPct val="90000"/>
              </a:lnSpc>
              <a:spcAft>
                <a:spcPts val="600"/>
              </a:spcAft>
              <a:buFont typeface="Arial" panose="020B0604020202020204" pitchFamily="34" charset="0"/>
              <a:buChar char="•"/>
            </a:pPr>
            <a:endParaRPr lang="en-US" sz="1400" i="1" dirty="0"/>
          </a:p>
          <a:p>
            <a:pPr indent="-228600">
              <a:lnSpc>
                <a:spcPct val="90000"/>
              </a:lnSpc>
              <a:spcAft>
                <a:spcPts val="600"/>
              </a:spcAft>
              <a:buFont typeface="Arial" panose="020B0604020202020204" pitchFamily="34" charset="0"/>
              <a:buChar char="•"/>
            </a:pPr>
            <a:endParaRPr lang="en-US" sz="1400" dirty="0"/>
          </a:p>
        </p:txBody>
      </p:sp>
      <p:pic>
        <p:nvPicPr>
          <p:cNvPr id="14" name="image6.png">
            <a:extLst>
              <a:ext uri="{FF2B5EF4-FFF2-40B4-BE49-F238E27FC236}">
                <a16:creationId xmlns:a16="http://schemas.microsoft.com/office/drawing/2014/main" id="{39A93EB7-771C-99AD-7CBA-CD15A89E790E}"/>
              </a:ext>
            </a:extLst>
          </p:cNvPr>
          <p:cNvPicPr/>
          <p:nvPr/>
        </p:nvPicPr>
        <p:blipFill>
          <a:blip r:embed="rId3">
            <a:alphaModFix amt="50000"/>
          </a:blip>
          <a:srcRect/>
          <a:stretch>
            <a:fillRect/>
          </a:stretch>
        </p:blipFill>
        <p:spPr>
          <a:xfrm>
            <a:off x="9397365" y="-114300"/>
            <a:ext cx="2794635" cy="1010920"/>
          </a:xfrm>
          <a:prstGeom prst="rect">
            <a:avLst/>
          </a:prstGeom>
          <a:ln/>
        </p:spPr>
      </p:pic>
      <p:pic>
        <p:nvPicPr>
          <p:cNvPr id="15" name="image2.png">
            <a:extLst>
              <a:ext uri="{FF2B5EF4-FFF2-40B4-BE49-F238E27FC236}">
                <a16:creationId xmlns:a16="http://schemas.microsoft.com/office/drawing/2014/main" id="{AF8BD774-C698-6887-54C4-F5D9386D86E7}"/>
              </a:ext>
            </a:extLst>
          </p:cNvPr>
          <p:cNvPicPr/>
          <p:nvPr/>
        </p:nvPicPr>
        <p:blipFill>
          <a:blip r:embed="rId4">
            <a:alphaModFix amt="50000"/>
          </a:blip>
          <a:srcRect/>
          <a:stretch>
            <a:fillRect/>
          </a:stretch>
        </p:blipFill>
        <p:spPr>
          <a:xfrm>
            <a:off x="0" y="0"/>
            <a:ext cx="2874782" cy="1015200"/>
          </a:xfrm>
          <a:prstGeom prst="rect">
            <a:avLst/>
          </a:prstGeom>
          <a:ln/>
        </p:spPr>
      </p:pic>
    </p:spTree>
    <p:extLst>
      <p:ext uri="{BB962C8B-B14F-4D97-AF65-F5344CB8AC3E}">
        <p14:creationId xmlns:p14="http://schemas.microsoft.com/office/powerpoint/2010/main" val="118708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nt&#10;&#10;Description automatically generated">
            <a:extLst>
              <a:ext uri="{FF2B5EF4-FFF2-40B4-BE49-F238E27FC236}">
                <a16:creationId xmlns:a16="http://schemas.microsoft.com/office/drawing/2014/main" id="{6063C422-DCDD-CB30-36AF-4441B90BE3C5}"/>
              </a:ext>
            </a:extLst>
          </p:cNvPr>
          <p:cNvPicPr>
            <a:picLocks noChangeAspect="1"/>
          </p:cNvPicPr>
          <p:nvPr/>
        </p:nvPicPr>
        <p:blipFill rotWithShape="1">
          <a:blip r:embed="rId2">
            <a:alphaModFix amt="50000"/>
          </a:blip>
          <a:srcRect l="58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6EC6FA8-9E88-7536-391F-0BCC26280F50}"/>
              </a:ext>
            </a:extLst>
          </p:cNvPr>
          <p:cNvSpPr txBox="1"/>
          <p:nvPr/>
        </p:nvSpPr>
        <p:spPr>
          <a:xfrm>
            <a:off x="127950" y="893487"/>
            <a:ext cx="4954688" cy="1899912"/>
          </a:xfrm>
          <a:prstGeom prst="rect">
            <a:avLst/>
          </a:prstGeom>
        </p:spPr>
        <p:txBody>
          <a:bodyPr vert="horz" lIns="91440" tIns="45720" rIns="91440" bIns="45720" rtlCol="0" anchor="ctr">
            <a:normAutofit/>
          </a:bodyPr>
          <a:lstStyle/>
          <a:p>
            <a:pPr>
              <a:spcBef>
                <a:spcPct val="0"/>
              </a:spcBef>
              <a:spcAft>
                <a:spcPts val="600"/>
              </a:spcAft>
            </a:pPr>
            <a:r>
              <a:rPr lang="en-US" sz="3600" b="1" dirty="0">
                <a:latin typeface="Arial" panose="020B0604020202020204" pitchFamily="34" charset="0"/>
                <a:ea typeface="+mj-ea"/>
                <a:cs typeface="Arial" panose="020B0604020202020204" pitchFamily="34" charset="0"/>
              </a:rPr>
              <a:t>Caution! EAP under (De)construction</a:t>
            </a:r>
          </a:p>
        </p:txBody>
      </p:sp>
      <p:sp>
        <p:nvSpPr>
          <p:cNvPr id="8" name="TextBox 7">
            <a:extLst>
              <a:ext uri="{FF2B5EF4-FFF2-40B4-BE49-F238E27FC236}">
                <a16:creationId xmlns:a16="http://schemas.microsoft.com/office/drawing/2014/main" id="{B6237B31-CB7F-28F3-F82E-F8EA2A756559}"/>
              </a:ext>
            </a:extLst>
          </p:cNvPr>
          <p:cNvSpPr txBox="1"/>
          <p:nvPr/>
        </p:nvSpPr>
        <p:spPr>
          <a:xfrm>
            <a:off x="146817" y="2816912"/>
            <a:ext cx="5168448" cy="4325853"/>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latin typeface="Arial" panose="020B0604020202020204" pitchFamily="34" charset="0"/>
                <a:cs typeface="Arial" panose="020B0604020202020204" pitchFamily="34" charset="0"/>
              </a:rPr>
              <a:t>– professional identity (re)construction of Chinese teachers training as EAP practitioners.</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deconstruction of </a:t>
            </a:r>
            <a:r>
              <a:rPr lang="en-US" sz="2400" dirty="0">
                <a:effectLst/>
                <a:latin typeface="Arial" panose="020B0604020202020204" pitchFamily="34" charset="0"/>
                <a:cs typeface="Arial" panose="020B0604020202020204" pitchFamily="34" charset="0"/>
              </a:rPr>
              <a:t>Western-centric and postgraduate-oriented notions of EAP.</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constructive deconstruction of </a:t>
            </a:r>
            <a:r>
              <a:rPr lang="en-US" sz="2400" dirty="0">
                <a:effectLst/>
                <a:latin typeface="Arial" panose="020B0604020202020204" pitchFamily="34" charset="0"/>
                <a:cs typeface="Arial" panose="020B0604020202020204" pitchFamily="34" charset="0"/>
              </a:rPr>
              <a:t>experiences of Chinese university English teachers. </a:t>
            </a: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1900" dirty="0"/>
              <a:t>    </a:t>
            </a:r>
          </a:p>
        </p:txBody>
      </p:sp>
      <p:pic>
        <p:nvPicPr>
          <p:cNvPr id="9" name="image2.png">
            <a:extLst>
              <a:ext uri="{FF2B5EF4-FFF2-40B4-BE49-F238E27FC236}">
                <a16:creationId xmlns:a16="http://schemas.microsoft.com/office/drawing/2014/main" id="{9B4041EF-C3D8-8F49-BFD7-B61208C7B0FB}"/>
              </a:ext>
            </a:extLst>
          </p:cNvPr>
          <p:cNvPicPr/>
          <p:nvPr/>
        </p:nvPicPr>
        <p:blipFill>
          <a:blip r:embed="rId3"/>
          <a:srcRect/>
          <a:stretch>
            <a:fillRect/>
          </a:stretch>
        </p:blipFill>
        <p:spPr>
          <a:xfrm>
            <a:off x="146817" y="284775"/>
            <a:ext cx="2874782" cy="1015200"/>
          </a:xfrm>
          <a:prstGeom prst="rect">
            <a:avLst/>
          </a:prstGeom>
          <a:ln/>
        </p:spPr>
      </p:pic>
      <p:pic>
        <p:nvPicPr>
          <p:cNvPr id="10" name="image6.png">
            <a:extLst>
              <a:ext uri="{FF2B5EF4-FFF2-40B4-BE49-F238E27FC236}">
                <a16:creationId xmlns:a16="http://schemas.microsoft.com/office/drawing/2014/main" id="{B896EA6E-6FDB-65E8-4430-59197EC161DB}"/>
              </a:ext>
            </a:extLst>
          </p:cNvPr>
          <p:cNvPicPr/>
          <p:nvPr/>
        </p:nvPicPr>
        <p:blipFill>
          <a:blip r:embed="rId4">
            <a:alphaModFix amt="50000"/>
          </a:blip>
          <a:srcRect/>
          <a:stretch>
            <a:fillRect/>
          </a:stretch>
        </p:blipFill>
        <p:spPr>
          <a:xfrm>
            <a:off x="9269415" y="284775"/>
            <a:ext cx="2794635" cy="1010920"/>
          </a:xfrm>
          <a:prstGeom prst="rect">
            <a:avLst/>
          </a:prstGeom>
          <a:ln/>
        </p:spPr>
      </p:pic>
    </p:spTree>
    <p:extLst>
      <p:ext uri="{BB962C8B-B14F-4D97-AF65-F5344CB8AC3E}">
        <p14:creationId xmlns:p14="http://schemas.microsoft.com/office/powerpoint/2010/main" val="835533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person writing on a piece of paper&#10;&#10;Description automatically generated">
            <a:extLst>
              <a:ext uri="{FF2B5EF4-FFF2-40B4-BE49-F238E27FC236}">
                <a16:creationId xmlns:a16="http://schemas.microsoft.com/office/drawing/2014/main" id="{F7870BCB-89D4-7482-9498-ACA8AFCE9F04}"/>
              </a:ext>
            </a:extLst>
          </p:cNvPr>
          <p:cNvPicPr>
            <a:picLocks noChangeAspect="1"/>
          </p:cNvPicPr>
          <p:nvPr/>
        </p:nvPicPr>
        <p:blipFill rotWithShape="1">
          <a:blip r:embed="rId2">
            <a:alphaModFix amt="50000"/>
          </a:blip>
          <a:srcRect l="20688"/>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681DA18-1A8B-05BD-5897-A9F755CE0616}"/>
              </a:ext>
            </a:extLst>
          </p:cNvPr>
          <p:cNvSpPr txBox="1"/>
          <p:nvPr/>
        </p:nvSpPr>
        <p:spPr>
          <a:xfrm>
            <a:off x="6643688" y="78586"/>
            <a:ext cx="5545263" cy="7250902"/>
          </a:xfrm>
          <a:prstGeom prst="rect">
            <a:avLst/>
          </a:prstGeom>
        </p:spPr>
        <p:txBody>
          <a:bodyPr vert="horz" lIns="91440" tIns="45720" rIns="91440" bIns="45720" rtlCol="0">
            <a:normAutofit fontScale="77500" lnSpcReduction="20000"/>
          </a:bodyPr>
          <a:lstStyle/>
          <a:p>
            <a:pPr>
              <a:lnSpc>
                <a:spcPct val="90000"/>
              </a:lnSpc>
            </a:pPr>
            <a:r>
              <a:rPr lang="en-US" sz="3500" b="1" dirty="0">
                <a:latin typeface="Arial" panose="020B0604020202020204" pitchFamily="34" charset="0"/>
                <a:cs typeface="Arial" panose="020B0604020202020204" pitchFamily="34" charset="0"/>
              </a:rPr>
              <a:t>Assessment</a:t>
            </a:r>
          </a:p>
          <a:p>
            <a:pPr indent="-228600">
              <a:lnSpc>
                <a:spcPct val="120000"/>
              </a:lnSpc>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120000"/>
              </a:lnSpc>
            </a:pPr>
            <a:r>
              <a:rPr lang="en-US" sz="2800" dirty="0">
                <a:latin typeface="Arial" panose="020B0604020202020204" pitchFamily="34" charset="0"/>
                <a:cs typeface="Arial" panose="020B0604020202020204" pitchFamily="34" charset="0"/>
              </a:rPr>
              <a:t>EAP Assessment format and objectives are very different from General English and Standard English Language Tests (</a:t>
            </a:r>
            <a:r>
              <a:rPr lang="en-US" sz="2800" dirty="0" err="1">
                <a:latin typeface="Arial" panose="020B0604020202020204" pitchFamily="34" charset="0"/>
                <a:cs typeface="Arial" panose="020B0604020202020204" pitchFamily="34" charset="0"/>
              </a:rPr>
              <a:t>eg.</a:t>
            </a:r>
            <a:r>
              <a:rPr lang="en-US" sz="2800" dirty="0">
                <a:latin typeface="Arial" panose="020B0604020202020204" pitchFamily="34" charset="0"/>
                <a:cs typeface="Arial" panose="020B0604020202020204" pitchFamily="34" charset="0"/>
              </a:rPr>
              <a:t> listening-into-note-taking). </a:t>
            </a:r>
          </a:p>
          <a:p>
            <a:pPr>
              <a:lnSpc>
                <a:spcPct val="120000"/>
              </a:lnSpc>
            </a:pPr>
            <a:endParaRPr lang="en-US" sz="2800" dirty="0">
              <a:latin typeface="Arial" panose="020B0604020202020204" pitchFamily="34" charset="0"/>
              <a:cs typeface="Arial" panose="020B0604020202020204" pitchFamily="34" charset="0"/>
            </a:endParaRPr>
          </a:p>
          <a:p>
            <a:pPr>
              <a:lnSpc>
                <a:spcPct val="120000"/>
              </a:lnSpc>
              <a:spcAft>
                <a:spcPts val="600"/>
              </a:spcAft>
            </a:pPr>
            <a:r>
              <a:rPr lang="en-US" sz="2800" dirty="0">
                <a:latin typeface="Arial" panose="020B0604020202020204" pitchFamily="34" charset="0"/>
                <a:cs typeface="Arial" panose="020B0604020202020204" pitchFamily="34" charset="0"/>
              </a:rPr>
              <a:t>	Teachers feel a need to help 	students overcome </a:t>
            </a:r>
            <a:r>
              <a:rPr lang="en-US" sz="2800" i="1" dirty="0">
                <a:latin typeface="Arial" panose="020B0604020202020204" pitchFamily="34" charset="0"/>
                <a:cs typeface="Arial" panose="020B0604020202020204" pitchFamily="34" charset="0"/>
              </a:rPr>
              <a:t>‘fossilization 	of learning habits.’ </a:t>
            </a:r>
          </a:p>
          <a:p>
            <a:pPr indent="-228600">
              <a:lnSpc>
                <a:spcPct val="120000"/>
              </a:lnSpc>
              <a:spcAft>
                <a:spcPts val="600"/>
              </a:spcAft>
              <a:buFont typeface="Arial" panose="020B0604020202020204" pitchFamily="34" charset="0"/>
              <a:buChar char="•"/>
            </a:pPr>
            <a:endParaRPr lang="en-US" sz="2800" i="1" dirty="0">
              <a:latin typeface="Arial" panose="020B0604020202020204" pitchFamily="34" charset="0"/>
              <a:cs typeface="Arial" panose="020B0604020202020204" pitchFamily="34" charset="0"/>
            </a:endParaRPr>
          </a:p>
          <a:p>
            <a:pPr>
              <a:lnSpc>
                <a:spcPct val="120000"/>
              </a:lnSpc>
              <a:spcAft>
                <a:spcPts val="600"/>
              </a:spcAft>
            </a:pPr>
            <a:r>
              <a:rPr lang="en-US" sz="2800" i="1" dirty="0">
                <a:latin typeface="Arial" panose="020B0604020202020204" pitchFamily="34" charset="0"/>
                <a:cs typeface="Arial" panose="020B0604020202020204" pitchFamily="34" charset="0"/>
              </a:rPr>
              <a:t>	‘Some students find it hard to 	see the relationship between 	what 	is taught and what is assessed.’</a:t>
            </a:r>
          </a:p>
          <a:p>
            <a:pPr indent="-228600">
              <a:lnSpc>
                <a:spcPct val="120000"/>
              </a:lnSpc>
              <a:spcAft>
                <a:spcPts val="600"/>
              </a:spcAft>
              <a:buFont typeface="Arial" panose="020B0604020202020204" pitchFamily="34" charset="0"/>
              <a:buChar char="•"/>
            </a:pPr>
            <a:endParaRPr lang="en-US" sz="2800" i="1" dirty="0">
              <a:latin typeface="Arial" panose="020B0604020202020204" pitchFamily="34" charset="0"/>
              <a:cs typeface="Arial" panose="020B0604020202020204" pitchFamily="34" charset="0"/>
            </a:endParaRPr>
          </a:p>
          <a:p>
            <a:pPr>
              <a:lnSpc>
                <a:spcPct val="120000"/>
              </a:lnSpc>
              <a:spcAft>
                <a:spcPts val="600"/>
              </a:spcAft>
            </a:pPr>
            <a:r>
              <a:rPr lang="en-US" sz="2800" dirty="0">
                <a:latin typeface="Arial" panose="020B0604020202020204" pitchFamily="34" charset="0"/>
                <a:cs typeface="Arial" panose="020B0604020202020204" pitchFamily="34" charset="0"/>
              </a:rPr>
              <a:t>Concerns were also raised about the changing role of technology in learning and assessment. </a:t>
            </a:r>
          </a:p>
          <a:p>
            <a:pPr indent="-228600">
              <a:lnSpc>
                <a:spcPct val="90000"/>
              </a:lnSpc>
              <a:spcAft>
                <a:spcPts val="600"/>
              </a:spcAft>
              <a:buFont typeface="Arial" panose="020B0604020202020204" pitchFamily="34" charset="0"/>
              <a:buChar char="•"/>
            </a:pPr>
            <a:endParaRPr lang="en-US" sz="1400" i="1" dirty="0"/>
          </a:p>
          <a:p>
            <a:pPr indent="-228600">
              <a:lnSpc>
                <a:spcPct val="90000"/>
              </a:lnSpc>
              <a:buFont typeface="Arial" panose="020B0604020202020204" pitchFamily="34" charset="0"/>
              <a:buChar char="•"/>
            </a:pPr>
            <a:endParaRPr lang="en-US" sz="1400" dirty="0"/>
          </a:p>
        </p:txBody>
      </p:sp>
      <p:pic>
        <p:nvPicPr>
          <p:cNvPr id="11" name="image2.png">
            <a:extLst>
              <a:ext uri="{FF2B5EF4-FFF2-40B4-BE49-F238E27FC236}">
                <a16:creationId xmlns:a16="http://schemas.microsoft.com/office/drawing/2014/main" id="{5A255BBC-F32B-6F85-FD38-008B5A88DDBC}"/>
              </a:ext>
            </a:extLst>
          </p:cNvPr>
          <p:cNvPicPr/>
          <p:nvPr/>
        </p:nvPicPr>
        <p:blipFill>
          <a:blip r:embed="rId3">
            <a:alphaModFix amt="50000"/>
          </a:blip>
          <a:srcRect/>
          <a:stretch>
            <a:fillRect/>
          </a:stretch>
        </p:blipFill>
        <p:spPr>
          <a:xfrm>
            <a:off x="0" y="0"/>
            <a:ext cx="2874782" cy="1015200"/>
          </a:xfrm>
          <a:prstGeom prst="rect">
            <a:avLst/>
          </a:prstGeom>
          <a:ln/>
        </p:spPr>
      </p:pic>
      <p:pic>
        <p:nvPicPr>
          <p:cNvPr id="12" name="image6.png">
            <a:extLst>
              <a:ext uri="{FF2B5EF4-FFF2-40B4-BE49-F238E27FC236}">
                <a16:creationId xmlns:a16="http://schemas.microsoft.com/office/drawing/2014/main" id="{BA806AA7-6BFD-2E97-F1C3-4BD0AF731D10}"/>
              </a:ext>
            </a:extLst>
          </p:cNvPr>
          <p:cNvPicPr/>
          <p:nvPr/>
        </p:nvPicPr>
        <p:blipFill>
          <a:blip r:embed="rId4">
            <a:alphaModFix amt="50000"/>
          </a:blip>
          <a:srcRect/>
          <a:stretch>
            <a:fillRect/>
          </a:stretch>
        </p:blipFill>
        <p:spPr>
          <a:xfrm>
            <a:off x="9394316" y="-114300"/>
            <a:ext cx="2794635" cy="1010920"/>
          </a:xfrm>
          <a:prstGeom prst="rect">
            <a:avLst/>
          </a:prstGeom>
          <a:ln/>
        </p:spPr>
      </p:pic>
    </p:spTree>
    <p:extLst>
      <p:ext uri="{BB962C8B-B14F-4D97-AF65-F5344CB8AC3E}">
        <p14:creationId xmlns:p14="http://schemas.microsoft.com/office/powerpoint/2010/main" val="1088128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158FA0-F05E-EF80-C5C4-74A868C91CE2}"/>
              </a:ext>
            </a:extLst>
          </p:cNvPr>
          <p:cNvSpPr txBox="1"/>
          <p:nvPr/>
        </p:nvSpPr>
        <p:spPr>
          <a:xfrm>
            <a:off x="-3048" y="-222779"/>
            <a:ext cx="6622921"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rPr>
              <a:t>Collaboration with international pair teachers</a:t>
            </a:r>
          </a:p>
        </p:txBody>
      </p:sp>
      <p:sp>
        <p:nvSpPr>
          <p:cNvPr id="3" name="TextBox 2">
            <a:extLst>
              <a:ext uri="{FF2B5EF4-FFF2-40B4-BE49-F238E27FC236}">
                <a16:creationId xmlns:a16="http://schemas.microsoft.com/office/drawing/2014/main" id="{BCB33356-A031-796F-3696-949AA5C9FF26}"/>
              </a:ext>
            </a:extLst>
          </p:cNvPr>
          <p:cNvSpPr txBox="1"/>
          <p:nvPr/>
        </p:nvSpPr>
        <p:spPr>
          <a:xfrm>
            <a:off x="3048" y="1404610"/>
            <a:ext cx="7555040" cy="5067628"/>
          </a:xfrm>
          <a:prstGeom prst="rect">
            <a:avLst/>
          </a:prstGeom>
        </p:spPr>
        <p:txBody>
          <a:bodyPr vert="horz" lIns="91440" tIns="45720" rIns="91440" bIns="45720" rtlCol="0">
            <a:noAutofit/>
          </a:bodyPr>
          <a:lstStyle/>
          <a:p>
            <a:pPr>
              <a:lnSpc>
                <a:spcPct val="90000"/>
              </a:lnSpc>
              <a:spcAft>
                <a:spcPts val="600"/>
              </a:spcAft>
            </a:pPr>
            <a:r>
              <a:rPr lang="en-US" sz="2400" dirty="0">
                <a:latin typeface="Arial" panose="020B0604020202020204" pitchFamily="34" charset="0"/>
                <a:cs typeface="Arial" panose="020B0604020202020204" pitchFamily="34" charset="0"/>
              </a:rPr>
              <a:t>All teachers share classes with international EAP teachers. </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While all classes involve integration of skills, Chinese EAP teachers are primarily responsible for Reading and Listening assessments and international EAP teachers for Writing and Speaking assessments.</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Teachers reported varied degrees of collaboration and engagement with their pair teachers, with some meeting to discuss their classes often but others rarely. </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A move back to fully face-to-face teaching and use of a shared classroom may make collaboration easier.    </a:t>
            </a:r>
          </a:p>
        </p:txBody>
      </p:sp>
      <p:pic>
        <p:nvPicPr>
          <p:cNvPr id="5" name="Picture 4" descr="Colleagues huddle">
            <a:extLst>
              <a:ext uri="{FF2B5EF4-FFF2-40B4-BE49-F238E27FC236}">
                <a16:creationId xmlns:a16="http://schemas.microsoft.com/office/drawing/2014/main" id="{CE7CD6A9-BA6E-10B6-9624-3CA0170E19C3}"/>
              </a:ext>
            </a:extLst>
          </p:cNvPr>
          <p:cNvPicPr>
            <a:picLocks noChangeAspect="1"/>
          </p:cNvPicPr>
          <p:nvPr/>
        </p:nvPicPr>
        <p:blipFill rotWithShape="1">
          <a:blip r:embed="rId2">
            <a:alphaModFix amt="50000"/>
          </a:blip>
          <a:srcRect l="19668" r="2229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 name="image6.png">
            <a:extLst>
              <a:ext uri="{FF2B5EF4-FFF2-40B4-BE49-F238E27FC236}">
                <a16:creationId xmlns:a16="http://schemas.microsoft.com/office/drawing/2014/main" id="{3E51EF68-AD94-B386-2EEA-00341187752B}"/>
              </a:ext>
            </a:extLst>
          </p:cNvPr>
          <p:cNvPicPr/>
          <p:nvPr/>
        </p:nvPicPr>
        <p:blipFill>
          <a:blip r:embed="rId3">
            <a:alphaModFix amt="50000"/>
          </a:blip>
          <a:srcRect/>
          <a:stretch>
            <a:fillRect/>
          </a:stretch>
        </p:blipFill>
        <p:spPr>
          <a:xfrm>
            <a:off x="9397365" y="0"/>
            <a:ext cx="2794635" cy="1010920"/>
          </a:xfrm>
          <a:prstGeom prst="rect">
            <a:avLst/>
          </a:prstGeom>
          <a:ln/>
        </p:spPr>
      </p:pic>
      <p:pic>
        <p:nvPicPr>
          <p:cNvPr id="7" name="image2.png">
            <a:extLst>
              <a:ext uri="{FF2B5EF4-FFF2-40B4-BE49-F238E27FC236}">
                <a16:creationId xmlns:a16="http://schemas.microsoft.com/office/drawing/2014/main" id="{B1406811-28C1-4AF7-6CDE-2C6DA5AAA720}"/>
              </a:ext>
            </a:extLst>
          </p:cNvPr>
          <p:cNvPicPr/>
          <p:nvPr/>
        </p:nvPicPr>
        <p:blipFill>
          <a:blip r:embed="rId4">
            <a:alphaModFix amt="50000"/>
          </a:blip>
          <a:srcRect/>
          <a:stretch>
            <a:fillRect/>
          </a:stretch>
        </p:blipFill>
        <p:spPr>
          <a:xfrm>
            <a:off x="6522583" y="3648"/>
            <a:ext cx="2874782" cy="1015200"/>
          </a:xfrm>
          <a:prstGeom prst="rect">
            <a:avLst/>
          </a:prstGeom>
          <a:ln/>
        </p:spPr>
      </p:pic>
    </p:spTree>
    <p:extLst>
      <p:ext uri="{BB962C8B-B14F-4D97-AF65-F5344CB8AC3E}">
        <p14:creationId xmlns:p14="http://schemas.microsoft.com/office/powerpoint/2010/main" val="429119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D0D50-67CD-036A-41CB-5FAF49D31551}"/>
              </a:ext>
            </a:extLst>
          </p:cNvPr>
          <p:cNvSpPr txBox="1"/>
          <p:nvPr/>
        </p:nvSpPr>
        <p:spPr>
          <a:xfrm>
            <a:off x="0" y="0"/>
            <a:ext cx="6225645" cy="99615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rPr>
              <a:t>Expectations of local management and administration</a:t>
            </a:r>
          </a:p>
        </p:txBody>
      </p:sp>
      <p:sp>
        <p:nvSpPr>
          <p:cNvPr id="3" name="TextBox 2">
            <a:extLst>
              <a:ext uri="{FF2B5EF4-FFF2-40B4-BE49-F238E27FC236}">
                <a16:creationId xmlns:a16="http://schemas.microsoft.com/office/drawing/2014/main" id="{45168277-3F61-193E-2CF0-8EA7E6689FF7}"/>
              </a:ext>
            </a:extLst>
          </p:cNvPr>
          <p:cNvSpPr txBox="1"/>
          <p:nvPr/>
        </p:nvSpPr>
        <p:spPr>
          <a:xfrm>
            <a:off x="0" y="1267617"/>
            <a:ext cx="5966355" cy="3919538"/>
          </a:xfrm>
          <a:prstGeom prst="rect">
            <a:avLst/>
          </a:prstGeom>
        </p:spPr>
        <p:txBody>
          <a:bodyPr vert="horz" lIns="91440" tIns="45720" rIns="91440" bIns="45720" rtlCol="0" anchor="t">
            <a:noAutofit/>
          </a:bodyPr>
          <a:lstStyle/>
          <a:p>
            <a:pPr>
              <a:lnSpc>
                <a:spcPct val="90000"/>
              </a:lnSpc>
              <a:spcAft>
                <a:spcPts val="600"/>
              </a:spcAft>
            </a:pPr>
            <a:r>
              <a:rPr lang="en-US" sz="2400" dirty="0"/>
              <a:t>– several teachers identified a mis-match between requirements of local managers and administrators and their own needs. </a:t>
            </a:r>
          </a:p>
          <a:p>
            <a:pPr>
              <a:lnSpc>
                <a:spcPct val="90000"/>
              </a:lnSpc>
              <a:spcAft>
                <a:spcPts val="600"/>
              </a:spcAft>
            </a:pPr>
            <a:r>
              <a:rPr lang="en-US" sz="2400" dirty="0"/>
              <a:t>	– e.g. modes of appraisal by UCD 	module coordinators and local 	managers may conflict. </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 workload (teaching CET </a:t>
            </a:r>
            <a:r>
              <a:rPr lang="en-US" sz="2400" i="1" dirty="0"/>
              <a:t>alongside</a:t>
            </a:r>
            <a:r>
              <a:rPr lang="en-US" sz="2400" dirty="0"/>
              <a:t> EAP) may limit time for professional development.</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 a local rotation policy whereby new teachers are introduced to the </a:t>
            </a:r>
            <a:r>
              <a:rPr lang="en-US" sz="2400" dirty="0" err="1"/>
              <a:t>programme</a:t>
            </a:r>
            <a:r>
              <a:rPr lang="en-US" sz="2400" dirty="0"/>
              <a:t> every year, replacing others, gives more teachers experience of EAP but undermines team stability.   </a:t>
            </a:r>
          </a:p>
        </p:txBody>
      </p:sp>
      <p:pic>
        <p:nvPicPr>
          <p:cNvPr id="6" name="Picture 5" descr="A person writing on a piece of paper&#10;&#10;Description automatically generated with medium confidence">
            <a:extLst>
              <a:ext uri="{FF2B5EF4-FFF2-40B4-BE49-F238E27FC236}">
                <a16:creationId xmlns:a16="http://schemas.microsoft.com/office/drawing/2014/main" id="{151C76BA-255A-F1EA-CCCC-6E0D52EBFBF4}"/>
              </a:ext>
            </a:extLst>
          </p:cNvPr>
          <p:cNvPicPr>
            <a:picLocks noChangeAspect="1"/>
          </p:cNvPicPr>
          <p:nvPr/>
        </p:nvPicPr>
        <p:blipFill rotWithShape="1">
          <a:blip r:embed="rId2">
            <a:alphaModFix amt="50000"/>
          </a:blip>
          <a:srcRect l="18679" r="20711"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7" name="image2.png">
            <a:extLst>
              <a:ext uri="{FF2B5EF4-FFF2-40B4-BE49-F238E27FC236}">
                <a16:creationId xmlns:a16="http://schemas.microsoft.com/office/drawing/2014/main" id="{68AD52B0-971E-AF1B-2715-F6662102426B}"/>
              </a:ext>
            </a:extLst>
          </p:cNvPr>
          <p:cNvPicPr/>
          <p:nvPr/>
        </p:nvPicPr>
        <p:blipFill>
          <a:blip r:embed="rId3">
            <a:alphaModFix amt="50000"/>
          </a:blip>
          <a:srcRect/>
          <a:stretch>
            <a:fillRect/>
          </a:stretch>
        </p:blipFill>
        <p:spPr>
          <a:xfrm>
            <a:off x="6500812" y="0"/>
            <a:ext cx="2874782" cy="1015200"/>
          </a:xfrm>
          <a:prstGeom prst="rect">
            <a:avLst/>
          </a:prstGeom>
          <a:ln/>
        </p:spPr>
      </p:pic>
      <p:pic>
        <p:nvPicPr>
          <p:cNvPr id="8" name="image6.png">
            <a:extLst>
              <a:ext uri="{FF2B5EF4-FFF2-40B4-BE49-F238E27FC236}">
                <a16:creationId xmlns:a16="http://schemas.microsoft.com/office/drawing/2014/main" id="{3D1DF9DD-F6D2-DB88-7618-D133BCA9181D}"/>
              </a:ext>
            </a:extLst>
          </p:cNvPr>
          <p:cNvPicPr/>
          <p:nvPr/>
        </p:nvPicPr>
        <p:blipFill>
          <a:blip r:embed="rId4">
            <a:alphaModFix amt="50000"/>
          </a:blip>
          <a:srcRect/>
          <a:stretch>
            <a:fillRect/>
          </a:stretch>
        </p:blipFill>
        <p:spPr>
          <a:xfrm>
            <a:off x="9375594" y="4280"/>
            <a:ext cx="2794635" cy="1010920"/>
          </a:xfrm>
          <a:prstGeom prst="rect">
            <a:avLst/>
          </a:prstGeom>
          <a:ln/>
        </p:spPr>
      </p:pic>
    </p:spTree>
    <p:extLst>
      <p:ext uri="{BB962C8B-B14F-4D97-AF65-F5344CB8AC3E}">
        <p14:creationId xmlns:p14="http://schemas.microsoft.com/office/powerpoint/2010/main" val="1783605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4B9D65-9EED-F998-97E8-ECAF8C2894EA}"/>
              </a:ext>
            </a:extLst>
          </p:cNvPr>
          <p:cNvSpPr txBox="1"/>
          <p:nvPr/>
        </p:nvSpPr>
        <p:spPr>
          <a:xfrm>
            <a:off x="0" y="0"/>
            <a:ext cx="6500813" cy="3919538"/>
          </a:xfrm>
          <a:prstGeom prst="rect">
            <a:avLst/>
          </a:prstGeom>
        </p:spPr>
        <p:txBody>
          <a:bodyPr vert="horz" lIns="91440" tIns="45720" rIns="91440" bIns="45720" rtlCol="0" anchor="t">
            <a:normAutofit/>
          </a:bodyPr>
          <a:lstStyle/>
          <a:p>
            <a:pPr>
              <a:lnSpc>
                <a:spcPct val="90000"/>
              </a:lnSpc>
              <a:spcAft>
                <a:spcPts val="600"/>
              </a:spcAft>
            </a:pPr>
            <a:r>
              <a:rPr lang="en-US" sz="3200" b="1" dirty="0">
                <a:latin typeface="Arial" panose="020B0604020202020204" pitchFamily="34" charset="0"/>
                <a:cs typeface="Arial" panose="020B0604020202020204" pitchFamily="34" charset="0"/>
              </a:rPr>
              <a:t>Expectations of local management and administration</a:t>
            </a:r>
          </a:p>
          <a:p>
            <a:pPr>
              <a:lnSpc>
                <a:spcPct val="90000"/>
              </a:lnSpc>
              <a:spcAft>
                <a:spcPts val="600"/>
              </a:spcAft>
            </a:pPr>
            <a:endParaRPr lang="en-US" b="1" dirty="0"/>
          </a:p>
          <a:p>
            <a:pPr>
              <a:lnSpc>
                <a:spcPct val="90000"/>
              </a:lnSpc>
              <a:spcAft>
                <a:spcPts val="600"/>
              </a:spcAft>
            </a:pPr>
            <a:endParaRPr lang="en-US" sz="2400" dirty="0"/>
          </a:p>
          <a:p>
            <a:pPr>
              <a:lnSpc>
                <a:spcPct val="90000"/>
              </a:lnSpc>
              <a:spcAft>
                <a:spcPts val="600"/>
              </a:spcAft>
            </a:pPr>
            <a:endParaRPr lang="en-US" sz="2400" dirty="0"/>
          </a:p>
          <a:p>
            <a:pPr>
              <a:lnSpc>
                <a:spcPct val="90000"/>
              </a:lnSpc>
              <a:spcAft>
                <a:spcPts val="600"/>
              </a:spcAft>
            </a:pPr>
            <a:endParaRPr lang="en-US" sz="2400" dirty="0"/>
          </a:p>
          <a:p>
            <a:pPr>
              <a:lnSpc>
                <a:spcPct val="90000"/>
              </a:lnSpc>
              <a:spcAft>
                <a:spcPts val="600"/>
              </a:spcAft>
            </a:pPr>
            <a:endParaRPr lang="en-US" sz="2400" dirty="0"/>
          </a:p>
          <a:p>
            <a:pPr>
              <a:lnSpc>
                <a:spcPct val="90000"/>
              </a:lnSpc>
              <a:spcAft>
                <a:spcPts val="600"/>
              </a:spcAft>
            </a:pPr>
            <a:r>
              <a:rPr lang="en-US" sz="2400" dirty="0"/>
              <a:t>‘</a:t>
            </a:r>
            <a:r>
              <a:rPr lang="en-US" sz="2400" i="1" dirty="0"/>
              <a:t>management </a:t>
            </a:r>
            <a:r>
              <a:rPr lang="en-US" sz="2400" i="1" dirty="0" err="1"/>
              <a:t>realise</a:t>
            </a:r>
            <a:r>
              <a:rPr lang="en-US" sz="2400" i="1" dirty="0"/>
              <a:t> that we have to shift [our approach] but they are not quite clear how…’</a:t>
            </a:r>
            <a:endParaRPr lang="en-US" sz="2400" dirty="0"/>
          </a:p>
          <a:p>
            <a:pPr indent="-228600">
              <a:lnSpc>
                <a:spcPct val="90000"/>
              </a:lnSpc>
              <a:spcAft>
                <a:spcPts val="600"/>
              </a:spcAft>
              <a:buFont typeface="Arial" panose="020B0604020202020204" pitchFamily="34" charset="0"/>
              <a:buChar char="•"/>
            </a:pPr>
            <a:endParaRPr lang="en-US" b="1" dirty="0"/>
          </a:p>
        </p:txBody>
      </p:sp>
      <p:pic>
        <p:nvPicPr>
          <p:cNvPr id="5" name="Picture 4" descr="A person writing on a piece of paper&#10;&#10;Description automatically generated with medium confidence">
            <a:extLst>
              <a:ext uri="{FF2B5EF4-FFF2-40B4-BE49-F238E27FC236}">
                <a16:creationId xmlns:a16="http://schemas.microsoft.com/office/drawing/2014/main" id="{F2E3C377-8D61-3FAF-EF48-74DA945E641B}"/>
              </a:ext>
            </a:extLst>
          </p:cNvPr>
          <p:cNvPicPr>
            <a:picLocks noChangeAspect="1"/>
          </p:cNvPicPr>
          <p:nvPr/>
        </p:nvPicPr>
        <p:blipFill rotWithShape="1">
          <a:blip r:embed="rId2">
            <a:alphaModFix amt="50000"/>
          </a:blip>
          <a:srcRect l="18679" r="20711" b="-2"/>
          <a:stretch/>
        </p:blipFill>
        <p:spPr>
          <a:xfrm>
            <a:off x="6286500" y="1"/>
            <a:ext cx="5905500"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6" name="image6.png">
            <a:extLst>
              <a:ext uri="{FF2B5EF4-FFF2-40B4-BE49-F238E27FC236}">
                <a16:creationId xmlns:a16="http://schemas.microsoft.com/office/drawing/2014/main" id="{5BAE2EDA-5DFE-95CC-ED64-68D6745FE7E2}"/>
              </a:ext>
            </a:extLst>
          </p:cNvPr>
          <p:cNvPicPr/>
          <p:nvPr/>
        </p:nvPicPr>
        <p:blipFill>
          <a:blip r:embed="rId3">
            <a:alphaModFix amt="50000"/>
          </a:blip>
          <a:srcRect/>
          <a:stretch>
            <a:fillRect/>
          </a:stretch>
        </p:blipFill>
        <p:spPr>
          <a:xfrm>
            <a:off x="9375594" y="4280"/>
            <a:ext cx="2794635" cy="1010920"/>
          </a:xfrm>
          <a:prstGeom prst="rect">
            <a:avLst/>
          </a:prstGeom>
          <a:ln/>
        </p:spPr>
      </p:pic>
      <p:pic>
        <p:nvPicPr>
          <p:cNvPr id="7" name="image2.png">
            <a:extLst>
              <a:ext uri="{FF2B5EF4-FFF2-40B4-BE49-F238E27FC236}">
                <a16:creationId xmlns:a16="http://schemas.microsoft.com/office/drawing/2014/main" id="{43E06EEA-1792-506D-DA6C-F790BDB63897}"/>
              </a:ext>
            </a:extLst>
          </p:cNvPr>
          <p:cNvPicPr/>
          <p:nvPr/>
        </p:nvPicPr>
        <p:blipFill>
          <a:blip r:embed="rId4">
            <a:alphaModFix amt="50000"/>
          </a:blip>
          <a:srcRect/>
          <a:stretch>
            <a:fillRect/>
          </a:stretch>
        </p:blipFill>
        <p:spPr>
          <a:xfrm>
            <a:off x="6500813" y="2140"/>
            <a:ext cx="2874782" cy="1015200"/>
          </a:xfrm>
          <a:prstGeom prst="rect">
            <a:avLst/>
          </a:prstGeom>
          <a:ln/>
        </p:spPr>
      </p:pic>
    </p:spTree>
    <p:extLst>
      <p:ext uri="{BB962C8B-B14F-4D97-AF65-F5344CB8AC3E}">
        <p14:creationId xmlns:p14="http://schemas.microsoft.com/office/powerpoint/2010/main" val="4110727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7705E-28C1-9AE6-C1DA-0818FC42AE45}"/>
              </a:ext>
            </a:extLst>
          </p:cNvPr>
          <p:cNvSpPr txBox="1"/>
          <p:nvPr/>
        </p:nvSpPr>
        <p:spPr>
          <a:xfrm>
            <a:off x="115783" y="1239487"/>
            <a:ext cx="6495803"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Next steps </a:t>
            </a:r>
          </a:p>
        </p:txBody>
      </p:sp>
      <p:sp>
        <p:nvSpPr>
          <p:cNvPr id="3" name="TextBox 2">
            <a:extLst>
              <a:ext uri="{FF2B5EF4-FFF2-40B4-BE49-F238E27FC236}">
                <a16:creationId xmlns:a16="http://schemas.microsoft.com/office/drawing/2014/main" id="{86E81465-62D1-6AE6-6A3E-C477BF7F071A}"/>
              </a:ext>
            </a:extLst>
          </p:cNvPr>
          <p:cNvSpPr txBox="1"/>
          <p:nvPr/>
        </p:nvSpPr>
        <p:spPr>
          <a:xfrm>
            <a:off x="377721" y="2091690"/>
            <a:ext cx="11814279" cy="553997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Introduction of 3-module </a:t>
            </a:r>
            <a:r>
              <a:rPr lang="en-US" sz="2400" i="1" dirty="0">
                <a:latin typeface="Arial" panose="020B0604020202020204" pitchFamily="34" charset="0"/>
                <a:cs typeface="Arial" panose="020B0604020202020204" pitchFamily="34" charset="0"/>
              </a:rPr>
              <a:t>Professional Certificate in TESOL </a:t>
            </a:r>
            <a:r>
              <a:rPr lang="en-US" sz="2400" dirty="0">
                <a:latin typeface="Arial" panose="020B0604020202020204" pitchFamily="34" charset="0"/>
                <a:cs typeface="Arial" panose="020B0604020202020204" pitchFamily="34" charset="0"/>
              </a:rPr>
              <a:t>at UCD Applied Language Centre to address training needs.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Increased engagement with growing community of EAP practitioners within China.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Advocacy for EAP across the university and among subject lecturers: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EAP or ESP will become the norm’ [in China]</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[The rest of the university] is catching up!</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Status of EAP in China is related to China’s position in a globalized world. </a:t>
            </a:r>
          </a:p>
          <a:p>
            <a:endParaRPr lang="en-US" sz="2400" dirty="0"/>
          </a:p>
          <a:p>
            <a:endParaRPr lang="en-US" sz="2400" dirty="0"/>
          </a:p>
          <a:p>
            <a:endParaRPr lang="en-US" dirty="0"/>
          </a:p>
        </p:txBody>
      </p:sp>
      <p:pic>
        <p:nvPicPr>
          <p:cNvPr id="5" name="image2.png">
            <a:extLst>
              <a:ext uri="{FF2B5EF4-FFF2-40B4-BE49-F238E27FC236}">
                <a16:creationId xmlns:a16="http://schemas.microsoft.com/office/drawing/2014/main" id="{EC3542A0-1F7C-8908-7F5E-6D9B8B6C2340}"/>
              </a:ext>
            </a:extLst>
          </p:cNvPr>
          <p:cNvPicPr/>
          <p:nvPr/>
        </p:nvPicPr>
        <p:blipFill>
          <a:blip r:embed="rId2">
            <a:alphaModFix/>
          </a:blip>
          <a:srcRect/>
          <a:stretch>
            <a:fillRect/>
          </a:stretch>
        </p:blipFill>
        <p:spPr>
          <a:xfrm>
            <a:off x="115783" y="90573"/>
            <a:ext cx="2874782" cy="1015200"/>
          </a:xfrm>
          <a:prstGeom prst="rect">
            <a:avLst/>
          </a:prstGeom>
          <a:ln/>
        </p:spPr>
      </p:pic>
      <p:pic>
        <p:nvPicPr>
          <p:cNvPr id="6" name="image6.png">
            <a:extLst>
              <a:ext uri="{FF2B5EF4-FFF2-40B4-BE49-F238E27FC236}">
                <a16:creationId xmlns:a16="http://schemas.microsoft.com/office/drawing/2014/main" id="{11045B52-DEE9-9BDB-7BFF-7678D7A2CEAB}"/>
              </a:ext>
            </a:extLst>
          </p:cNvPr>
          <p:cNvPicPr/>
          <p:nvPr/>
        </p:nvPicPr>
        <p:blipFill>
          <a:blip r:embed="rId3">
            <a:alphaModFix/>
          </a:blip>
          <a:srcRect/>
          <a:stretch>
            <a:fillRect/>
          </a:stretch>
        </p:blipFill>
        <p:spPr>
          <a:xfrm>
            <a:off x="9281582" y="94853"/>
            <a:ext cx="2794635" cy="1010920"/>
          </a:xfrm>
          <a:prstGeom prst="rect">
            <a:avLst/>
          </a:prstGeom>
          <a:ln/>
        </p:spPr>
      </p:pic>
    </p:spTree>
    <p:extLst>
      <p:ext uri="{BB962C8B-B14F-4D97-AF65-F5344CB8AC3E}">
        <p14:creationId xmlns:p14="http://schemas.microsoft.com/office/powerpoint/2010/main" val="93394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B877E7-46AB-D1A2-2700-C7D03B2C6AD9}"/>
              </a:ext>
            </a:extLst>
          </p:cNvPr>
          <p:cNvSpPr txBox="1"/>
          <p:nvPr/>
        </p:nvSpPr>
        <p:spPr>
          <a:xfrm>
            <a:off x="376299" y="1964353"/>
            <a:ext cx="11082276" cy="4893647"/>
          </a:xfrm>
          <a:prstGeom prst="rect">
            <a:avLst/>
          </a:prstGeom>
          <a:noFill/>
        </p:spPr>
        <p:txBody>
          <a:bodyPr wrap="square">
            <a:spAutoFit/>
          </a:bodyPr>
          <a:lstStyle/>
          <a:p>
            <a:r>
              <a:rPr lang="en-GB" sz="2400" dirty="0" err="1">
                <a:effectLst/>
                <a:latin typeface="Arial" panose="020B0604020202020204" pitchFamily="34" charset="0"/>
                <a:ea typeface="Times New Roman" panose="02020603050405020304" pitchFamily="18" charset="0"/>
                <a:cs typeface="Arial" panose="020B0604020202020204" pitchFamily="34" charset="0"/>
              </a:rPr>
              <a:t>Atai</a:t>
            </a:r>
            <a:r>
              <a:rPr lang="en-GB" sz="2400" dirty="0">
                <a:effectLst/>
                <a:latin typeface="Arial" panose="020B0604020202020204" pitchFamily="34" charset="0"/>
                <a:ea typeface="Times New Roman" panose="02020603050405020304" pitchFamily="18" charset="0"/>
                <a:cs typeface="Arial" panose="020B0604020202020204" pitchFamily="34" charset="0"/>
              </a:rPr>
              <a:t>, M. R., Nazari, M. and Hamidi, F. (2022). Novice EAP identity construction: A qualitative study from Iran. </a:t>
            </a:r>
            <a:r>
              <a:rPr lang="en-GB" sz="2400" i="1" dirty="0">
                <a:effectLst/>
                <a:latin typeface="Arial" panose="020B0604020202020204" pitchFamily="34" charset="0"/>
                <a:ea typeface="Times New Roman" panose="02020603050405020304" pitchFamily="18" charset="0"/>
                <a:cs typeface="Arial" panose="020B0604020202020204" pitchFamily="34" charset="0"/>
              </a:rPr>
              <a:t>Journal of English for Academic Purposes</a:t>
            </a:r>
            <a:r>
              <a:rPr lang="en-GB" sz="2400" dirty="0">
                <a:effectLst/>
                <a:latin typeface="Arial" panose="020B0604020202020204" pitchFamily="34" charset="0"/>
                <a:ea typeface="Times New Roman" panose="02020603050405020304" pitchFamily="18" charset="0"/>
                <a:cs typeface="Arial" panose="020B0604020202020204" pitchFamily="34" charset="0"/>
              </a:rPr>
              <a:t>, 59. </a:t>
            </a:r>
            <a:r>
              <a:rPr lang="en-IE" sz="2400" u="sng" dirty="0">
                <a:solidFill>
                  <a:srgbClr val="FF6C00"/>
                </a:solidFill>
                <a:effectLst/>
                <a:latin typeface="Arial" panose="020B0604020202020204" pitchFamily="34" charset="0"/>
                <a:ea typeface="Times New Roman" panose="02020603050405020304" pitchFamily="18" charset="0"/>
                <a:cs typeface="Arial" panose="020B0604020202020204" pitchFamily="34" charset="0"/>
                <a:hlinkClick r:id="rId2" tooltip="Persistent link using digital object identifier"/>
              </a:rPr>
              <a:t>https://doi.org/10.1016/j.jeap.2022.101162</a:t>
            </a:r>
            <a:endParaRPr lang="en-IE" sz="2400" dirty="0">
              <a:effectLst/>
              <a:latin typeface="Arial" panose="020B0604020202020204" pitchFamily="34" charset="0"/>
              <a:ea typeface="Times New Roman" panose="02020603050405020304" pitchFamily="18" charset="0"/>
              <a:cs typeface="Arial" panose="020B0604020202020204" pitchFamily="34" charset="0"/>
            </a:endParaRPr>
          </a:p>
          <a:p>
            <a:r>
              <a:rPr lang="en-IE" sz="2400" dirty="0">
                <a:effectLst/>
                <a:latin typeface="Arial" panose="020B0604020202020204" pitchFamily="34" charset="0"/>
                <a:ea typeface="Times New Roman" panose="02020603050405020304" pitchFamily="18" charset="0"/>
                <a:cs typeface="Arial" panose="020B0604020202020204" pitchFamily="34" charset="0"/>
              </a:rPr>
              <a:t> </a:t>
            </a:r>
          </a:p>
          <a:p>
            <a:r>
              <a:rPr lang="en-IE" sz="2400" dirty="0">
                <a:effectLst/>
                <a:latin typeface="Arial" panose="020B0604020202020204" pitchFamily="34" charset="0"/>
                <a:ea typeface="Times New Roman" panose="02020603050405020304" pitchFamily="18" charset="0"/>
                <a:cs typeface="Arial" panose="020B0604020202020204" pitchFamily="34" charset="0"/>
              </a:rPr>
              <a:t>Fitzpatrick, D., Costley, T, and </a:t>
            </a:r>
            <a:r>
              <a:rPr lang="en-IE" sz="2400" dirty="0" err="1">
                <a:effectLst/>
                <a:latin typeface="Arial" panose="020B0604020202020204" pitchFamily="34" charset="0"/>
                <a:ea typeface="Times New Roman" panose="02020603050405020304" pitchFamily="18" charset="0"/>
                <a:cs typeface="Arial" panose="020B0604020202020204" pitchFamily="34" charset="0"/>
              </a:rPr>
              <a:t>Tavakoli</a:t>
            </a:r>
            <a:r>
              <a:rPr lang="en-IE" sz="2400" dirty="0">
                <a:effectLst/>
                <a:latin typeface="Arial" panose="020B0604020202020204" pitchFamily="34" charset="0"/>
                <a:ea typeface="Times New Roman" panose="02020603050405020304" pitchFamily="18" charset="0"/>
                <a:cs typeface="Arial" panose="020B0604020202020204" pitchFamily="34" charset="0"/>
              </a:rPr>
              <a:t>, P. (2022). Exploring EAP teachers’ expertise: Reflections on practice, pedagogy and professional development. </a:t>
            </a:r>
            <a:r>
              <a:rPr lang="en-GB" sz="2400" i="1" dirty="0">
                <a:effectLst/>
                <a:latin typeface="Arial" panose="020B0604020202020204" pitchFamily="34" charset="0"/>
                <a:ea typeface="Times New Roman" panose="02020603050405020304" pitchFamily="18" charset="0"/>
                <a:cs typeface="Arial" panose="020B0604020202020204" pitchFamily="34" charset="0"/>
              </a:rPr>
              <a:t>Journal of English for Academic Purposes</a:t>
            </a:r>
            <a:r>
              <a:rPr lang="en-GB" sz="2400" dirty="0">
                <a:effectLst/>
                <a:latin typeface="Arial" panose="020B0604020202020204" pitchFamily="34" charset="0"/>
                <a:ea typeface="Times New Roman" panose="02020603050405020304" pitchFamily="18" charset="0"/>
                <a:cs typeface="Arial" panose="020B0604020202020204" pitchFamily="34" charset="0"/>
              </a:rPr>
              <a:t>, 59. </a:t>
            </a:r>
            <a:r>
              <a:rPr lang="en-IE" sz="24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https://doi.org/10.1016/j.jeap.2022.101140</a:t>
            </a:r>
            <a:endParaRPr lang="en-IE" sz="2400" dirty="0">
              <a:effectLst/>
              <a:latin typeface="Arial" panose="020B0604020202020204" pitchFamily="34" charset="0"/>
              <a:ea typeface="Times New Roman" panose="02020603050405020304" pitchFamily="18" charset="0"/>
              <a:cs typeface="Arial" panose="020B0604020202020204" pitchFamily="34" charset="0"/>
            </a:endParaRPr>
          </a:p>
          <a:p>
            <a:r>
              <a:rPr lang="en-IE" sz="2400" dirty="0">
                <a:effectLst/>
                <a:latin typeface="Arial" panose="020B0604020202020204" pitchFamily="34" charset="0"/>
                <a:ea typeface="Times New Roman" panose="02020603050405020304" pitchFamily="18" charset="0"/>
                <a:cs typeface="Arial" panose="020B0604020202020204" pitchFamily="34" charset="0"/>
              </a:rPr>
              <a:t> </a:t>
            </a:r>
          </a:p>
          <a:p>
            <a:r>
              <a:rPr lang="en-GB" sz="2400" dirty="0" err="1">
                <a:effectLst/>
                <a:latin typeface="Arial" panose="020B0604020202020204" pitchFamily="34" charset="0"/>
                <a:ea typeface="Times New Roman" panose="02020603050405020304" pitchFamily="18" charset="0"/>
                <a:cs typeface="Arial" panose="020B0604020202020204" pitchFamily="34" charset="0"/>
              </a:rPr>
              <a:t>Kaivanpanah</a:t>
            </a:r>
            <a:r>
              <a:rPr lang="en-GB" sz="2400" dirty="0">
                <a:effectLst/>
                <a:latin typeface="Arial" panose="020B0604020202020204" pitchFamily="34" charset="0"/>
                <a:ea typeface="Times New Roman" panose="02020603050405020304" pitchFamily="18" charset="0"/>
                <a:cs typeface="Arial" panose="020B0604020202020204" pitchFamily="34" charset="0"/>
              </a:rPr>
              <a:t>, S., </a:t>
            </a:r>
            <a:r>
              <a:rPr lang="en-GB" sz="2400" dirty="0" err="1">
                <a:effectLst/>
                <a:latin typeface="Arial" panose="020B0604020202020204" pitchFamily="34" charset="0"/>
                <a:ea typeface="Times New Roman" panose="02020603050405020304" pitchFamily="18" charset="0"/>
                <a:cs typeface="Arial" panose="020B0604020202020204" pitchFamily="34" charset="0"/>
              </a:rPr>
              <a:t>Alavi</a:t>
            </a:r>
            <a:r>
              <a:rPr lang="en-GB" sz="2400" dirty="0">
                <a:effectLst/>
                <a:latin typeface="Arial" panose="020B0604020202020204" pitchFamily="34" charset="0"/>
                <a:ea typeface="Times New Roman" panose="02020603050405020304" pitchFamily="18" charset="0"/>
                <a:cs typeface="Arial" panose="020B0604020202020204" pitchFamily="34" charset="0"/>
              </a:rPr>
              <a:t>, S. M., Bruce, I., &amp; Yahya Hejazi, S. (2021). </a:t>
            </a:r>
            <a:r>
              <a:rPr lang="en-IE" sz="2400" dirty="0">
                <a:effectLst/>
                <a:latin typeface="Arial" panose="020B0604020202020204" pitchFamily="34" charset="0"/>
                <a:ea typeface="Times New Roman" panose="02020603050405020304" pitchFamily="18" charset="0"/>
                <a:cs typeface="Arial" panose="020B0604020202020204" pitchFamily="34" charset="0"/>
              </a:rPr>
              <a:t>EAP in the expanding circle: Exploring the knowledge base, practices, and challenges of Iranian EAP practitioners. </a:t>
            </a:r>
            <a:r>
              <a:rPr lang="en-GB" sz="2400" i="1" dirty="0">
                <a:effectLst/>
                <a:latin typeface="Arial" panose="020B0604020202020204" pitchFamily="34" charset="0"/>
                <a:ea typeface="Times New Roman" panose="02020603050405020304" pitchFamily="18" charset="0"/>
                <a:cs typeface="Arial" panose="020B0604020202020204" pitchFamily="34" charset="0"/>
              </a:rPr>
              <a:t>Journal of English for Academic Purposes</a:t>
            </a:r>
            <a:r>
              <a:rPr lang="en-GB" sz="2400" dirty="0">
                <a:effectLst/>
                <a:latin typeface="Arial" panose="020B0604020202020204" pitchFamily="34" charset="0"/>
                <a:ea typeface="Times New Roman" panose="02020603050405020304" pitchFamily="18" charset="0"/>
                <a:cs typeface="Arial" panose="020B0604020202020204" pitchFamily="34" charset="0"/>
              </a:rPr>
              <a:t>, 50. </a:t>
            </a:r>
            <a:r>
              <a:rPr lang="en-IE" sz="2400" u="sng" dirty="0">
                <a:solidFill>
                  <a:srgbClr val="FF6C00"/>
                </a:solidFill>
                <a:effectLst/>
                <a:latin typeface="Arial" panose="020B0604020202020204" pitchFamily="34" charset="0"/>
                <a:ea typeface="Times New Roman" panose="02020603050405020304" pitchFamily="18" charset="0"/>
                <a:cs typeface="Arial" panose="020B0604020202020204" pitchFamily="34" charset="0"/>
                <a:hlinkClick r:id="rId4" tooltip="Persistent link using digital object identifier"/>
              </a:rPr>
              <a:t>https://doi.org/10.1016/j.jeap.2021.100971</a:t>
            </a:r>
            <a:endParaRPr lang="en-IE"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6F120930-3039-75DB-6841-F59BBD494984}"/>
              </a:ext>
            </a:extLst>
          </p:cNvPr>
          <p:cNvSpPr txBox="1"/>
          <p:nvPr/>
        </p:nvSpPr>
        <p:spPr>
          <a:xfrm>
            <a:off x="376299" y="1243012"/>
            <a:ext cx="3338451"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References</a:t>
            </a:r>
          </a:p>
        </p:txBody>
      </p:sp>
      <p:pic>
        <p:nvPicPr>
          <p:cNvPr id="5" name="image6.png">
            <a:extLst>
              <a:ext uri="{FF2B5EF4-FFF2-40B4-BE49-F238E27FC236}">
                <a16:creationId xmlns:a16="http://schemas.microsoft.com/office/drawing/2014/main" id="{9127E74E-2A4B-2CC6-4843-457C4CA36610}"/>
              </a:ext>
            </a:extLst>
          </p:cNvPr>
          <p:cNvPicPr/>
          <p:nvPr/>
        </p:nvPicPr>
        <p:blipFill>
          <a:blip r:embed="rId5">
            <a:alphaModFix/>
          </a:blip>
          <a:srcRect/>
          <a:stretch>
            <a:fillRect/>
          </a:stretch>
        </p:blipFill>
        <p:spPr>
          <a:xfrm>
            <a:off x="9375594" y="4280"/>
            <a:ext cx="2794635" cy="1010920"/>
          </a:xfrm>
          <a:prstGeom prst="rect">
            <a:avLst/>
          </a:prstGeom>
          <a:ln/>
        </p:spPr>
      </p:pic>
      <p:pic>
        <p:nvPicPr>
          <p:cNvPr id="6" name="image2.png">
            <a:extLst>
              <a:ext uri="{FF2B5EF4-FFF2-40B4-BE49-F238E27FC236}">
                <a16:creationId xmlns:a16="http://schemas.microsoft.com/office/drawing/2014/main" id="{F75F36B6-77FF-6A06-0EC0-0700D5D85002}"/>
              </a:ext>
            </a:extLst>
          </p:cNvPr>
          <p:cNvPicPr/>
          <p:nvPr/>
        </p:nvPicPr>
        <p:blipFill>
          <a:blip r:embed="rId6">
            <a:alphaModFix/>
          </a:blip>
          <a:srcRect/>
          <a:stretch>
            <a:fillRect/>
          </a:stretch>
        </p:blipFill>
        <p:spPr>
          <a:xfrm>
            <a:off x="115783" y="90573"/>
            <a:ext cx="2874782" cy="1015200"/>
          </a:xfrm>
          <a:prstGeom prst="rect">
            <a:avLst/>
          </a:prstGeom>
          <a:ln/>
        </p:spPr>
      </p:pic>
    </p:spTree>
    <p:extLst>
      <p:ext uri="{BB962C8B-B14F-4D97-AF65-F5344CB8AC3E}">
        <p14:creationId xmlns:p14="http://schemas.microsoft.com/office/powerpoint/2010/main" val="4043206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71A17D-9B80-F68B-6025-62A00D9EB0A6}"/>
              </a:ext>
            </a:extLst>
          </p:cNvPr>
          <p:cNvSpPr txBox="1"/>
          <p:nvPr/>
        </p:nvSpPr>
        <p:spPr>
          <a:xfrm>
            <a:off x="357188" y="1457326"/>
            <a:ext cx="8872538" cy="298543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Images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Adobe Stock </a:t>
            </a:r>
          </a:p>
          <a:p>
            <a:endParaRPr lang="en-US" sz="2400" i="1" dirty="0">
              <a:latin typeface="Arial" panose="020B0604020202020204" pitchFamily="34" charset="0"/>
              <a:cs typeface="Arial" panose="020B0604020202020204" pitchFamily="34" charset="0"/>
            </a:endParaRPr>
          </a:p>
          <a:p>
            <a:r>
              <a:rPr lang="en-US" sz="2400" i="1" dirty="0" err="1">
                <a:latin typeface="Arial" panose="020B0604020202020204" pitchFamily="34" charset="0"/>
                <a:cs typeface="Arial" panose="020B0604020202020204" pitchFamily="34" charset="0"/>
              </a:rPr>
              <a:t>Powerpoint</a:t>
            </a:r>
            <a:r>
              <a:rPr lang="en-US" sz="2400" i="1" dirty="0">
                <a:latin typeface="Arial" panose="020B0604020202020204" pitchFamily="34" charset="0"/>
                <a:cs typeface="Arial" panose="020B0604020202020204" pitchFamily="34" charset="0"/>
              </a:rPr>
              <a:t> Stock Images</a:t>
            </a:r>
          </a:p>
          <a:p>
            <a:endParaRPr lang="en-US" sz="2400" i="1" dirty="0">
              <a:latin typeface="Arial" panose="020B0604020202020204" pitchFamily="34" charset="0"/>
              <a:cs typeface="Arial" panose="020B0604020202020204" pitchFamily="34" charset="0"/>
            </a:endParaRPr>
          </a:p>
          <a:p>
            <a:r>
              <a:rPr lang="en-US" sz="2400" i="1" dirty="0" err="1">
                <a:latin typeface="Arial" panose="020B0604020202020204" pitchFamily="34" charset="0"/>
                <a:cs typeface="Arial" panose="020B0604020202020204" pitchFamily="34" charset="0"/>
              </a:rPr>
              <a:t>Runchman</a:t>
            </a:r>
            <a:r>
              <a:rPr lang="en-US" sz="2400" i="1" dirty="0">
                <a:latin typeface="Arial" panose="020B0604020202020204" pitchFamily="34" charset="0"/>
                <a:cs typeface="Arial" panose="020B0604020202020204" pitchFamily="34" charset="0"/>
              </a:rPr>
              <a:t>, A. (2023), photos (with permission of subjects)</a:t>
            </a:r>
          </a:p>
        </p:txBody>
      </p:sp>
      <p:pic>
        <p:nvPicPr>
          <p:cNvPr id="3" name="image2.png">
            <a:extLst>
              <a:ext uri="{FF2B5EF4-FFF2-40B4-BE49-F238E27FC236}">
                <a16:creationId xmlns:a16="http://schemas.microsoft.com/office/drawing/2014/main" id="{0A3C84EB-2FA5-B009-4406-495067205BE6}"/>
              </a:ext>
            </a:extLst>
          </p:cNvPr>
          <p:cNvPicPr/>
          <p:nvPr/>
        </p:nvPicPr>
        <p:blipFill>
          <a:blip r:embed="rId2">
            <a:alphaModFix/>
          </a:blip>
          <a:srcRect/>
          <a:stretch>
            <a:fillRect/>
          </a:stretch>
        </p:blipFill>
        <p:spPr>
          <a:xfrm>
            <a:off x="115783" y="90573"/>
            <a:ext cx="2874782" cy="1015200"/>
          </a:xfrm>
          <a:prstGeom prst="rect">
            <a:avLst/>
          </a:prstGeom>
          <a:ln/>
        </p:spPr>
      </p:pic>
      <p:pic>
        <p:nvPicPr>
          <p:cNvPr id="4" name="image6.png">
            <a:extLst>
              <a:ext uri="{FF2B5EF4-FFF2-40B4-BE49-F238E27FC236}">
                <a16:creationId xmlns:a16="http://schemas.microsoft.com/office/drawing/2014/main" id="{68C4D9DB-B761-EA8D-6ADC-9F083DC6AEDB}"/>
              </a:ext>
            </a:extLst>
          </p:cNvPr>
          <p:cNvPicPr/>
          <p:nvPr/>
        </p:nvPicPr>
        <p:blipFill>
          <a:blip r:embed="rId3">
            <a:alphaModFix/>
          </a:blip>
          <a:srcRect/>
          <a:stretch>
            <a:fillRect/>
          </a:stretch>
        </p:blipFill>
        <p:spPr>
          <a:xfrm>
            <a:off x="9118419" y="94853"/>
            <a:ext cx="2794635" cy="1010920"/>
          </a:xfrm>
          <a:prstGeom prst="rect">
            <a:avLst/>
          </a:prstGeom>
          <a:ln/>
        </p:spPr>
      </p:pic>
    </p:spTree>
    <p:extLst>
      <p:ext uri="{BB962C8B-B14F-4D97-AF65-F5344CB8AC3E}">
        <p14:creationId xmlns:p14="http://schemas.microsoft.com/office/powerpoint/2010/main" val="264143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35EF79-DDB0-0D1B-AE22-5B8D4A92FC5A}"/>
              </a:ext>
            </a:extLst>
          </p:cNvPr>
          <p:cNvSpPr txBox="1"/>
          <p:nvPr/>
        </p:nvSpPr>
        <p:spPr>
          <a:xfrm>
            <a:off x="5872163" y="28477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rPr>
              <a:t>Research Questions</a:t>
            </a:r>
          </a:p>
        </p:txBody>
      </p:sp>
      <p:pic>
        <p:nvPicPr>
          <p:cNvPr id="11" name="Picture 10" descr="Question mark on green pastel background">
            <a:extLst>
              <a:ext uri="{FF2B5EF4-FFF2-40B4-BE49-F238E27FC236}">
                <a16:creationId xmlns:a16="http://schemas.microsoft.com/office/drawing/2014/main" id="{1AD300C3-394E-478C-96B9-9F5E6FD7849D}"/>
              </a:ext>
            </a:extLst>
          </p:cNvPr>
          <p:cNvPicPr>
            <a:picLocks noChangeAspect="1"/>
          </p:cNvPicPr>
          <p:nvPr/>
        </p:nvPicPr>
        <p:blipFill rotWithShape="1">
          <a:blip r:embed="rId2">
            <a:alphaModFix amt="50000"/>
          </a:blip>
          <a:srcRect l="3310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TextBox 8">
            <a:extLst>
              <a:ext uri="{FF2B5EF4-FFF2-40B4-BE49-F238E27FC236}">
                <a16:creationId xmlns:a16="http://schemas.microsoft.com/office/drawing/2014/main" id="{717BDF79-88F8-8682-DE75-51D12463CD4D}"/>
              </a:ext>
            </a:extLst>
          </p:cNvPr>
          <p:cNvSpPr txBox="1"/>
          <p:nvPr/>
        </p:nvSpPr>
        <p:spPr>
          <a:xfrm>
            <a:off x="5872163" y="1657350"/>
            <a:ext cx="6319837" cy="520064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600" dirty="0">
                <a:latin typeface="Arial" panose="020B0604020202020204" pitchFamily="34" charset="0"/>
                <a:cs typeface="Arial" panose="020B0604020202020204" pitchFamily="34" charset="0"/>
              </a:rPr>
              <a:t>How have Chinese university English teachers adapted to teaching EAP in the context of a transnational partnership college?</a:t>
            </a: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 How has their understanding of EAP 	developed?</a:t>
            </a: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 T</a:t>
            </a:r>
            <a:r>
              <a:rPr lang="en-US" sz="2600" dirty="0">
                <a:effectLst/>
                <a:latin typeface="Arial" panose="020B0604020202020204" pitchFamily="34" charset="0"/>
                <a:cs typeface="Arial" panose="020B0604020202020204" pitchFamily="34" charset="0"/>
              </a:rPr>
              <a:t>o what extent they have refined 	their teaching methodologies and 	philosophies? </a:t>
            </a:r>
            <a:endParaRPr lang="en-US" sz="2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 What challenges have they 	encountered and how have they 	overcome them?</a:t>
            </a:r>
          </a:p>
          <a:p>
            <a:pPr indent="-228600">
              <a:lnSpc>
                <a:spcPct val="90000"/>
              </a:lnSpc>
              <a:spcAft>
                <a:spcPts val="600"/>
              </a:spcAft>
              <a:buFont typeface="Arial" panose="020B0604020202020204" pitchFamily="34" charset="0"/>
              <a:buChar char="•"/>
            </a:pPr>
            <a:endParaRPr lang="en-US" sz="1900" dirty="0"/>
          </a:p>
        </p:txBody>
      </p:sp>
      <p:pic>
        <p:nvPicPr>
          <p:cNvPr id="12" name="image2.png">
            <a:extLst>
              <a:ext uri="{FF2B5EF4-FFF2-40B4-BE49-F238E27FC236}">
                <a16:creationId xmlns:a16="http://schemas.microsoft.com/office/drawing/2014/main" id="{D21B3A9D-1513-A4FF-9FE1-A34395632883}"/>
              </a:ext>
            </a:extLst>
          </p:cNvPr>
          <p:cNvPicPr/>
          <p:nvPr/>
        </p:nvPicPr>
        <p:blipFill>
          <a:blip r:embed="rId3">
            <a:alphaModFix amt="70000"/>
          </a:blip>
          <a:srcRect/>
          <a:stretch>
            <a:fillRect/>
          </a:stretch>
        </p:blipFill>
        <p:spPr>
          <a:xfrm>
            <a:off x="124875" y="122579"/>
            <a:ext cx="2874782" cy="1014095"/>
          </a:xfrm>
          <a:prstGeom prst="rect">
            <a:avLst/>
          </a:prstGeom>
          <a:ln/>
        </p:spPr>
      </p:pic>
      <p:pic>
        <p:nvPicPr>
          <p:cNvPr id="13" name="image6.png">
            <a:extLst>
              <a:ext uri="{FF2B5EF4-FFF2-40B4-BE49-F238E27FC236}">
                <a16:creationId xmlns:a16="http://schemas.microsoft.com/office/drawing/2014/main" id="{0015CFB0-0AEF-8700-BE33-4A2DA195130E}"/>
              </a:ext>
            </a:extLst>
          </p:cNvPr>
          <p:cNvPicPr/>
          <p:nvPr/>
        </p:nvPicPr>
        <p:blipFill>
          <a:blip r:embed="rId4"/>
          <a:srcRect/>
          <a:stretch>
            <a:fillRect/>
          </a:stretch>
        </p:blipFill>
        <p:spPr>
          <a:xfrm>
            <a:off x="9356212" y="0"/>
            <a:ext cx="2794635" cy="1010920"/>
          </a:xfrm>
          <a:prstGeom prst="rect">
            <a:avLst/>
          </a:prstGeom>
          <a:ln/>
        </p:spPr>
      </p:pic>
    </p:spTree>
    <p:extLst>
      <p:ext uri="{BB962C8B-B14F-4D97-AF65-F5344CB8AC3E}">
        <p14:creationId xmlns:p14="http://schemas.microsoft.com/office/powerpoint/2010/main" val="285593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uilding with a sign on it&#10;&#10;Description automatically generated with low confidence">
            <a:extLst>
              <a:ext uri="{FF2B5EF4-FFF2-40B4-BE49-F238E27FC236}">
                <a16:creationId xmlns:a16="http://schemas.microsoft.com/office/drawing/2014/main" id="{DF7F33D7-D190-B2D4-7865-25F0EE07CEBD}"/>
              </a:ext>
            </a:extLst>
          </p:cNvPr>
          <p:cNvPicPr>
            <a:picLocks noChangeAspect="1"/>
          </p:cNvPicPr>
          <p:nvPr/>
        </p:nvPicPr>
        <p:blipFill rotWithShape="1">
          <a:blip r:embed="rId2">
            <a:alphaModFix amt="50000"/>
          </a:blip>
          <a:srcRect b="24949"/>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C2FC4F6-F180-1F8F-8892-B9516BB1488A}"/>
              </a:ext>
            </a:extLst>
          </p:cNvPr>
          <p:cNvSpPr txBox="1"/>
          <p:nvPr/>
        </p:nvSpPr>
        <p:spPr>
          <a:xfrm>
            <a:off x="106877" y="1180442"/>
            <a:ext cx="4263241" cy="709369"/>
          </a:xfrm>
          <a:prstGeom prst="rect">
            <a:avLst/>
          </a:prstGeom>
        </p:spPr>
        <p:txBody>
          <a:bodyPr vert="horz" lIns="91440" tIns="45720" rIns="91440" bIns="45720" rtlCol="0" anchor="ctr">
            <a:noAutofit/>
          </a:bodyPr>
          <a:lstStyle/>
          <a:p>
            <a:pPr marL="0" marR="0" lvl="0" indent="0">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sym typeface="Arial"/>
              </a:rPr>
              <a:t>Context of Project</a:t>
            </a:r>
            <a:endParaRPr lang="en-US" sz="3200" b="1" dirty="0">
              <a:latin typeface="Arial" panose="020B0604020202020204" pitchFamily="34" charset="0"/>
              <a:ea typeface="+mj-ea"/>
              <a:cs typeface="Arial" panose="020B0604020202020204" pitchFamily="34" charset="0"/>
            </a:endParaRPr>
          </a:p>
        </p:txBody>
      </p:sp>
      <p:sp>
        <p:nvSpPr>
          <p:cNvPr id="4" name="TextBox 3">
            <a:extLst>
              <a:ext uri="{FF2B5EF4-FFF2-40B4-BE49-F238E27FC236}">
                <a16:creationId xmlns:a16="http://schemas.microsoft.com/office/drawing/2014/main" id="{42DBA5C7-66D4-CCCF-324D-B56FE91742A4}"/>
              </a:ext>
            </a:extLst>
          </p:cNvPr>
          <p:cNvSpPr txBox="1"/>
          <p:nvPr/>
        </p:nvSpPr>
        <p:spPr>
          <a:xfrm>
            <a:off x="106877" y="1988967"/>
            <a:ext cx="5058889" cy="1799262"/>
          </a:xfrm>
          <a:prstGeom prst="rect">
            <a:avLst/>
          </a:prstGeom>
        </p:spPr>
        <p:txBody>
          <a:bodyPr vert="horz" lIns="91440" tIns="45720" rIns="91440" bIns="45720" rtlCol="0">
            <a:noAutofit/>
          </a:bodyPr>
          <a:lstStyle/>
          <a:p>
            <a:pPr>
              <a:lnSpc>
                <a:spcPct val="90000"/>
              </a:lnSpc>
              <a:spcAft>
                <a:spcPts val="600"/>
              </a:spcAft>
            </a:pPr>
            <a:r>
              <a:rPr lang="en-US" sz="2400" dirty="0"/>
              <a:t>– </a:t>
            </a:r>
            <a:r>
              <a:rPr lang="en-US" sz="2400" dirty="0" err="1">
                <a:latin typeface="Arial" panose="020B0604020202020204" pitchFamily="34" charset="0"/>
                <a:cs typeface="Arial" panose="020B0604020202020204" pitchFamily="34" charset="0"/>
              </a:rPr>
              <a:t>Chang’an</a:t>
            </a:r>
            <a:r>
              <a:rPr lang="en-US" sz="2400" dirty="0">
                <a:latin typeface="Arial" panose="020B0604020202020204" pitchFamily="34" charset="0"/>
                <a:cs typeface="Arial" panose="020B0604020202020204" pitchFamily="34" charset="0"/>
              </a:rPr>
              <a:t>-Dublin International College of Transportation (CDIC) is a partnership between University College Dublin (UCD) and </a:t>
            </a:r>
            <a:r>
              <a:rPr lang="en-US" sz="2400" dirty="0" err="1">
                <a:latin typeface="Arial" panose="020B0604020202020204" pitchFamily="34" charset="0"/>
                <a:cs typeface="Arial" panose="020B0604020202020204" pitchFamily="34" charset="0"/>
              </a:rPr>
              <a:t>Chang’an</a:t>
            </a:r>
            <a:r>
              <a:rPr lang="en-US" sz="2400" dirty="0">
                <a:latin typeface="Arial" panose="020B0604020202020204" pitchFamily="34" charset="0"/>
                <a:cs typeface="Arial" panose="020B0604020202020204" pitchFamily="34" charset="0"/>
              </a:rPr>
              <a:t> University, Xi’an. </a:t>
            </a:r>
          </a:p>
        </p:txBody>
      </p:sp>
      <p:sp>
        <p:nvSpPr>
          <p:cNvPr id="12" name="TextBox 11">
            <a:extLst>
              <a:ext uri="{FF2B5EF4-FFF2-40B4-BE49-F238E27FC236}">
                <a16:creationId xmlns:a16="http://schemas.microsoft.com/office/drawing/2014/main" id="{FD16B7DF-2514-7BF1-1D51-9C451B6780B9}"/>
              </a:ext>
            </a:extLst>
          </p:cNvPr>
          <p:cNvSpPr txBox="1"/>
          <p:nvPr/>
        </p:nvSpPr>
        <p:spPr>
          <a:xfrm>
            <a:off x="106876" y="4069668"/>
            <a:ext cx="5058889" cy="267765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 Students</a:t>
            </a:r>
            <a:r>
              <a:rPr lang="en-GB" sz="2400" dirty="0">
                <a:effectLst/>
                <a:latin typeface="Arial" panose="020B0604020202020204" pitchFamily="34" charset="0"/>
                <a:ea typeface="Times New Roman" panose="02020603050405020304" pitchFamily="18" charset="0"/>
                <a:cs typeface="Arial" panose="020B0604020202020204" pitchFamily="34" charset="0"/>
              </a:rPr>
              <a:t> study for undergraduate degrees in Civil Engineering Infrastructure, Automotive Engineering, and Transport, City Planning, and Environmental Policy.</a:t>
            </a:r>
            <a:r>
              <a:rPr lang="en-IE" sz="2400" dirty="0">
                <a:effectLst/>
                <a:latin typeface="Arial" panose="020B0604020202020204" pitchFamily="34" charset="0"/>
                <a:cs typeface="Arial" panose="020B0604020202020204" pitchFamily="34" charset="0"/>
              </a:rPr>
              <a:t> </a:t>
            </a:r>
            <a:r>
              <a:rPr lang="en-IE" sz="2400" dirty="0">
                <a:latin typeface="Arial" panose="020B0604020202020204" pitchFamily="34" charset="0"/>
                <a:cs typeface="Arial" panose="020B0604020202020204" pitchFamily="34" charset="0"/>
              </a:rPr>
              <a:t>T</a:t>
            </a:r>
            <a:r>
              <a:rPr lang="en-IE" sz="2400" dirty="0">
                <a:effectLst/>
                <a:latin typeface="Arial" panose="020B0604020202020204" pitchFamily="34" charset="0"/>
                <a:cs typeface="Arial" panose="020B0604020202020204" pitchFamily="34" charset="0"/>
              </a:rPr>
              <a:t>eaching is through the medium of English. </a:t>
            </a:r>
            <a:r>
              <a:rPr lang="en-US" sz="2400" dirty="0">
                <a:latin typeface="Arial" panose="020B0604020202020204" pitchFamily="34" charset="0"/>
                <a:cs typeface="Arial" panose="020B0604020202020204" pitchFamily="34" charset="0"/>
              </a:rPr>
              <a:t> </a:t>
            </a:r>
          </a:p>
        </p:txBody>
      </p:sp>
      <p:pic>
        <p:nvPicPr>
          <p:cNvPr id="13" name="image2.png">
            <a:extLst>
              <a:ext uri="{FF2B5EF4-FFF2-40B4-BE49-F238E27FC236}">
                <a16:creationId xmlns:a16="http://schemas.microsoft.com/office/drawing/2014/main" id="{43DC7051-C988-5A84-F245-1F0767F37C48}"/>
              </a:ext>
            </a:extLst>
          </p:cNvPr>
          <p:cNvPicPr/>
          <p:nvPr/>
        </p:nvPicPr>
        <p:blipFill>
          <a:blip r:embed="rId3"/>
          <a:srcRect/>
          <a:stretch>
            <a:fillRect/>
          </a:stretch>
        </p:blipFill>
        <p:spPr>
          <a:xfrm>
            <a:off x="146817" y="284775"/>
            <a:ext cx="2874782" cy="1015200"/>
          </a:xfrm>
          <a:prstGeom prst="rect">
            <a:avLst/>
          </a:prstGeom>
          <a:ln/>
        </p:spPr>
      </p:pic>
      <p:pic>
        <p:nvPicPr>
          <p:cNvPr id="14" name="image6.png">
            <a:extLst>
              <a:ext uri="{FF2B5EF4-FFF2-40B4-BE49-F238E27FC236}">
                <a16:creationId xmlns:a16="http://schemas.microsoft.com/office/drawing/2014/main" id="{D40E9CF5-D699-ECCB-0935-CD55CFA99EB0}"/>
              </a:ext>
            </a:extLst>
          </p:cNvPr>
          <p:cNvPicPr/>
          <p:nvPr/>
        </p:nvPicPr>
        <p:blipFill>
          <a:blip r:embed="rId4">
            <a:alphaModFix amt="70000"/>
          </a:blip>
          <a:srcRect/>
          <a:stretch>
            <a:fillRect/>
          </a:stretch>
        </p:blipFill>
        <p:spPr>
          <a:xfrm>
            <a:off x="8791577" y="284775"/>
            <a:ext cx="2794635" cy="1010920"/>
          </a:xfrm>
          <a:prstGeom prst="rect">
            <a:avLst/>
          </a:prstGeom>
          <a:ln/>
        </p:spPr>
      </p:pic>
    </p:spTree>
    <p:extLst>
      <p:ext uri="{BB962C8B-B14F-4D97-AF65-F5344CB8AC3E}">
        <p14:creationId xmlns:p14="http://schemas.microsoft.com/office/powerpoint/2010/main" val="284313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chine gears">
            <a:extLst>
              <a:ext uri="{FF2B5EF4-FFF2-40B4-BE49-F238E27FC236}">
                <a16:creationId xmlns:a16="http://schemas.microsoft.com/office/drawing/2014/main" id="{CE1235A0-D065-BB2F-D420-F6373213530C}"/>
              </a:ext>
            </a:extLst>
          </p:cNvPr>
          <p:cNvPicPr>
            <a:picLocks noChangeAspect="1"/>
          </p:cNvPicPr>
          <p:nvPr/>
        </p:nvPicPr>
        <p:blipFill rotWithShape="1">
          <a:blip r:embed="rId2">
            <a:alphaModFix amt="50000"/>
          </a:blip>
          <a:srcRect l="589" r="5293" b="-1"/>
          <a:stretch/>
        </p:blipFill>
        <p:spPr>
          <a:xfrm>
            <a:off x="-10496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BB72CC6-127D-5731-75AB-114F0F81B7B5}"/>
              </a:ext>
            </a:extLst>
          </p:cNvPr>
          <p:cNvSpPr txBox="1"/>
          <p:nvPr/>
        </p:nvSpPr>
        <p:spPr>
          <a:xfrm>
            <a:off x="7183567" y="1014412"/>
            <a:ext cx="5110349" cy="5843578"/>
          </a:xfrm>
          <a:prstGeom prst="rect">
            <a:avLst/>
          </a:prstGeom>
        </p:spPr>
        <p:txBody>
          <a:bodyPr vert="horz" lIns="91440" tIns="45720" rIns="91440" bIns="45720" rtlCol="0">
            <a:normAutofit lnSpcReduction="10000"/>
          </a:bodyPr>
          <a:lstStyle/>
          <a:p>
            <a:pPr>
              <a:lnSpc>
                <a:spcPct val="90000"/>
              </a:lnSpc>
              <a:spcAft>
                <a:spcPts val="600"/>
              </a:spcAft>
            </a:pPr>
            <a:r>
              <a:rPr lang="en-US" sz="3200" b="1" dirty="0">
                <a:latin typeface="Arial" panose="020B0604020202020204" pitchFamily="34" charset="0"/>
                <a:cs typeface="Arial" panose="020B0604020202020204" pitchFamily="34" charset="0"/>
                <a:sym typeface="Arial"/>
              </a:rPr>
              <a:t>Context of Project</a:t>
            </a:r>
            <a:endParaRPr lang="en-US" sz="32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Credit-bearing EAP modules are delivered in years 1 and 2 of a 4-year degree </a:t>
            </a:r>
            <a:r>
              <a:rPr lang="en-US" sz="2400" dirty="0" err="1">
                <a:latin typeface="Arial" panose="020B0604020202020204" pitchFamily="34" charset="0"/>
                <a:cs typeface="Arial" panose="020B0604020202020204" pitchFamily="34" charset="0"/>
              </a:rPr>
              <a:t>programme</a:t>
            </a:r>
            <a:r>
              <a:rPr lang="en-US" sz="2400" dirty="0">
                <a:latin typeface="Arial" panose="020B0604020202020204" pitchFamily="34" charset="0"/>
                <a:cs typeface="Arial" panose="020B0604020202020204" pitchFamily="34" charset="0"/>
              </a:rPr>
              <a:t>. The modules are </a:t>
            </a:r>
            <a:r>
              <a:rPr lang="en-US" sz="2400" dirty="0" err="1">
                <a:latin typeface="Arial" panose="020B0604020202020204" pitchFamily="34" charset="0"/>
                <a:cs typeface="Arial" panose="020B0604020202020204" pitchFamily="34" charset="0"/>
              </a:rPr>
              <a:t>co-ordinated</a:t>
            </a:r>
            <a:r>
              <a:rPr lang="en-US" sz="2400" dirty="0">
                <a:latin typeface="Arial" panose="020B0604020202020204" pitchFamily="34" charset="0"/>
                <a:cs typeface="Arial" panose="020B0604020202020204" pitchFamily="34" charset="0"/>
              </a:rPr>
              <a:t> by the UCD Applied Language Centre and taught by </a:t>
            </a:r>
            <a:r>
              <a:rPr lang="en-US" sz="2400" dirty="0">
                <a:effectLst/>
                <a:latin typeface="Arial" panose="020B0604020202020204" pitchFamily="34" charset="0"/>
                <a:cs typeface="Arial" panose="020B0604020202020204" pitchFamily="34" charset="0"/>
              </a:rPr>
              <a:t>both Chinese and international teachers employed directly by CDIC.</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Since 2018, 23 Chinese teachers have taught for CDIC and/or the previous joint </a:t>
            </a:r>
            <a:r>
              <a:rPr lang="en-US" sz="2400" dirty="0" err="1">
                <a:effectLst/>
                <a:latin typeface="Arial" panose="020B0604020202020204" pitchFamily="34" charset="0"/>
                <a:cs typeface="Arial" panose="020B0604020202020204" pitchFamily="34" charset="0"/>
              </a:rPr>
              <a:t>programme</a:t>
            </a:r>
            <a:r>
              <a:rPr lang="en-US" sz="2400" dirty="0">
                <a:effectLst/>
                <a:latin typeface="Arial" panose="020B0604020202020204" pitchFamily="34" charset="0"/>
                <a:cs typeface="Arial" panose="020B0604020202020204" pitchFamily="34" charset="0"/>
              </a:rPr>
              <a:t> co-hosted by UCD’s School of Civil Engineering and </a:t>
            </a:r>
            <a:r>
              <a:rPr lang="en-US" sz="2400" dirty="0" err="1">
                <a:effectLst/>
                <a:latin typeface="Arial" panose="020B0604020202020204" pitchFamily="34" charset="0"/>
                <a:cs typeface="Arial" panose="020B0604020202020204" pitchFamily="34" charset="0"/>
              </a:rPr>
              <a:t>Chang’an</a:t>
            </a:r>
            <a:r>
              <a:rPr lang="en-US" sz="2400" dirty="0">
                <a:effectLst/>
                <a:latin typeface="Arial" panose="020B0604020202020204" pitchFamily="34" charset="0"/>
                <a:cs typeface="Arial" panose="020B0604020202020204" pitchFamily="34" charset="0"/>
              </a:rPr>
              <a:t> University’s Highway School. </a:t>
            </a:r>
            <a:endParaRPr lang="en-US" sz="2400" dirty="0">
              <a:latin typeface="Arial" panose="020B0604020202020204" pitchFamily="34" charset="0"/>
              <a:cs typeface="Arial" panose="020B0604020202020204" pitchFamily="34" charset="0"/>
            </a:endParaRPr>
          </a:p>
          <a:p>
            <a:pPr>
              <a:lnSpc>
                <a:spcPct val="90000"/>
              </a:lnSpc>
              <a:spcAft>
                <a:spcPts val="600"/>
              </a:spcAft>
            </a:pPr>
            <a:endParaRPr lang="en-US" sz="1400" dirty="0">
              <a:effectLst/>
            </a:endParaRPr>
          </a:p>
          <a:p>
            <a:pPr indent="-228600">
              <a:lnSpc>
                <a:spcPct val="90000"/>
              </a:lnSpc>
              <a:spcAft>
                <a:spcPts val="600"/>
              </a:spcAft>
              <a:buFont typeface="Arial" panose="020B0604020202020204" pitchFamily="34" charset="0"/>
              <a:buChar char="•"/>
            </a:pPr>
            <a:endParaRPr lang="en-US" sz="1400" dirty="0"/>
          </a:p>
        </p:txBody>
      </p:sp>
      <p:pic>
        <p:nvPicPr>
          <p:cNvPr id="12" name="image2.png">
            <a:extLst>
              <a:ext uri="{FF2B5EF4-FFF2-40B4-BE49-F238E27FC236}">
                <a16:creationId xmlns:a16="http://schemas.microsoft.com/office/drawing/2014/main" id="{DBCD542A-2206-920F-1489-3C18CB211CB6}"/>
              </a:ext>
            </a:extLst>
          </p:cNvPr>
          <p:cNvPicPr/>
          <p:nvPr/>
        </p:nvPicPr>
        <p:blipFill>
          <a:blip r:embed="rId3">
            <a:alphaModFix amt="50000"/>
          </a:blip>
          <a:srcRect/>
          <a:stretch>
            <a:fillRect/>
          </a:stretch>
        </p:blipFill>
        <p:spPr>
          <a:xfrm>
            <a:off x="-52972" y="35137"/>
            <a:ext cx="2874782" cy="1015200"/>
          </a:xfrm>
          <a:prstGeom prst="rect">
            <a:avLst/>
          </a:prstGeom>
          <a:ln/>
        </p:spPr>
      </p:pic>
      <p:pic>
        <p:nvPicPr>
          <p:cNvPr id="13" name="image6.png">
            <a:extLst>
              <a:ext uri="{FF2B5EF4-FFF2-40B4-BE49-F238E27FC236}">
                <a16:creationId xmlns:a16="http://schemas.microsoft.com/office/drawing/2014/main" id="{CE22790D-3694-B9A5-3283-21C46776F682}"/>
              </a:ext>
            </a:extLst>
          </p:cNvPr>
          <p:cNvPicPr/>
          <p:nvPr/>
        </p:nvPicPr>
        <p:blipFill>
          <a:blip r:embed="rId4">
            <a:alphaModFix amt="70000"/>
          </a:blip>
          <a:srcRect/>
          <a:stretch>
            <a:fillRect/>
          </a:stretch>
        </p:blipFill>
        <p:spPr>
          <a:xfrm>
            <a:off x="9219069" y="3487"/>
            <a:ext cx="2794635" cy="1010920"/>
          </a:xfrm>
          <a:prstGeom prst="rect">
            <a:avLst/>
          </a:prstGeom>
          <a:ln/>
        </p:spPr>
      </p:pic>
    </p:spTree>
    <p:extLst>
      <p:ext uri="{BB962C8B-B14F-4D97-AF65-F5344CB8AC3E}">
        <p14:creationId xmlns:p14="http://schemas.microsoft.com/office/powerpoint/2010/main" val="1902257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sitting at a table looking at a device&#10;&#10;Description automatically generated with low confidence">
            <a:extLst>
              <a:ext uri="{FF2B5EF4-FFF2-40B4-BE49-F238E27FC236}">
                <a16:creationId xmlns:a16="http://schemas.microsoft.com/office/drawing/2014/main" id="{8F37D37E-A4CA-F89B-171A-DB95862F12FF}"/>
              </a:ext>
            </a:extLst>
          </p:cNvPr>
          <p:cNvPicPr>
            <a:picLocks noChangeAspect="1"/>
          </p:cNvPicPr>
          <p:nvPr/>
        </p:nvPicPr>
        <p:blipFill rotWithShape="1">
          <a:blip r:embed="rId2">
            <a:alphaModFix amt="50000"/>
          </a:blip>
          <a:srcRect l="18842" r="1846"/>
          <a:stretch/>
        </p:blipFill>
        <p:spPr>
          <a:xfrm>
            <a:off x="-3511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7F7FFDB-51EC-7AB1-1A9A-74B03C4A118A}"/>
              </a:ext>
            </a:extLst>
          </p:cNvPr>
          <p:cNvSpPr txBox="1"/>
          <p:nvPr/>
        </p:nvSpPr>
        <p:spPr>
          <a:xfrm>
            <a:off x="7723437" y="650133"/>
            <a:ext cx="3822189" cy="1899912"/>
          </a:xfrm>
          <a:prstGeom prst="rect">
            <a:avLst/>
          </a:prstGeom>
        </p:spPr>
        <p:txBody>
          <a:bodyPr vert="horz" lIns="91440" tIns="45720" rIns="91440" bIns="45720" rtlCol="0" anchor="ctr">
            <a:normAutofit/>
          </a:bodyPr>
          <a:lstStyle/>
          <a:p>
            <a:pPr marL="0" marR="0" lvl="0" indent="0">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sym typeface="Arial"/>
              </a:rPr>
              <a:t>Context of Project (Teachers)</a:t>
            </a:r>
            <a:endParaRPr lang="en-US" sz="3200" dirty="0">
              <a:latin typeface="Arial" panose="020B0604020202020204"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93FD3033-ECD5-0532-5DA1-2841C7B9F2BD}"/>
              </a:ext>
            </a:extLst>
          </p:cNvPr>
          <p:cNvSpPr txBox="1"/>
          <p:nvPr/>
        </p:nvSpPr>
        <p:spPr>
          <a:xfrm>
            <a:off x="7726483" y="2346593"/>
            <a:ext cx="4462468" cy="4146282"/>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latin typeface="Arial" panose="020B0604020202020204" pitchFamily="34" charset="0"/>
                <a:cs typeface="Arial" panose="020B0604020202020204" pitchFamily="34" charset="0"/>
              </a:rPr>
              <a:t>– P</a:t>
            </a:r>
            <a:r>
              <a:rPr lang="en-US" sz="2400" dirty="0">
                <a:effectLst/>
                <a:latin typeface="Arial" panose="020B0604020202020204" pitchFamily="34" charset="0"/>
                <a:cs typeface="Arial" panose="020B0604020202020204" pitchFamily="34" charset="0"/>
              </a:rPr>
              <a:t>rior to joining CDIC, teachers had mostly focused on preparing students for the College English Test (CET4 and CET6). Many of them still teach these courses alongside their EAP modules. </a:t>
            </a:r>
          </a:p>
          <a:p>
            <a:pPr indent="-228600">
              <a:lnSpc>
                <a:spcPct val="9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Some teachers have also taught IELTS, adapted to changes in the curriculum, and adapted to teaching online during the Covid-19 pandemic.   </a:t>
            </a:r>
          </a:p>
          <a:p>
            <a:pPr indent="-228600">
              <a:lnSpc>
                <a:spcPct val="90000"/>
              </a:lnSpc>
              <a:spcAft>
                <a:spcPts val="600"/>
              </a:spcAft>
              <a:buFont typeface="Arial" panose="020B0604020202020204" pitchFamily="34" charset="0"/>
              <a:buChar char="•"/>
            </a:pPr>
            <a:endParaRPr lang="en-US" sz="2000" dirty="0"/>
          </a:p>
        </p:txBody>
      </p:sp>
      <p:pic>
        <p:nvPicPr>
          <p:cNvPr id="14" name="image6.png">
            <a:extLst>
              <a:ext uri="{FF2B5EF4-FFF2-40B4-BE49-F238E27FC236}">
                <a16:creationId xmlns:a16="http://schemas.microsoft.com/office/drawing/2014/main" id="{87AE57CA-7B4B-FFA0-B035-7B517CA68D84}"/>
              </a:ext>
            </a:extLst>
          </p:cNvPr>
          <p:cNvPicPr/>
          <p:nvPr/>
        </p:nvPicPr>
        <p:blipFill>
          <a:blip r:embed="rId3">
            <a:alphaModFix amt="70000"/>
          </a:blip>
          <a:srcRect/>
          <a:stretch>
            <a:fillRect/>
          </a:stretch>
        </p:blipFill>
        <p:spPr>
          <a:xfrm>
            <a:off x="9370497" y="0"/>
            <a:ext cx="2794635" cy="1010920"/>
          </a:xfrm>
          <a:prstGeom prst="rect">
            <a:avLst/>
          </a:prstGeom>
          <a:ln/>
        </p:spPr>
      </p:pic>
      <p:pic>
        <p:nvPicPr>
          <p:cNvPr id="15" name="image2.png">
            <a:extLst>
              <a:ext uri="{FF2B5EF4-FFF2-40B4-BE49-F238E27FC236}">
                <a16:creationId xmlns:a16="http://schemas.microsoft.com/office/drawing/2014/main" id="{003563E8-72DD-D6CC-790E-F3EE675FC7BC}"/>
              </a:ext>
            </a:extLst>
          </p:cNvPr>
          <p:cNvPicPr/>
          <p:nvPr/>
        </p:nvPicPr>
        <p:blipFill>
          <a:blip r:embed="rId4">
            <a:alphaModFix amt="50000"/>
          </a:blip>
          <a:srcRect/>
          <a:stretch>
            <a:fillRect/>
          </a:stretch>
        </p:blipFill>
        <p:spPr>
          <a:xfrm>
            <a:off x="-52972" y="35137"/>
            <a:ext cx="2874782" cy="1015200"/>
          </a:xfrm>
          <a:prstGeom prst="rect">
            <a:avLst/>
          </a:prstGeom>
          <a:ln/>
        </p:spPr>
      </p:pic>
    </p:spTree>
    <p:extLst>
      <p:ext uri="{BB962C8B-B14F-4D97-AF65-F5344CB8AC3E}">
        <p14:creationId xmlns:p14="http://schemas.microsoft.com/office/powerpoint/2010/main" val="3172869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143A95-02BF-16D2-D112-AD4EFC05C94D}"/>
              </a:ext>
            </a:extLst>
          </p:cNvPr>
          <p:cNvSpPr txBox="1"/>
          <p:nvPr/>
        </p:nvSpPr>
        <p:spPr>
          <a:xfrm>
            <a:off x="-3050" y="619123"/>
            <a:ext cx="6002110" cy="1495425"/>
          </a:xfrm>
          <a:prstGeom prst="rect">
            <a:avLst/>
          </a:prstGeom>
        </p:spPr>
        <p:txBody>
          <a:bodyPr vert="horz" lIns="91440" tIns="45720" rIns="91440" bIns="45720" rtlCol="0" anchor="ctr">
            <a:normAutofit/>
          </a:bodyPr>
          <a:lstStyle/>
          <a:p>
            <a:pPr marL="0" marR="0" lvl="0" indent="0">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sym typeface="Arial"/>
              </a:rPr>
              <a:t>Context of Project (Literature) </a:t>
            </a:r>
            <a:endParaRPr lang="en-US" sz="3200" dirty="0">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25EF1CDD-F748-FE04-0671-AB9DF15E3B91}"/>
              </a:ext>
            </a:extLst>
          </p:cNvPr>
          <p:cNvSpPr txBox="1"/>
          <p:nvPr/>
        </p:nvSpPr>
        <p:spPr>
          <a:xfrm>
            <a:off x="193742" y="1762130"/>
            <a:ext cx="6792845" cy="3729034"/>
          </a:xfrm>
          <a:prstGeom prst="rect">
            <a:avLst/>
          </a:prstGeom>
        </p:spPr>
        <p:txBody>
          <a:bodyPr vert="horz" lIns="91440" tIns="45720" rIns="91440" bIns="45720" rtlCol="0">
            <a:noAutofit/>
          </a:bodyPr>
          <a:lstStyle/>
          <a:p>
            <a:pPr>
              <a:lnSpc>
                <a:spcPct val="90000"/>
              </a:lnSpc>
              <a:spcAft>
                <a:spcPts val="600"/>
              </a:spcAft>
            </a:pPr>
            <a:r>
              <a:rPr lang="en-US" sz="2400" dirty="0">
                <a:effectLst/>
                <a:latin typeface="Arial" panose="020B0604020202020204" pitchFamily="34" charset="0"/>
                <a:cs typeface="Arial" panose="020B0604020202020204" pitchFamily="34" charset="0"/>
              </a:rPr>
              <a:t>Recent articles in </a:t>
            </a:r>
            <a:r>
              <a:rPr lang="en-US" sz="2400" i="1" dirty="0">
                <a:effectLst/>
                <a:latin typeface="Arial" panose="020B0604020202020204" pitchFamily="34" charset="0"/>
                <a:cs typeface="Arial" panose="020B0604020202020204" pitchFamily="34" charset="0"/>
              </a:rPr>
              <a:t>JEAP</a:t>
            </a:r>
            <a:r>
              <a:rPr lang="en-US" sz="2400" dirty="0">
                <a:effectLst/>
                <a:latin typeface="Arial" panose="020B0604020202020204" pitchFamily="34" charset="0"/>
                <a:cs typeface="Arial" panose="020B0604020202020204" pitchFamily="34" charset="0"/>
              </a:rPr>
              <a:t> have examined: </a:t>
            </a:r>
          </a:p>
          <a:p>
            <a:pPr indent="-228600">
              <a:lnSpc>
                <a:spcPct val="90000"/>
              </a:lnSpc>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a:lnSpc>
                <a:spcPct val="90000"/>
              </a:lnSpc>
              <a:spcAft>
                <a:spcPts val="600"/>
              </a:spcAft>
            </a:pPr>
            <a:r>
              <a:rPr lang="en-US" sz="2400" dirty="0">
                <a:effectLst/>
                <a:latin typeface="Arial" panose="020B0604020202020204" pitchFamily="34" charset="0"/>
                <a:cs typeface="Arial" panose="020B0604020202020204" pitchFamily="34" charset="0"/>
              </a:rPr>
              <a:t>–  the identity construction of novice EAP teachers (</a:t>
            </a:r>
            <a:r>
              <a:rPr lang="en-US" sz="2400" dirty="0" err="1">
                <a:effectLst/>
                <a:latin typeface="Arial" panose="020B0604020202020204" pitchFamily="34" charset="0"/>
                <a:cs typeface="Arial" panose="020B0604020202020204" pitchFamily="34" charset="0"/>
              </a:rPr>
              <a:t>Atai</a:t>
            </a:r>
            <a:r>
              <a:rPr lang="en-US" sz="2400" dirty="0">
                <a:effectLst/>
                <a:latin typeface="Arial" panose="020B0604020202020204" pitchFamily="34" charset="0"/>
                <a:cs typeface="Arial" panose="020B0604020202020204" pitchFamily="34" charset="0"/>
              </a:rPr>
              <a:t>, Nazari, and Hamidi, 2022). </a:t>
            </a:r>
          </a:p>
          <a:p>
            <a:pPr>
              <a:lnSpc>
                <a:spcPct val="90000"/>
              </a:lnSpc>
              <a:spcAft>
                <a:spcPts val="600"/>
              </a:spcAft>
            </a:pPr>
            <a:endParaRPr lang="en-US" sz="2400" dirty="0">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how practitioners believe they gain expertise as EAP teachers (Fitzpatrick, Costley, and </a:t>
            </a:r>
            <a:r>
              <a:rPr lang="en-US" sz="2400" dirty="0" err="1">
                <a:effectLst/>
                <a:latin typeface="Arial" panose="020B0604020202020204" pitchFamily="34" charset="0"/>
                <a:cs typeface="Arial" panose="020B0604020202020204" pitchFamily="34" charset="0"/>
              </a:rPr>
              <a:t>Tavakoli</a:t>
            </a:r>
            <a:r>
              <a:rPr lang="en-US" sz="2400" dirty="0">
                <a:effectLst/>
                <a:latin typeface="Arial" panose="020B0604020202020204" pitchFamily="34" charset="0"/>
                <a:cs typeface="Arial" panose="020B0604020202020204" pitchFamily="34" charset="0"/>
              </a:rPr>
              <a:t>, 2022).</a:t>
            </a:r>
          </a:p>
          <a:p>
            <a:pPr indent="-228600">
              <a:lnSpc>
                <a:spcPct val="90000"/>
              </a:lnSpc>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the knowledge base, practices, and challenges of teachers in expanding circle countries (</a:t>
            </a:r>
            <a:r>
              <a:rPr lang="en-US" sz="2400" dirty="0" err="1">
                <a:effectLst/>
                <a:latin typeface="Arial" panose="020B0604020202020204" pitchFamily="34" charset="0"/>
                <a:cs typeface="Arial" panose="020B0604020202020204" pitchFamily="34" charset="0"/>
              </a:rPr>
              <a:t>Kaivanpanah</a:t>
            </a:r>
            <a:r>
              <a:rPr lang="en-US" sz="2400" dirty="0">
                <a:effectLst/>
                <a:latin typeface="Arial" panose="020B0604020202020204" pitchFamily="34" charset="0"/>
                <a:cs typeface="Arial" panose="020B0604020202020204" pitchFamily="34" charset="0"/>
              </a:rPr>
              <a:t>, </a:t>
            </a:r>
            <a:r>
              <a:rPr lang="en-US" sz="2400" dirty="0" err="1">
                <a:effectLst/>
                <a:latin typeface="Arial" panose="020B0604020202020204" pitchFamily="34" charset="0"/>
                <a:cs typeface="Arial" panose="020B0604020202020204" pitchFamily="34" charset="0"/>
              </a:rPr>
              <a:t>Alavi</a:t>
            </a:r>
            <a:r>
              <a:rPr lang="en-US" sz="2400" dirty="0">
                <a:effectLst/>
                <a:latin typeface="Arial" panose="020B0604020202020204" pitchFamily="34" charset="0"/>
                <a:cs typeface="Arial" panose="020B0604020202020204" pitchFamily="34" charset="0"/>
              </a:rPr>
              <a:t>, Bruce, &amp; Yahya Hejazi, 2021). </a:t>
            </a:r>
            <a:endParaRPr lang="en-US" sz="2400" dirty="0">
              <a:latin typeface="Arial" panose="020B0604020202020204" pitchFamily="34" charset="0"/>
              <a:cs typeface="Arial" panose="020B0604020202020204" pitchFamily="34" charset="0"/>
            </a:endParaRPr>
          </a:p>
        </p:txBody>
      </p:sp>
      <p:pic>
        <p:nvPicPr>
          <p:cNvPr id="9" name="Picture 8" descr="A picture containing text, indoor, stack, lined&#10;&#10;Description automatically generated">
            <a:extLst>
              <a:ext uri="{FF2B5EF4-FFF2-40B4-BE49-F238E27FC236}">
                <a16:creationId xmlns:a16="http://schemas.microsoft.com/office/drawing/2014/main" id="{4C9125C8-6D93-549A-5FFA-29CB6DBDA868}"/>
              </a:ext>
            </a:extLst>
          </p:cNvPr>
          <p:cNvPicPr>
            <a:picLocks noChangeAspect="1"/>
          </p:cNvPicPr>
          <p:nvPr/>
        </p:nvPicPr>
        <p:blipFill rotWithShape="1">
          <a:blip r:embed="rId2">
            <a:alphaModFix amt="50000"/>
          </a:blip>
          <a:srcRect l="18437" r="32969" b="-1"/>
          <a:stretch/>
        </p:blipFill>
        <p:spPr>
          <a:xfrm>
            <a:off x="7199440" y="10"/>
            <a:ext cx="4992560" cy="6857990"/>
          </a:xfrm>
          <a:prstGeom prst="rect">
            <a:avLst/>
          </a:prstGeom>
          <a:effectLst/>
        </p:spPr>
      </p:pic>
      <p:pic>
        <p:nvPicPr>
          <p:cNvPr id="10" name="image2.png">
            <a:extLst>
              <a:ext uri="{FF2B5EF4-FFF2-40B4-BE49-F238E27FC236}">
                <a16:creationId xmlns:a16="http://schemas.microsoft.com/office/drawing/2014/main" id="{45BB059D-0FCF-7299-24B4-F5B2F1CC23C7}"/>
              </a:ext>
            </a:extLst>
          </p:cNvPr>
          <p:cNvPicPr/>
          <p:nvPr/>
        </p:nvPicPr>
        <p:blipFill>
          <a:blip r:embed="rId3">
            <a:alphaModFix/>
          </a:blip>
          <a:srcRect/>
          <a:stretch>
            <a:fillRect/>
          </a:stretch>
        </p:blipFill>
        <p:spPr>
          <a:xfrm>
            <a:off x="-52972" y="35137"/>
            <a:ext cx="2874782" cy="1015200"/>
          </a:xfrm>
          <a:prstGeom prst="rect">
            <a:avLst/>
          </a:prstGeom>
          <a:ln/>
        </p:spPr>
      </p:pic>
      <p:pic>
        <p:nvPicPr>
          <p:cNvPr id="11" name="image6.png">
            <a:extLst>
              <a:ext uri="{FF2B5EF4-FFF2-40B4-BE49-F238E27FC236}">
                <a16:creationId xmlns:a16="http://schemas.microsoft.com/office/drawing/2014/main" id="{35AE423A-6AFB-B93B-3D82-E358ABFAA57B}"/>
              </a:ext>
            </a:extLst>
          </p:cNvPr>
          <p:cNvPicPr/>
          <p:nvPr/>
        </p:nvPicPr>
        <p:blipFill>
          <a:blip r:embed="rId4">
            <a:alphaModFix amt="50000"/>
          </a:blip>
          <a:srcRect/>
          <a:stretch>
            <a:fillRect/>
          </a:stretch>
        </p:blipFill>
        <p:spPr>
          <a:xfrm>
            <a:off x="9370497" y="0"/>
            <a:ext cx="2794635" cy="1010920"/>
          </a:xfrm>
          <a:prstGeom prst="rect">
            <a:avLst/>
          </a:prstGeom>
          <a:ln/>
        </p:spPr>
      </p:pic>
    </p:spTree>
    <p:extLst>
      <p:ext uri="{BB962C8B-B14F-4D97-AF65-F5344CB8AC3E}">
        <p14:creationId xmlns:p14="http://schemas.microsoft.com/office/powerpoint/2010/main" val="297083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D7B3FC-9AD8-7B42-A9B8-36EAE5F6E663}"/>
              </a:ext>
            </a:extLst>
          </p:cNvPr>
          <p:cNvSpPr txBox="1"/>
          <p:nvPr/>
        </p:nvSpPr>
        <p:spPr>
          <a:xfrm>
            <a:off x="92365" y="909642"/>
            <a:ext cx="6002110" cy="1495425"/>
          </a:xfrm>
          <a:prstGeom prst="rect">
            <a:avLst/>
          </a:prstGeom>
        </p:spPr>
        <p:txBody>
          <a:bodyPr vert="horz" lIns="91440" tIns="45720" rIns="91440" bIns="45720" rtlCol="0" anchor="ctr">
            <a:normAutofit/>
          </a:bodyPr>
          <a:lstStyle/>
          <a:p>
            <a:pPr marL="0" marR="0" lvl="0" indent="0">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sym typeface="Arial"/>
              </a:rPr>
              <a:t>Context of Project</a:t>
            </a:r>
            <a:endParaRPr lang="en-US" sz="3200" dirty="0">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7829A381-B0DF-7189-F268-B8502B6F11DC}"/>
              </a:ext>
            </a:extLst>
          </p:cNvPr>
          <p:cNvSpPr txBox="1"/>
          <p:nvPr/>
        </p:nvSpPr>
        <p:spPr>
          <a:xfrm>
            <a:off x="184730" y="2219324"/>
            <a:ext cx="6844719" cy="3729034"/>
          </a:xfrm>
          <a:prstGeom prst="rect">
            <a:avLst/>
          </a:prstGeom>
        </p:spPr>
        <p:txBody>
          <a:bodyPr vert="horz" lIns="91440" tIns="45720" rIns="91440" bIns="45720" rtlCol="0">
            <a:normAutofit/>
          </a:bodyPr>
          <a:lstStyle/>
          <a:p>
            <a:pPr>
              <a:lnSpc>
                <a:spcPct val="90000"/>
              </a:lnSpc>
              <a:spcAft>
                <a:spcPts val="600"/>
              </a:spcAft>
            </a:pPr>
            <a:r>
              <a:rPr lang="en-US" sz="2400" dirty="0">
                <a:latin typeface="Arial" panose="020B0604020202020204" pitchFamily="34" charset="0"/>
                <a:cs typeface="Arial" panose="020B0604020202020204" pitchFamily="34" charset="0"/>
              </a:rPr>
              <a:t>L</a:t>
            </a:r>
            <a:r>
              <a:rPr lang="en-US" sz="2400" dirty="0">
                <a:effectLst/>
                <a:latin typeface="Arial" panose="020B0604020202020204" pitchFamily="34" charset="0"/>
                <a:cs typeface="Arial" panose="020B0604020202020204" pitchFamily="34" charset="0"/>
              </a:rPr>
              <a:t>ess widely examined areas:</a:t>
            </a:r>
          </a:p>
          <a:p>
            <a:pPr indent="-228600">
              <a:lnSpc>
                <a:spcPct val="90000"/>
              </a:lnSpc>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t</a:t>
            </a:r>
            <a:r>
              <a:rPr lang="en-US" sz="2400" dirty="0">
                <a:effectLst/>
                <a:latin typeface="Arial" panose="020B0604020202020204" pitchFamily="34" charset="0"/>
                <a:cs typeface="Arial" panose="020B0604020202020204" pitchFamily="34" charset="0"/>
              </a:rPr>
              <a:t>he professional development of experienced teachers retraining to work in new contexts.</a:t>
            </a:r>
          </a:p>
          <a:p>
            <a:pPr indent="-228600">
              <a:lnSpc>
                <a:spcPct val="90000"/>
              </a:lnSpc>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a:lnSpc>
                <a:spcPct val="90000"/>
              </a:lnSpc>
              <a:spcAft>
                <a:spcPts val="600"/>
              </a:spcAft>
            </a:pPr>
            <a:r>
              <a:rPr lang="en-US" sz="2400" dirty="0">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the contribution of Chinese teachers to EAP </a:t>
            </a:r>
            <a:r>
              <a:rPr lang="en-US" sz="2400" dirty="0" err="1">
                <a:effectLst/>
                <a:latin typeface="Arial" panose="020B0604020202020204" pitchFamily="34" charset="0"/>
                <a:cs typeface="Arial" panose="020B0604020202020204" pitchFamily="34" charset="0"/>
              </a:rPr>
              <a:t>programmes</a:t>
            </a:r>
            <a:r>
              <a:rPr lang="en-US" sz="2400" dirty="0">
                <a:effectLst/>
                <a:latin typeface="Arial" panose="020B0604020202020204" pitchFamily="34" charset="0"/>
                <a:cs typeface="Arial" panose="020B0604020202020204" pitchFamily="34" charset="0"/>
              </a:rPr>
              <a:t> at international partnership colleges</a:t>
            </a:r>
            <a:r>
              <a:rPr lang="en-US" sz="2000" dirty="0">
                <a:effectLst/>
              </a:rPr>
              <a: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effectLst/>
            </a:endParaRPr>
          </a:p>
          <a:p>
            <a:pPr indent="-228600">
              <a:lnSpc>
                <a:spcPct val="90000"/>
              </a:lnSpc>
              <a:spcAft>
                <a:spcPts val="600"/>
              </a:spcAft>
              <a:buFont typeface="Arial" panose="020B0604020202020204" pitchFamily="34" charset="0"/>
              <a:buChar char="•"/>
            </a:pPr>
            <a:endParaRPr lang="en-US" sz="2000" dirty="0"/>
          </a:p>
        </p:txBody>
      </p:sp>
      <p:pic>
        <p:nvPicPr>
          <p:cNvPr id="8" name="Picture 7" descr="A picture containing text, indoor, stack, lined&#10;&#10;Description automatically generated">
            <a:extLst>
              <a:ext uri="{FF2B5EF4-FFF2-40B4-BE49-F238E27FC236}">
                <a16:creationId xmlns:a16="http://schemas.microsoft.com/office/drawing/2014/main" id="{0A48B6EE-3AA8-0252-2769-2417983DAD6B}"/>
              </a:ext>
            </a:extLst>
          </p:cNvPr>
          <p:cNvPicPr>
            <a:picLocks noChangeAspect="1"/>
          </p:cNvPicPr>
          <p:nvPr/>
        </p:nvPicPr>
        <p:blipFill rotWithShape="1">
          <a:blip r:embed="rId2">
            <a:alphaModFix amt="50000"/>
          </a:blip>
          <a:srcRect l="18437" r="32969" b="-1"/>
          <a:stretch/>
        </p:blipFill>
        <p:spPr>
          <a:xfrm>
            <a:off x="7199440" y="10"/>
            <a:ext cx="4992560" cy="6857990"/>
          </a:xfrm>
          <a:prstGeom prst="rect">
            <a:avLst/>
          </a:prstGeom>
          <a:effectLst/>
        </p:spPr>
      </p:pic>
      <p:pic>
        <p:nvPicPr>
          <p:cNvPr id="9" name="image6.png">
            <a:extLst>
              <a:ext uri="{FF2B5EF4-FFF2-40B4-BE49-F238E27FC236}">
                <a16:creationId xmlns:a16="http://schemas.microsoft.com/office/drawing/2014/main" id="{D92F6831-0B59-A971-E98E-646F046A82F8}"/>
              </a:ext>
            </a:extLst>
          </p:cNvPr>
          <p:cNvPicPr/>
          <p:nvPr/>
        </p:nvPicPr>
        <p:blipFill>
          <a:blip r:embed="rId3">
            <a:alphaModFix amt="50000"/>
          </a:blip>
          <a:srcRect/>
          <a:stretch>
            <a:fillRect/>
          </a:stretch>
        </p:blipFill>
        <p:spPr>
          <a:xfrm>
            <a:off x="9370497" y="0"/>
            <a:ext cx="2794635" cy="1010920"/>
          </a:xfrm>
          <a:prstGeom prst="rect">
            <a:avLst/>
          </a:prstGeom>
          <a:ln/>
        </p:spPr>
      </p:pic>
      <p:pic>
        <p:nvPicPr>
          <p:cNvPr id="10" name="image2.png">
            <a:extLst>
              <a:ext uri="{FF2B5EF4-FFF2-40B4-BE49-F238E27FC236}">
                <a16:creationId xmlns:a16="http://schemas.microsoft.com/office/drawing/2014/main" id="{70C73CDC-9725-0C96-7FC7-50567AA28DAA}"/>
              </a:ext>
            </a:extLst>
          </p:cNvPr>
          <p:cNvPicPr/>
          <p:nvPr/>
        </p:nvPicPr>
        <p:blipFill>
          <a:blip r:embed="rId4">
            <a:alphaModFix/>
          </a:blip>
          <a:srcRect/>
          <a:stretch>
            <a:fillRect/>
          </a:stretch>
        </p:blipFill>
        <p:spPr>
          <a:xfrm>
            <a:off x="-52972" y="35137"/>
            <a:ext cx="2874782" cy="1015200"/>
          </a:xfrm>
          <a:prstGeom prst="rect">
            <a:avLst/>
          </a:prstGeom>
          <a:ln/>
        </p:spPr>
      </p:pic>
    </p:spTree>
    <p:extLst>
      <p:ext uri="{BB962C8B-B14F-4D97-AF65-F5344CB8AC3E}">
        <p14:creationId xmlns:p14="http://schemas.microsoft.com/office/powerpoint/2010/main" val="2652738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Abstract blurred public library with bookshelves">
            <a:extLst>
              <a:ext uri="{FF2B5EF4-FFF2-40B4-BE49-F238E27FC236}">
                <a16:creationId xmlns:a16="http://schemas.microsoft.com/office/drawing/2014/main" id="{D8F3800A-4BD1-7BB1-FB30-9A12494270AF}"/>
              </a:ext>
            </a:extLst>
          </p:cNvPr>
          <p:cNvPicPr>
            <a:picLocks noChangeAspect="1"/>
          </p:cNvPicPr>
          <p:nvPr/>
        </p:nvPicPr>
        <p:blipFill rotWithShape="1">
          <a:blip r:embed="rId2">
            <a:alphaModFix amt="50000"/>
          </a:blip>
          <a:srcRect r="5882" b="-1"/>
          <a:stretch/>
        </p:blipFill>
        <p:spPr>
          <a:xfrm>
            <a:off x="1" y="10"/>
            <a:ext cx="9669642" cy="6857990"/>
          </a:xfrm>
          <a:prstGeom prst="rect">
            <a:avLst/>
          </a:prstGeom>
        </p:spPr>
      </p:pic>
      <p:sp>
        <p:nvSpPr>
          <p:cNvPr id="15"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4754FD1-F21B-6D69-8E7A-38CE65C6F51A}"/>
              </a:ext>
            </a:extLst>
          </p:cNvPr>
          <p:cNvSpPr txBox="1"/>
          <p:nvPr/>
        </p:nvSpPr>
        <p:spPr>
          <a:xfrm>
            <a:off x="5719765" y="0"/>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Arial" panose="020B0604020202020204" pitchFamily="34" charset="0"/>
                <a:ea typeface="+mj-ea"/>
                <a:cs typeface="Arial" panose="020B0604020202020204" pitchFamily="34" charset="0"/>
              </a:rPr>
              <a:t>Methodology</a:t>
            </a:r>
          </a:p>
        </p:txBody>
      </p:sp>
      <p:sp>
        <p:nvSpPr>
          <p:cNvPr id="3" name="TextBox 2">
            <a:extLst>
              <a:ext uri="{FF2B5EF4-FFF2-40B4-BE49-F238E27FC236}">
                <a16:creationId xmlns:a16="http://schemas.microsoft.com/office/drawing/2014/main" id="{EC2A71DC-CBBD-330C-1D97-FF9EB87B814C}"/>
              </a:ext>
            </a:extLst>
          </p:cNvPr>
          <p:cNvSpPr txBox="1"/>
          <p:nvPr/>
        </p:nvSpPr>
        <p:spPr>
          <a:xfrm>
            <a:off x="5722809" y="1457327"/>
            <a:ext cx="6466142" cy="5557826"/>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600" dirty="0">
                <a:latin typeface="Arial" panose="020B0604020202020204" pitchFamily="34" charset="0"/>
                <a:cs typeface="Arial" panose="020B0604020202020204" pitchFamily="34" charset="0"/>
              </a:rPr>
              <a:t>– 18 teachers completed a questionnaire and took part in an interview.</a:t>
            </a:r>
          </a:p>
          <a:p>
            <a:pPr>
              <a:lnSpc>
                <a:spcPct val="90000"/>
              </a:lnSpc>
              <a:spcAft>
                <a:spcPts val="600"/>
              </a:spcAft>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questions related to perceptions of EAP and experiences of teaching it; Professional Development and Training; issues related to course implementation and assessment; and the role of EAP in the Chinese context.  </a:t>
            </a:r>
          </a:p>
          <a:p>
            <a:pPr indent="-228600">
              <a:lnSpc>
                <a:spcPct val="90000"/>
              </a:lnSpc>
              <a:spcAft>
                <a:spcPts val="600"/>
              </a:spcAft>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a:p>
            <a:pPr>
              <a:lnSpc>
                <a:spcPct val="90000"/>
              </a:lnSpc>
              <a:spcAft>
                <a:spcPts val="600"/>
              </a:spcAft>
            </a:pPr>
            <a:r>
              <a:rPr lang="en-US" sz="2600" dirty="0">
                <a:latin typeface="Arial" panose="020B0604020202020204" pitchFamily="34" charset="0"/>
                <a:cs typeface="Arial" panose="020B0604020202020204" pitchFamily="34" charset="0"/>
              </a:rPr>
              <a:t>– qualitative analysis – interview transcripts coded, recurring issues identified and analyzed. </a:t>
            </a:r>
          </a:p>
          <a:p>
            <a:pPr indent="-228600">
              <a:lnSpc>
                <a:spcPct val="90000"/>
              </a:lnSpc>
              <a:spcAft>
                <a:spcPts val="600"/>
              </a:spcAft>
              <a:buFont typeface="Arial" panose="020B0604020202020204" pitchFamily="34" charset="0"/>
              <a:buChar char="•"/>
            </a:pPr>
            <a:endParaRPr lang="en-US" sz="2600" b="0" i="0" dirty="0">
              <a:effectLst/>
              <a:latin typeface="Arial" panose="020B0604020202020204" pitchFamily="34" charset="0"/>
              <a:cs typeface="Arial" panose="020B0604020202020204" pitchFamily="34" charset="0"/>
            </a:endParaRPr>
          </a:p>
          <a:p>
            <a:pPr>
              <a:lnSpc>
                <a:spcPct val="90000"/>
              </a:lnSpc>
              <a:spcAft>
                <a:spcPts val="600"/>
              </a:spcAft>
            </a:pPr>
            <a:r>
              <a:rPr lang="en-US" sz="2600" b="0" i="0" dirty="0">
                <a:effectLst/>
                <a:latin typeface="Arial" panose="020B0604020202020204" pitchFamily="34" charset="0"/>
                <a:cs typeface="Arial" panose="020B0604020202020204" pitchFamily="34" charset="0"/>
              </a:rPr>
              <a:t>– sequential</a:t>
            </a:r>
            <a:r>
              <a:rPr lang="en-US" sz="2600" b="1" i="0" dirty="0">
                <a:effectLst/>
                <a:latin typeface="Arial" panose="020B0604020202020204" pitchFamily="34" charset="0"/>
                <a:cs typeface="Arial" panose="020B0604020202020204" pitchFamily="34" charset="0"/>
              </a:rPr>
              <a:t> </a:t>
            </a:r>
            <a:r>
              <a:rPr lang="en-US" sz="2600" i="0" dirty="0">
                <a:effectLst/>
                <a:latin typeface="Arial" panose="020B0604020202020204" pitchFamily="34" charset="0"/>
                <a:cs typeface="Arial" panose="020B0604020202020204" pitchFamily="34" charset="0"/>
              </a:rPr>
              <a:t>exploratory</a:t>
            </a:r>
            <a:r>
              <a:rPr lang="en-US" sz="2600" b="0" i="0" dirty="0">
                <a:effectLst/>
                <a:latin typeface="Arial" panose="020B0604020202020204" pitchFamily="34" charset="0"/>
                <a:cs typeface="Arial" panose="020B0604020202020204" pitchFamily="34" charset="0"/>
              </a:rPr>
              <a:t> design: – </a:t>
            </a:r>
            <a:r>
              <a:rPr lang="en-US" sz="2600" dirty="0">
                <a:latin typeface="Arial" panose="020B0604020202020204" pitchFamily="34" charset="0"/>
                <a:cs typeface="Arial" panose="020B0604020202020204" pitchFamily="34" charset="0"/>
              </a:rPr>
              <a:t>our h</a:t>
            </a:r>
            <a:r>
              <a:rPr lang="en-US" sz="2600" dirty="0">
                <a:effectLst/>
                <a:latin typeface="Arial" panose="020B0604020202020204" pitchFamily="34" charset="0"/>
                <a:cs typeface="Arial" panose="020B0604020202020204" pitchFamily="34" charset="0"/>
              </a:rPr>
              <a:t>ope is to use our findings to design items for a questionnaire to survey a wider range of Chinese teachers’ attitudes towards EAP at other TNE partnerships in China.</a:t>
            </a:r>
            <a:endParaRPr lang="en-US" sz="26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pic>
        <p:nvPicPr>
          <p:cNvPr id="4" name="image2.png">
            <a:extLst>
              <a:ext uri="{FF2B5EF4-FFF2-40B4-BE49-F238E27FC236}">
                <a16:creationId xmlns:a16="http://schemas.microsoft.com/office/drawing/2014/main" id="{5BD7F350-8F45-F695-D35D-128A5D2A27F9}"/>
              </a:ext>
            </a:extLst>
          </p:cNvPr>
          <p:cNvPicPr/>
          <p:nvPr/>
        </p:nvPicPr>
        <p:blipFill>
          <a:blip r:embed="rId3">
            <a:alphaModFix amt="50000"/>
          </a:blip>
          <a:srcRect/>
          <a:stretch>
            <a:fillRect/>
          </a:stretch>
        </p:blipFill>
        <p:spPr>
          <a:xfrm>
            <a:off x="-52972" y="35137"/>
            <a:ext cx="2874782" cy="1015200"/>
          </a:xfrm>
          <a:prstGeom prst="rect">
            <a:avLst/>
          </a:prstGeom>
          <a:ln/>
        </p:spPr>
      </p:pic>
      <p:pic>
        <p:nvPicPr>
          <p:cNvPr id="6" name="image6.png">
            <a:extLst>
              <a:ext uri="{FF2B5EF4-FFF2-40B4-BE49-F238E27FC236}">
                <a16:creationId xmlns:a16="http://schemas.microsoft.com/office/drawing/2014/main" id="{22464FDA-4B7C-73E6-C273-4DF5E42CA946}"/>
              </a:ext>
            </a:extLst>
          </p:cNvPr>
          <p:cNvPicPr/>
          <p:nvPr/>
        </p:nvPicPr>
        <p:blipFill>
          <a:blip r:embed="rId4"/>
          <a:srcRect/>
          <a:stretch>
            <a:fillRect/>
          </a:stretch>
        </p:blipFill>
        <p:spPr>
          <a:xfrm>
            <a:off x="9256653" y="0"/>
            <a:ext cx="2794635" cy="1010920"/>
          </a:xfrm>
          <a:prstGeom prst="rect">
            <a:avLst/>
          </a:prstGeom>
          <a:ln/>
        </p:spPr>
      </p:pic>
    </p:spTree>
    <p:extLst>
      <p:ext uri="{BB962C8B-B14F-4D97-AF65-F5344CB8AC3E}">
        <p14:creationId xmlns:p14="http://schemas.microsoft.com/office/powerpoint/2010/main" val="3381144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8473</TotalTime>
  <Words>1779</Words>
  <Application>Microsoft Macintosh PowerPoint</Application>
  <PresentationFormat>Widescreen</PresentationFormat>
  <Paragraphs>176</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From The College English Test (CET) to English for Academic Purposes (EAP): teacher development in a transnational education (TNE) setting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The College English Test (CET) to English for Academic Purposes (EAP): teacher development in a transnational education (TNE) setting </dc:title>
  <dc:creator>Alexander Runchman</dc:creator>
  <cp:lastModifiedBy>Alexander Runchman</cp:lastModifiedBy>
  <cp:revision>31</cp:revision>
  <dcterms:created xsi:type="dcterms:W3CDTF">2023-04-11T00:59:07Z</dcterms:created>
  <dcterms:modified xsi:type="dcterms:W3CDTF">2023-04-16T22:12:19Z</dcterms:modified>
</cp:coreProperties>
</file>