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1" r:id="rId16"/>
    <p:sldId id="270" r:id="rId17"/>
    <p:sldId id="272" r:id="rId18"/>
    <p:sldId id="275"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ACE293-6B62-AE43-91CC-F1DEC53B203E}" v="370" dt="2023-04-17T15:11:10.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0" d="100"/>
          <a:sy n="110" d="100"/>
        </p:scale>
        <p:origin x="2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838200" y="1122363"/>
            <a:ext cx="9829800" cy="2387600"/>
          </a:xfrm>
        </p:spPr>
        <p:txBody>
          <a:bodyPr anchor="b">
            <a:normAutofit/>
          </a:bodyPr>
          <a:lstStyle>
            <a:lvl1pPr algn="l">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838200" y="3602038"/>
            <a:ext cx="98298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838200" y="136525"/>
            <a:ext cx="2743200" cy="365125"/>
          </a:xfrm>
        </p:spPr>
        <p:txBody>
          <a:bodyPr/>
          <a:lstStyle>
            <a:lvl1pPr algn="l">
              <a:defRPr/>
            </a:lvl1pPr>
          </a:lstStyle>
          <a:p>
            <a:fld id="{9549D6DC-E1CB-4874-BF52-C3407230D20E}" type="datetime1">
              <a:rPr lang="en-US" smtClean="0"/>
              <a:t>4/17/23</a:t>
            </a:fld>
            <a:endParaRPr lang="en-US"/>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838200"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85085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F7701D81-C4B9-4A87-89A7-22E29E6C9200}" type="datetime1">
              <a:rPr lang="en-US" smtClean="0"/>
              <a:t>4/17/23</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00505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8724900" y="731520"/>
            <a:ext cx="2628900" cy="537807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838200" y="731520"/>
            <a:ext cx="7734300" cy="53780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EE307718-69F7-427E-95A3-C1246AF46913}" type="datetime1">
              <a:rPr lang="en-US" smtClean="0"/>
              <a:t>4/17/23</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826711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p:txBody>
          <a:bodyPr/>
          <a:lstStyle/>
          <a:p>
            <a:fld id="{48913E51-B7F7-4C24-B8E3-5471755DC0E0}" type="datetime1">
              <a:rPr lang="en-US" smtClean="0"/>
              <a:t>4/17/23</a:t>
            </a:fld>
            <a:endParaRPr lang="en-US"/>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54983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831850" y="1709738"/>
            <a:ext cx="10515600" cy="2852737"/>
          </a:xfrm>
        </p:spPr>
        <p:txBody>
          <a:bodyPr anchor="b">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tx2">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DA91A59F-D956-4598-A3C1-AE72A5387751}" type="datetime1">
              <a:rPr lang="en-US" smtClean="0"/>
              <a:t>4/17/23</a:t>
            </a:fld>
            <a:endParaRPr lang="en-US" dirty="0"/>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273BAE12-D270-459D-897B-6833652BB167}" type="slidenum">
              <a:rPr lang="en-US" smtClean="0"/>
              <a:t>‹#›</a:t>
            </a:fld>
            <a:endParaRPr lang="en-US" dirty="0"/>
          </a:p>
        </p:txBody>
      </p:sp>
    </p:spTree>
    <p:extLst>
      <p:ext uri="{BB962C8B-B14F-4D97-AF65-F5344CB8AC3E}">
        <p14:creationId xmlns:p14="http://schemas.microsoft.com/office/powerpoint/2010/main" val="146129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838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6172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D70BBD69-7BD3-4731-8064-242619E92CBE}" type="datetime1">
              <a:rPr lang="en-US" smtClean="0"/>
              <a:t>4/17/23</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961390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839788" y="73152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839788" y="2149131"/>
            <a:ext cx="5157787"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839788" y="2910625"/>
            <a:ext cx="5157787"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6172200" y="2149131"/>
            <a:ext cx="5183188"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6172200" y="2910625"/>
            <a:ext cx="5183188"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38BD77D9-239F-488B-9358-023C46BC7084}" type="datetime1">
              <a:rPr lang="en-US" smtClean="0"/>
              <a:t>4/17/23</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44390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838200" y="731520"/>
            <a:ext cx="1051560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1EE61C24-7140-4FDE-92F3-654C6E2D3C1C}" type="datetime1">
              <a:rPr lang="en-US" smtClean="0"/>
              <a:t>4/17/23</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17825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DC4D6ACF-ECB9-4B5F-A429-08B8AC75E8EF}" type="datetime1">
              <a:rPr lang="en-US" smtClean="0"/>
              <a:t>4/17/23</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47771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839788" y="731520"/>
            <a:ext cx="3932237" cy="2346326"/>
          </a:xfrm>
        </p:spPr>
        <p:txBody>
          <a:bodyPr anchor="b">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731521"/>
            <a:ext cx="6172200" cy="512953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839788" y="3429000"/>
            <a:ext cx="3932237"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788B429B-EE2A-486A-BDB9-0C848B4FAFDD}" type="datetime1">
              <a:rPr lang="en-US" smtClean="0"/>
              <a:t>4/17/23</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406293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839788" y="731520"/>
            <a:ext cx="3932237" cy="2341564"/>
          </a:xfrm>
        </p:spPr>
        <p:txBody>
          <a:bodyPr anchor="b">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687257"/>
            <a:ext cx="6172200" cy="51737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839788"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8DA5FE4A-CB8D-40AB-BFFC-AAF37EA071CB}" type="datetime1">
              <a:rPr lang="en-US" smtClean="0"/>
              <a:t>4/17/23</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19063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293296F-4C3A-4530-98F5-F83646ACE913}"/>
              </a:ext>
              <a:ext uri="{C183D7F6-B498-43B3-948B-1728B52AA6E4}">
                <adec:decorative xmlns:adec="http://schemas.microsoft.com/office/drawing/2017/decorative" val="1"/>
              </a:ext>
            </a:extLst>
          </p:cNvPr>
          <p:cNvSpPr/>
          <p:nvPr/>
        </p:nvSpPr>
        <p:spPr>
          <a:xfrm>
            <a:off x="2189" y="0"/>
            <a:ext cx="12192000" cy="6857997"/>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3914D2BD-3C47-433D-81FE-DC6C39595F0E}"/>
              </a:ext>
              <a:ext uri="{C183D7F6-B498-43B3-948B-1728B52AA6E4}">
                <adec:decorative xmlns:adec="http://schemas.microsoft.com/office/drawing/2017/decorative" val="1"/>
              </a:ext>
            </a:extLst>
          </p:cNvPr>
          <p:cNvGrpSpPr/>
          <p:nvPr/>
        </p:nvGrpSpPr>
        <p:grpSpPr>
          <a:xfrm>
            <a:off x="572" y="-1"/>
            <a:ext cx="12192000" cy="6857996"/>
            <a:chOff x="572" y="-1"/>
            <a:chExt cx="12192000" cy="6857996"/>
          </a:xfrm>
        </p:grpSpPr>
        <p:cxnSp>
          <p:nvCxnSpPr>
            <p:cNvPr id="9" name="Straight Connector 8">
              <a:extLst>
                <a:ext uri="{FF2B5EF4-FFF2-40B4-BE49-F238E27FC236}">
                  <a16:creationId xmlns:a16="http://schemas.microsoft.com/office/drawing/2014/main" id="{D3DD55E4-EA4F-4874-8B5B-6E0EAF4BBFC4}"/>
                </a:ext>
              </a:extLst>
            </p:cNvPr>
            <p:cNvCxnSpPr>
              <a:cxnSpLocks/>
            </p:cNvCxnSpPr>
            <p:nvPr/>
          </p:nvCxnSpPr>
          <p:spPr>
            <a:xfrm>
              <a:off x="1667" y="6276706"/>
              <a:ext cx="12189811"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2950BAF-7673-4138-AEA2-DE7D368CC357}"/>
                </a:ext>
              </a:extLst>
            </p:cNvPr>
            <p:cNvCxnSpPr>
              <a:cxnSpLocks/>
            </p:cNvCxnSpPr>
            <p:nvPr/>
          </p:nvCxnSpPr>
          <p:spPr>
            <a:xfrm>
              <a:off x="572" y="580876"/>
              <a:ext cx="12192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BE3E2B5-EA1C-415A-941A-843C7EA148E1}"/>
                </a:ext>
              </a:extLst>
            </p:cNvPr>
            <p:cNvCxnSpPr>
              <a:cxnSpLocks/>
            </p:cNvCxnSpPr>
            <p:nvPr/>
          </p:nvCxnSpPr>
          <p:spPr>
            <a:xfrm rot="16200000">
              <a:off x="8134324"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87FA3A6-E398-4576-B6B8-3328028D84B2}"/>
                </a:ext>
              </a:extLst>
            </p:cNvPr>
            <p:cNvCxnSpPr>
              <a:cxnSpLocks/>
            </p:cNvCxnSpPr>
            <p:nvPr/>
          </p:nvCxnSpPr>
          <p:spPr>
            <a:xfrm rot="16200000">
              <a:off x="-2794261"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Graphic 33">
              <a:extLst>
                <a:ext uri="{FF2B5EF4-FFF2-40B4-BE49-F238E27FC236}">
                  <a16:creationId xmlns:a16="http://schemas.microsoft.com/office/drawing/2014/main" id="{EFB597D7-65E0-476A-B9EB-3AA6ED33884C}"/>
                </a:ext>
              </a:extLst>
            </p:cNvPr>
            <p:cNvSpPr/>
            <p:nvPr/>
          </p:nvSpPr>
          <p:spPr>
            <a:xfrm>
              <a:off x="4277016" y="-1"/>
              <a:ext cx="3637968" cy="580875"/>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sp>
          <p:nvSpPr>
            <p:cNvPr id="14" name="Graphic 33">
              <a:extLst>
                <a:ext uri="{FF2B5EF4-FFF2-40B4-BE49-F238E27FC236}">
                  <a16:creationId xmlns:a16="http://schemas.microsoft.com/office/drawing/2014/main" id="{11AA060A-BE0E-4687-8F9E-0E2955D9796D}"/>
                </a:ext>
              </a:extLst>
            </p:cNvPr>
            <p:cNvSpPr/>
            <p:nvPr/>
          </p:nvSpPr>
          <p:spPr>
            <a:xfrm rot="10800000">
              <a:off x="4305089" y="6276705"/>
              <a:ext cx="3581824" cy="581290"/>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gr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838200" y="72732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838200" y="2189408"/>
            <a:ext cx="10515600" cy="38217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838200" y="136525"/>
            <a:ext cx="2743200"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fld id="{C0517C94-3B1E-4991-BED3-41F8B0158A00}" type="datetime1">
              <a:rPr lang="en-US" smtClean="0"/>
              <a:t>4/17/23</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838200" y="6356350"/>
            <a:ext cx="3450659"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endParaRPr lang="en-US" dirty="0"/>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563467" y="3246434"/>
            <a:ext cx="628533" cy="365125"/>
          </a:xfrm>
          <a:prstGeom prst="rect">
            <a:avLst/>
          </a:prstGeom>
        </p:spPr>
        <p:txBody>
          <a:bodyPr vert="horz" lIns="91440" tIns="45720" rIns="91440" bIns="45720" rtlCol="0" anchor="ctr"/>
          <a:lstStyle>
            <a:lvl1pPr algn="ctr">
              <a:defRPr sz="1100" cap="all" spc="150" baseline="0">
                <a:solidFill>
                  <a:schemeClr val="tx2">
                    <a:lumMod val="60000"/>
                    <a:lumOff val="40000"/>
                  </a:schemeClr>
                </a:solidFill>
              </a:defRPr>
            </a:lvl1pPr>
          </a:lstStyle>
          <a:p>
            <a:fld id="{273BAE12-D270-459D-897B-6833652BB167}" type="slidenum">
              <a:rPr lang="en-US" smtClean="0"/>
              <a:pPr/>
              <a:t>‹#›</a:t>
            </a:fld>
            <a:endParaRPr lang="en-US" dirty="0"/>
          </a:p>
        </p:txBody>
      </p:sp>
    </p:spTree>
    <p:extLst>
      <p:ext uri="{BB962C8B-B14F-4D97-AF65-F5344CB8AC3E}">
        <p14:creationId xmlns:p14="http://schemas.microsoft.com/office/powerpoint/2010/main" val="167630411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67" r:id="rId6"/>
    <p:sldLayoutId id="2147483763" r:id="rId7"/>
    <p:sldLayoutId id="2147483764" r:id="rId8"/>
    <p:sldLayoutId id="2147483765" r:id="rId9"/>
    <p:sldLayoutId id="2147483766" r:id="rId10"/>
    <p:sldLayoutId id="2147483768" r:id="rId11"/>
  </p:sldLayoutIdLst>
  <p:hf sldNum="0" hdr="0" ftr="0" dt="0"/>
  <p:txStyles>
    <p:titleStyle>
      <a:lvl1pPr algn="l" defTabSz="914400" rtl="0" eaLnBrk="1" latinLnBrk="0" hangingPunct="1">
        <a:lnSpc>
          <a:spcPct val="100000"/>
        </a:lnSpc>
        <a:spcBef>
          <a:spcPct val="0"/>
        </a:spcBef>
        <a:buNone/>
        <a:defRPr sz="4400" kern="1200">
          <a:solidFill>
            <a:schemeClr val="tx2">
              <a:lumMod val="60000"/>
              <a:lumOff val="40000"/>
            </a:schemeClr>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2">
              <a:lumMod val="60000"/>
              <a:lumOff val="40000"/>
            </a:schemeClr>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2">
              <a:lumMod val="60000"/>
              <a:lumOff val="40000"/>
            </a:schemeClr>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2">
              <a:lumMod val="60000"/>
              <a:lumOff val="40000"/>
            </a:schemeClr>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38827F1-3359-44F6-9009-43AE2B17F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
            <a:ext cx="12192001"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7AFAD67-5350-4773-886F-D6DD7E66D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73465"/>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8EA1736-FAD6-9BEE-B1C3-B0FF55EC3ACD}"/>
              </a:ext>
            </a:extLst>
          </p:cNvPr>
          <p:cNvPicPr>
            <a:picLocks noChangeAspect="1"/>
          </p:cNvPicPr>
          <p:nvPr/>
        </p:nvPicPr>
        <p:blipFill rotWithShape="1">
          <a:blip r:embed="rId2">
            <a:alphaModFix amt="40000"/>
          </a:blip>
          <a:srcRect t="24982" r="-1" b="-1"/>
          <a:stretch/>
        </p:blipFill>
        <p:spPr>
          <a:xfrm>
            <a:off x="20" y="10"/>
            <a:ext cx="12188932" cy="6857990"/>
          </a:xfrm>
          <a:prstGeom prst="rect">
            <a:avLst/>
          </a:prstGeom>
          <a:ln w="12700">
            <a:noFill/>
          </a:ln>
        </p:spPr>
      </p:pic>
      <p:grpSp>
        <p:nvGrpSpPr>
          <p:cNvPr id="26" name="Group 25">
            <a:extLst>
              <a:ext uri="{FF2B5EF4-FFF2-40B4-BE49-F238E27FC236}">
                <a16:creationId xmlns:a16="http://schemas.microsoft.com/office/drawing/2014/main" id="{654AC0FE-C43D-49AC-9730-284354DEC8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8366" y="87"/>
            <a:ext cx="10933011" cy="6864297"/>
            <a:chOff x="628366" y="87"/>
            <a:chExt cx="10933011" cy="6864297"/>
          </a:xfrm>
        </p:grpSpPr>
        <p:cxnSp>
          <p:nvCxnSpPr>
            <p:cNvPr id="27" name="Straight Connector 26">
              <a:extLst>
                <a:ext uri="{FF2B5EF4-FFF2-40B4-BE49-F238E27FC236}">
                  <a16:creationId xmlns:a16="http://schemas.microsoft.com/office/drawing/2014/main" id="{246F6FE9-8F24-4E96-8FA6-DABE61A20C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282750" y="3429044"/>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0C5E755-8FD9-4EBF-978B-015F9339F3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6688336" y="3429043"/>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C7F63B7-3E85-42EC-8447-F6699247EC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8366" y="3413532"/>
              <a:ext cx="2585819"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0" name="Graphic 11">
              <a:extLst>
                <a:ext uri="{FF2B5EF4-FFF2-40B4-BE49-F238E27FC236}">
                  <a16:creationId xmlns:a16="http://schemas.microsoft.com/office/drawing/2014/main" id="{AFDFA9EA-AAC0-416F-A0E9-ACD410E9D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2063" y="702002"/>
              <a:ext cx="5759819" cy="6155995"/>
            </a:xfrm>
            <a:custGeom>
              <a:avLst/>
              <a:gdLst>
                <a:gd name="connsiteX0" fmla="*/ 0 w 4320540"/>
                <a:gd name="connsiteY0" fmla="*/ 4617720 h 4617719"/>
                <a:gd name="connsiteX1" fmla="*/ 0 w 4320540"/>
                <a:gd name="connsiteY1" fmla="*/ 4268439 h 4617719"/>
                <a:gd name="connsiteX2" fmla="*/ 0 w 4320540"/>
                <a:gd name="connsiteY2" fmla="*/ 2052352 h 4617719"/>
                <a:gd name="connsiteX3" fmla="*/ 2160270 w 4320540"/>
                <a:gd name="connsiteY3" fmla="*/ 0 h 4617719"/>
                <a:gd name="connsiteX4" fmla="*/ 2160270 w 4320540"/>
                <a:gd name="connsiteY4" fmla="*/ 0 h 4617719"/>
                <a:gd name="connsiteX5" fmla="*/ 4320540 w 4320540"/>
                <a:gd name="connsiteY5" fmla="*/ 2052352 h 4617719"/>
                <a:gd name="connsiteX6" fmla="*/ 4320540 w 4320540"/>
                <a:gd name="connsiteY6" fmla="*/ 2782443 h 4617719"/>
                <a:gd name="connsiteX7" fmla="*/ 4320540 w 4320540"/>
                <a:gd name="connsiteY7" fmla="*/ 4617720 h 4617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20540" h="4617719">
                  <a:moveTo>
                    <a:pt x="0" y="4617720"/>
                  </a:moveTo>
                  <a:lnTo>
                    <a:pt x="0" y="4268439"/>
                  </a:lnTo>
                  <a:lnTo>
                    <a:pt x="0" y="2052352"/>
                  </a:lnTo>
                  <a:cubicBezTo>
                    <a:pt x="0" y="918877"/>
                    <a:pt x="967169" y="0"/>
                    <a:pt x="2160270" y="0"/>
                  </a:cubicBezTo>
                  <a:lnTo>
                    <a:pt x="2160270" y="0"/>
                  </a:lnTo>
                  <a:cubicBezTo>
                    <a:pt x="3353372" y="0"/>
                    <a:pt x="4320540" y="918877"/>
                    <a:pt x="4320540" y="2052352"/>
                  </a:cubicBezTo>
                  <a:lnTo>
                    <a:pt x="4320540" y="2782443"/>
                  </a:lnTo>
                  <a:lnTo>
                    <a:pt x="4320540" y="4617720"/>
                  </a:lnTo>
                </a:path>
              </a:pathLst>
            </a:custGeom>
            <a:noFill/>
            <a:ln w="12700" cap="flat">
              <a:solidFill>
                <a:schemeClr val="accent4"/>
              </a:solidFill>
              <a:prstDash val="solid"/>
              <a:miter/>
            </a:ln>
          </p:spPr>
          <p:txBody>
            <a:bodyPr rtlCol="0" anchor="ctr"/>
            <a:lstStyle/>
            <a:p>
              <a:endParaRPr lang="en-US"/>
            </a:p>
          </p:txBody>
        </p:sp>
        <p:cxnSp>
          <p:nvCxnSpPr>
            <p:cNvPr id="31" name="Straight Connector 30">
              <a:extLst>
                <a:ext uri="{FF2B5EF4-FFF2-40B4-BE49-F238E27FC236}">
                  <a16:creationId xmlns:a16="http://schemas.microsoft.com/office/drawing/2014/main" id="{C4EF7E7E-9948-4D78-BE70-F624A62D853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974010" y="3413529"/>
              <a:ext cx="2587367"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75AAAB-9AEC-496F-94E4-CE5330CB49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8132421" y="3431507"/>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B5BF383-42C5-4FE4-894A-17B84AF224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2796164" y="3435428"/>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3471863" y="3429000"/>
            <a:ext cx="7255125" cy="2387600"/>
          </a:xfrm>
        </p:spPr>
        <p:txBody>
          <a:bodyPr anchor="t">
            <a:normAutofit fontScale="90000"/>
          </a:bodyPr>
          <a:lstStyle/>
          <a:p>
            <a:pPr algn="ctr">
              <a:lnSpc>
                <a:spcPct val="90000"/>
              </a:lnSpc>
            </a:pPr>
            <a:r>
              <a:rPr lang="en-US" sz="4000" dirty="0">
                <a:solidFill>
                  <a:srgbClr val="FFFFFF"/>
                </a:solidFill>
                <a:ea typeface="+mj-lt"/>
                <a:cs typeface="+mj-lt"/>
              </a:rPr>
              <a:t>ESP Genre revisited: </a:t>
            </a:r>
            <a:br>
              <a:rPr lang="en-US" sz="4000" dirty="0">
                <a:solidFill>
                  <a:srgbClr val="FFFFFF"/>
                </a:solidFill>
                <a:ea typeface="+mj-lt"/>
                <a:cs typeface="+mj-lt"/>
              </a:rPr>
            </a:br>
            <a:r>
              <a:rPr lang="en-US" sz="4000" dirty="0">
                <a:solidFill>
                  <a:srgbClr val="FFFFFF"/>
                </a:solidFill>
                <a:ea typeface="+mj-lt"/>
                <a:cs typeface="+mj-lt"/>
              </a:rPr>
              <a:t>PROBLEMS, ISSUES AND SOLUTIONS</a:t>
            </a:r>
            <a:br>
              <a:rPr lang="en-US" sz="4000" dirty="0">
                <a:solidFill>
                  <a:srgbClr val="FFFFFF"/>
                </a:solidFill>
                <a:ea typeface="+mj-lt"/>
                <a:cs typeface="+mj-lt"/>
              </a:rPr>
            </a:br>
            <a:r>
              <a:rPr lang="en-US" sz="4000" dirty="0">
                <a:solidFill>
                  <a:srgbClr val="FFFFFF"/>
                </a:solidFill>
                <a:ea typeface="+mj-lt"/>
                <a:cs typeface="+mj-lt"/>
              </a:rPr>
              <a:t>(Philip Nathan, Dr. University of Durham</a:t>
            </a:r>
            <a:endParaRPr lang="en-US" sz="4000" b="0" dirty="0">
              <a:solidFill>
                <a:srgbClr val="FFFFFF"/>
              </a:solidFill>
              <a:ea typeface="+mj-lt"/>
              <a:cs typeface="+mj-lt"/>
            </a:endParaRPr>
          </a:p>
          <a:p>
            <a:pPr algn="ctr">
              <a:lnSpc>
                <a:spcPct val="90000"/>
              </a:lnSpc>
            </a:pPr>
            <a:endParaRPr lang="en-US" sz="4000">
              <a:solidFill>
                <a:srgbClr val="FFFFFF"/>
              </a:solidFill>
            </a:endParaRPr>
          </a:p>
        </p:txBody>
      </p:sp>
      <p:sp>
        <p:nvSpPr>
          <p:cNvPr id="3" name="Subtitle 2"/>
          <p:cNvSpPr>
            <a:spLocks noGrp="1"/>
          </p:cNvSpPr>
          <p:nvPr>
            <p:ph type="subTitle" idx="1"/>
          </p:nvPr>
        </p:nvSpPr>
        <p:spPr>
          <a:xfrm>
            <a:off x="3471863" y="1932808"/>
            <a:ext cx="5248275" cy="1321670"/>
          </a:xfrm>
        </p:spPr>
        <p:txBody>
          <a:bodyPr anchor="ctr">
            <a:normAutofit/>
          </a:bodyPr>
          <a:lstStyle/>
          <a:p>
            <a:pPr algn="ctr"/>
            <a:r>
              <a:rPr lang="en-US">
                <a:solidFill>
                  <a:srgbClr val="FFFFFF"/>
                </a:solidFill>
              </a:rPr>
              <a:t>P</a:t>
            </a: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2561-D5F9-60D2-8640-48383EDEFAC2}"/>
              </a:ext>
            </a:extLst>
          </p:cNvPr>
          <p:cNvSpPr>
            <a:spLocks noGrp="1"/>
          </p:cNvSpPr>
          <p:nvPr>
            <p:ph type="title"/>
          </p:nvPr>
        </p:nvSpPr>
        <p:spPr/>
        <p:txBody>
          <a:bodyPr/>
          <a:lstStyle/>
          <a:p>
            <a:r>
              <a:rPr lang="en-US" dirty="0"/>
              <a:t>Cyclicity and other patterns in move analyses</a:t>
            </a:r>
          </a:p>
        </p:txBody>
      </p:sp>
      <p:sp>
        <p:nvSpPr>
          <p:cNvPr id="3" name="Content Placeholder 2">
            <a:extLst>
              <a:ext uri="{FF2B5EF4-FFF2-40B4-BE49-F238E27FC236}">
                <a16:creationId xmlns:a16="http://schemas.microsoft.com/office/drawing/2014/main" id="{4A4586A9-27E1-F6D4-4C8A-10A1E70B35D5}"/>
              </a:ext>
            </a:extLst>
          </p:cNvPr>
          <p:cNvSpPr>
            <a:spLocks noGrp="1"/>
          </p:cNvSpPr>
          <p:nvPr>
            <p:ph idx="1"/>
          </p:nvPr>
        </p:nvSpPr>
        <p:spPr/>
        <p:txBody>
          <a:bodyPr>
            <a:normAutofit lnSpcReduction="10000"/>
          </a:bodyPr>
          <a:lstStyle/>
          <a:p>
            <a:endParaRPr lang="en-US" dirty="0"/>
          </a:p>
          <a:p>
            <a:r>
              <a:rPr lang="en-US" dirty="0"/>
              <a:t>A range of cyclic move patterns have been identified for example in move analyses of biochemistry research articles  (</a:t>
            </a:r>
            <a:r>
              <a:rPr lang="en-US" dirty="0" err="1"/>
              <a:t>Kanoksilapatham</a:t>
            </a:r>
            <a:r>
              <a:rPr lang="en-US" dirty="0"/>
              <a:t>, 2005) Options analysis sections of pedagogical business case reports (Nathan, 2016), software engineering research articles (</a:t>
            </a:r>
            <a:r>
              <a:rPr lang="en-US" dirty="0" err="1"/>
              <a:t>Posteguillo</a:t>
            </a:r>
            <a:r>
              <a:rPr lang="en-US" dirty="0"/>
              <a:t>, 1999) and research articles in general (Swales, 2004) .</a:t>
            </a:r>
          </a:p>
          <a:p>
            <a:r>
              <a:rPr lang="en-US" dirty="0"/>
              <a:t>However there still seems to be a preference for identifying linear, non-repetitive patterns.</a:t>
            </a:r>
          </a:p>
          <a:p>
            <a:r>
              <a:rPr lang="en-US" dirty="0"/>
              <a:t>A more widespread acceptance of the prevalence of repetitive, cyclic, repetitive patterns would enhance genre research and likely pedagogy.</a:t>
            </a:r>
          </a:p>
          <a:p>
            <a:r>
              <a:rPr lang="en-US" dirty="0"/>
              <a:t>Essays, a key genre family in university student academic writing, have been seen as not-susceptible to </a:t>
            </a:r>
            <a:r>
              <a:rPr lang="en-US" dirty="0" err="1"/>
              <a:t>Swalesian</a:t>
            </a:r>
            <a:r>
              <a:rPr lang="en-US" dirty="0"/>
              <a:t> genre analysis (Dudley-Evans, 1998) but the broader acceptance of and search for cyclicity and other patterning may make such analyses more applicable. </a:t>
            </a:r>
          </a:p>
        </p:txBody>
      </p:sp>
    </p:spTree>
    <p:extLst>
      <p:ext uri="{BB962C8B-B14F-4D97-AF65-F5344CB8AC3E}">
        <p14:creationId xmlns:p14="http://schemas.microsoft.com/office/powerpoint/2010/main" val="3987677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4AE90-AC14-3023-8ECF-14F52295C4B2}"/>
              </a:ext>
            </a:extLst>
          </p:cNvPr>
          <p:cNvSpPr>
            <a:spLocks noGrp="1"/>
          </p:cNvSpPr>
          <p:nvPr>
            <p:ph type="title"/>
          </p:nvPr>
        </p:nvSpPr>
        <p:spPr/>
        <p:txBody>
          <a:bodyPr>
            <a:normAutofit fontScale="90000"/>
          </a:bodyPr>
          <a:lstStyle/>
          <a:p>
            <a:r>
              <a:rPr lang="en-US" dirty="0"/>
              <a:t>Cyclicity and other patterning in genre analysis</a:t>
            </a:r>
          </a:p>
        </p:txBody>
      </p:sp>
      <p:sp>
        <p:nvSpPr>
          <p:cNvPr id="3" name="Content Placeholder 2">
            <a:extLst>
              <a:ext uri="{FF2B5EF4-FFF2-40B4-BE49-F238E27FC236}">
                <a16:creationId xmlns:a16="http://schemas.microsoft.com/office/drawing/2014/main" id="{DC717515-122A-3604-A090-C8A862A4F426}"/>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5" name="Object 14">
            <a:extLst>
              <a:ext uri="{FF2B5EF4-FFF2-40B4-BE49-F238E27FC236}">
                <a16:creationId xmlns:a16="http://schemas.microsoft.com/office/drawing/2014/main" id="{497D13F1-F9C6-2ADD-C56F-2B9DAF382899}"/>
              </a:ext>
            </a:extLst>
          </p:cNvPr>
          <p:cNvGraphicFramePr>
            <a:graphicFrameLocks noChangeAspect="1"/>
          </p:cNvGraphicFramePr>
          <p:nvPr>
            <p:extLst>
              <p:ext uri="{D42A27DB-BD31-4B8C-83A1-F6EECF244321}">
                <p14:modId xmlns:p14="http://schemas.microsoft.com/office/powerpoint/2010/main" val="3717213278"/>
              </p:ext>
            </p:extLst>
          </p:nvPr>
        </p:nvGraphicFramePr>
        <p:xfrm>
          <a:off x="1369671" y="1134319"/>
          <a:ext cx="8318339" cy="6127670"/>
        </p:xfrm>
        <a:graphic>
          <a:graphicData uri="http://schemas.openxmlformats.org/presentationml/2006/ole">
            <mc:AlternateContent xmlns:mc="http://schemas.openxmlformats.org/markup-compatibility/2006">
              <mc:Choice xmlns:v="urn:schemas-microsoft-com:vml" Requires="v">
                <p:oleObj name="Document" r:id="rId2" imgW="5270500" imgH="6832600" progId="Word.Document.12">
                  <p:embed/>
                </p:oleObj>
              </mc:Choice>
              <mc:Fallback>
                <p:oleObj name="Document" r:id="rId2" imgW="5270500" imgH="6832600" progId="Word.Document.12">
                  <p:embed/>
                  <p:pic>
                    <p:nvPicPr>
                      <p:cNvPr id="0" name=""/>
                      <p:cNvPicPr/>
                      <p:nvPr/>
                    </p:nvPicPr>
                    <p:blipFill>
                      <a:blip r:embed="rId3"/>
                      <a:stretch>
                        <a:fillRect/>
                      </a:stretch>
                    </p:blipFill>
                    <p:spPr>
                      <a:xfrm>
                        <a:off x="1369671" y="1134319"/>
                        <a:ext cx="8318339" cy="6127670"/>
                      </a:xfrm>
                      <a:prstGeom prst="rect">
                        <a:avLst/>
                      </a:prstGeom>
                    </p:spPr>
                  </p:pic>
                </p:oleObj>
              </mc:Fallback>
            </mc:AlternateContent>
          </a:graphicData>
        </a:graphic>
      </p:graphicFrame>
      <p:sp>
        <p:nvSpPr>
          <p:cNvPr id="16" name="TextBox 15">
            <a:extLst>
              <a:ext uri="{FF2B5EF4-FFF2-40B4-BE49-F238E27FC236}">
                <a16:creationId xmlns:a16="http://schemas.microsoft.com/office/drawing/2014/main" id="{B7D15488-FDEE-3B4D-7159-86E8D7AA2EC7}"/>
              </a:ext>
            </a:extLst>
          </p:cNvPr>
          <p:cNvSpPr txBox="1"/>
          <p:nvPr/>
        </p:nvSpPr>
        <p:spPr>
          <a:xfrm>
            <a:off x="6759615" y="2372810"/>
            <a:ext cx="2558005" cy="1477328"/>
          </a:xfrm>
          <a:prstGeom prst="rect">
            <a:avLst/>
          </a:prstGeom>
          <a:noFill/>
        </p:spPr>
        <p:txBody>
          <a:bodyPr wrap="square" rtlCol="0">
            <a:spAutoFit/>
          </a:bodyPr>
          <a:lstStyle/>
          <a:p>
            <a:r>
              <a:rPr lang="en-US" dirty="0"/>
              <a:t>Move cyclicity in options analysis sections of business case reports </a:t>
            </a:r>
          </a:p>
          <a:p>
            <a:r>
              <a:rPr lang="en-US" dirty="0"/>
              <a:t>(Nathan, 2016)</a:t>
            </a:r>
          </a:p>
        </p:txBody>
      </p:sp>
    </p:spTree>
    <p:extLst>
      <p:ext uri="{BB962C8B-B14F-4D97-AF65-F5344CB8AC3E}">
        <p14:creationId xmlns:p14="http://schemas.microsoft.com/office/powerpoint/2010/main" val="3890050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E0992-2EEF-DCC8-C6F8-931A79EC1A24}"/>
              </a:ext>
            </a:extLst>
          </p:cNvPr>
          <p:cNvSpPr>
            <a:spLocks noGrp="1"/>
          </p:cNvSpPr>
          <p:nvPr>
            <p:ph type="title"/>
          </p:nvPr>
        </p:nvSpPr>
        <p:spPr/>
        <p:txBody>
          <a:bodyPr>
            <a:normAutofit fontScale="90000"/>
          </a:bodyPr>
          <a:lstStyle/>
          <a:p>
            <a:r>
              <a:rPr lang="en-US" dirty="0"/>
              <a:t>Cyclicity and other patterning in genre move analysis – an expository argument</a:t>
            </a:r>
          </a:p>
        </p:txBody>
      </p:sp>
      <p:sp>
        <p:nvSpPr>
          <p:cNvPr id="3" name="Content Placeholder 2">
            <a:extLst>
              <a:ext uri="{FF2B5EF4-FFF2-40B4-BE49-F238E27FC236}">
                <a16:creationId xmlns:a16="http://schemas.microsoft.com/office/drawing/2014/main" id="{A02AB69C-7EC4-5D5C-FD0F-5227BF34C110}"/>
              </a:ext>
            </a:extLst>
          </p:cNvPr>
          <p:cNvSpPr>
            <a:spLocks noGrp="1"/>
          </p:cNvSpPr>
          <p:nvPr>
            <p:ph idx="1"/>
          </p:nvPr>
        </p:nvSpPr>
        <p:spPr/>
        <p:txBody>
          <a:bodyPr>
            <a:normAutofit fontScale="77500" lnSpcReduction="20000"/>
          </a:bodyPr>
          <a:lstStyle/>
          <a:p>
            <a:pPr marL="342900" lvl="0" indent="-342900">
              <a:buFont typeface="+mj-lt"/>
              <a:buAutoNum type="arabi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Orientation to proposition [statement of proposition]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Orientation to argument structure </a:t>
            </a:r>
          </a:p>
          <a:p>
            <a:pPr marL="0" lvl="0" indent="0">
              <a:buNone/>
            </a:pPr>
            <a:r>
              <a:rPr lang="en-GB" sz="1800" i="1" dirty="0">
                <a:effectLst/>
                <a:latin typeface="Calibri" panose="020F0502020204030204" pitchFamily="34" charset="0"/>
                <a:ea typeface="Calibri" panose="020F0502020204030204" pitchFamily="34" charset="0"/>
                <a:cs typeface="Times New Roman" panose="02020603050405020304" pitchFamily="18" charset="0"/>
              </a:rPr>
              <a:t>[Two moves in one sentence] </a:t>
            </a:r>
          </a:p>
          <a:p>
            <a:pPr marL="0" lvl="0" indent="0">
              <a:buNone/>
            </a:pP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Present justification/rationale 1 in support of proposition by.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romanL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sub-move 1 Specifying the topic area of the justification [orient the reader to the first justification for the proposition]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romanL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sub-move 2 Excluding part of the topic area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romanL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sub-move 3 Specifying the precise rationale 1 for supporting the proposition.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914400"/>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Present justification/rationale 2 in support of the proposition by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romanL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Sub-move 1: Stating the justification for rationale 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romanLcParenBoth"/>
            </a:pPr>
            <a:r>
              <a:rPr lang="en-GB" sz="1800" i="1" dirty="0">
                <a:effectLst/>
                <a:latin typeface="Calibri" panose="020F0502020204030204" pitchFamily="34" charset="0"/>
                <a:ea typeface="Calibri" panose="020F0502020204030204" pitchFamily="34" charset="0"/>
                <a:cs typeface="Times New Roman" panose="02020603050405020304" pitchFamily="18" charset="0"/>
              </a:rPr>
              <a:t>Sub-move 2: Specifying the rationale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4882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770B6-9718-F853-ED6B-F0F551B92A04}"/>
              </a:ext>
            </a:extLst>
          </p:cNvPr>
          <p:cNvSpPr>
            <a:spLocks noGrp="1"/>
          </p:cNvSpPr>
          <p:nvPr>
            <p:ph type="title"/>
          </p:nvPr>
        </p:nvSpPr>
        <p:spPr/>
        <p:txBody>
          <a:bodyPr/>
          <a:lstStyle/>
          <a:p>
            <a:r>
              <a:rPr lang="en-US" dirty="0"/>
              <a:t>Impact of ESP Genre theory on EAP teaching</a:t>
            </a:r>
          </a:p>
        </p:txBody>
      </p:sp>
      <p:sp>
        <p:nvSpPr>
          <p:cNvPr id="3" name="Content Placeholder 2">
            <a:extLst>
              <a:ext uri="{FF2B5EF4-FFF2-40B4-BE49-F238E27FC236}">
                <a16:creationId xmlns:a16="http://schemas.microsoft.com/office/drawing/2014/main" id="{6884B4E0-2BD3-3CCA-5CBE-DB462C2EBA71}"/>
              </a:ext>
            </a:extLst>
          </p:cNvPr>
          <p:cNvSpPr>
            <a:spLocks noGrp="1"/>
          </p:cNvSpPr>
          <p:nvPr>
            <p:ph idx="1"/>
          </p:nvPr>
        </p:nvSpPr>
        <p:spPr/>
        <p:txBody>
          <a:bodyPr vert="horz" lIns="91440" tIns="45720" rIns="91440" bIns="45720" rtlCol="0" anchor="t">
            <a:normAutofit lnSpcReduction="10000"/>
          </a:bodyPr>
          <a:lstStyle/>
          <a:p>
            <a:r>
              <a:rPr lang="en-US" dirty="0"/>
              <a:t>We don’t really have much measure of the impact of genre theory, and in particular rhetorical move analysis in teaching in EAP.</a:t>
            </a:r>
          </a:p>
          <a:p>
            <a:r>
              <a:rPr lang="en-US" dirty="0"/>
              <a:t>The essay is a key genre family (43% of assignments in the BAWE corpus) but structure here MAY still be taught simply using </a:t>
            </a:r>
            <a:r>
              <a:rPr lang="en-US" i="1" dirty="0"/>
              <a:t>Introduction, body, conclusion </a:t>
            </a:r>
            <a:r>
              <a:rPr lang="en-US" dirty="0"/>
              <a:t>as the core elements of essays with little reference made to </a:t>
            </a:r>
            <a:r>
              <a:rPr lang="en-US" dirty="0" err="1"/>
              <a:t>Nesi</a:t>
            </a:r>
            <a:r>
              <a:rPr lang="en-US" dirty="0"/>
              <a:t> and Gardner’s research and the research of others, and little focus on rhetorical moves.</a:t>
            </a:r>
          </a:p>
          <a:p>
            <a:r>
              <a:rPr lang="en-US" dirty="0"/>
              <a:t>RAs and PhD writing may be somewhat more tied in terms of their teaching and learning  to genre ideas (but again these is little systematic evidence)</a:t>
            </a:r>
          </a:p>
          <a:p>
            <a:r>
              <a:rPr lang="en-US" dirty="0"/>
              <a:t>We may teach about stance (hedging and boosting, and in various other forms), paragraph structure, use of conjunctions, argument structure, citation format and topic sentences but to what extent are these tied to the notion of </a:t>
            </a:r>
            <a:r>
              <a:rPr lang="en-US" dirty="0" err="1"/>
              <a:t>Swalesian</a:t>
            </a:r>
            <a:r>
              <a:rPr lang="en-US" dirty="0"/>
              <a:t> genre in our EAP teaching, and indeed should they be?</a:t>
            </a:r>
          </a:p>
          <a:p>
            <a:pPr marL="0" indent="0">
              <a:buNone/>
            </a:pPr>
            <a:endParaRPr lang="en-US" dirty="0"/>
          </a:p>
        </p:txBody>
      </p:sp>
    </p:spTree>
    <p:extLst>
      <p:ext uri="{BB962C8B-B14F-4D97-AF65-F5344CB8AC3E}">
        <p14:creationId xmlns:p14="http://schemas.microsoft.com/office/powerpoint/2010/main" val="3531636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EDD02-BE3E-4768-D6D1-2AECC663DBBF}"/>
              </a:ext>
            </a:extLst>
          </p:cNvPr>
          <p:cNvSpPr>
            <a:spLocks noGrp="1"/>
          </p:cNvSpPr>
          <p:nvPr>
            <p:ph type="title"/>
          </p:nvPr>
        </p:nvSpPr>
        <p:spPr/>
        <p:txBody>
          <a:bodyPr/>
          <a:lstStyle/>
          <a:p>
            <a:r>
              <a:rPr lang="en-US" dirty="0"/>
              <a:t>Impact of ESP genre theory on EAP teaching</a:t>
            </a:r>
          </a:p>
        </p:txBody>
      </p:sp>
      <p:sp>
        <p:nvSpPr>
          <p:cNvPr id="3" name="Content Placeholder 2">
            <a:extLst>
              <a:ext uri="{FF2B5EF4-FFF2-40B4-BE49-F238E27FC236}">
                <a16:creationId xmlns:a16="http://schemas.microsoft.com/office/drawing/2014/main" id="{DCA5D98A-75D9-0119-7868-2EBCF86EAFC6}"/>
              </a:ext>
            </a:extLst>
          </p:cNvPr>
          <p:cNvSpPr>
            <a:spLocks noGrp="1"/>
          </p:cNvSpPr>
          <p:nvPr>
            <p:ph idx="1"/>
          </p:nvPr>
        </p:nvSpPr>
        <p:spPr/>
        <p:txBody>
          <a:bodyPr/>
          <a:lstStyle/>
          <a:p>
            <a:endParaRPr lang="en-US" dirty="0"/>
          </a:p>
          <a:p>
            <a:r>
              <a:rPr lang="en-US" dirty="0"/>
              <a:t>A number of basic EAP coursebooks (Oxford ESP pre-intermediate; Access EAP frameworks – foundation level) I have looked at don’t mention genre which is seen as an advanced/upper intermediate concept (present in Oxford EAP C1 level though not in relation to essays).</a:t>
            </a:r>
          </a:p>
          <a:p>
            <a:r>
              <a:rPr lang="en-US" dirty="0"/>
              <a:t>Course materials I have viewed for various </a:t>
            </a:r>
            <a:r>
              <a:rPr lang="en-US" dirty="0" err="1"/>
              <a:t>presessional</a:t>
            </a:r>
            <a:r>
              <a:rPr lang="en-US" dirty="0"/>
              <a:t> </a:t>
            </a:r>
            <a:r>
              <a:rPr lang="en-US" dirty="0" err="1"/>
              <a:t>programmes</a:t>
            </a:r>
            <a:r>
              <a:rPr lang="en-US" dirty="0"/>
              <a:t> have little focus on genre but focus more on concepts such as argument, paragraph structure, cohesion and coherence, hedging and so forth in ways which are not tied to genre but in a more general EAP sense.</a:t>
            </a:r>
          </a:p>
          <a:p>
            <a:r>
              <a:rPr lang="en-US" dirty="0"/>
              <a:t>We need a more systematic overview of the influence of </a:t>
            </a:r>
            <a:r>
              <a:rPr lang="en-US" dirty="0" err="1"/>
              <a:t>Swalesian</a:t>
            </a:r>
            <a:r>
              <a:rPr lang="en-US" dirty="0"/>
              <a:t> genre approaches on EAP teaching and learning.</a:t>
            </a:r>
          </a:p>
          <a:p>
            <a:endParaRPr lang="en-US" dirty="0"/>
          </a:p>
        </p:txBody>
      </p:sp>
    </p:spTree>
    <p:extLst>
      <p:ext uri="{BB962C8B-B14F-4D97-AF65-F5344CB8AC3E}">
        <p14:creationId xmlns:p14="http://schemas.microsoft.com/office/powerpoint/2010/main" val="36102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15569-0B17-172E-9B64-BCDBA70BF70F}"/>
              </a:ext>
            </a:extLst>
          </p:cNvPr>
          <p:cNvSpPr>
            <a:spLocks noGrp="1"/>
          </p:cNvSpPr>
          <p:nvPr>
            <p:ph type="title"/>
          </p:nvPr>
        </p:nvSpPr>
        <p:spPr/>
        <p:txBody>
          <a:bodyPr>
            <a:normAutofit fontScale="90000"/>
          </a:bodyPr>
          <a:lstStyle/>
          <a:p>
            <a:r>
              <a:rPr lang="en-US" dirty="0"/>
              <a:t>Research on the effectiveness of genre teaching and learning </a:t>
            </a:r>
          </a:p>
        </p:txBody>
      </p:sp>
      <p:sp>
        <p:nvSpPr>
          <p:cNvPr id="3" name="Content Placeholder 2">
            <a:extLst>
              <a:ext uri="{FF2B5EF4-FFF2-40B4-BE49-F238E27FC236}">
                <a16:creationId xmlns:a16="http://schemas.microsoft.com/office/drawing/2014/main" id="{33E1F568-638B-EEED-1CEF-A718C1D92230}"/>
              </a:ext>
            </a:extLst>
          </p:cNvPr>
          <p:cNvSpPr>
            <a:spLocks noGrp="1"/>
          </p:cNvSpPr>
          <p:nvPr>
            <p:ph idx="1"/>
          </p:nvPr>
        </p:nvSpPr>
        <p:spPr/>
        <p:txBody>
          <a:bodyPr>
            <a:normAutofit lnSpcReduction="10000"/>
          </a:bodyPr>
          <a:lstStyle/>
          <a:p>
            <a:r>
              <a:rPr lang="en-US" dirty="0"/>
              <a:t>There has been some research on the effectiveness of  genre teaching and learning, however with regard to some if not the major key university genre and contexts there is little research published. We have (Hyon, 2017: 79-80) research on learning to write various genres:</a:t>
            </a:r>
          </a:p>
          <a:p>
            <a:r>
              <a:rPr lang="en-GB" sz="1800" dirty="0">
                <a:effectLst/>
                <a:latin typeface="Calibri" panose="020F0502020204030204" pitchFamily="34" charset="0"/>
                <a:ea typeface="Calibri" panose="020F0502020204030204" pitchFamily="34" charset="0"/>
                <a:cs typeface="Calibri" panose="020F0502020204030204" pitchFamily="34" charset="0"/>
              </a:rPr>
              <a:t>tourist information brochures (Henry and Roseberry, 1998)</a:t>
            </a:r>
          </a:p>
          <a:p>
            <a:r>
              <a:rPr lang="en-GB" sz="1800" dirty="0">
                <a:effectLst/>
                <a:latin typeface="Calibri" panose="020F0502020204030204" pitchFamily="34" charset="0"/>
                <a:ea typeface="Calibri" panose="020F0502020204030204" pitchFamily="34" charset="0"/>
                <a:cs typeface="Calibri" panose="020F0502020204030204" pitchFamily="34" charset="0"/>
              </a:rPr>
              <a:t>film reviews (Pang, 2002) </a:t>
            </a:r>
          </a:p>
          <a:p>
            <a:r>
              <a:rPr lang="en-GB" sz="1800" dirty="0">
                <a:effectLst/>
                <a:latin typeface="Calibri" panose="020F0502020204030204" pitchFamily="34" charset="0"/>
                <a:ea typeface="Calibri" panose="020F0502020204030204" pitchFamily="34" charset="0"/>
                <a:cs typeface="Calibri" panose="020F0502020204030204" pitchFamily="34" charset="0"/>
              </a:rPr>
              <a:t>email messages (Yasuda, 2011) </a:t>
            </a:r>
          </a:p>
          <a:p>
            <a:r>
              <a:rPr lang="en-GB" sz="1800" dirty="0">
                <a:effectLst/>
                <a:latin typeface="Calibri" panose="020F0502020204030204" pitchFamily="34" charset="0"/>
                <a:ea typeface="Calibri" panose="020F0502020204030204" pitchFamily="34" charset="0"/>
                <a:cs typeface="Calibri" panose="020F0502020204030204" pitchFamily="34" charset="0"/>
              </a:rPr>
              <a:t>literature reviews (</a:t>
            </a:r>
            <a:r>
              <a:rPr lang="en-GB" sz="1800" dirty="0" err="1">
                <a:effectLst/>
                <a:latin typeface="Calibri" panose="020F0502020204030204" pitchFamily="34" charset="0"/>
                <a:ea typeface="Calibri" panose="020F0502020204030204" pitchFamily="34" charset="0"/>
                <a:cs typeface="Calibri" panose="020F0502020204030204" pitchFamily="34" charset="0"/>
              </a:rPr>
              <a:t>Dovey</a:t>
            </a:r>
            <a:r>
              <a:rPr lang="en-GB" sz="1800" dirty="0">
                <a:effectLst/>
                <a:latin typeface="Calibri" panose="020F0502020204030204" pitchFamily="34" charset="0"/>
                <a:ea typeface="Calibri" panose="020F0502020204030204" pitchFamily="34" charset="0"/>
                <a:cs typeface="Calibri" panose="020F0502020204030204" pitchFamily="34" charset="0"/>
              </a:rPr>
              <a:t>, 2010) </a:t>
            </a:r>
          </a:p>
          <a:p>
            <a:r>
              <a:rPr lang="en-GB" dirty="0">
                <a:latin typeface="Calibri" panose="020F0502020204030204" pitchFamily="34" charset="0"/>
                <a:ea typeface="Calibri" panose="020F0502020204030204" pitchFamily="34" charset="0"/>
                <a:cs typeface="Calibri" panose="020F0502020204030204" pitchFamily="34" charset="0"/>
              </a:rPr>
              <a:t>r</a:t>
            </a:r>
            <a:r>
              <a:rPr lang="en-GB" sz="1800" dirty="0">
                <a:effectLst/>
                <a:latin typeface="Calibri" panose="020F0502020204030204" pitchFamily="34" charset="0"/>
                <a:ea typeface="Calibri" panose="020F0502020204030204" pitchFamily="34" charset="0"/>
                <a:cs typeface="Calibri" panose="020F0502020204030204" pitchFamily="34" charset="0"/>
              </a:rPr>
              <a:t>esearch articles (Cheng A. (2008) – case study with focus on one student out of 22 students in the class.</a:t>
            </a:r>
          </a:p>
          <a:p>
            <a:pPr marL="0" indent="0">
              <a:buNone/>
            </a:pPr>
            <a:r>
              <a:rPr lang="en-GB" dirty="0">
                <a:latin typeface="Calibri" panose="020F0502020204030204" pitchFamily="34" charset="0"/>
                <a:ea typeface="Calibri" panose="020F0502020204030204" pitchFamily="34" charset="0"/>
                <a:cs typeface="Calibri" panose="020F0502020204030204" pitchFamily="34" charset="0"/>
              </a:rPr>
              <a:t>There is no substantive ‘effectiveness’ research that I can identify tied to </a:t>
            </a:r>
            <a:r>
              <a:rPr lang="en-GB" sz="1800" dirty="0">
                <a:effectLst/>
                <a:latin typeface="Calibri" panose="020F0502020204030204" pitchFamily="34" charset="0"/>
                <a:ea typeface="Calibri" panose="020F0502020204030204" pitchFamily="34" charset="0"/>
                <a:cs typeface="Calibri" panose="020F0502020204030204" pitchFamily="34" charset="0"/>
              </a:rPr>
              <a:t>essay assignments and many other genres (including indeed masters and doctoral theses), which are of key importance in academic settings.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2595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37B6F-B020-D75D-C5B0-0912CDBED20B}"/>
              </a:ext>
            </a:extLst>
          </p:cNvPr>
          <p:cNvSpPr>
            <a:spLocks noGrp="1"/>
          </p:cNvSpPr>
          <p:nvPr>
            <p:ph type="title"/>
          </p:nvPr>
        </p:nvSpPr>
        <p:spPr/>
        <p:txBody>
          <a:bodyPr/>
          <a:lstStyle/>
          <a:p>
            <a:r>
              <a:rPr lang="en-US" dirty="0"/>
              <a:t>Research needed </a:t>
            </a:r>
          </a:p>
        </p:txBody>
      </p:sp>
      <p:sp>
        <p:nvSpPr>
          <p:cNvPr id="3" name="Content Placeholder 2">
            <a:extLst>
              <a:ext uri="{FF2B5EF4-FFF2-40B4-BE49-F238E27FC236}">
                <a16:creationId xmlns:a16="http://schemas.microsoft.com/office/drawing/2014/main" id="{9DD8C6F6-BF08-5DC1-1486-5D9C78F5CC50}"/>
              </a:ext>
            </a:extLst>
          </p:cNvPr>
          <p:cNvSpPr>
            <a:spLocks noGrp="1"/>
          </p:cNvSpPr>
          <p:nvPr>
            <p:ph idx="1"/>
          </p:nvPr>
        </p:nvSpPr>
        <p:spPr/>
        <p:txBody>
          <a:bodyPr>
            <a:normAutofit lnSpcReduction="10000"/>
          </a:bodyPr>
          <a:lstStyle/>
          <a:p>
            <a:endParaRPr lang="en-US" dirty="0"/>
          </a:p>
          <a:p>
            <a:r>
              <a:rPr lang="en-US" dirty="0"/>
              <a:t>We need to conduct further research on the extent of impact of </a:t>
            </a:r>
            <a:r>
              <a:rPr lang="en-US" dirty="0" err="1"/>
              <a:t>Swalesian</a:t>
            </a:r>
            <a:r>
              <a:rPr lang="en-US" dirty="0"/>
              <a:t> genre theory on the world of teaching and learning in EAP (and non-impact too).</a:t>
            </a:r>
          </a:p>
          <a:p>
            <a:r>
              <a:rPr lang="en-US" dirty="0"/>
              <a:t>We need to research the effects of our genre teaching and learning on students </a:t>
            </a:r>
            <a:r>
              <a:rPr lang="en-US" i="1" dirty="0"/>
              <a:t>in situ </a:t>
            </a:r>
            <a:r>
              <a:rPr lang="en-US" dirty="0"/>
              <a:t>on their academic first degree and Masters </a:t>
            </a:r>
            <a:r>
              <a:rPr lang="en-US" dirty="0" err="1"/>
              <a:t>programmes</a:t>
            </a:r>
            <a:r>
              <a:rPr lang="en-US" dirty="0"/>
              <a:t>. To what extent do these students think in genre terms, demonstrate and apply genre awareness? Where does genre come into the thinking and writing process?</a:t>
            </a:r>
          </a:p>
          <a:p>
            <a:r>
              <a:rPr lang="en-US" dirty="0"/>
              <a:t>We need further evaluative data in the round.</a:t>
            </a:r>
          </a:p>
          <a:p>
            <a:r>
              <a:rPr lang="en-US" dirty="0"/>
              <a:t>Given the variability of assignments on academic </a:t>
            </a:r>
            <a:r>
              <a:rPr lang="en-US" dirty="0" err="1"/>
              <a:t>programmes</a:t>
            </a:r>
            <a:r>
              <a:rPr lang="en-US" dirty="0"/>
              <a:t> and perhaps a lack of </a:t>
            </a:r>
            <a:r>
              <a:rPr lang="en-US" i="1" dirty="0"/>
              <a:t>in situ </a:t>
            </a:r>
            <a:r>
              <a:rPr lang="en-US" dirty="0"/>
              <a:t>models, we need to research whether it is of value to apply a </a:t>
            </a:r>
            <a:r>
              <a:rPr lang="en-US" dirty="0" err="1"/>
              <a:t>Swalesian</a:t>
            </a:r>
            <a:r>
              <a:rPr lang="en-US" dirty="0"/>
              <a:t> genre approach for much content on academic </a:t>
            </a:r>
            <a:r>
              <a:rPr lang="en-US" dirty="0" err="1"/>
              <a:t>programmes</a:t>
            </a:r>
            <a:r>
              <a:rPr lang="en-US" dirty="0"/>
              <a:t>) </a:t>
            </a:r>
          </a:p>
          <a:p>
            <a:endParaRPr lang="en-US" dirty="0"/>
          </a:p>
        </p:txBody>
      </p:sp>
    </p:spTree>
    <p:extLst>
      <p:ext uri="{BB962C8B-B14F-4D97-AF65-F5344CB8AC3E}">
        <p14:creationId xmlns:p14="http://schemas.microsoft.com/office/powerpoint/2010/main" val="267286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984B0-AC88-9132-1B7B-2A14BBE3453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F4E2C71-4EBA-78DA-6338-8FF1353837AB}"/>
              </a:ext>
            </a:extLst>
          </p:cNvPr>
          <p:cNvSpPr>
            <a:spLocks noGrp="1"/>
          </p:cNvSpPr>
          <p:nvPr>
            <p:ph idx="1"/>
          </p:nvPr>
        </p:nvSpPr>
        <p:spPr/>
        <p:txBody>
          <a:bodyPr/>
          <a:lstStyle/>
          <a:p>
            <a:pPr marL="342900" lvl="0" indent="-342900" algn="just">
              <a:buFont typeface="+mj-lt"/>
              <a:buAutoNum type="arabicParenBoth"/>
            </a:pPr>
            <a:r>
              <a:rPr lang="en-GB" sz="2400" dirty="0">
                <a:effectLst/>
                <a:latin typeface="Calibri" panose="020F0502020204030204" pitchFamily="34" charset="0"/>
                <a:ea typeface="Calibri" panose="020F0502020204030204" pitchFamily="34" charset="0"/>
                <a:cs typeface="Calibri" panose="020F0502020204030204" pitchFamily="34" charset="0"/>
              </a:rPr>
              <a:t>Some nomenclature issues and issues of definition</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Both"/>
            </a:pPr>
            <a:r>
              <a:rPr lang="en-GB" sz="2400" dirty="0">
                <a:effectLst/>
                <a:latin typeface="Calibri" panose="020F0502020204030204" pitchFamily="34" charset="0"/>
                <a:ea typeface="Calibri" panose="020F0502020204030204" pitchFamily="34" charset="0"/>
                <a:cs typeface="Calibri" panose="020F0502020204030204" pitchFamily="34" charset="0"/>
              </a:rPr>
              <a:t>The </a:t>
            </a:r>
            <a:r>
              <a:rPr lang="en-GB" sz="2400" dirty="0">
                <a:latin typeface="Calibri" panose="020F0502020204030204" pitchFamily="34" charset="0"/>
                <a:ea typeface="Calibri" panose="020F0502020204030204" pitchFamily="34" charset="0"/>
                <a:cs typeface="Calibri" panose="020F0502020204030204" pitchFamily="34" charset="0"/>
              </a:rPr>
              <a:t>nature and formulation of rhetorical </a:t>
            </a:r>
            <a:r>
              <a:rPr lang="en-GB" sz="2400" dirty="0">
                <a:effectLst/>
                <a:latin typeface="Calibri" panose="020F0502020204030204" pitchFamily="34" charset="0"/>
                <a:ea typeface="Calibri" panose="020F0502020204030204" pitchFamily="34" charset="0"/>
                <a:cs typeface="Calibri" panose="020F0502020204030204" pitchFamily="34" charset="0"/>
              </a:rPr>
              <a:t>moves</a:t>
            </a:r>
          </a:p>
          <a:p>
            <a:pPr marL="342900" lvl="0" indent="-342900" algn="just">
              <a:buFont typeface="+mj-lt"/>
              <a:buAutoNum type="arabicParenBoth"/>
            </a:pPr>
            <a:r>
              <a:rPr lang="en-GB" sz="2400" dirty="0">
                <a:latin typeface="Calibri" panose="020F0502020204030204" pitchFamily="34" charset="0"/>
                <a:ea typeface="Calibri" panose="020F0502020204030204" pitchFamily="34" charset="0"/>
                <a:cs typeface="Calibri" panose="020F0502020204030204" pitchFamily="34" charset="0"/>
              </a:rPr>
              <a:t>Some issues tied to cyclicity and genre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Both"/>
            </a:pPr>
            <a:r>
              <a:rPr lang="en-GB" sz="2400" dirty="0">
                <a:effectLst/>
                <a:latin typeface="Calibri" panose="020F0502020204030204" pitchFamily="34" charset="0"/>
                <a:ea typeface="Calibri" panose="020F0502020204030204" pitchFamily="34" charset="0"/>
                <a:cs typeface="Calibri" panose="020F0502020204030204" pitchFamily="34" charset="0"/>
              </a:rPr>
              <a:t>The actual impact of </a:t>
            </a:r>
            <a:r>
              <a:rPr lang="en-GB" sz="2400" dirty="0" err="1">
                <a:effectLst/>
                <a:latin typeface="Calibri" panose="020F0502020204030204" pitchFamily="34" charset="0"/>
                <a:ea typeface="Calibri" panose="020F0502020204030204" pitchFamily="34" charset="0"/>
                <a:cs typeface="Calibri" panose="020F0502020204030204" pitchFamily="34" charset="0"/>
              </a:rPr>
              <a:t>Swalesian</a:t>
            </a:r>
            <a:r>
              <a:rPr lang="en-GB" sz="2400" dirty="0">
                <a:effectLst/>
                <a:latin typeface="Calibri" panose="020F0502020204030204" pitchFamily="34" charset="0"/>
                <a:ea typeface="Calibri" panose="020F0502020204030204" pitchFamily="34" charset="0"/>
                <a:cs typeface="Calibri" panose="020F0502020204030204" pitchFamily="34" charset="0"/>
              </a:rPr>
              <a:t> genre theory</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Both"/>
            </a:pPr>
            <a:r>
              <a:rPr lang="en-GB" sz="2400" dirty="0">
                <a:effectLst/>
                <a:latin typeface="Calibri" panose="020F0502020204030204" pitchFamily="34" charset="0"/>
                <a:ea typeface="Calibri" panose="020F0502020204030204" pitchFamily="34" charset="0"/>
                <a:cs typeface="Calibri" panose="020F0502020204030204" pitchFamily="34" charset="0"/>
              </a:rPr>
              <a:t>The need for further research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32326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2F1F1-700A-3E8B-5195-1A1EAA02E3F2}"/>
              </a:ext>
            </a:extLst>
          </p:cNvPr>
          <p:cNvSpPr>
            <a:spLocks noGrp="1"/>
          </p:cNvSpPr>
          <p:nvPr>
            <p:ph type="title"/>
          </p:nvPr>
        </p:nvSpPr>
        <p:spPr/>
        <p:txBody>
          <a:bodyPr/>
          <a:lstStyle/>
          <a:p>
            <a:r>
              <a:rPr lang="en-US" dirty="0"/>
              <a:t>Swales (2019)</a:t>
            </a:r>
          </a:p>
        </p:txBody>
      </p:sp>
      <p:sp>
        <p:nvSpPr>
          <p:cNvPr id="3" name="Content Placeholder 2">
            <a:extLst>
              <a:ext uri="{FF2B5EF4-FFF2-40B4-BE49-F238E27FC236}">
                <a16:creationId xmlns:a16="http://schemas.microsoft.com/office/drawing/2014/main" id="{1A9DC081-BD0C-754F-1E82-C4D59EC13BA8}"/>
              </a:ext>
            </a:extLst>
          </p:cNvPr>
          <p:cNvSpPr>
            <a:spLocks noGrp="1"/>
          </p:cNvSpPr>
          <p:nvPr>
            <p:ph idx="1"/>
          </p:nvPr>
        </p:nvSpPr>
        <p:spPr/>
        <p:txBody>
          <a:bodyPr>
            <a:normAutofit/>
          </a:bodyPr>
          <a:lstStyle/>
          <a:p>
            <a:pPr marL="342900" lvl="0" indent="-342900">
              <a:buFont typeface="Symbol" pitchFamily="2"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Genre research is too textual</a:t>
            </a:r>
          </a:p>
          <a:p>
            <a:pPr marL="342900" lvl="0" indent="-342900">
              <a:buFont typeface="Symbol" pitchFamily="2"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Too thin in context [not thick descriptions – I don’t think these add much to performance – depends on the purpose of the research – but they don’t tend to explain (in my view) – just bamboozle</a:t>
            </a:r>
          </a:p>
          <a:p>
            <a:pPr marL="342900" lvl="0" indent="-342900">
              <a:buFont typeface="Symbol" pitchFamily="2"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Genre research is too concerned with overall structure</a:t>
            </a:r>
          </a:p>
          <a:p>
            <a:pPr marL="342900" lvl="0" indent="-342900">
              <a:buFont typeface="Symbol" pitchFamily="2"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It is too interested in the interpersonal and promotional aspects of research writing</a:t>
            </a:r>
          </a:p>
          <a:p>
            <a:pPr marL="342900" lvl="0" indent="-342900">
              <a:buFont typeface="Symbol" pitchFamily="2"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Over-focused on our own fields of linguistics and ESL</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4693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0E68E-FB30-42B5-4404-4B49DF1429F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A6AD668-BE22-550A-A930-8C5CF2635E9F}"/>
              </a:ext>
            </a:extLst>
          </p:cNvPr>
          <p:cNvSpPr>
            <a:spLocks noGrp="1"/>
          </p:cNvSpPr>
          <p:nvPr>
            <p:ph idx="1"/>
          </p:nvPr>
        </p:nvSpPr>
        <p:spPr>
          <a:xfrm>
            <a:off x="838200" y="1923189"/>
            <a:ext cx="10515600" cy="4207487"/>
          </a:xfrm>
        </p:spPr>
        <p:txBody>
          <a:bodyPr>
            <a:normAutofit fontScale="92500" lnSpcReduction="20000"/>
          </a:bodyPr>
          <a:lstStyle/>
          <a:p>
            <a:r>
              <a:rPr lang="en-US" dirty="0" err="1"/>
              <a:t>Askehave</a:t>
            </a:r>
            <a:r>
              <a:rPr lang="en-US" dirty="0"/>
              <a:t> and Swales, (2001) Genre identification and communicative purpose: A problem and a possible solution. </a:t>
            </a:r>
            <a:r>
              <a:rPr lang="en-US" i="1" dirty="0"/>
              <a:t>Applied Linguistics </a:t>
            </a:r>
            <a:r>
              <a:rPr lang="en-US" dirty="0"/>
              <a:t>22(2) 195-212 </a:t>
            </a:r>
          </a:p>
          <a:p>
            <a:r>
              <a:rPr lang="en-US" dirty="0"/>
              <a:t>Chandler, D. and Munday, R. (2016) Dictionary of media and communication, Oxford University Press, Oxford. </a:t>
            </a:r>
          </a:p>
          <a:p>
            <a:r>
              <a:rPr lang="en-US" dirty="0"/>
              <a:t>Dudley-Evans T.  (2001) The teaching of the academic essay. Is a genre approach possible? p.225-236  In </a:t>
            </a:r>
            <a:r>
              <a:rPr lang="en-US" i="1" dirty="0"/>
              <a:t>Genre in the classroom: Multiple perspectives </a:t>
            </a:r>
            <a:r>
              <a:rPr lang="en-US" dirty="0"/>
              <a:t>ed. Johns, A. Lawrence </a:t>
            </a:r>
            <a:r>
              <a:rPr lang="en-US" dirty="0" err="1"/>
              <a:t>Earlbaum</a:t>
            </a:r>
            <a:r>
              <a:rPr lang="en-US" dirty="0"/>
              <a:t> </a:t>
            </a:r>
          </a:p>
          <a:p>
            <a:r>
              <a:rPr lang="en-US" dirty="0"/>
              <a:t>Gardner, S. and </a:t>
            </a:r>
            <a:r>
              <a:rPr lang="en-US" dirty="0" err="1"/>
              <a:t>Nesi</a:t>
            </a:r>
            <a:r>
              <a:rPr lang="en-US" dirty="0"/>
              <a:t>, H. (2013) A classification of genre families in university student writing </a:t>
            </a:r>
            <a:r>
              <a:rPr lang="en-US" i="1" dirty="0"/>
              <a:t>Applied Linguistics </a:t>
            </a:r>
            <a:r>
              <a:rPr lang="en-US" dirty="0"/>
              <a:t>34/1 25-52. </a:t>
            </a:r>
          </a:p>
          <a:p>
            <a:r>
              <a:rPr lang="en-US" dirty="0"/>
              <a:t>Hyon, S. (2017) ‘ Using genre analysis to teach writing in the disciplines’ p.77-94 in </a:t>
            </a:r>
            <a:r>
              <a:rPr lang="en-US" i="1" dirty="0"/>
              <a:t>Discipline-specific writing; Theory into practice</a:t>
            </a:r>
            <a:r>
              <a:rPr lang="en-US" dirty="0"/>
              <a:t> eds Flowerdew, J and Costley, T. , Routledge, Oxford/New York</a:t>
            </a:r>
          </a:p>
          <a:p>
            <a:r>
              <a:rPr lang="en-US" dirty="0" err="1"/>
              <a:t>Kanoksilapatham</a:t>
            </a:r>
            <a:r>
              <a:rPr lang="en-US" dirty="0"/>
              <a:t>, B. (2005) Rhetorical structure of biochemistry articles English for Specific Purposes Journal  24 3 269-292</a:t>
            </a:r>
          </a:p>
          <a:p>
            <a:r>
              <a:rPr lang="en-US" dirty="0"/>
              <a:t>Martin, J.R. and </a:t>
            </a:r>
            <a:r>
              <a:rPr lang="en-US" dirty="0" err="1"/>
              <a:t>Rothery</a:t>
            </a:r>
            <a:r>
              <a:rPr lang="en-US" dirty="0"/>
              <a:t>, J. (1981)  Working papers in linguistics, No. 2. </a:t>
            </a:r>
          </a:p>
        </p:txBody>
      </p:sp>
    </p:spTree>
    <p:extLst>
      <p:ext uri="{BB962C8B-B14F-4D97-AF65-F5344CB8AC3E}">
        <p14:creationId xmlns:p14="http://schemas.microsoft.com/office/powerpoint/2010/main" val="23383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BC52B-EAFD-0C9F-0EB8-FD1E8327F2D4}"/>
              </a:ext>
            </a:extLst>
          </p:cNvPr>
          <p:cNvSpPr>
            <a:spLocks noGrp="1"/>
          </p:cNvSpPr>
          <p:nvPr>
            <p:ph type="title"/>
          </p:nvPr>
        </p:nvSpPr>
        <p:spPr/>
        <p:txBody>
          <a:bodyPr/>
          <a:lstStyle/>
          <a:p>
            <a:r>
              <a:rPr lang="en-US" dirty="0"/>
              <a:t>Problems and Issues Covered</a:t>
            </a:r>
          </a:p>
        </p:txBody>
      </p:sp>
      <p:sp>
        <p:nvSpPr>
          <p:cNvPr id="3" name="Content Placeholder 2">
            <a:extLst>
              <a:ext uri="{FF2B5EF4-FFF2-40B4-BE49-F238E27FC236}">
                <a16:creationId xmlns:a16="http://schemas.microsoft.com/office/drawing/2014/main" id="{3752E8FB-E1DA-211A-BE40-5DE1F311D2BF}"/>
              </a:ext>
            </a:extLst>
          </p:cNvPr>
          <p:cNvSpPr>
            <a:spLocks noGrp="1"/>
          </p:cNvSpPr>
          <p:nvPr>
            <p:ph idx="1"/>
          </p:nvPr>
        </p:nvSpPr>
        <p:spPr/>
        <p:txBody>
          <a:bodyPr vert="horz" lIns="91440" tIns="45720" rIns="91440" bIns="45720" rtlCol="0" anchor="t">
            <a:normAutofit/>
          </a:bodyPr>
          <a:lstStyle/>
          <a:p>
            <a:endParaRPr lang="en-US" dirty="0"/>
          </a:p>
          <a:p>
            <a:r>
              <a:rPr lang="en-US" dirty="0"/>
              <a:t>Communicative purpose and social purpose</a:t>
            </a:r>
          </a:p>
          <a:p>
            <a:r>
              <a:rPr lang="en-US" dirty="0"/>
              <a:t>The nature of rhetorical moves</a:t>
            </a:r>
          </a:p>
          <a:p>
            <a:r>
              <a:rPr lang="en-US" dirty="0"/>
              <a:t>Analysis of genres</a:t>
            </a:r>
          </a:p>
          <a:p>
            <a:r>
              <a:rPr lang="en-US" dirty="0"/>
              <a:t>Impact of </a:t>
            </a:r>
            <a:r>
              <a:rPr lang="en-US" dirty="0" err="1"/>
              <a:t>Swalesian</a:t>
            </a:r>
            <a:r>
              <a:rPr lang="en-US" dirty="0"/>
              <a:t> ESP genre theory in the EAP classroom</a:t>
            </a:r>
          </a:p>
          <a:p>
            <a:r>
              <a:rPr lang="en-US" dirty="0"/>
              <a:t>Effectiveness of genre-based teaching and learning (and other research needed) </a:t>
            </a:r>
          </a:p>
          <a:p>
            <a:endParaRPr lang="en-US" dirty="0"/>
          </a:p>
          <a:p>
            <a:endParaRPr lang="en-US" dirty="0"/>
          </a:p>
        </p:txBody>
      </p:sp>
    </p:spTree>
    <p:extLst>
      <p:ext uri="{BB962C8B-B14F-4D97-AF65-F5344CB8AC3E}">
        <p14:creationId xmlns:p14="http://schemas.microsoft.com/office/powerpoint/2010/main" val="303816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09923-9E09-9441-8AB8-874E9AFDC0F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0943545-6262-6DFE-C936-0C46734DEE18}"/>
              </a:ext>
            </a:extLst>
          </p:cNvPr>
          <p:cNvSpPr>
            <a:spLocks noGrp="1"/>
          </p:cNvSpPr>
          <p:nvPr>
            <p:ph idx="1"/>
          </p:nvPr>
        </p:nvSpPr>
        <p:spPr/>
        <p:txBody>
          <a:bodyPr>
            <a:normAutofit fontScale="85000" lnSpcReduction="20000"/>
          </a:bodyPr>
          <a:lstStyle/>
          <a:p>
            <a:r>
              <a:rPr lang="en-US" dirty="0"/>
              <a:t>Nathan, P.B. (2010)  A genre-based study of pedagogical business case reports Doctoral thesis</a:t>
            </a:r>
          </a:p>
          <a:p>
            <a:r>
              <a:rPr lang="en-US" dirty="0"/>
              <a:t>Nathan, P.B. (2016)  </a:t>
            </a:r>
            <a:r>
              <a:rPr lang="en-US" dirty="0" err="1"/>
              <a:t>Analysing</a:t>
            </a:r>
            <a:r>
              <a:rPr lang="en-US" dirty="0"/>
              <a:t> options in business case reports: Genre, process and language, </a:t>
            </a:r>
            <a:r>
              <a:rPr lang="en-US" i="1" dirty="0"/>
              <a:t>English for Specific Purposes Journal </a:t>
            </a:r>
            <a:r>
              <a:rPr lang="en-US" dirty="0"/>
              <a:t>44 p.1-15.</a:t>
            </a:r>
          </a:p>
          <a:p>
            <a:r>
              <a:rPr lang="en-US" dirty="0" err="1"/>
              <a:t>Nesi</a:t>
            </a:r>
            <a:r>
              <a:rPr lang="en-US" dirty="0"/>
              <a:t>, H. and Gardner, S. (2012) </a:t>
            </a:r>
            <a:r>
              <a:rPr lang="en-US" i="1" dirty="0"/>
              <a:t>Genres across the disciplines; Student writing in higher education, </a:t>
            </a:r>
            <a:r>
              <a:rPr lang="en-US" dirty="0"/>
              <a:t>Series editors Chapelle, C.A. and Hunston, S. Cambridge University Press, Cambridge.</a:t>
            </a:r>
          </a:p>
          <a:p>
            <a:r>
              <a:rPr lang="en-US" dirty="0" err="1"/>
              <a:t>Posteguillo</a:t>
            </a:r>
            <a:r>
              <a:rPr lang="en-US" dirty="0"/>
              <a:t>, S.  (1999)  The schematic structure of computer science articles  </a:t>
            </a:r>
            <a:r>
              <a:rPr lang="en-US" i="1" dirty="0"/>
              <a:t>English for Specific Purposes Journal </a:t>
            </a:r>
            <a:r>
              <a:rPr lang="en-US" dirty="0"/>
              <a:t>18 2 139-160</a:t>
            </a:r>
          </a:p>
          <a:p>
            <a:r>
              <a:rPr lang="en-US" dirty="0"/>
              <a:t>Swales, J.M. (1990) </a:t>
            </a:r>
            <a:r>
              <a:rPr lang="en-US" i="1" dirty="0"/>
              <a:t>Genre analysis: English in academic and research settings. </a:t>
            </a:r>
            <a:r>
              <a:rPr lang="en-US" dirty="0"/>
              <a:t>Series Editors Long, M.H. and Richards, J.C., Cambridge Applied Linguistics, Cambridge.</a:t>
            </a:r>
          </a:p>
          <a:p>
            <a:r>
              <a:rPr lang="en-US" dirty="0"/>
              <a:t>Swales, J.M. (2004) </a:t>
            </a:r>
            <a:r>
              <a:rPr lang="en-US" i="1" dirty="0"/>
              <a:t>Research genres: Explorations and applications </a:t>
            </a:r>
            <a:r>
              <a:rPr lang="en-US" dirty="0"/>
              <a:t>Series Editors Long, M.H. and Richards, J.C., Cambridge Applied Linguistics, Cambridge.</a:t>
            </a:r>
          </a:p>
          <a:p>
            <a:r>
              <a:rPr lang="en-US" dirty="0"/>
              <a:t>Swales, J.M. (2019) The future of EAP genre studies: A personal viewpoint. </a:t>
            </a:r>
            <a:r>
              <a:rPr lang="en-US" i="1" dirty="0"/>
              <a:t>Journal of English for Academic </a:t>
            </a:r>
            <a:r>
              <a:rPr lang="en-US" i="1"/>
              <a:t>Purposes  38.</a:t>
            </a:r>
            <a:endParaRPr lang="en-US" i="1" dirty="0"/>
          </a:p>
        </p:txBody>
      </p:sp>
    </p:spTree>
    <p:extLst>
      <p:ext uri="{BB962C8B-B14F-4D97-AF65-F5344CB8AC3E}">
        <p14:creationId xmlns:p14="http://schemas.microsoft.com/office/powerpoint/2010/main" val="3763701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028FD-549F-E8E3-48B3-641C532408DF}"/>
              </a:ext>
            </a:extLst>
          </p:cNvPr>
          <p:cNvSpPr>
            <a:spLocks noGrp="1"/>
          </p:cNvSpPr>
          <p:nvPr>
            <p:ph type="title"/>
          </p:nvPr>
        </p:nvSpPr>
        <p:spPr/>
        <p:txBody>
          <a:bodyPr/>
          <a:lstStyle/>
          <a:p>
            <a:r>
              <a:rPr lang="en-US" dirty="0"/>
              <a:t>Communicative purpose and social purpose</a:t>
            </a:r>
          </a:p>
        </p:txBody>
      </p:sp>
      <p:sp>
        <p:nvSpPr>
          <p:cNvPr id="3" name="Content Placeholder 2">
            <a:extLst>
              <a:ext uri="{FF2B5EF4-FFF2-40B4-BE49-F238E27FC236}">
                <a16:creationId xmlns:a16="http://schemas.microsoft.com/office/drawing/2014/main" id="{40415AF6-29BA-5B3A-0E1F-D801BDD0C8A6}"/>
              </a:ext>
            </a:extLst>
          </p:cNvPr>
          <p:cNvSpPr>
            <a:spLocks noGrp="1"/>
          </p:cNvSpPr>
          <p:nvPr>
            <p:ph idx="1"/>
          </p:nvPr>
        </p:nvSpPr>
        <p:spPr>
          <a:xfrm>
            <a:off x="838200" y="2189408"/>
            <a:ext cx="10515600" cy="4075778"/>
          </a:xfrm>
        </p:spPr>
        <p:txBody>
          <a:bodyPr vert="horz" lIns="91440" tIns="45720" rIns="91440" bIns="45720" rtlCol="0" anchor="t">
            <a:normAutofit fontScale="92500" lnSpcReduction="20000"/>
          </a:bodyPr>
          <a:lstStyle/>
          <a:p>
            <a:r>
              <a:rPr lang="en-US" dirty="0"/>
              <a:t>Communicative purpose (CP) is central to ESP/</a:t>
            </a:r>
            <a:r>
              <a:rPr lang="en-US" dirty="0" err="1"/>
              <a:t>Swalesian</a:t>
            </a:r>
            <a:r>
              <a:rPr lang="en-US" dirty="0"/>
              <a:t> genre analysis {Swales, 1990, p.57), Askehave and Swales (2001) CP being a privileged criterion in the assignation of genre identities.</a:t>
            </a:r>
          </a:p>
          <a:p>
            <a:r>
              <a:rPr lang="en-US" dirty="0"/>
              <a:t>Nesi and Gardner (2012: 26, 34, 35, 57) operating in the EAP context, use social purpose (SP) as the basis for their text classification  (As do Martin and others e.g., Martin and Rothery, 1981, from the Australian genre school).</a:t>
            </a:r>
          </a:p>
          <a:p>
            <a:r>
              <a:rPr lang="en-US" dirty="0"/>
              <a:t>Sometimes writers just use the term 'purpose'. Sometimes CP and SP are used as if the same (Nesi and Gardner, 2012, p.27) </a:t>
            </a:r>
          </a:p>
          <a:p>
            <a:r>
              <a:rPr lang="en-US" dirty="0"/>
              <a:t>What is CP? What is SP? Are these different/the same? Do they overlap? It would be useful to have these defined or described.</a:t>
            </a:r>
          </a:p>
          <a:p>
            <a:r>
              <a:rPr lang="en-US" dirty="0"/>
              <a:t>No definition of CP in Swales (1990) as far as I can find (or in Swales, 2004) and no discussion as to why CP should be used instead of SP.  Why do Nesi and Gardner use SP rather than CP? Of course, there will be justification for this but the SP and not CP.</a:t>
            </a:r>
          </a:p>
          <a:p>
            <a:r>
              <a:rPr lang="en-US" dirty="0"/>
              <a:t>CP allows flexibility in terms of the element having the purpose (the speaker, society) so could potentially include social purpose whereas social purpose is used is applied to the text/genre.</a:t>
            </a:r>
          </a:p>
          <a:p>
            <a:endParaRPr lang="en-US" dirty="0"/>
          </a:p>
          <a:p>
            <a:endParaRPr lang="en-US" dirty="0"/>
          </a:p>
        </p:txBody>
      </p:sp>
    </p:spTree>
    <p:extLst>
      <p:ext uri="{BB962C8B-B14F-4D97-AF65-F5344CB8AC3E}">
        <p14:creationId xmlns:p14="http://schemas.microsoft.com/office/powerpoint/2010/main" val="142659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72F8E-2161-E477-3464-5A016171D15B}"/>
              </a:ext>
            </a:extLst>
          </p:cNvPr>
          <p:cNvSpPr>
            <a:spLocks noGrp="1"/>
          </p:cNvSpPr>
          <p:nvPr>
            <p:ph type="title"/>
          </p:nvPr>
        </p:nvSpPr>
        <p:spPr/>
        <p:txBody>
          <a:bodyPr/>
          <a:lstStyle/>
          <a:p>
            <a:r>
              <a:rPr lang="en-US" dirty="0"/>
              <a:t>Communicative purpose and social purpose</a:t>
            </a:r>
          </a:p>
        </p:txBody>
      </p:sp>
      <p:sp>
        <p:nvSpPr>
          <p:cNvPr id="3" name="Content Placeholder 2">
            <a:extLst>
              <a:ext uri="{FF2B5EF4-FFF2-40B4-BE49-F238E27FC236}">
                <a16:creationId xmlns:a16="http://schemas.microsoft.com/office/drawing/2014/main" id="{F6FE44F7-CCFC-C83F-CBCC-F2BAFCF8F3CA}"/>
              </a:ext>
            </a:extLst>
          </p:cNvPr>
          <p:cNvSpPr>
            <a:spLocks noGrp="1"/>
          </p:cNvSpPr>
          <p:nvPr>
            <p:ph idx="1"/>
          </p:nvPr>
        </p:nvSpPr>
        <p:spPr>
          <a:xfrm>
            <a:off x="838200" y="1714829"/>
            <a:ext cx="10515600" cy="4583777"/>
          </a:xfrm>
        </p:spPr>
        <p:txBody>
          <a:bodyPr vert="horz" lIns="91440" tIns="45720" rIns="91440" bIns="45720" rtlCol="0" anchor="t">
            <a:noAutofit/>
          </a:bodyPr>
          <a:lstStyle/>
          <a:p>
            <a:pPr marL="0" indent="0">
              <a:buNone/>
            </a:pPr>
            <a:r>
              <a:rPr lang="en-US" dirty="0">
                <a:solidFill>
                  <a:srgbClr val="002060"/>
                </a:solidFill>
                <a:ea typeface="+mn-lt"/>
                <a:cs typeface="+mn-lt"/>
              </a:rPr>
              <a:t>C</a:t>
            </a:r>
            <a:r>
              <a:rPr lang="en-US" sz="1600" dirty="0">
                <a:solidFill>
                  <a:srgbClr val="002060"/>
                </a:solidFill>
                <a:ea typeface="+mn-lt"/>
                <a:cs typeface="+mn-lt"/>
              </a:rPr>
              <a:t>ommunicative purpose</a:t>
            </a:r>
          </a:p>
          <a:p>
            <a:r>
              <a:rPr lang="en-US" sz="1600" dirty="0">
                <a:ea typeface="+mn-lt"/>
                <a:cs typeface="+mn-lt"/>
              </a:rPr>
              <a:t>Chandler and Munday’s (2012) dictionary definition “the primary goal and intention of anyone involved in an action of communication, on a given occasion”)  to which I would add "framed in terms of the desired effect of the communication action on the speaker/recipient"</a:t>
            </a:r>
            <a:endParaRPr lang="en-US" sz="1600" dirty="0"/>
          </a:p>
          <a:p>
            <a:r>
              <a:rPr lang="en-US" sz="1600" dirty="0"/>
              <a:t>For example, for a business case report on an academic </a:t>
            </a:r>
            <a:r>
              <a:rPr lang="en-US" sz="1600" dirty="0" err="1"/>
              <a:t>programme</a:t>
            </a:r>
            <a:r>
              <a:rPr lang="en-US" sz="1600" dirty="0"/>
              <a:t>  a summary/broad CP might be "to persuade the lecturer reader that I (the writer) knows, understand(s) and can apply business theory in a realistic business context"</a:t>
            </a:r>
          </a:p>
          <a:p>
            <a:pPr marL="0" indent="0">
              <a:buNone/>
            </a:pPr>
            <a:r>
              <a:rPr lang="en-US" sz="1600" dirty="0">
                <a:solidFill>
                  <a:srgbClr val="002060"/>
                </a:solidFill>
              </a:rPr>
              <a:t>Social purpose</a:t>
            </a:r>
          </a:p>
          <a:p>
            <a:pPr marL="0" indent="0">
              <a:buNone/>
            </a:pPr>
            <a:r>
              <a:rPr lang="en-US" sz="1600" dirty="0">
                <a:ea typeface="+mn-lt"/>
                <a:cs typeface="+mn-lt"/>
              </a:rPr>
              <a:t>I would define this as perhaps </a:t>
            </a:r>
            <a:r>
              <a:rPr lang="en-US" sz="1600" dirty="0" err="1">
                <a:ea typeface="+mn-lt"/>
                <a:cs typeface="+mn-lt"/>
              </a:rPr>
              <a:t>uncontroversially</a:t>
            </a:r>
            <a:r>
              <a:rPr lang="en-US" sz="1600" dirty="0">
                <a:ea typeface="+mn-lt"/>
                <a:cs typeface="+mn-lt"/>
              </a:rPr>
              <a:t>: "the role that a text performs in the social community. "</a:t>
            </a:r>
            <a:endParaRPr lang="en-US" sz="1600" dirty="0"/>
          </a:p>
          <a:p>
            <a:r>
              <a:rPr lang="en-US" sz="1600" dirty="0"/>
              <a:t>So, for a business case report, the social purpose might be framed as "to act as a vehicle for preparing students for professional practice" (modified from Nesi and Gardner. 2012)  or more specifically "to act as a vehicle for the demonstration and development of professional practice through the analysis of a single exemplar" (modified from Nesi and Gardner, 2012: 41, and 2013:37 – in this latter, the term 'educational purpose' is used by the authors).</a:t>
            </a:r>
            <a:endParaRPr lang="en-US" dirty="0"/>
          </a:p>
          <a:p>
            <a:pPr marL="0" indent="0">
              <a:buNone/>
            </a:pPr>
            <a:endParaRPr lang="en-US" sz="1600" dirty="0"/>
          </a:p>
          <a:p>
            <a:endParaRPr lang="en-US" sz="1600" dirty="0"/>
          </a:p>
          <a:p>
            <a:endParaRPr lang="en-US" sz="1200" dirty="0"/>
          </a:p>
        </p:txBody>
      </p:sp>
    </p:spTree>
    <p:extLst>
      <p:ext uri="{BB962C8B-B14F-4D97-AF65-F5344CB8AC3E}">
        <p14:creationId xmlns:p14="http://schemas.microsoft.com/office/powerpoint/2010/main" val="204090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7EFC9-0F85-5BF2-9229-C3289703C849}"/>
              </a:ext>
            </a:extLst>
          </p:cNvPr>
          <p:cNvSpPr>
            <a:spLocks noGrp="1"/>
          </p:cNvSpPr>
          <p:nvPr>
            <p:ph type="title"/>
          </p:nvPr>
        </p:nvSpPr>
        <p:spPr/>
        <p:txBody>
          <a:bodyPr>
            <a:normAutofit fontScale="90000"/>
          </a:bodyPr>
          <a:lstStyle/>
          <a:p>
            <a:r>
              <a:rPr lang="en-US" dirty="0"/>
              <a:t>The nature (and formulation) of rhetorical moves</a:t>
            </a:r>
          </a:p>
        </p:txBody>
      </p:sp>
      <p:sp>
        <p:nvSpPr>
          <p:cNvPr id="3" name="Content Placeholder 2">
            <a:extLst>
              <a:ext uri="{FF2B5EF4-FFF2-40B4-BE49-F238E27FC236}">
                <a16:creationId xmlns:a16="http://schemas.microsoft.com/office/drawing/2014/main" id="{63ED7B10-E107-FB73-4458-364ACE7BCCA7}"/>
              </a:ext>
            </a:extLst>
          </p:cNvPr>
          <p:cNvSpPr>
            <a:spLocks noGrp="1"/>
          </p:cNvSpPr>
          <p:nvPr>
            <p:ph idx="1"/>
          </p:nvPr>
        </p:nvSpPr>
        <p:spPr>
          <a:xfrm>
            <a:off x="838200" y="1895303"/>
            <a:ext cx="10515600" cy="3821778"/>
          </a:xfrm>
        </p:spPr>
        <p:txBody>
          <a:bodyPr vert="horz" lIns="91440" tIns="45720" rIns="91440" bIns="45720" rtlCol="0" anchor="t">
            <a:normAutofit/>
          </a:bodyPr>
          <a:lstStyle/>
          <a:p>
            <a:r>
              <a:rPr lang="en-US" dirty="0">
                <a:ea typeface="+mn-lt"/>
                <a:cs typeface="+mn-lt"/>
              </a:rPr>
              <a:t>Moves are: “the building blocks of communicative structure” (Nathan, 2010, p.51)</a:t>
            </a:r>
          </a:p>
          <a:p>
            <a:r>
              <a:rPr lang="en-US" dirty="0">
                <a:ea typeface="+mn-lt"/>
                <a:cs typeface="+mn-lt"/>
              </a:rPr>
              <a:t>Moves are “rhetorical instruments that </a:t>
            </a:r>
            <a:r>
              <a:rPr lang="en-US" dirty="0" err="1">
                <a:ea typeface="+mn-lt"/>
                <a:cs typeface="+mn-lt"/>
              </a:rPr>
              <a:t>realise</a:t>
            </a:r>
            <a:r>
              <a:rPr lang="en-US" dirty="0">
                <a:ea typeface="+mn-lt"/>
                <a:cs typeface="+mn-lt"/>
              </a:rPr>
              <a:t> a sub-set of communicative purposes associated with a genre” (Bhatia, 2002, p.84-85). </a:t>
            </a:r>
          </a:p>
          <a:p>
            <a:r>
              <a:rPr lang="en-US" dirty="0">
                <a:ea typeface="+mn-lt"/>
                <a:cs typeface="+mn-lt"/>
              </a:rPr>
              <a:t>Swales (2004: 228-229) describes the move as “a term of art” and as a discoursal and rhetorical unit performing a coherent communicative function.  </a:t>
            </a:r>
          </a:p>
          <a:p>
            <a:r>
              <a:rPr lang="en-US" dirty="0">
                <a:ea typeface="+mn-lt"/>
                <a:cs typeface="+mn-lt"/>
              </a:rPr>
              <a:t>Swales goes on to state that the identification and setting of move boundaries is established by a “mixed bag of criteria” which produce “defensible action criteria” in a process which is essentially bottom-up in nature. </a:t>
            </a:r>
          </a:p>
          <a:p>
            <a:r>
              <a:rPr lang="en-US" dirty="0">
                <a:ea typeface="+mn-lt"/>
                <a:cs typeface="+mn-lt"/>
              </a:rPr>
              <a:t>If you want a fuller review of discussion about the nature of moves and their determination, then I reviewed these in my, slightly outdated doctoral thesis (2010).</a:t>
            </a:r>
            <a:endParaRPr lang="en-US" dirty="0"/>
          </a:p>
        </p:txBody>
      </p:sp>
    </p:spTree>
    <p:extLst>
      <p:ext uri="{BB962C8B-B14F-4D97-AF65-F5344CB8AC3E}">
        <p14:creationId xmlns:p14="http://schemas.microsoft.com/office/powerpoint/2010/main" val="352321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AA267-10FE-2EFA-B1F4-B768FAC05CA2}"/>
              </a:ext>
            </a:extLst>
          </p:cNvPr>
          <p:cNvSpPr>
            <a:spLocks noGrp="1"/>
          </p:cNvSpPr>
          <p:nvPr>
            <p:ph type="title"/>
          </p:nvPr>
        </p:nvSpPr>
        <p:spPr/>
        <p:txBody>
          <a:bodyPr>
            <a:normAutofit fontScale="90000"/>
          </a:bodyPr>
          <a:lstStyle/>
          <a:p>
            <a:r>
              <a:rPr lang="en-US" dirty="0"/>
              <a:t>The nature (and formulation) of rhetorical moves</a:t>
            </a:r>
          </a:p>
        </p:txBody>
      </p:sp>
      <p:sp>
        <p:nvSpPr>
          <p:cNvPr id="3" name="Content Placeholder 2">
            <a:extLst>
              <a:ext uri="{FF2B5EF4-FFF2-40B4-BE49-F238E27FC236}">
                <a16:creationId xmlns:a16="http://schemas.microsoft.com/office/drawing/2014/main" id="{69EF2C74-E6FC-5A55-B381-7F32B59B3C61}"/>
              </a:ext>
            </a:extLst>
          </p:cNvPr>
          <p:cNvSpPr>
            <a:spLocks noGrp="1"/>
          </p:cNvSpPr>
          <p:nvPr>
            <p:ph idx="1"/>
          </p:nvPr>
        </p:nvSpPr>
        <p:spPr>
          <a:xfrm>
            <a:off x="838200" y="2189408"/>
            <a:ext cx="10515600" cy="3474200"/>
          </a:xfrm>
        </p:spPr>
        <p:txBody>
          <a:bodyPr vert="horz" lIns="91440" tIns="45720" rIns="91440" bIns="45720" rtlCol="0" anchor="t">
            <a:normAutofit/>
          </a:bodyPr>
          <a:lstStyle/>
          <a:p>
            <a:r>
              <a:rPr lang="en-US" dirty="0"/>
              <a:t>Is an RA introduction not a move? Is an RA conclusion not a rhetorical move? </a:t>
            </a:r>
          </a:p>
          <a:p>
            <a:r>
              <a:rPr lang="en-US" dirty="0"/>
              <a:t>Why is  "Establishing a territory" a move but not "Introducing the research article"</a:t>
            </a:r>
          </a:p>
          <a:p>
            <a:r>
              <a:rPr lang="en-US" dirty="0"/>
              <a:t>Introductions perform a coherent communicative function, as do conclusions.</a:t>
            </a:r>
          </a:p>
          <a:p>
            <a:r>
              <a:rPr lang="en-US" dirty="0"/>
              <a:t>For me, these can be seen as rhetorical moves.</a:t>
            </a:r>
          </a:p>
          <a:p>
            <a:r>
              <a:rPr lang="en-US" dirty="0">
                <a:ea typeface="+mn-lt"/>
                <a:cs typeface="+mn-lt"/>
              </a:rPr>
              <a:t>Nesi and Gardner (2010) refer to </a:t>
            </a:r>
            <a:r>
              <a:rPr lang="en-US" i="1" dirty="0">
                <a:ea typeface="+mn-lt"/>
                <a:cs typeface="+mn-lt"/>
              </a:rPr>
              <a:t>introduction</a:t>
            </a:r>
            <a:r>
              <a:rPr lang="en-US" dirty="0">
                <a:ea typeface="+mn-lt"/>
                <a:cs typeface="+mn-lt"/>
              </a:rPr>
              <a:t> as a stage </a:t>
            </a:r>
          </a:p>
          <a:p>
            <a:r>
              <a:rPr lang="en-US" dirty="0">
                <a:ea typeface="+mn-lt"/>
                <a:cs typeface="+mn-lt"/>
              </a:rPr>
              <a:t> Young (1994) refers to phases in texts. </a:t>
            </a:r>
          </a:p>
          <a:p>
            <a:r>
              <a:rPr lang="en-US" dirty="0">
                <a:ea typeface="+mn-lt"/>
                <a:cs typeface="+mn-lt"/>
              </a:rPr>
              <a:t>But aren’t all key sections of research articles, theses, dissertations et al., in fact moves themselves? </a:t>
            </a:r>
            <a:endParaRPr lang="en-US" dirty="0"/>
          </a:p>
        </p:txBody>
      </p:sp>
    </p:spTree>
    <p:extLst>
      <p:ext uri="{BB962C8B-B14F-4D97-AF65-F5344CB8AC3E}">
        <p14:creationId xmlns:p14="http://schemas.microsoft.com/office/powerpoint/2010/main" val="126539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773A4-33ED-B6A3-14BF-7DF0613306FE}"/>
              </a:ext>
            </a:extLst>
          </p:cNvPr>
          <p:cNvSpPr>
            <a:spLocks noGrp="1"/>
          </p:cNvSpPr>
          <p:nvPr>
            <p:ph type="title"/>
          </p:nvPr>
        </p:nvSpPr>
        <p:spPr/>
        <p:txBody>
          <a:bodyPr>
            <a:normAutofit fontScale="90000"/>
          </a:bodyPr>
          <a:lstStyle/>
          <a:p>
            <a:r>
              <a:rPr lang="en-US" dirty="0">
                <a:ea typeface="+mj-lt"/>
                <a:cs typeface="+mj-lt"/>
              </a:rPr>
              <a:t>The nature (and formulation) of rhetorical moves </a:t>
            </a:r>
            <a:endParaRPr lang="en-US"/>
          </a:p>
        </p:txBody>
      </p:sp>
      <p:sp>
        <p:nvSpPr>
          <p:cNvPr id="3" name="Content Placeholder 2">
            <a:extLst>
              <a:ext uri="{FF2B5EF4-FFF2-40B4-BE49-F238E27FC236}">
                <a16:creationId xmlns:a16="http://schemas.microsoft.com/office/drawing/2014/main" id="{90C90668-F67D-E026-E878-01BDABA7FEB2}"/>
              </a:ext>
            </a:extLst>
          </p:cNvPr>
          <p:cNvSpPr>
            <a:spLocks noGrp="1"/>
          </p:cNvSpPr>
          <p:nvPr>
            <p:ph idx="1"/>
          </p:nvPr>
        </p:nvSpPr>
        <p:spPr/>
        <p:txBody>
          <a:bodyPr vert="horz" lIns="91440" tIns="45720" rIns="91440" bIns="45720" rtlCol="0" anchor="t">
            <a:normAutofit/>
          </a:bodyPr>
          <a:lstStyle/>
          <a:p>
            <a:endParaRPr lang="en-US"/>
          </a:p>
          <a:p>
            <a:r>
              <a:rPr lang="en-US" dirty="0">
                <a:ea typeface="+mn-lt"/>
                <a:cs typeface="+mn-lt"/>
              </a:rPr>
              <a:t>Swales identifies, within the structure of rhetorical moves, steps that are available to </a:t>
            </a:r>
            <a:r>
              <a:rPr lang="en-US" dirty="0" err="1">
                <a:ea typeface="+mn-lt"/>
                <a:cs typeface="+mn-lt"/>
              </a:rPr>
              <a:t>realise</a:t>
            </a:r>
            <a:r>
              <a:rPr lang="en-US" dirty="0">
                <a:ea typeface="+mn-lt"/>
                <a:cs typeface="+mn-lt"/>
              </a:rPr>
              <a:t> those moves. </a:t>
            </a:r>
          </a:p>
          <a:p>
            <a:r>
              <a:rPr lang="en-US" dirty="0">
                <a:ea typeface="+mn-lt"/>
                <a:cs typeface="+mn-lt"/>
              </a:rPr>
              <a:t>Bhatia (1993) used the term sub-moves. </a:t>
            </a:r>
          </a:p>
          <a:p>
            <a:r>
              <a:rPr lang="en-US" dirty="0">
                <a:ea typeface="+mn-lt"/>
                <a:cs typeface="+mn-lt"/>
              </a:rPr>
              <a:t>There may be sub-sub-moves </a:t>
            </a:r>
            <a:r>
              <a:rPr lang="en-US" dirty="0" err="1">
                <a:ea typeface="+mn-lt"/>
                <a:cs typeface="+mn-lt"/>
              </a:rPr>
              <a:t>realising</a:t>
            </a:r>
            <a:r>
              <a:rPr lang="en-US" dirty="0">
                <a:ea typeface="+mn-lt"/>
                <a:cs typeface="+mn-lt"/>
              </a:rPr>
              <a:t> sub-moves and even greater depths of move structures possible, as shown in the options analysis sections of business case reports (Nathan, 2016) .</a:t>
            </a:r>
          </a:p>
          <a:p>
            <a:r>
              <a:rPr lang="en-US" dirty="0"/>
              <a:t>Thus, Swales's stages themselves can perhaps be seen as forms of move (sub-moves etc.)</a:t>
            </a:r>
          </a:p>
        </p:txBody>
      </p:sp>
    </p:spTree>
    <p:extLst>
      <p:ext uri="{BB962C8B-B14F-4D97-AF65-F5344CB8AC3E}">
        <p14:creationId xmlns:p14="http://schemas.microsoft.com/office/powerpoint/2010/main" val="201990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8BCFB-30B5-0719-FA3D-F794C690A423}"/>
              </a:ext>
            </a:extLst>
          </p:cNvPr>
          <p:cNvSpPr>
            <a:spLocks noGrp="1"/>
          </p:cNvSpPr>
          <p:nvPr>
            <p:ph type="title"/>
          </p:nvPr>
        </p:nvSpPr>
        <p:spPr/>
        <p:txBody>
          <a:bodyPr>
            <a:normAutofit fontScale="90000"/>
          </a:bodyPr>
          <a:lstStyle/>
          <a:p>
            <a:r>
              <a:rPr lang="en-US" dirty="0"/>
              <a:t>The nature and formulation of rhetorical moves</a:t>
            </a:r>
          </a:p>
        </p:txBody>
      </p:sp>
      <p:sp>
        <p:nvSpPr>
          <p:cNvPr id="3" name="Content Placeholder 2">
            <a:extLst>
              <a:ext uri="{FF2B5EF4-FFF2-40B4-BE49-F238E27FC236}">
                <a16:creationId xmlns:a16="http://schemas.microsoft.com/office/drawing/2014/main" id="{69E1805E-143D-6CF8-2835-B3A8DE5D2476}"/>
              </a:ext>
            </a:extLst>
          </p:cNvPr>
          <p:cNvSpPr>
            <a:spLocks noGrp="1"/>
          </p:cNvSpPr>
          <p:nvPr>
            <p:ph idx="1"/>
          </p:nvPr>
        </p:nvSpPr>
        <p:spPr/>
        <p:txBody>
          <a:bodyPr vert="horz" lIns="91440" tIns="45720" rIns="91440" bIns="45720" rtlCol="0" anchor="t">
            <a:normAutofit/>
          </a:bodyPr>
          <a:lstStyle/>
          <a:p>
            <a:endParaRPr lang="en-US" dirty="0"/>
          </a:p>
          <a:p>
            <a:r>
              <a:rPr lang="en-US" dirty="0"/>
              <a:t>If an introduction and other similar structures can reasonably be considered as moves, then I would suggest that these are not referred to as stages or phases but as MACROMOVES.</a:t>
            </a:r>
          </a:p>
          <a:p>
            <a:r>
              <a:rPr lang="en-US" dirty="0"/>
              <a:t>This allows for consistency of terminology with MACROMOVES, MOVES and SUB-MOVES (and SUB-SUB </a:t>
            </a:r>
            <a:r>
              <a:rPr lang="en-US" dirty="0" err="1"/>
              <a:t>etc</a:t>
            </a:r>
            <a:r>
              <a:rPr lang="en-US" dirty="0"/>
              <a:t>) forming a coherent set of labels for </a:t>
            </a:r>
            <a:r>
              <a:rPr lang="en-US" dirty="0" err="1"/>
              <a:t>itemising</a:t>
            </a:r>
            <a:r>
              <a:rPr lang="en-US" dirty="0"/>
              <a:t> how the rhetorical purposes of texts are </a:t>
            </a:r>
            <a:r>
              <a:rPr lang="en-US" dirty="0" err="1"/>
              <a:t>realised</a:t>
            </a:r>
            <a:r>
              <a:rPr lang="en-US" dirty="0"/>
              <a:t>.</a:t>
            </a:r>
          </a:p>
        </p:txBody>
      </p:sp>
    </p:spTree>
    <p:extLst>
      <p:ext uri="{BB962C8B-B14F-4D97-AF65-F5344CB8AC3E}">
        <p14:creationId xmlns:p14="http://schemas.microsoft.com/office/powerpoint/2010/main" val="238274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87A99-9441-3548-0868-768B3FB6598A}"/>
              </a:ext>
            </a:extLst>
          </p:cNvPr>
          <p:cNvSpPr>
            <a:spLocks noGrp="1"/>
          </p:cNvSpPr>
          <p:nvPr>
            <p:ph type="title"/>
          </p:nvPr>
        </p:nvSpPr>
        <p:spPr/>
        <p:txBody>
          <a:bodyPr>
            <a:normAutofit fontScale="90000"/>
          </a:bodyPr>
          <a:lstStyle/>
          <a:p>
            <a:r>
              <a:rPr lang="en-US" dirty="0"/>
              <a:t>The nature and formulation of rhetorical moves</a:t>
            </a:r>
          </a:p>
        </p:txBody>
      </p:sp>
      <p:sp>
        <p:nvSpPr>
          <p:cNvPr id="3" name="Content Placeholder 2">
            <a:extLst>
              <a:ext uri="{FF2B5EF4-FFF2-40B4-BE49-F238E27FC236}">
                <a16:creationId xmlns:a16="http://schemas.microsoft.com/office/drawing/2014/main" id="{4F698029-CAB9-8148-82F2-90C5FCE52B96}"/>
              </a:ext>
            </a:extLst>
          </p:cNvPr>
          <p:cNvSpPr>
            <a:spLocks noGrp="1"/>
          </p:cNvSpPr>
          <p:nvPr>
            <p:ph idx="1"/>
          </p:nvPr>
        </p:nvSpPr>
        <p:spPr/>
        <p:txBody>
          <a:bodyPr vert="horz" lIns="91440" tIns="45720" rIns="91440" bIns="45720" rtlCol="0" anchor="t">
            <a:normAutofit fontScale="92500" lnSpcReduction="10000"/>
          </a:bodyPr>
          <a:lstStyle/>
          <a:p>
            <a:endParaRPr lang="en-US" dirty="0"/>
          </a:p>
          <a:p>
            <a:r>
              <a:rPr lang="en-US" dirty="0"/>
              <a:t>CP is a key determinant of genres and central to genre analysis.</a:t>
            </a:r>
          </a:p>
          <a:p>
            <a:r>
              <a:rPr lang="en-US" dirty="0"/>
              <a:t>Formulations/labelling of moves is often divorced from purpose formulated in terms of intended effect on the reader/recipient.</a:t>
            </a:r>
          </a:p>
          <a:p>
            <a:r>
              <a:rPr lang="en-US" dirty="0"/>
              <a:t>This may be for purposes of abbreviation, however for teaching and other purposes, providing explanation of the goal of a move in terms of effect on the reader/recipient seems crucial to me and where possible should inform labelling of moves.</a:t>
            </a:r>
          </a:p>
          <a:p>
            <a:r>
              <a:rPr lang="en-US" dirty="0"/>
              <a:t>In practice the RA move "establishing a niche" might perhaps become "Providing the reader with key conceptual information, supporting understanding of the research area"; also "Convincing the reader of the importance of the research topic/area" ; "</a:t>
            </a:r>
            <a:r>
              <a:rPr lang="en-US" dirty="0" err="1"/>
              <a:t>Contextualising</a:t>
            </a:r>
            <a:r>
              <a:rPr lang="en-US" dirty="0"/>
              <a:t> the research for the reader" </a:t>
            </a:r>
            <a:r>
              <a:rPr lang="en-US" dirty="0">
                <a:ea typeface="+mn-lt"/>
                <a:cs typeface="+mn-lt"/>
              </a:rPr>
              <a:t>[three moves – not as metaphorical as the current designation – perhaps in the search for a brief label, we lose key information about moves.</a:t>
            </a:r>
            <a:endParaRPr lang="en-US" dirty="0"/>
          </a:p>
        </p:txBody>
      </p:sp>
    </p:spTree>
    <p:extLst>
      <p:ext uri="{BB962C8B-B14F-4D97-AF65-F5344CB8AC3E}">
        <p14:creationId xmlns:p14="http://schemas.microsoft.com/office/powerpoint/2010/main" val="51262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rchVTI">
  <a:themeElements>
    <a:clrScheme name="Custom 42">
      <a:dk1>
        <a:sysClr val="windowText" lastClr="000000"/>
      </a:dk1>
      <a:lt1>
        <a:sysClr val="window" lastClr="FFFFFF"/>
      </a:lt1>
      <a:dk2>
        <a:srgbClr val="642626"/>
      </a:dk2>
      <a:lt2>
        <a:srgbClr val="F3F0E9"/>
      </a:lt2>
      <a:accent1>
        <a:srgbClr val="556D6F"/>
      </a:accent1>
      <a:accent2>
        <a:srgbClr val="C05050"/>
      </a:accent2>
      <a:accent3>
        <a:srgbClr val="BF873A"/>
      </a:accent3>
      <a:accent4>
        <a:srgbClr val="D8897E"/>
      </a:accent4>
      <a:accent5>
        <a:srgbClr val="A4976B"/>
      </a:accent5>
      <a:accent6>
        <a:srgbClr val="D49D8C"/>
      </a:accent6>
      <a:hlink>
        <a:srgbClr val="D13D6E"/>
      </a:hlink>
      <a:folHlink>
        <a:srgbClr val="6C9D92"/>
      </a:folHlink>
    </a:clrScheme>
    <a:fontScheme name="Custom 16">
      <a:majorFont>
        <a:latin typeface="Footlight MT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VTI" id="{23FE938F-4DF0-4C94-8546-C2AC6D26660D}" vid="{62E62DA1-385F-4EE3-8841-58A87FAE2068}"/>
    </a:ext>
  </a:extLst>
</a:theme>
</file>

<file path=docProps/app.xml><?xml version="1.0" encoding="utf-8"?>
<Properties xmlns="http://schemas.openxmlformats.org/officeDocument/2006/extended-properties" xmlns:vt="http://schemas.openxmlformats.org/officeDocument/2006/docPropsVTypes">
  <Template>office theme</Template>
  <TotalTime>299</TotalTime>
  <Words>2526</Words>
  <Application>Microsoft Macintosh PowerPoint</Application>
  <PresentationFormat>Widescreen</PresentationFormat>
  <Paragraphs>204</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Avenir Next LT Pro</vt:lpstr>
      <vt:lpstr>Calibri</vt:lpstr>
      <vt:lpstr>Footlight MT Light</vt:lpstr>
      <vt:lpstr>Symbol</vt:lpstr>
      <vt:lpstr>ArchVTI</vt:lpstr>
      <vt:lpstr>Microsoft Word Document</vt:lpstr>
      <vt:lpstr>ESP Genre revisited:  PROBLEMS, ISSUES AND SOLUTIONS (Philip Nathan, Dr. University of Durham </vt:lpstr>
      <vt:lpstr>Problems and Issues Covered</vt:lpstr>
      <vt:lpstr>Communicative purpose and social purpose</vt:lpstr>
      <vt:lpstr>Communicative purpose and social purpose</vt:lpstr>
      <vt:lpstr>The nature (and formulation) of rhetorical moves</vt:lpstr>
      <vt:lpstr>The nature (and formulation) of rhetorical moves</vt:lpstr>
      <vt:lpstr>The nature (and formulation) of rhetorical moves </vt:lpstr>
      <vt:lpstr>The nature and formulation of rhetorical moves</vt:lpstr>
      <vt:lpstr>The nature and formulation of rhetorical moves</vt:lpstr>
      <vt:lpstr>Cyclicity and other patterns in move analyses</vt:lpstr>
      <vt:lpstr>Cyclicity and other patterning in genre analysis</vt:lpstr>
      <vt:lpstr>Cyclicity and other patterning in genre move analysis – an expository argument</vt:lpstr>
      <vt:lpstr>Impact of ESP Genre theory on EAP teaching</vt:lpstr>
      <vt:lpstr>Impact of ESP genre theory on EAP teaching</vt:lpstr>
      <vt:lpstr>Research on the effectiveness of genre teaching and learning </vt:lpstr>
      <vt:lpstr>Research needed </vt:lpstr>
      <vt:lpstr>Summary</vt:lpstr>
      <vt:lpstr>Swales (2019)</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NATHAN, PHILIP B.</cp:lastModifiedBy>
  <cp:revision>466</cp:revision>
  <dcterms:created xsi:type="dcterms:W3CDTF">2023-04-03T13:00:47Z</dcterms:created>
  <dcterms:modified xsi:type="dcterms:W3CDTF">2023-04-17T15:27:16Z</dcterms:modified>
</cp:coreProperties>
</file>