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256" r:id="rId2"/>
    <p:sldId id="257" r:id="rId3"/>
    <p:sldId id="272" r:id="rId4"/>
    <p:sldId id="273" r:id="rId5"/>
    <p:sldId id="258" r:id="rId6"/>
    <p:sldId id="266" r:id="rId7"/>
    <p:sldId id="265" r:id="rId8"/>
    <p:sldId id="271" r:id="rId9"/>
    <p:sldId id="267" r:id="rId10"/>
    <p:sldId id="274" r:id="rId11"/>
    <p:sldId id="275" r:id="rId12"/>
    <p:sldId id="260" r:id="rId13"/>
    <p:sldId id="262" r:id="rId14"/>
    <p:sldId id="268" r:id="rId15"/>
    <p:sldId id="270" r:id="rId16"/>
    <p:sldId id="269" r:id="rId17"/>
    <p:sldId id="264" r:id="rId18"/>
  </p:sldIdLst>
  <p:sldSz cx="12192000" cy="6858000"/>
  <p:notesSz cx="6858000" cy="9144000"/>
  <p:custDataLst>
    <p:tags r:id="rId20"/>
  </p:custDataLst>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30"/>
  </p:normalViewPr>
  <p:slideViewPr>
    <p:cSldViewPr snapToGrid="0" snapToObjects="1">
      <p:cViewPr varScale="1">
        <p:scale>
          <a:sx n="57" d="100"/>
          <a:sy n="57" d="100"/>
        </p:scale>
        <p:origin x="9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79CF0-8B9D-4B20-AE45-77124E58769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B1BFD9-24D5-4F86-8A9F-8FD26B512B1D}">
      <dgm:prSet/>
      <dgm:spPr/>
      <dgm:t>
        <a:bodyPr/>
        <a:lstStyle/>
        <a:p>
          <a:pPr>
            <a:lnSpc>
              <a:spcPct val="100000"/>
            </a:lnSpc>
          </a:pPr>
          <a:r>
            <a:rPr lang="en-US" b="0" i="0"/>
            <a:t>Explain where we are coming from</a:t>
          </a:r>
          <a:endParaRPr lang="en-US"/>
        </a:p>
      </dgm:t>
    </dgm:pt>
    <dgm:pt modelId="{0831D90E-F685-4F82-985E-5A6F5A79ACA1}" type="parTrans" cxnId="{4DB77989-4645-412B-92C2-6F0DB0E7CE2E}">
      <dgm:prSet/>
      <dgm:spPr/>
      <dgm:t>
        <a:bodyPr/>
        <a:lstStyle/>
        <a:p>
          <a:endParaRPr lang="en-US"/>
        </a:p>
      </dgm:t>
    </dgm:pt>
    <dgm:pt modelId="{413A2649-26A0-41FB-A818-130E0B5C1DB8}" type="sibTrans" cxnId="{4DB77989-4645-412B-92C2-6F0DB0E7CE2E}">
      <dgm:prSet/>
      <dgm:spPr/>
      <dgm:t>
        <a:bodyPr/>
        <a:lstStyle/>
        <a:p>
          <a:endParaRPr lang="en-US"/>
        </a:p>
      </dgm:t>
    </dgm:pt>
    <dgm:pt modelId="{F3FA4B09-C478-41CD-8C67-BEDCBC7B64E2}">
      <dgm:prSet/>
      <dgm:spPr/>
      <dgm:t>
        <a:bodyPr/>
        <a:lstStyle/>
        <a:p>
          <a:pPr>
            <a:lnSpc>
              <a:spcPct val="100000"/>
            </a:lnSpc>
          </a:pPr>
          <a:r>
            <a:rPr lang="en-US" b="0" i="0" dirty="0"/>
            <a:t>Go over the research</a:t>
          </a:r>
          <a:endParaRPr lang="en-US" dirty="0"/>
        </a:p>
      </dgm:t>
    </dgm:pt>
    <dgm:pt modelId="{CA1264FB-7B7B-4FBB-9965-A6FA84D571D1}" type="parTrans" cxnId="{B2FBFA96-5947-4AF9-851D-32DF21127279}">
      <dgm:prSet/>
      <dgm:spPr/>
      <dgm:t>
        <a:bodyPr/>
        <a:lstStyle/>
        <a:p>
          <a:endParaRPr lang="en-US"/>
        </a:p>
      </dgm:t>
    </dgm:pt>
    <dgm:pt modelId="{5F42D9EC-314A-4CB2-90E6-7692B415F43D}" type="sibTrans" cxnId="{B2FBFA96-5947-4AF9-851D-32DF21127279}">
      <dgm:prSet/>
      <dgm:spPr/>
      <dgm:t>
        <a:bodyPr/>
        <a:lstStyle/>
        <a:p>
          <a:endParaRPr lang="en-US"/>
        </a:p>
      </dgm:t>
    </dgm:pt>
    <dgm:pt modelId="{2C08A968-FD38-432C-93EA-256297984B40}">
      <dgm:prSet/>
      <dgm:spPr/>
      <dgm:t>
        <a:bodyPr/>
        <a:lstStyle/>
        <a:p>
          <a:pPr>
            <a:lnSpc>
              <a:spcPct val="100000"/>
            </a:lnSpc>
          </a:pPr>
          <a:r>
            <a:rPr lang="en-US" b="0" i="0"/>
            <a:t>Share the results – those that stand out / Look at the results together &amp; discuss what they unveil</a:t>
          </a:r>
          <a:endParaRPr lang="en-US"/>
        </a:p>
      </dgm:t>
    </dgm:pt>
    <dgm:pt modelId="{4EA9E3BB-D9A2-4525-B148-E95F2C1C561B}" type="parTrans" cxnId="{41E547BF-E18B-4971-9960-3A722EE99B30}">
      <dgm:prSet/>
      <dgm:spPr/>
      <dgm:t>
        <a:bodyPr/>
        <a:lstStyle/>
        <a:p>
          <a:endParaRPr lang="en-US"/>
        </a:p>
      </dgm:t>
    </dgm:pt>
    <dgm:pt modelId="{6D15CE83-C76B-4EC1-97A5-ADD0459A3E50}" type="sibTrans" cxnId="{41E547BF-E18B-4971-9960-3A722EE99B30}">
      <dgm:prSet/>
      <dgm:spPr/>
      <dgm:t>
        <a:bodyPr/>
        <a:lstStyle/>
        <a:p>
          <a:endParaRPr lang="en-US"/>
        </a:p>
      </dgm:t>
    </dgm:pt>
    <dgm:pt modelId="{83D0DD71-E493-47D9-84E4-16501CD0D459}">
      <dgm:prSet/>
      <dgm:spPr/>
      <dgm:t>
        <a:bodyPr/>
        <a:lstStyle/>
        <a:p>
          <a:pPr>
            <a:lnSpc>
              <a:spcPct val="100000"/>
            </a:lnSpc>
          </a:pPr>
          <a:r>
            <a:rPr lang="en-US" b="0" i="0" dirty="0"/>
            <a:t>Give you a quick questionnaire? / Quick literature review</a:t>
          </a:r>
          <a:endParaRPr lang="en-US" dirty="0"/>
        </a:p>
      </dgm:t>
    </dgm:pt>
    <dgm:pt modelId="{33B2FEF5-646C-4155-ADB9-94523800260E}" type="parTrans" cxnId="{3E797819-D34F-4DF2-BD37-FD7E25B6F9A8}">
      <dgm:prSet/>
      <dgm:spPr/>
      <dgm:t>
        <a:bodyPr/>
        <a:lstStyle/>
        <a:p>
          <a:endParaRPr lang="en-US"/>
        </a:p>
      </dgm:t>
    </dgm:pt>
    <dgm:pt modelId="{DCB13D4F-BCC1-4ABC-8213-59EC66D57CCE}" type="sibTrans" cxnId="{3E797819-D34F-4DF2-BD37-FD7E25B6F9A8}">
      <dgm:prSet/>
      <dgm:spPr/>
      <dgm:t>
        <a:bodyPr/>
        <a:lstStyle/>
        <a:p>
          <a:endParaRPr lang="en-US"/>
        </a:p>
      </dgm:t>
    </dgm:pt>
    <dgm:pt modelId="{9813C70D-C695-42BE-8DE1-39BDF3269960}">
      <dgm:prSet/>
      <dgm:spPr/>
      <dgm:t>
        <a:bodyPr/>
        <a:lstStyle/>
        <a:p>
          <a:pPr>
            <a:lnSpc>
              <a:spcPct val="100000"/>
            </a:lnSpc>
          </a:pPr>
          <a:r>
            <a:rPr lang="en-US" b="0" i="0"/>
            <a:t>Discussion</a:t>
          </a:r>
          <a:endParaRPr lang="en-US"/>
        </a:p>
      </dgm:t>
    </dgm:pt>
    <dgm:pt modelId="{FF321150-82B2-4961-BD2C-82D9814F11BE}" type="parTrans" cxnId="{324DE614-F544-4023-B346-C0179B199AF5}">
      <dgm:prSet/>
      <dgm:spPr/>
      <dgm:t>
        <a:bodyPr/>
        <a:lstStyle/>
        <a:p>
          <a:endParaRPr lang="en-US"/>
        </a:p>
      </dgm:t>
    </dgm:pt>
    <dgm:pt modelId="{B84BF693-1C64-452F-B9B4-E426F55BF5EC}" type="sibTrans" cxnId="{324DE614-F544-4023-B346-C0179B199AF5}">
      <dgm:prSet/>
      <dgm:spPr/>
      <dgm:t>
        <a:bodyPr/>
        <a:lstStyle/>
        <a:p>
          <a:endParaRPr lang="en-US"/>
        </a:p>
      </dgm:t>
    </dgm:pt>
    <dgm:pt modelId="{260D1614-2FBB-4860-BC9C-FDD6BB9845CC}" type="pres">
      <dgm:prSet presAssocID="{06479CF0-8B9D-4B20-AE45-77124E58769D}" presName="root" presStyleCnt="0">
        <dgm:presLayoutVars>
          <dgm:dir/>
          <dgm:resizeHandles val="exact"/>
        </dgm:presLayoutVars>
      </dgm:prSet>
      <dgm:spPr/>
    </dgm:pt>
    <dgm:pt modelId="{AB412114-AE48-4CED-BF9F-78791F1343E1}" type="pres">
      <dgm:prSet presAssocID="{1FB1BFD9-24D5-4F86-8A9F-8FD26B512B1D}" presName="compNode" presStyleCnt="0"/>
      <dgm:spPr/>
    </dgm:pt>
    <dgm:pt modelId="{1EED693E-D193-40AC-B7D3-78127D729C94}" type="pres">
      <dgm:prSet presAssocID="{1FB1BFD9-24D5-4F86-8A9F-8FD26B512B1D}" presName="bgRect" presStyleLbl="bgShp" presStyleIdx="0" presStyleCnt="5"/>
      <dgm:spPr/>
    </dgm:pt>
    <dgm:pt modelId="{B0C212BC-AEAE-464A-A5E6-5D2C05724E33}" type="pres">
      <dgm:prSet presAssocID="{1FB1BFD9-24D5-4F86-8A9F-8FD26B512B1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AFFA59E7-A1E8-4309-BBC4-633744D0651A}" type="pres">
      <dgm:prSet presAssocID="{1FB1BFD9-24D5-4F86-8A9F-8FD26B512B1D}" presName="spaceRect" presStyleCnt="0"/>
      <dgm:spPr/>
    </dgm:pt>
    <dgm:pt modelId="{A4F09070-912A-408D-A2F5-13AF9EE78438}" type="pres">
      <dgm:prSet presAssocID="{1FB1BFD9-24D5-4F86-8A9F-8FD26B512B1D}" presName="parTx" presStyleLbl="revTx" presStyleIdx="0" presStyleCnt="5">
        <dgm:presLayoutVars>
          <dgm:chMax val="0"/>
          <dgm:chPref val="0"/>
        </dgm:presLayoutVars>
      </dgm:prSet>
      <dgm:spPr/>
    </dgm:pt>
    <dgm:pt modelId="{03BBE1C7-87F6-4C8A-9A56-C800E3963669}" type="pres">
      <dgm:prSet presAssocID="{413A2649-26A0-41FB-A818-130E0B5C1DB8}" presName="sibTrans" presStyleCnt="0"/>
      <dgm:spPr/>
    </dgm:pt>
    <dgm:pt modelId="{D28E9C70-251D-4B39-80FF-F6964E80171C}" type="pres">
      <dgm:prSet presAssocID="{F3FA4B09-C478-41CD-8C67-BEDCBC7B64E2}" presName="compNode" presStyleCnt="0"/>
      <dgm:spPr/>
    </dgm:pt>
    <dgm:pt modelId="{6065C7CA-C8AB-402B-BE41-FAE2EE424F57}" type="pres">
      <dgm:prSet presAssocID="{F3FA4B09-C478-41CD-8C67-BEDCBC7B64E2}" presName="bgRect" presStyleLbl="bgShp" presStyleIdx="1" presStyleCnt="5"/>
      <dgm:spPr/>
    </dgm:pt>
    <dgm:pt modelId="{EF5EE0ED-E78C-4A91-8F42-D65E98213887}" type="pres">
      <dgm:prSet presAssocID="{F3FA4B09-C478-41CD-8C67-BEDCBC7B64E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54DCF8D0-7077-429C-8455-AEB8291A4B1D}" type="pres">
      <dgm:prSet presAssocID="{F3FA4B09-C478-41CD-8C67-BEDCBC7B64E2}" presName="spaceRect" presStyleCnt="0"/>
      <dgm:spPr/>
    </dgm:pt>
    <dgm:pt modelId="{8CD1DCB8-3226-445E-B3F2-05EBA72946E2}" type="pres">
      <dgm:prSet presAssocID="{F3FA4B09-C478-41CD-8C67-BEDCBC7B64E2}" presName="parTx" presStyleLbl="revTx" presStyleIdx="1" presStyleCnt="5">
        <dgm:presLayoutVars>
          <dgm:chMax val="0"/>
          <dgm:chPref val="0"/>
        </dgm:presLayoutVars>
      </dgm:prSet>
      <dgm:spPr/>
    </dgm:pt>
    <dgm:pt modelId="{0CD06962-64FA-406C-BFC6-1ECCF454700E}" type="pres">
      <dgm:prSet presAssocID="{5F42D9EC-314A-4CB2-90E6-7692B415F43D}" presName="sibTrans" presStyleCnt="0"/>
      <dgm:spPr/>
    </dgm:pt>
    <dgm:pt modelId="{EB0D9A2D-983A-4524-85F2-22B362A6A6ED}" type="pres">
      <dgm:prSet presAssocID="{2C08A968-FD38-432C-93EA-256297984B40}" presName="compNode" presStyleCnt="0"/>
      <dgm:spPr/>
    </dgm:pt>
    <dgm:pt modelId="{C9CD5362-4B5D-4310-A8BD-7CA709306BBA}" type="pres">
      <dgm:prSet presAssocID="{2C08A968-FD38-432C-93EA-256297984B40}" presName="bgRect" presStyleLbl="bgShp" presStyleIdx="2" presStyleCnt="5"/>
      <dgm:spPr/>
    </dgm:pt>
    <dgm:pt modelId="{8C3D36BF-40F9-4DDE-929B-600A80D592E1}" type="pres">
      <dgm:prSet presAssocID="{2C08A968-FD38-432C-93EA-256297984B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2317A8C2-9B96-4498-AA13-1228A151F73B}" type="pres">
      <dgm:prSet presAssocID="{2C08A968-FD38-432C-93EA-256297984B40}" presName="spaceRect" presStyleCnt="0"/>
      <dgm:spPr/>
    </dgm:pt>
    <dgm:pt modelId="{10D82855-9E5A-4A9B-AD52-3A727EB96334}" type="pres">
      <dgm:prSet presAssocID="{2C08A968-FD38-432C-93EA-256297984B40}" presName="parTx" presStyleLbl="revTx" presStyleIdx="2" presStyleCnt="5">
        <dgm:presLayoutVars>
          <dgm:chMax val="0"/>
          <dgm:chPref val="0"/>
        </dgm:presLayoutVars>
      </dgm:prSet>
      <dgm:spPr/>
    </dgm:pt>
    <dgm:pt modelId="{27304BB6-44F4-48BC-9F64-08F0A0D54699}" type="pres">
      <dgm:prSet presAssocID="{6D15CE83-C76B-4EC1-97A5-ADD0459A3E50}" presName="sibTrans" presStyleCnt="0"/>
      <dgm:spPr/>
    </dgm:pt>
    <dgm:pt modelId="{992749E6-B8A9-45A6-931A-8C8955BC3E7F}" type="pres">
      <dgm:prSet presAssocID="{83D0DD71-E493-47D9-84E4-16501CD0D459}" presName="compNode" presStyleCnt="0"/>
      <dgm:spPr/>
    </dgm:pt>
    <dgm:pt modelId="{0B06E4C5-4395-4346-8FDA-019B62E60A86}" type="pres">
      <dgm:prSet presAssocID="{83D0DD71-E493-47D9-84E4-16501CD0D459}" presName="bgRect" presStyleLbl="bgShp" presStyleIdx="3" presStyleCnt="5"/>
      <dgm:spPr/>
    </dgm:pt>
    <dgm:pt modelId="{0C8CE7CB-86D5-4825-99DA-0F206531A4C1}" type="pres">
      <dgm:prSet presAssocID="{83D0DD71-E493-47D9-84E4-16501CD0D45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7AE7BA88-E78F-4E1F-A383-5C476C87BBD6}" type="pres">
      <dgm:prSet presAssocID="{83D0DD71-E493-47D9-84E4-16501CD0D459}" presName="spaceRect" presStyleCnt="0"/>
      <dgm:spPr/>
    </dgm:pt>
    <dgm:pt modelId="{3F096D01-C77F-41F4-ADE6-D2393A3CACE7}" type="pres">
      <dgm:prSet presAssocID="{83D0DD71-E493-47D9-84E4-16501CD0D459}" presName="parTx" presStyleLbl="revTx" presStyleIdx="3" presStyleCnt="5">
        <dgm:presLayoutVars>
          <dgm:chMax val="0"/>
          <dgm:chPref val="0"/>
        </dgm:presLayoutVars>
      </dgm:prSet>
      <dgm:spPr/>
    </dgm:pt>
    <dgm:pt modelId="{42511515-5DDF-48F2-83E0-B3449B853E5D}" type="pres">
      <dgm:prSet presAssocID="{DCB13D4F-BCC1-4ABC-8213-59EC66D57CCE}" presName="sibTrans" presStyleCnt="0"/>
      <dgm:spPr/>
    </dgm:pt>
    <dgm:pt modelId="{AE634831-FB48-4938-997C-543CADF1696B}" type="pres">
      <dgm:prSet presAssocID="{9813C70D-C695-42BE-8DE1-39BDF3269960}" presName="compNode" presStyleCnt="0"/>
      <dgm:spPr/>
    </dgm:pt>
    <dgm:pt modelId="{588B5C9E-268F-4A67-A138-B1F60C0CEDCF}" type="pres">
      <dgm:prSet presAssocID="{9813C70D-C695-42BE-8DE1-39BDF3269960}" presName="bgRect" presStyleLbl="bgShp" presStyleIdx="4" presStyleCnt="5"/>
      <dgm:spPr/>
    </dgm:pt>
    <dgm:pt modelId="{6AAE58E7-F5FB-4221-A886-C6C157CA61E7}" type="pres">
      <dgm:prSet presAssocID="{9813C70D-C695-42BE-8DE1-39BDF326996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CE48C5B1-C08D-4025-8297-9C918D340DCC}" type="pres">
      <dgm:prSet presAssocID="{9813C70D-C695-42BE-8DE1-39BDF3269960}" presName="spaceRect" presStyleCnt="0"/>
      <dgm:spPr/>
    </dgm:pt>
    <dgm:pt modelId="{98FFC8D2-04BD-4B08-8674-A262E1B69213}" type="pres">
      <dgm:prSet presAssocID="{9813C70D-C695-42BE-8DE1-39BDF3269960}" presName="parTx" presStyleLbl="revTx" presStyleIdx="4" presStyleCnt="5">
        <dgm:presLayoutVars>
          <dgm:chMax val="0"/>
          <dgm:chPref val="0"/>
        </dgm:presLayoutVars>
      </dgm:prSet>
      <dgm:spPr/>
    </dgm:pt>
  </dgm:ptLst>
  <dgm:cxnLst>
    <dgm:cxn modelId="{8BAF780A-A0FB-4AD2-9300-3E4DAABCAB7A}" type="presOf" srcId="{2C08A968-FD38-432C-93EA-256297984B40}" destId="{10D82855-9E5A-4A9B-AD52-3A727EB96334}" srcOrd="0" destOrd="0" presId="urn:microsoft.com/office/officeart/2018/2/layout/IconVerticalSolidList"/>
    <dgm:cxn modelId="{324DE614-F544-4023-B346-C0179B199AF5}" srcId="{06479CF0-8B9D-4B20-AE45-77124E58769D}" destId="{9813C70D-C695-42BE-8DE1-39BDF3269960}" srcOrd="4" destOrd="0" parTransId="{FF321150-82B2-4961-BD2C-82D9814F11BE}" sibTransId="{B84BF693-1C64-452F-B9B4-E426F55BF5EC}"/>
    <dgm:cxn modelId="{3E797819-D34F-4DF2-BD37-FD7E25B6F9A8}" srcId="{06479CF0-8B9D-4B20-AE45-77124E58769D}" destId="{83D0DD71-E493-47D9-84E4-16501CD0D459}" srcOrd="3" destOrd="0" parTransId="{33B2FEF5-646C-4155-ADB9-94523800260E}" sibTransId="{DCB13D4F-BCC1-4ABC-8213-59EC66D57CCE}"/>
    <dgm:cxn modelId="{26C41338-0118-4173-A7CF-6A3B2A595B6D}" type="presOf" srcId="{06479CF0-8B9D-4B20-AE45-77124E58769D}" destId="{260D1614-2FBB-4860-BC9C-FDD6BB9845CC}" srcOrd="0" destOrd="0" presId="urn:microsoft.com/office/officeart/2018/2/layout/IconVerticalSolidList"/>
    <dgm:cxn modelId="{723A253C-8C57-4E10-8ABD-048C0E0AC7F1}" type="presOf" srcId="{1FB1BFD9-24D5-4F86-8A9F-8FD26B512B1D}" destId="{A4F09070-912A-408D-A2F5-13AF9EE78438}" srcOrd="0" destOrd="0" presId="urn:microsoft.com/office/officeart/2018/2/layout/IconVerticalSolidList"/>
    <dgm:cxn modelId="{64AD1050-D882-40F8-B5CC-2903F7546E75}" type="presOf" srcId="{F3FA4B09-C478-41CD-8C67-BEDCBC7B64E2}" destId="{8CD1DCB8-3226-445E-B3F2-05EBA72946E2}" srcOrd="0" destOrd="0" presId="urn:microsoft.com/office/officeart/2018/2/layout/IconVerticalSolidList"/>
    <dgm:cxn modelId="{A1425F74-3A04-47D8-807B-1C3067071854}" type="presOf" srcId="{9813C70D-C695-42BE-8DE1-39BDF3269960}" destId="{98FFC8D2-04BD-4B08-8674-A262E1B69213}" srcOrd="0" destOrd="0" presId="urn:microsoft.com/office/officeart/2018/2/layout/IconVerticalSolidList"/>
    <dgm:cxn modelId="{79764778-02CE-4417-A1EA-B17810D07FA7}" type="presOf" srcId="{83D0DD71-E493-47D9-84E4-16501CD0D459}" destId="{3F096D01-C77F-41F4-ADE6-D2393A3CACE7}" srcOrd="0" destOrd="0" presId="urn:microsoft.com/office/officeart/2018/2/layout/IconVerticalSolidList"/>
    <dgm:cxn modelId="{4DB77989-4645-412B-92C2-6F0DB0E7CE2E}" srcId="{06479CF0-8B9D-4B20-AE45-77124E58769D}" destId="{1FB1BFD9-24D5-4F86-8A9F-8FD26B512B1D}" srcOrd="0" destOrd="0" parTransId="{0831D90E-F685-4F82-985E-5A6F5A79ACA1}" sibTransId="{413A2649-26A0-41FB-A818-130E0B5C1DB8}"/>
    <dgm:cxn modelId="{B2FBFA96-5947-4AF9-851D-32DF21127279}" srcId="{06479CF0-8B9D-4B20-AE45-77124E58769D}" destId="{F3FA4B09-C478-41CD-8C67-BEDCBC7B64E2}" srcOrd="1" destOrd="0" parTransId="{CA1264FB-7B7B-4FBB-9965-A6FA84D571D1}" sibTransId="{5F42D9EC-314A-4CB2-90E6-7692B415F43D}"/>
    <dgm:cxn modelId="{41E547BF-E18B-4971-9960-3A722EE99B30}" srcId="{06479CF0-8B9D-4B20-AE45-77124E58769D}" destId="{2C08A968-FD38-432C-93EA-256297984B40}" srcOrd="2" destOrd="0" parTransId="{4EA9E3BB-D9A2-4525-B148-E95F2C1C561B}" sibTransId="{6D15CE83-C76B-4EC1-97A5-ADD0459A3E50}"/>
    <dgm:cxn modelId="{695D246B-8EE1-4AC0-9701-BA6D31795ED5}" type="presParOf" srcId="{260D1614-2FBB-4860-BC9C-FDD6BB9845CC}" destId="{AB412114-AE48-4CED-BF9F-78791F1343E1}" srcOrd="0" destOrd="0" presId="urn:microsoft.com/office/officeart/2018/2/layout/IconVerticalSolidList"/>
    <dgm:cxn modelId="{EF4EA1B5-C425-41D5-8B29-6EF434BC6565}" type="presParOf" srcId="{AB412114-AE48-4CED-BF9F-78791F1343E1}" destId="{1EED693E-D193-40AC-B7D3-78127D729C94}" srcOrd="0" destOrd="0" presId="urn:microsoft.com/office/officeart/2018/2/layout/IconVerticalSolidList"/>
    <dgm:cxn modelId="{9E386984-E0B2-4D90-ABC1-14D7BDACF24A}" type="presParOf" srcId="{AB412114-AE48-4CED-BF9F-78791F1343E1}" destId="{B0C212BC-AEAE-464A-A5E6-5D2C05724E33}" srcOrd="1" destOrd="0" presId="urn:microsoft.com/office/officeart/2018/2/layout/IconVerticalSolidList"/>
    <dgm:cxn modelId="{3489282F-6FCC-4850-AA38-A5DA8400293C}" type="presParOf" srcId="{AB412114-AE48-4CED-BF9F-78791F1343E1}" destId="{AFFA59E7-A1E8-4309-BBC4-633744D0651A}" srcOrd="2" destOrd="0" presId="urn:microsoft.com/office/officeart/2018/2/layout/IconVerticalSolidList"/>
    <dgm:cxn modelId="{8989B029-0FEE-4B4D-A366-4A290295D316}" type="presParOf" srcId="{AB412114-AE48-4CED-BF9F-78791F1343E1}" destId="{A4F09070-912A-408D-A2F5-13AF9EE78438}" srcOrd="3" destOrd="0" presId="urn:microsoft.com/office/officeart/2018/2/layout/IconVerticalSolidList"/>
    <dgm:cxn modelId="{40F2D90F-92B8-4784-B719-2A44C19C0FAB}" type="presParOf" srcId="{260D1614-2FBB-4860-BC9C-FDD6BB9845CC}" destId="{03BBE1C7-87F6-4C8A-9A56-C800E3963669}" srcOrd="1" destOrd="0" presId="urn:microsoft.com/office/officeart/2018/2/layout/IconVerticalSolidList"/>
    <dgm:cxn modelId="{E615B790-EC1F-4673-84FE-27B0D1AF224F}" type="presParOf" srcId="{260D1614-2FBB-4860-BC9C-FDD6BB9845CC}" destId="{D28E9C70-251D-4B39-80FF-F6964E80171C}" srcOrd="2" destOrd="0" presId="urn:microsoft.com/office/officeart/2018/2/layout/IconVerticalSolidList"/>
    <dgm:cxn modelId="{8C9AEF4D-0C0E-41A4-B49E-245274347703}" type="presParOf" srcId="{D28E9C70-251D-4B39-80FF-F6964E80171C}" destId="{6065C7CA-C8AB-402B-BE41-FAE2EE424F57}" srcOrd="0" destOrd="0" presId="urn:microsoft.com/office/officeart/2018/2/layout/IconVerticalSolidList"/>
    <dgm:cxn modelId="{A371014D-D019-4F00-A552-77DF715CDADF}" type="presParOf" srcId="{D28E9C70-251D-4B39-80FF-F6964E80171C}" destId="{EF5EE0ED-E78C-4A91-8F42-D65E98213887}" srcOrd="1" destOrd="0" presId="urn:microsoft.com/office/officeart/2018/2/layout/IconVerticalSolidList"/>
    <dgm:cxn modelId="{127C053E-50EB-4647-A785-EFED7BEF05B7}" type="presParOf" srcId="{D28E9C70-251D-4B39-80FF-F6964E80171C}" destId="{54DCF8D0-7077-429C-8455-AEB8291A4B1D}" srcOrd="2" destOrd="0" presId="urn:microsoft.com/office/officeart/2018/2/layout/IconVerticalSolidList"/>
    <dgm:cxn modelId="{4ACDBF8A-184F-40CE-A733-1367AC8CF305}" type="presParOf" srcId="{D28E9C70-251D-4B39-80FF-F6964E80171C}" destId="{8CD1DCB8-3226-445E-B3F2-05EBA72946E2}" srcOrd="3" destOrd="0" presId="urn:microsoft.com/office/officeart/2018/2/layout/IconVerticalSolidList"/>
    <dgm:cxn modelId="{3DAECBB3-9B8B-48DA-9EC5-12F0FFD774F1}" type="presParOf" srcId="{260D1614-2FBB-4860-BC9C-FDD6BB9845CC}" destId="{0CD06962-64FA-406C-BFC6-1ECCF454700E}" srcOrd="3" destOrd="0" presId="urn:microsoft.com/office/officeart/2018/2/layout/IconVerticalSolidList"/>
    <dgm:cxn modelId="{AA8F2C35-614F-42A3-BD76-5E72882C8754}" type="presParOf" srcId="{260D1614-2FBB-4860-BC9C-FDD6BB9845CC}" destId="{EB0D9A2D-983A-4524-85F2-22B362A6A6ED}" srcOrd="4" destOrd="0" presId="urn:microsoft.com/office/officeart/2018/2/layout/IconVerticalSolidList"/>
    <dgm:cxn modelId="{3084306D-CEB4-4E9D-AD6E-E0E8A9283651}" type="presParOf" srcId="{EB0D9A2D-983A-4524-85F2-22B362A6A6ED}" destId="{C9CD5362-4B5D-4310-A8BD-7CA709306BBA}" srcOrd="0" destOrd="0" presId="urn:microsoft.com/office/officeart/2018/2/layout/IconVerticalSolidList"/>
    <dgm:cxn modelId="{0D030EA2-B180-422D-AB26-59783D40E21F}" type="presParOf" srcId="{EB0D9A2D-983A-4524-85F2-22B362A6A6ED}" destId="{8C3D36BF-40F9-4DDE-929B-600A80D592E1}" srcOrd="1" destOrd="0" presId="urn:microsoft.com/office/officeart/2018/2/layout/IconVerticalSolidList"/>
    <dgm:cxn modelId="{A45A0E64-4002-40E0-B745-DE67DE5EF406}" type="presParOf" srcId="{EB0D9A2D-983A-4524-85F2-22B362A6A6ED}" destId="{2317A8C2-9B96-4498-AA13-1228A151F73B}" srcOrd="2" destOrd="0" presId="urn:microsoft.com/office/officeart/2018/2/layout/IconVerticalSolidList"/>
    <dgm:cxn modelId="{12A12F66-D45C-46ED-92A4-D938D8A43EB0}" type="presParOf" srcId="{EB0D9A2D-983A-4524-85F2-22B362A6A6ED}" destId="{10D82855-9E5A-4A9B-AD52-3A727EB96334}" srcOrd="3" destOrd="0" presId="urn:microsoft.com/office/officeart/2018/2/layout/IconVerticalSolidList"/>
    <dgm:cxn modelId="{DA46DAB1-771E-495B-9610-B4A63B9FF9D5}" type="presParOf" srcId="{260D1614-2FBB-4860-BC9C-FDD6BB9845CC}" destId="{27304BB6-44F4-48BC-9F64-08F0A0D54699}" srcOrd="5" destOrd="0" presId="urn:microsoft.com/office/officeart/2018/2/layout/IconVerticalSolidList"/>
    <dgm:cxn modelId="{085B6A7A-A9B2-4515-A140-D14FF2B26495}" type="presParOf" srcId="{260D1614-2FBB-4860-BC9C-FDD6BB9845CC}" destId="{992749E6-B8A9-45A6-931A-8C8955BC3E7F}" srcOrd="6" destOrd="0" presId="urn:microsoft.com/office/officeart/2018/2/layout/IconVerticalSolidList"/>
    <dgm:cxn modelId="{D810FD0D-39CB-40FC-92D2-DA8206DEA5C7}" type="presParOf" srcId="{992749E6-B8A9-45A6-931A-8C8955BC3E7F}" destId="{0B06E4C5-4395-4346-8FDA-019B62E60A86}" srcOrd="0" destOrd="0" presId="urn:microsoft.com/office/officeart/2018/2/layout/IconVerticalSolidList"/>
    <dgm:cxn modelId="{BAED048F-05BC-4AFC-A1D3-41CBF6C481DB}" type="presParOf" srcId="{992749E6-B8A9-45A6-931A-8C8955BC3E7F}" destId="{0C8CE7CB-86D5-4825-99DA-0F206531A4C1}" srcOrd="1" destOrd="0" presId="urn:microsoft.com/office/officeart/2018/2/layout/IconVerticalSolidList"/>
    <dgm:cxn modelId="{6569C723-1748-4FA3-8D0E-EC1FED3340FA}" type="presParOf" srcId="{992749E6-B8A9-45A6-931A-8C8955BC3E7F}" destId="{7AE7BA88-E78F-4E1F-A383-5C476C87BBD6}" srcOrd="2" destOrd="0" presId="urn:microsoft.com/office/officeart/2018/2/layout/IconVerticalSolidList"/>
    <dgm:cxn modelId="{054E7568-0826-49B7-BC74-0F32C991C51A}" type="presParOf" srcId="{992749E6-B8A9-45A6-931A-8C8955BC3E7F}" destId="{3F096D01-C77F-41F4-ADE6-D2393A3CACE7}" srcOrd="3" destOrd="0" presId="urn:microsoft.com/office/officeart/2018/2/layout/IconVerticalSolidList"/>
    <dgm:cxn modelId="{658A63F0-9B3B-4544-A6E2-7643A9AF9B4D}" type="presParOf" srcId="{260D1614-2FBB-4860-BC9C-FDD6BB9845CC}" destId="{42511515-5DDF-48F2-83E0-B3449B853E5D}" srcOrd="7" destOrd="0" presId="urn:microsoft.com/office/officeart/2018/2/layout/IconVerticalSolidList"/>
    <dgm:cxn modelId="{B393F9DC-2D81-4CD1-857F-A6C4EBBAF06E}" type="presParOf" srcId="{260D1614-2FBB-4860-BC9C-FDD6BB9845CC}" destId="{AE634831-FB48-4938-997C-543CADF1696B}" srcOrd="8" destOrd="0" presId="urn:microsoft.com/office/officeart/2018/2/layout/IconVerticalSolidList"/>
    <dgm:cxn modelId="{53165DF3-E2F7-4DEB-A5E2-D53315EC40DA}" type="presParOf" srcId="{AE634831-FB48-4938-997C-543CADF1696B}" destId="{588B5C9E-268F-4A67-A138-B1F60C0CEDCF}" srcOrd="0" destOrd="0" presId="urn:microsoft.com/office/officeart/2018/2/layout/IconVerticalSolidList"/>
    <dgm:cxn modelId="{304B0BBA-43B9-4648-9108-249B05BC5587}" type="presParOf" srcId="{AE634831-FB48-4938-997C-543CADF1696B}" destId="{6AAE58E7-F5FB-4221-A886-C6C157CA61E7}" srcOrd="1" destOrd="0" presId="urn:microsoft.com/office/officeart/2018/2/layout/IconVerticalSolidList"/>
    <dgm:cxn modelId="{E3BDBBEB-2AE7-497B-8D36-AF7EDD7F2D2B}" type="presParOf" srcId="{AE634831-FB48-4938-997C-543CADF1696B}" destId="{CE48C5B1-C08D-4025-8297-9C918D340DCC}" srcOrd="2" destOrd="0" presId="urn:microsoft.com/office/officeart/2018/2/layout/IconVerticalSolidList"/>
    <dgm:cxn modelId="{8F398705-375A-4BB1-AC72-11C5134ACDCD}" type="presParOf" srcId="{AE634831-FB48-4938-997C-543CADF1696B}" destId="{98FFC8D2-04BD-4B08-8674-A262E1B692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413F5B-1C6D-4B27-A285-01D3A236FA7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F30A5EF-ACA4-4898-87B6-6D0020570CDD}">
      <dgm:prSet/>
      <dgm:spPr/>
      <dgm:t>
        <a:bodyPr/>
        <a:lstStyle/>
        <a:p>
          <a:r>
            <a:rPr lang="en-US" b="0" i="0" dirty="0"/>
            <a:t>SPS 101&amp;102 ( Society &amp; Humanity) common core curriculum courses</a:t>
          </a:r>
          <a:endParaRPr lang="en-US" dirty="0"/>
        </a:p>
      </dgm:t>
    </dgm:pt>
    <dgm:pt modelId="{4DEF4F35-96BD-4D49-8E7D-D37EA770D71C}" type="parTrans" cxnId="{48288D76-C525-4EAF-A5F0-AE65CBB3C132}">
      <dgm:prSet/>
      <dgm:spPr/>
      <dgm:t>
        <a:bodyPr/>
        <a:lstStyle/>
        <a:p>
          <a:endParaRPr lang="en-US"/>
        </a:p>
      </dgm:t>
    </dgm:pt>
    <dgm:pt modelId="{097B2823-1578-46A8-9EE3-0023BF2796A4}" type="sibTrans" cxnId="{48288D76-C525-4EAF-A5F0-AE65CBB3C132}">
      <dgm:prSet/>
      <dgm:spPr/>
      <dgm:t>
        <a:bodyPr/>
        <a:lstStyle/>
        <a:p>
          <a:endParaRPr lang="en-US"/>
        </a:p>
      </dgm:t>
    </dgm:pt>
    <dgm:pt modelId="{902DEBCB-E198-4A9F-974B-00E34B68EFEA}">
      <dgm:prSet/>
      <dgm:spPr/>
      <dgm:t>
        <a:bodyPr/>
        <a:lstStyle/>
        <a:p>
          <a:r>
            <a:rPr lang="en-US" u="none" dirty="0"/>
            <a:t>Components of Input: </a:t>
          </a:r>
          <a:r>
            <a:rPr lang="en-US" dirty="0"/>
            <a:t>Lectures &amp; Discussion Sections (Recitations) </a:t>
          </a:r>
          <a:endParaRPr lang="en-US" u="none" dirty="0"/>
        </a:p>
      </dgm:t>
    </dgm:pt>
    <dgm:pt modelId="{167CE3E3-59BD-4970-B4F9-29488422504D}" type="parTrans" cxnId="{544AFD04-2DBB-4205-A638-15BDBD08483C}">
      <dgm:prSet/>
      <dgm:spPr/>
      <dgm:t>
        <a:bodyPr/>
        <a:lstStyle/>
        <a:p>
          <a:endParaRPr lang="en-US"/>
        </a:p>
      </dgm:t>
    </dgm:pt>
    <dgm:pt modelId="{F58B1134-82D3-4F3B-945B-DE8E49245327}" type="sibTrans" cxnId="{544AFD04-2DBB-4205-A638-15BDBD08483C}">
      <dgm:prSet/>
      <dgm:spPr/>
      <dgm:t>
        <a:bodyPr/>
        <a:lstStyle/>
        <a:p>
          <a:endParaRPr lang="en-US"/>
        </a:p>
      </dgm:t>
    </dgm:pt>
    <dgm:pt modelId="{6AAC675E-20A2-4982-97FE-AFFD4A20EFCA}">
      <dgm:prSet/>
      <dgm:spPr/>
      <dgm:t>
        <a:bodyPr/>
        <a:lstStyle/>
        <a:p>
          <a:r>
            <a:rPr lang="en-US"/>
            <a:t>Lectures: Course Instructors (Hist &amp; POLS)</a:t>
          </a:r>
        </a:p>
      </dgm:t>
    </dgm:pt>
    <dgm:pt modelId="{9E46D760-3F7C-4E3E-A9B2-A0601428E5C4}" type="parTrans" cxnId="{899E17A8-8567-4C08-8F88-EFE9DFC4E4E6}">
      <dgm:prSet/>
      <dgm:spPr/>
      <dgm:t>
        <a:bodyPr/>
        <a:lstStyle/>
        <a:p>
          <a:endParaRPr lang="en-US"/>
        </a:p>
      </dgm:t>
    </dgm:pt>
    <dgm:pt modelId="{C70CF3A1-14B2-4CBB-A188-ABDBE36B9D03}" type="sibTrans" cxnId="{899E17A8-8567-4C08-8F88-EFE9DFC4E4E6}">
      <dgm:prSet/>
      <dgm:spPr/>
      <dgm:t>
        <a:bodyPr/>
        <a:lstStyle/>
        <a:p>
          <a:endParaRPr lang="en-US"/>
        </a:p>
      </dgm:t>
    </dgm:pt>
    <dgm:pt modelId="{B7830D2B-E20B-4EFC-9CDE-B41CF766D4E5}">
      <dgm:prSet/>
      <dgm:spPr/>
      <dgm:t>
        <a:bodyPr/>
        <a:lstStyle/>
        <a:p>
          <a:r>
            <a:rPr lang="en-US" dirty="0"/>
            <a:t>Discussion Sections (Recitations): Interdisciplinary Co-Teaching (Grad </a:t>
          </a:r>
          <a:r>
            <a:rPr lang="en-US" dirty="0" err="1"/>
            <a:t>Sts</a:t>
          </a:r>
          <a:r>
            <a:rPr lang="en-US" dirty="0"/>
            <a:t> &amp; EAP Instructors) </a:t>
          </a:r>
        </a:p>
      </dgm:t>
    </dgm:pt>
    <dgm:pt modelId="{ABE8B7E2-E4AB-45D7-AFDF-2C8B3655487E}" type="parTrans" cxnId="{CFA57E0F-18D7-4BDC-B8F0-15DBE358D16B}">
      <dgm:prSet/>
      <dgm:spPr/>
      <dgm:t>
        <a:bodyPr/>
        <a:lstStyle/>
        <a:p>
          <a:endParaRPr lang="en-US"/>
        </a:p>
      </dgm:t>
    </dgm:pt>
    <dgm:pt modelId="{6AB5DC19-C52B-4174-8840-DCEFA0CA061E}" type="sibTrans" cxnId="{CFA57E0F-18D7-4BDC-B8F0-15DBE358D16B}">
      <dgm:prSet/>
      <dgm:spPr/>
      <dgm:t>
        <a:bodyPr/>
        <a:lstStyle/>
        <a:p>
          <a:endParaRPr lang="en-US"/>
        </a:p>
      </dgm:t>
    </dgm:pt>
    <dgm:pt modelId="{7A8E47C7-FB3D-D549-A606-43A6C94962FD}" type="pres">
      <dgm:prSet presAssocID="{80413F5B-1C6D-4B27-A285-01D3A236FA7A}" presName="linear" presStyleCnt="0">
        <dgm:presLayoutVars>
          <dgm:animLvl val="lvl"/>
          <dgm:resizeHandles val="exact"/>
        </dgm:presLayoutVars>
      </dgm:prSet>
      <dgm:spPr/>
    </dgm:pt>
    <dgm:pt modelId="{52C6A90B-624B-A544-847A-B592602F8A3C}" type="pres">
      <dgm:prSet presAssocID="{2F30A5EF-ACA4-4898-87B6-6D0020570CDD}" presName="parentText" presStyleLbl="node1" presStyleIdx="0" presStyleCnt="4">
        <dgm:presLayoutVars>
          <dgm:chMax val="0"/>
          <dgm:bulletEnabled val="1"/>
        </dgm:presLayoutVars>
      </dgm:prSet>
      <dgm:spPr/>
    </dgm:pt>
    <dgm:pt modelId="{07E6FB8A-2C4E-B542-8D5B-0179712009CF}" type="pres">
      <dgm:prSet presAssocID="{097B2823-1578-46A8-9EE3-0023BF2796A4}" presName="spacer" presStyleCnt="0"/>
      <dgm:spPr/>
    </dgm:pt>
    <dgm:pt modelId="{7F1A234D-0381-5C4D-895C-FCE9BBA39E6C}" type="pres">
      <dgm:prSet presAssocID="{902DEBCB-E198-4A9F-974B-00E34B68EFEA}" presName="parentText" presStyleLbl="node1" presStyleIdx="1" presStyleCnt="4">
        <dgm:presLayoutVars>
          <dgm:chMax val="0"/>
          <dgm:bulletEnabled val="1"/>
        </dgm:presLayoutVars>
      </dgm:prSet>
      <dgm:spPr/>
    </dgm:pt>
    <dgm:pt modelId="{6A014A06-8FC4-B743-8017-656767C173B7}" type="pres">
      <dgm:prSet presAssocID="{F58B1134-82D3-4F3B-945B-DE8E49245327}" presName="spacer" presStyleCnt="0"/>
      <dgm:spPr/>
    </dgm:pt>
    <dgm:pt modelId="{D609A2F0-B15F-BE4B-AAC1-3E837B1F18E8}" type="pres">
      <dgm:prSet presAssocID="{6AAC675E-20A2-4982-97FE-AFFD4A20EFCA}" presName="parentText" presStyleLbl="node1" presStyleIdx="2" presStyleCnt="4">
        <dgm:presLayoutVars>
          <dgm:chMax val="0"/>
          <dgm:bulletEnabled val="1"/>
        </dgm:presLayoutVars>
      </dgm:prSet>
      <dgm:spPr/>
    </dgm:pt>
    <dgm:pt modelId="{25F21660-6E55-1247-9D20-B49F10337078}" type="pres">
      <dgm:prSet presAssocID="{C70CF3A1-14B2-4CBB-A188-ABDBE36B9D03}" presName="spacer" presStyleCnt="0"/>
      <dgm:spPr/>
    </dgm:pt>
    <dgm:pt modelId="{DB24E1B8-8D3A-8A4F-BF20-A97C351AE33D}" type="pres">
      <dgm:prSet presAssocID="{B7830D2B-E20B-4EFC-9CDE-B41CF766D4E5}" presName="parentText" presStyleLbl="node1" presStyleIdx="3" presStyleCnt="4">
        <dgm:presLayoutVars>
          <dgm:chMax val="0"/>
          <dgm:bulletEnabled val="1"/>
        </dgm:presLayoutVars>
      </dgm:prSet>
      <dgm:spPr/>
    </dgm:pt>
  </dgm:ptLst>
  <dgm:cxnLst>
    <dgm:cxn modelId="{544AFD04-2DBB-4205-A638-15BDBD08483C}" srcId="{80413F5B-1C6D-4B27-A285-01D3A236FA7A}" destId="{902DEBCB-E198-4A9F-974B-00E34B68EFEA}" srcOrd="1" destOrd="0" parTransId="{167CE3E3-59BD-4970-B4F9-29488422504D}" sibTransId="{F58B1134-82D3-4F3B-945B-DE8E49245327}"/>
    <dgm:cxn modelId="{576F5F09-AADA-0B48-85A1-CD782E3762B6}" type="presOf" srcId="{6AAC675E-20A2-4982-97FE-AFFD4A20EFCA}" destId="{D609A2F0-B15F-BE4B-AAC1-3E837B1F18E8}" srcOrd="0" destOrd="0" presId="urn:microsoft.com/office/officeart/2005/8/layout/vList2"/>
    <dgm:cxn modelId="{CFA57E0F-18D7-4BDC-B8F0-15DBE358D16B}" srcId="{80413F5B-1C6D-4B27-A285-01D3A236FA7A}" destId="{B7830D2B-E20B-4EFC-9CDE-B41CF766D4E5}" srcOrd="3" destOrd="0" parTransId="{ABE8B7E2-E4AB-45D7-AFDF-2C8B3655487E}" sibTransId="{6AB5DC19-C52B-4174-8840-DCEFA0CA061E}"/>
    <dgm:cxn modelId="{48288D76-C525-4EAF-A5F0-AE65CBB3C132}" srcId="{80413F5B-1C6D-4B27-A285-01D3A236FA7A}" destId="{2F30A5EF-ACA4-4898-87B6-6D0020570CDD}" srcOrd="0" destOrd="0" parTransId="{4DEF4F35-96BD-4D49-8E7D-D37EA770D71C}" sibTransId="{097B2823-1578-46A8-9EE3-0023BF2796A4}"/>
    <dgm:cxn modelId="{58FF447B-4509-F649-BF16-FEA7DE08468D}" type="presOf" srcId="{80413F5B-1C6D-4B27-A285-01D3A236FA7A}" destId="{7A8E47C7-FB3D-D549-A606-43A6C94962FD}" srcOrd="0" destOrd="0" presId="urn:microsoft.com/office/officeart/2005/8/layout/vList2"/>
    <dgm:cxn modelId="{899E17A8-8567-4C08-8F88-EFE9DFC4E4E6}" srcId="{80413F5B-1C6D-4B27-A285-01D3A236FA7A}" destId="{6AAC675E-20A2-4982-97FE-AFFD4A20EFCA}" srcOrd="2" destOrd="0" parTransId="{9E46D760-3F7C-4E3E-A9B2-A0601428E5C4}" sibTransId="{C70CF3A1-14B2-4CBB-A188-ABDBE36B9D03}"/>
    <dgm:cxn modelId="{1C4261D9-18AD-C742-A30D-483ABFF7278E}" type="presOf" srcId="{B7830D2B-E20B-4EFC-9CDE-B41CF766D4E5}" destId="{DB24E1B8-8D3A-8A4F-BF20-A97C351AE33D}" srcOrd="0" destOrd="0" presId="urn:microsoft.com/office/officeart/2005/8/layout/vList2"/>
    <dgm:cxn modelId="{FD792EE7-3548-744C-8854-CF4969C6EE54}" type="presOf" srcId="{902DEBCB-E198-4A9F-974B-00E34B68EFEA}" destId="{7F1A234D-0381-5C4D-895C-FCE9BBA39E6C}" srcOrd="0" destOrd="0" presId="urn:microsoft.com/office/officeart/2005/8/layout/vList2"/>
    <dgm:cxn modelId="{F016F0E9-A146-514B-9D29-60FAF7127581}" type="presOf" srcId="{2F30A5EF-ACA4-4898-87B6-6D0020570CDD}" destId="{52C6A90B-624B-A544-847A-B592602F8A3C}" srcOrd="0" destOrd="0" presId="urn:microsoft.com/office/officeart/2005/8/layout/vList2"/>
    <dgm:cxn modelId="{4350803D-4E06-B244-BDD6-3A22DECD3E04}" type="presParOf" srcId="{7A8E47C7-FB3D-D549-A606-43A6C94962FD}" destId="{52C6A90B-624B-A544-847A-B592602F8A3C}" srcOrd="0" destOrd="0" presId="urn:microsoft.com/office/officeart/2005/8/layout/vList2"/>
    <dgm:cxn modelId="{C45BE77F-004F-EA4D-B637-05EAE6E10E47}" type="presParOf" srcId="{7A8E47C7-FB3D-D549-A606-43A6C94962FD}" destId="{07E6FB8A-2C4E-B542-8D5B-0179712009CF}" srcOrd="1" destOrd="0" presId="urn:microsoft.com/office/officeart/2005/8/layout/vList2"/>
    <dgm:cxn modelId="{1B6F254C-3CBD-3E48-A396-9BF107901775}" type="presParOf" srcId="{7A8E47C7-FB3D-D549-A606-43A6C94962FD}" destId="{7F1A234D-0381-5C4D-895C-FCE9BBA39E6C}" srcOrd="2" destOrd="0" presId="urn:microsoft.com/office/officeart/2005/8/layout/vList2"/>
    <dgm:cxn modelId="{007977ED-2967-D940-938D-B1D2207DC51E}" type="presParOf" srcId="{7A8E47C7-FB3D-D549-A606-43A6C94962FD}" destId="{6A014A06-8FC4-B743-8017-656767C173B7}" srcOrd="3" destOrd="0" presId="urn:microsoft.com/office/officeart/2005/8/layout/vList2"/>
    <dgm:cxn modelId="{68A29223-882F-464A-A35D-9E04BE40F2C1}" type="presParOf" srcId="{7A8E47C7-FB3D-D549-A606-43A6C94962FD}" destId="{D609A2F0-B15F-BE4B-AAC1-3E837B1F18E8}" srcOrd="4" destOrd="0" presId="urn:microsoft.com/office/officeart/2005/8/layout/vList2"/>
    <dgm:cxn modelId="{F5E02C80-96BE-0B48-90A7-32212C6857E7}" type="presParOf" srcId="{7A8E47C7-FB3D-D549-A606-43A6C94962FD}" destId="{25F21660-6E55-1247-9D20-B49F10337078}" srcOrd="5" destOrd="0" presId="urn:microsoft.com/office/officeart/2005/8/layout/vList2"/>
    <dgm:cxn modelId="{1F7DAA9D-E6D9-754F-AC96-58408EFC5694}" type="presParOf" srcId="{7A8E47C7-FB3D-D549-A606-43A6C94962FD}" destId="{DB24E1B8-8D3A-8A4F-BF20-A97C351AE33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15D481-0FFE-46D7-8247-583A16BC77B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3E9882-F3F6-4139-958F-F51BB87B7D44}">
      <dgm:prSet/>
      <dgm:spPr/>
      <dgm:t>
        <a:bodyPr/>
        <a:lstStyle/>
        <a:p>
          <a:r>
            <a:rPr lang="en-US"/>
            <a:t>Course Director</a:t>
          </a:r>
        </a:p>
      </dgm:t>
    </dgm:pt>
    <dgm:pt modelId="{728DE5A2-1FF3-4293-8234-A197ADC79002}" type="parTrans" cxnId="{6822A52D-70C0-460E-A4C5-97FAC29EC55A}">
      <dgm:prSet/>
      <dgm:spPr/>
      <dgm:t>
        <a:bodyPr/>
        <a:lstStyle/>
        <a:p>
          <a:endParaRPr lang="en-US"/>
        </a:p>
      </dgm:t>
    </dgm:pt>
    <dgm:pt modelId="{7D7A03F6-081F-4760-AB39-32EEFE361896}" type="sibTrans" cxnId="{6822A52D-70C0-460E-A4C5-97FAC29EC55A}">
      <dgm:prSet/>
      <dgm:spPr/>
      <dgm:t>
        <a:bodyPr/>
        <a:lstStyle/>
        <a:p>
          <a:endParaRPr lang="en-US"/>
        </a:p>
      </dgm:t>
    </dgm:pt>
    <dgm:pt modelId="{74703E10-A35D-4926-B261-9977077C03A7}">
      <dgm:prSet/>
      <dgm:spPr/>
      <dgm:t>
        <a:bodyPr/>
        <a:lstStyle/>
        <a:p>
          <a:r>
            <a:rPr lang="en-US"/>
            <a:t>Course Coordinators </a:t>
          </a:r>
        </a:p>
      </dgm:t>
    </dgm:pt>
    <dgm:pt modelId="{32433468-8E18-4924-9420-3B1B1BED47D5}" type="parTrans" cxnId="{8C07C068-8F26-4DB3-B181-4FA53F879AF1}">
      <dgm:prSet/>
      <dgm:spPr/>
      <dgm:t>
        <a:bodyPr/>
        <a:lstStyle/>
        <a:p>
          <a:endParaRPr lang="en-US"/>
        </a:p>
      </dgm:t>
    </dgm:pt>
    <dgm:pt modelId="{33650542-EA10-4AD8-B03B-32C82CA142CD}" type="sibTrans" cxnId="{8C07C068-8F26-4DB3-B181-4FA53F879AF1}">
      <dgm:prSet/>
      <dgm:spPr/>
      <dgm:t>
        <a:bodyPr/>
        <a:lstStyle/>
        <a:p>
          <a:endParaRPr lang="en-US"/>
        </a:p>
      </dgm:t>
    </dgm:pt>
    <dgm:pt modelId="{EE655C46-0F1E-4AEA-A8B0-8E882E793F30}">
      <dgm:prSet/>
      <dgm:spPr/>
      <dgm:t>
        <a:bodyPr/>
        <a:lstStyle/>
        <a:p>
          <a:r>
            <a:rPr lang="en-US"/>
            <a:t>Course Instructors </a:t>
          </a:r>
        </a:p>
      </dgm:t>
    </dgm:pt>
    <dgm:pt modelId="{C02B4EE0-A511-431E-B3B0-DF10639054EB}" type="parTrans" cxnId="{0780F340-9B16-4699-A11F-D414700A9FE0}">
      <dgm:prSet/>
      <dgm:spPr/>
      <dgm:t>
        <a:bodyPr/>
        <a:lstStyle/>
        <a:p>
          <a:endParaRPr lang="en-US"/>
        </a:p>
      </dgm:t>
    </dgm:pt>
    <dgm:pt modelId="{1CD21A69-0A0E-4029-82CE-EF2F2E7D6B5D}" type="sibTrans" cxnId="{0780F340-9B16-4699-A11F-D414700A9FE0}">
      <dgm:prSet/>
      <dgm:spPr/>
      <dgm:t>
        <a:bodyPr/>
        <a:lstStyle/>
        <a:p>
          <a:endParaRPr lang="en-US"/>
        </a:p>
      </dgm:t>
    </dgm:pt>
    <dgm:pt modelId="{58E36565-7B6E-457B-ABBA-6BC6357F52DF}">
      <dgm:prSet/>
      <dgm:spPr/>
      <dgm:t>
        <a:bodyPr/>
        <a:lstStyle/>
        <a:p>
          <a:r>
            <a:rPr lang="en-US" dirty="0"/>
            <a:t>EAP Instructors &amp; Grad Students</a:t>
          </a:r>
        </a:p>
      </dgm:t>
    </dgm:pt>
    <dgm:pt modelId="{11F6C146-6FEB-42FF-9555-CC3D9F03AD81}" type="parTrans" cxnId="{7AE87682-905D-43B3-BCC8-D84FFEBC406D}">
      <dgm:prSet/>
      <dgm:spPr/>
      <dgm:t>
        <a:bodyPr/>
        <a:lstStyle/>
        <a:p>
          <a:endParaRPr lang="en-US"/>
        </a:p>
      </dgm:t>
    </dgm:pt>
    <dgm:pt modelId="{38ABC779-DD83-4471-9CA0-824D22E0A871}" type="sibTrans" cxnId="{7AE87682-905D-43B3-BCC8-D84FFEBC406D}">
      <dgm:prSet/>
      <dgm:spPr/>
      <dgm:t>
        <a:bodyPr/>
        <a:lstStyle/>
        <a:p>
          <a:endParaRPr lang="en-US"/>
        </a:p>
      </dgm:t>
    </dgm:pt>
    <dgm:pt modelId="{05FC3185-D97C-42E9-963F-95C1434920F4}" type="pres">
      <dgm:prSet presAssocID="{8915D481-0FFE-46D7-8247-583A16BC77BF}" presName="root" presStyleCnt="0">
        <dgm:presLayoutVars>
          <dgm:dir/>
          <dgm:resizeHandles val="exact"/>
        </dgm:presLayoutVars>
      </dgm:prSet>
      <dgm:spPr/>
    </dgm:pt>
    <dgm:pt modelId="{40E7E0D0-27EE-447D-97D5-FE02B405C837}" type="pres">
      <dgm:prSet presAssocID="{883E9882-F3F6-4139-958F-F51BB87B7D44}" presName="compNode" presStyleCnt="0"/>
      <dgm:spPr/>
    </dgm:pt>
    <dgm:pt modelId="{AA6519C1-F7A1-4F3C-B8EF-970A8B05A629}" type="pres">
      <dgm:prSet presAssocID="{883E9882-F3F6-4139-958F-F51BB87B7D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72E8E7C5-B823-4500-8DB5-10F2DF77BAAA}" type="pres">
      <dgm:prSet presAssocID="{883E9882-F3F6-4139-958F-F51BB87B7D44}" presName="spaceRect" presStyleCnt="0"/>
      <dgm:spPr/>
    </dgm:pt>
    <dgm:pt modelId="{B88DBF81-0D40-455D-A252-4C7F1C9B6435}" type="pres">
      <dgm:prSet presAssocID="{883E9882-F3F6-4139-958F-F51BB87B7D44}" presName="textRect" presStyleLbl="revTx" presStyleIdx="0" presStyleCnt="4">
        <dgm:presLayoutVars>
          <dgm:chMax val="1"/>
          <dgm:chPref val="1"/>
        </dgm:presLayoutVars>
      </dgm:prSet>
      <dgm:spPr/>
    </dgm:pt>
    <dgm:pt modelId="{3112F571-18ED-4EA2-9F25-5026C26E0853}" type="pres">
      <dgm:prSet presAssocID="{7D7A03F6-081F-4760-AB39-32EEFE361896}" presName="sibTrans" presStyleCnt="0"/>
      <dgm:spPr/>
    </dgm:pt>
    <dgm:pt modelId="{D5E99BDC-3676-4F81-B8E3-B4849DE8C580}" type="pres">
      <dgm:prSet presAssocID="{74703E10-A35D-4926-B261-9977077C03A7}" presName="compNode" presStyleCnt="0"/>
      <dgm:spPr/>
    </dgm:pt>
    <dgm:pt modelId="{12496790-DB54-4871-BC9D-2054D4615621}" type="pres">
      <dgm:prSet presAssocID="{74703E10-A35D-4926-B261-9977077C03A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22ECFBB3-2BE1-4A69-A308-861D06173E5F}" type="pres">
      <dgm:prSet presAssocID="{74703E10-A35D-4926-B261-9977077C03A7}" presName="spaceRect" presStyleCnt="0"/>
      <dgm:spPr/>
    </dgm:pt>
    <dgm:pt modelId="{9389FA67-6734-4FB8-92AC-F55AE81F813E}" type="pres">
      <dgm:prSet presAssocID="{74703E10-A35D-4926-B261-9977077C03A7}" presName="textRect" presStyleLbl="revTx" presStyleIdx="1" presStyleCnt="4">
        <dgm:presLayoutVars>
          <dgm:chMax val="1"/>
          <dgm:chPref val="1"/>
        </dgm:presLayoutVars>
      </dgm:prSet>
      <dgm:spPr/>
    </dgm:pt>
    <dgm:pt modelId="{B3E43FD9-3F70-47A7-BBF1-691170B28B49}" type="pres">
      <dgm:prSet presAssocID="{33650542-EA10-4AD8-B03B-32C82CA142CD}" presName="sibTrans" presStyleCnt="0"/>
      <dgm:spPr/>
    </dgm:pt>
    <dgm:pt modelId="{5E46FAFC-5290-4202-B3F3-3020952018F6}" type="pres">
      <dgm:prSet presAssocID="{EE655C46-0F1E-4AEA-A8B0-8E882E793F30}" presName="compNode" presStyleCnt="0"/>
      <dgm:spPr/>
    </dgm:pt>
    <dgm:pt modelId="{5D06B027-F75E-42D1-B234-EDC31529ED7C}" type="pres">
      <dgm:prSet presAssocID="{EE655C46-0F1E-4AEA-A8B0-8E882E793F3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C61034E3-8C76-4D0A-A3E0-8172E19FC16A}" type="pres">
      <dgm:prSet presAssocID="{EE655C46-0F1E-4AEA-A8B0-8E882E793F30}" presName="spaceRect" presStyleCnt="0"/>
      <dgm:spPr/>
    </dgm:pt>
    <dgm:pt modelId="{93394019-7D54-4790-99A3-B1E58149ACFE}" type="pres">
      <dgm:prSet presAssocID="{EE655C46-0F1E-4AEA-A8B0-8E882E793F30}" presName="textRect" presStyleLbl="revTx" presStyleIdx="2" presStyleCnt="4">
        <dgm:presLayoutVars>
          <dgm:chMax val="1"/>
          <dgm:chPref val="1"/>
        </dgm:presLayoutVars>
      </dgm:prSet>
      <dgm:spPr/>
    </dgm:pt>
    <dgm:pt modelId="{626A12AC-500C-489E-97A4-8D328140E05C}" type="pres">
      <dgm:prSet presAssocID="{1CD21A69-0A0E-4029-82CE-EF2F2E7D6B5D}" presName="sibTrans" presStyleCnt="0"/>
      <dgm:spPr/>
    </dgm:pt>
    <dgm:pt modelId="{942393A3-E2B2-4EA8-9716-E4F8E593E506}" type="pres">
      <dgm:prSet presAssocID="{58E36565-7B6E-457B-ABBA-6BC6357F52DF}" presName="compNode" presStyleCnt="0"/>
      <dgm:spPr/>
    </dgm:pt>
    <dgm:pt modelId="{AAA9DC30-97D7-4A05-AB63-81D70EDC269F}" type="pres">
      <dgm:prSet presAssocID="{58E36565-7B6E-457B-ABBA-6BC6357F52D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1A3A2166-96DA-45D9-8BAA-D31F037524DC}" type="pres">
      <dgm:prSet presAssocID="{58E36565-7B6E-457B-ABBA-6BC6357F52DF}" presName="spaceRect" presStyleCnt="0"/>
      <dgm:spPr/>
    </dgm:pt>
    <dgm:pt modelId="{CB1C7387-90B2-4690-AC23-F6FF01147FFB}" type="pres">
      <dgm:prSet presAssocID="{58E36565-7B6E-457B-ABBA-6BC6357F52DF}" presName="textRect" presStyleLbl="revTx" presStyleIdx="3" presStyleCnt="4">
        <dgm:presLayoutVars>
          <dgm:chMax val="1"/>
          <dgm:chPref val="1"/>
        </dgm:presLayoutVars>
      </dgm:prSet>
      <dgm:spPr/>
    </dgm:pt>
  </dgm:ptLst>
  <dgm:cxnLst>
    <dgm:cxn modelId="{1528631C-1832-4AC8-B29C-761FB5BBDA14}" type="presOf" srcId="{883E9882-F3F6-4139-958F-F51BB87B7D44}" destId="{B88DBF81-0D40-455D-A252-4C7F1C9B6435}" srcOrd="0" destOrd="0" presId="urn:microsoft.com/office/officeart/2018/2/layout/IconLabelList"/>
    <dgm:cxn modelId="{138B9329-0854-4705-ADE2-D1B2BE86485E}" type="presOf" srcId="{EE655C46-0F1E-4AEA-A8B0-8E882E793F30}" destId="{93394019-7D54-4790-99A3-B1E58149ACFE}" srcOrd="0" destOrd="0" presId="urn:microsoft.com/office/officeart/2018/2/layout/IconLabelList"/>
    <dgm:cxn modelId="{6822A52D-70C0-460E-A4C5-97FAC29EC55A}" srcId="{8915D481-0FFE-46D7-8247-583A16BC77BF}" destId="{883E9882-F3F6-4139-958F-F51BB87B7D44}" srcOrd="0" destOrd="0" parTransId="{728DE5A2-1FF3-4293-8234-A197ADC79002}" sibTransId="{7D7A03F6-081F-4760-AB39-32EEFE361896}"/>
    <dgm:cxn modelId="{0780F340-9B16-4699-A11F-D414700A9FE0}" srcId="{8915D481-0FFE-46D7-8247-583A16BC77BF}" destId="{EE655C46-0F1E-4AEA-A8B0-8E882E793F30}" srcOrd="2" destOrd="0" parTransId="{C02B4EE0-A511-431E-B3B0-DF10639054EB}" sibTransId="{1CD21A69-0A0E-4029-82CE-EF2F2E7D6B5D}"/>
    <dgm:cxn modelId="{8C07C068-8F26-4DB3-B181-4FA53F879AF1}" srcId="{8915D481-0FFE-46D7-8247-583A16BC77BF}" destId="{74703E10-A35D-4926-B261-9977077C03A7}" srcOrd="1" destOrd="0" parTransId="{32433468-8E18-4924-9420-3B1B1BED47D5}" sibTransId="{33650542-EA10-4AD8-B03B-32C82CA142CD}"/>
    <dgm:cxn modelId="{7AE87682-905D-43B3-BCC8-D84FFEBC406D}" srcId="{8915D481-0FFE-46D7-8247-583A16BC77BF}" destId="{58E36565-7B6E-457B-ABBA-6BC6357F52DF}" srcOrd="3" destOrd="0" parTransId="{11F6C146-6FEB-42FF-9555-CC3D9F03AD81}" sibTransId="{38ABC779-DD83-4471-9CA0-824D22E0A871}"/>
    <dgm:cxn modelId="{467248B7-E600-46B5-822E-00AE5311AD7E}" type="presOf" srcId="{8915D481-0FFE-46D7-8247-583A16BC77BF}" destId="{05FC3185-D97C-42E9-963F-95C1434920F4}" srcOrd="0" destOrd="0" presId="urn:microsoft.com/office/officeart/2018/2/layout/IconLabelList"/>
    <dgm:cxn modelId="{348391C0-F8E1-4FBA-9C18-04AEF51B36AC}" type="presOf" srcId="{58E36565-7B6E-457B-ABBA-6BC6357F52DF}" destId="{CB1C7387-90B2-4690-AC23-F6FF01147FFB}" srcOrd="0" destOrd="0" presId="urn:microsoft.com/office/officeart/2018/2/layout/IconLabelList"/>
    <dgm:cxn modelId="{408E6FC2-404A-446A-A270-DA9A3C1F2EC2}" type="presOf" srcId="{74703E10-A35D-4926-B261-9977077C03A7}" destId="{9389FA67-6734-4FB8-92AC-F55AE81F813E}" srcOrd="0" destOrd="0" presId="urn:microsoft.com/office/officeart/2018/2/layout/IconLabelList"/>
    <dgm:cxn modelId="{E4A41DB5-163C-4F8A-8271-6C07B2AF810D}" type="presParOf" srcId="{05FC3185-D97C-42E9-963F-95C1434920F4}" destId="{40E7E0D0-27EE-447D-97D5-FE02B405C837}" srcOrd="0" destOrd="0" presId="urn:microsoft.com/office/officeart/2018/2/layout/IconLabelList"/>
    <dgm:cxn modelId="{E8DD7372-71FF-4648-8121-01E856E12066}" type="presParOf" srcId="{40E7E0D0-27EE-447D-97D5-FE02B405C837}" destId="{AA6519C1-F7A1-4F3C-B8EF-970A8B05A629}" srcOrd="0" destOrd="0" presId="urn:microsoft.com/office/officeart/2018/2/layout/IconLabelList"/>
    <dgm:cxn modelId="{BC621F19-D7F1-4181-86B2-B5B49CFA022A}" type="presParOf" srcId="{40E7E0D0-27EE-447D-97D5-FE02B405C837}" destId="{72E8E7C5-B823-4500-8DB5-10F2DF77BAAA}" srcOrd="1" destOrd="0" presId="urn:microsoft.com/office/officeart/2018/2/layout/IconLabelList"/>
    <dgm:cxn modelId="{D65C86D7-EA2C-4B50-AA19-46188039A56C}" type="presParOf" srcId="{40E7E0D0-27EE-447D-97D5-FE02B405C837}" destId="{B88DBF81-0D40-455D-A252-4C7F1C9B6435}" srcOrd="2" destOrd="0" presId="urn:microsoft.com/office/officeart/2018/2/layout/IconLabelList"/>
    <dgm:cxn modelId="{DE7B20B1-B06D-4E03-B869-11D36257D68C}" type="presParOf" srcId="{05FC3185-D97C-42E9-963F-95C1434920F4}" destId="{3112F571-18ED-4EA2-9F25-5026C26E0853}" srcOrd="1" destOrd="0" presId="urn:microsoft.com/office/officeart/2018/2/layout/IconLabelList"/>
    <dgm:cxn modelId="{A283AC62-34DD-49BC-867A-B38E30F7742A}" type="presParOf" srcId="{05FC3185-D97C-42E9-963F-95C1434920F4}" destId="{D5E99BDC-3676-4F81-B8E3-B4849DE8C580}" srcOrd="2" destOrd="0" presId="urn:microsoft.com/office/officeart/2018/2/layout/IconLabelList"/>
    <dgm:cxn modelId="{01B0702E-8A0C-487C-8997-47D5BDA4A50A}" type="presParOf" srcId="{D5E99BDC-3676-4F81-B8E3-B4849DE8C580}" destId="{12496790-DB54-4871-BC9D-2054D4615621}" srcOrd="0" destOrd="0" presId="urn:microsoft.com/office/officeart/2018/2/layout/IconLabelList"/>
    <dgm:cxn modelId="{6EA283D1-CD84-4F75-92EA-B1B5A33A96E0}" type="presParOf" srcId="{D5E99BDC-3676-4F81-B8E3-B4849DE8C580}" destId="{22ECFBB3-2BE1-4A69-A308-861D06173E5F}" srcOrd="1" destOrd="0" presId="urn:microsoft.com/office/officeart/2018/2/layout/IconLabelList"/>
    <dgm:cxn modelId="{96ADFA4E-D36A-4DF6-8E81-3788D6716F9B}" type="presParOf" srcId="{D5E99BDC-3676-4F81-B8E3-B4849DE8C580}" destId="{9389FA67-6734-4FB8-92AC-F55AE81F813E}" srcOrd="2" destOrd="0" presId="urn:microsoft.com/office/officeart/2018/2/layout/IconLabelList"/>
    <dgm:cxn modelId="{0E4DFC16-2E7D-4D0B-A4B6-0EE79BD6F85D}" type="presParOf" srcId="{05FC3185-D97C-42E9-963F-95C1434920F4}" destId="{B3E43FD9-3F70-47A7-BBF1-691170B28B49}" srcOrd="3" destOrd="0" presId="urn:microsoft.com/office/officeart/2018/2/layout/IconLabelList"/>
    <dgm:cxn modelId="{44334CA0-1B59-4553-A5A8-BB59BCD69E04}" type="presParOf" srcId="{05FC3185-D97C-42E9-963F-95C1434920F4}" destId="{5E46FAFC-5290-4202-B3F3-3020952018F6}" srcOrd="4" destOrd="0" presId="urn:microsoft.com/office/officeart/2018/2/layout/IconLabelList"/>
    <dgm:cxn modelId="{56249633-8040-4B7B-9C15-968E4BC87994}" type="presParOf" srcId="{5E46FAFC-5290-4202-B3F3-3020952018F6}" destId="{5D06B027-F75E-42D1-B234-EDC31529ED7C}" srcOrd="0" destOrd="0" presId="urn:microsoft.com/office/officeart/2018/2/layout/IconLabelList"/>
    <dgm:cxn modelId="{2530CDFA-7CB1-49C8-9EE4-2CF77EABA3FD}" type="presParOf" srcId="{5E46FAFC-5290-4202-B3F3-3020952018F6}" destId="{C61034E3-8C76-4D0A-A3E0-8172E19FC16A}" srcOrd="1" destOrd="0" presId="urn:microsoft.com/office/officeart/2018/2/layout/IconLabelList"/>
    <dgm:cxn modelId="{A75EBE1F-2009-491F-AA21-D1E98F11CC4D}" type="presParOf" srcId="{5E46FAFC-5290-4202-B3F3-3020952018F6}" destId="{93394019-7D54-4790-99A3-B1E58149ACFE}" srcOrd="2" destOrd="0" presId="urn:microsoft.com/office/officeart/2018/2/layout/IconLabelList"/>
    <dgm:cxn modelId="{33D3BC76-FB12-4D92-8213-A9CDE5ADE9F5}" type="presParOf" srcId="{05FC3185-D97C-42E9-963F-95C1434920F4}" destId="{626A12AC-500C-489E-97A4-8D328140E05C}" srcOrd="5" destOrd="0" presId="urn:microsoft.com/office/officeart/2018/2/layout/IconLabelList"/>
    <dgm:cxn modelId="{366BFD27-C718-47DD-9269-F0BB199AD807}" type="presParOf" srcId="{05FC3185-D97C-42E9-963F-95C1434920F4}" destId="{942393A3-E2B2-4EA8-9716-E4F8E593E506}" srcOrd="6" destOrd="0" presId="urn:microsoft.com/office/officeart/2018/2/layout/IconLabelList"/>
    <dgm:cxn modelId="{41122E82-F0FD-4980-A8F4-8E357759D815}" type="presParOf" srcId="{942393A3-E2B2-4EA8-9716-E4F8E593E506}" destId="{AAA9DC30-97D7-4A05-AB63-81D70EDC269F}" srcOrd="0" destOrd="0" presId="urn:microsoft.com/office/officeart/2018/2/layout/IconLabelList"/>
    <dgm:cxn modelId="{08D8E08B-26A2-4473-807A-3A2B7EA6C123}" type="presParOf" srcId="{942393A3-E2B2-4EA8-9716-E4F8E593E506}" destId="{1A3A2166-96DA-45D9-8BAA-D31F037524DC}" srcOrd="1" destOrd="0" presId="urn:microsoft.com/office/officeart/2018/2/layout/IconLabelList"/>
    <dgm:cxn modelId="{984F4CC2-F34E-43CF-B886-AF3B174054B4}" type="presParOf" srcId="{942393A3-E2B2-4EA8-9716-E4F8E593E506}" destId="{CB1C7387-90B2-4690-AC23-F6FF01147FF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4E942-7323-4B64-978C-B896256688B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A63FC030-9B9C-4FF7-9BBF-0D31DD27B528}">
      <dgm:prSet custT="1"/>
      <dgm:spPr>
        <a:solidFill>
          <a:schemeClr val="bg2"/>
        </a:solidFill>
      </dgm:spPr>
      <dgm:t>
        <a:bodyPr/>
        <a:lstStyle/>
        <a:p>
          <a:r>
            <a:rPr lang="tr-TR" sz="1600" dirty="0" err="1">
              <a:solidFill>
                <a:schemeClr val="tx1"/>
              </a:solidFill>
            </a:rPr>
            <a:t>According</a:t>
          </a:r>
          <a:r>
            <a:rPr lang="tr-TR" sz="1600" dirty="0">
              <a:solidFill>
                <a:schemeClr val="tx1"/>
              </a:solidFill>
            </a:rPr>
            <a:t> </a:t>
          </a:r>
          <a:r>
            <a:rPr lang="tr-TR" sz="1600" dirty="0" err="1">
              <a:solidFill>
                <a:schemeClr val="tx1"/>
              </a:solidFill>
            </a:rPr>
            <a:t>to</a:t>
          </a:r>
          <a:r>
            <a:rPr lang="tr-TR" sz="1600" dirty="0">
              <a:solidFill>
                <a:schemeClr val="tx1"/>
              </a:solidFill>
            </a:rPr>
            <a:t> </a:t>
          </a:r>
          <a:r>
            <a:rPr lang="tr-TR" sz="1600" dirty="0" err="1">
              <a:solidFill>
                <a:schemeClr val="tx1"/>
              </a:solidFill>
            </a:rPr>
            <a:t>Raimes</a:t>
          </a:r>
          <a:r>
            <a:rPr lang="tr-TR" sz="1600" dirty="0">
              <a:solidFill>
                <a:schemeClr val="tx1"/>
              </a:solidFill>
            </a:rPr>
            <a:t>, </a:t>
          </a:r>
          <a:r>
            <a:rPr lang="tr-TR" sz="1600" dirty="0" err="1">
              <a:solidFill>
                <a:schemeClr val="tx1"/>
              </a:solidFill>
            </a:rPr>
            <a:t>the</a:t>
          </a:r>
          <a:r>
            <a:rPr lang="tr-TR" sz="1600" dirty="0">
              <a:solidFill>
                <a:schemeClr val="tx1"/>
              </a:solidFill>
            </a:rPr>
            <a:t> ‘</a:t>
          </a:r>
          <a:r>
            <a:rPr lang="tr-TR" sz="1600" dirty="0" err="1">
              <a:solidFill>
                <a:schemeClr val="tx1"/>
              </a:solidFill>
            </a:rPr>
            <a:t>butler</a:t>
          </a:r>
          <a:r>
            <a:rPr lang="tr-TR" sz="1600" dirty="0">
              <a:solidFill>
                <a:schemeClr val="tx1"/>
              </a:solidFill>
            </a:rPr>
            <a:t> </a:t>
          </a:r>
          <a:r>
            <a:rPr lang="tr-TR" sz="1600" dirty="0" err="1">
              <a:solidFill>
                <a:schemeClr val="tx1"/>
              </a:solidFill>
            </a:rPr>
            <a:t>stance</a:t>
          </a:r>
          <a:r>
            <a:rPr lang="tr-TR" sz="1600" dirty="0">
              <a:solidFill>
                <a:schemeClr val="tx1"/>
              </a:solidFill>
            </a:rPr>
            <a:t>’ </a:t>
          </a:r>
          <a:r>
            <a:rPr lang="tr-TR" sz="1600" dirty="0" err="1">
              <a:solidFill>
                <a:schemeClr val="tx1"/>
              </a:solidFill>
            </a:rPr>
            <a:t>designation</a:t>
          </a:r>
          <a:r>
            <a:rPr lang="tr-TR" sz="1600" dirty="0">
              <a:solidFill>
                <a:schemeClr val="tx1"/>
              </a:solidFill>
            </a:rPr>
            <a:t> is </a:t>
          </a:r>
          <a:r>
            <a:rPr lang="tr-TR" sz="1600" dirty="0" err="1">
              <a:solidFill>
                <a:schemeClr val="tx1"/>
              </a:solidFill>
            </a:rPr>
            <a:t>predicated</a:t>
          </a:r>
          <a:r>
            <a:rPr lang="tr-TR" sz="1600" dirty="0">
              <a:solidFill>
                <a:schemeClr val="tx1"/>
              </a:solidFill>
            </a:rPr>
            <a:t> on </a:t>
          </a:r>
          <a:r>
            <a:rPr lang="tr-TR" sz="1600" dirty="0" err="1">
              <a:solidFill>
                <a:schemeClr val="tx1"/>
              </a:solidFill>
            </a:rPr>
            <a:t>the</a:t>
          </a:r>
          <a:r>
            <a:rPr lang="tr-TR" sz="1600" dirty="0">
              <a:solidFill>
                <a:schemeClr val="tx1"/>
              </a:solidFill>
            </a:rPr>
            <a:t> </a:t>
          </a:r>
          <a:r>
            <a:rPr lang="tr-TR" sz="1600" dirty="0" err="1">
              <a:solidFill>
                <a:schemeClr val="tx1"/>
              </a:solidFill>
            </a:rPr>
            <a:t>assumption</a:t>
          </a:r>
          <a:r>
            <a:rPr lang="tr-TR" sz="1600" dirty="0">
              <a:solidFill>
                <a:schemeClr val="tx1"/>
              </a:solidFill>
            </a:rPr>
            <a:t> </a:t>
          </a:r>
          <a:r>
            <a:rPr lang="tr-TR" sz="1600" dirty="0" err="1">
              <a:solidFill>
                <a:schemeClr val="tx1"/>
              </a:solidFill>
            </a:rPr>
            <a:t>that</a:t>
          </a:r>
          <a:r>
            <a:rPr lang="tr-TR" sz="1600" dirty="0">
              <a:solidFill>
                <a:schemeClr val="tx1"/>
              </a:solidFill>
            </a:rPr>
            <a:t> </a:t>
          </a:r>
          <a:r>
            <a:rPr lang="tr-TR" sz="1600" dirty="0" err="1">
              <a:solidFill>
                <a:schemeClr val="tx1"/>
              </a:solidFill>
            </a:rPr>
            <a:t>writing</a:t>
          </a:r>
          <a:r>
            <a:rPr lang="tr-TR" sz="1600" dirty="0">
              <a:solidFill>
                <a:schemeClr val="tx1"/>
              </a:solidFill>
            </a:rPr>
            <a:t> </a:t>
          </a:r>
          <a:r>
            <a:rPr lang="tr-TR" sz="1600" dirty="0" err="1">
              <a:solidFill>
                <a:schemeClr val="tx1"/>
              </a:solidFill>
            </a:rPr>
            <a:t>courses</a:t>
          </a:r>
          <a:r>
            <a:rPr lang="tr-TR" sz="1600" dirty="0">
              <a:solidFill>
                <a:schemeClr val="tx1"/>
              </a:solidFill>
            </a:rPr>
            <a:t> (</a:t>
          </a:r>
          <a:r>
            <a:rPr lang="tr-TR" sz="1600" dirty="0" err="1">
              <a:solidFill>
                <a:schemeClr val="tx1"/>
              </a:solidFill>
            </a:rPr>
            <a:t>such</a:t>
          </a:r>
          <a:r>
            <a:rPr lang="tr-TR" sz="1600" dirty="0">
              <a:solidFill>
                <a:schemeClr val="tx1"/>
              </a:solidFill>
            </a:rPr>
            <a:t> as  EAP  </a:t>
          </a:r>
          <a:r>
            <a:rPr lang="tr-TR" sz="1600" dirty="0" err="1">
              <a:solidFill>
                <a:schemeClr val="tx1"/>
              </a:solidFill>
            </a:rPr>
            <a:t>courses</a:t>
          </a:r>
          <a:r>
            <a:rPr lang="tr-TR" sz="1600" dirty="0">
              <a:solidFill>
                <a:schemeClr val="tx1"/>
              </a:solidFill>
            </a:rPr>
            <a:t>)  </a:t>
          </a:r>
          <a:r>
            <a:rPr lang="tr-TR" sz="1600" dirty="0" err="1">
              <a:solidFill>
                <a:schemeClr val="tx1"/>
              </a:solidFill>
            </a:rPr>
            <a:t>are</a:t>
          </a:r>
          <a:r>
            <a:rPr lang="tr-TR" sz="1600" dirty="0">
              <a:solidFill>
                <a:schemeClr val="tx1"/>
              </a:solidFill>
            </a:rPr>
            <a:t>  ‘service  </a:t>
          </a:r>
          <a:r>
            <a:rPr lang="tr-TR" sz="1600" dirty="0" err="1">
              <a:solidFill>
                <a:schemeClr val="tx1"/>
              </a:solidFill>
            </a:rPr>
            <a:t>courses</a:t>
          </a:r>
          <a:r>
            <a:rPr lang="tr-TR" sz="1600" dirty="0">
              <a:solidFill>
                <a:schemeClr val="tx1"/>
              </a:solidFill>
            </a:rPr>
            <a:t>,  in  </a:t>
          </a:r>
          <a:r>
            <a:rPr lang="tr-TR" sz="1600" dirty="0" err="1">
              <a:solidFill>
                <a:schemeClr val="tx1"/>
              </a:solidFill>
            </a:rPr>
            <a:t>the</a:t>
          </a:r>
          <a:r>
            <a:rPr lang="tr-TR" sz="1600" dirty="0">
              <a:solidFill>
                <a:schemeClr val="tx1"/>
              </a:solidFill>
            </a:rPr>
            <a:t>  service  of  </a:t>
          </a:r>
          <a:r>
            <a:rPr lang="tr-TR" sz="1600" dirty="0" err="1">
              <a:solidFill>
                <a:schemeClr val="tx1"/>
              </a:solidFill>
            </a:rPr>
            <a:t>the</a:t>
          </a:r>
          <a:r>
            <a:rPr lang="tr-TR" sz="1600" dirty="0">
              <a:solidFill>
                <a:schemeClr val="tx1"/>
              </a:solidFill>
            </a:rPr>
            <a:t>  </a:t>
          </a:r>
          <a:r>
            <a:rPr lang="tr-TR" sz="1600" dirty="0" err="1">
              <a:solidFill>
                <a:schemeClr val="tx1"/>
              </a:solidFill>
            </a:rPr>
            <a:t>larger</a:t>
          </a:r>
          <a:r>
            <a:rPr lang="tr-TR" sz="1600" dirty="0">
              <a:solidFill>
                <a:schemeClr val="tx1"/>
              </a:solidFill>
            </a:rPr>
            <a:t>  </a:t>
          </a:r>
          <a:r>
            <a:rPr lang="tr-TR" sz="1600" dirty="0" err="1">
              <a:solidFill>
                <a:schemeClr val="tx1"/>
              </a:solidFill>
            </a:rPr>
            <a:t>community</a:t>
          </a:r>
          <a:r>
            <a:rPr lang="tr-TR" sz="1600" dirty="0">
              <a:solidFill>
                <a:schemeClr val="tx1"/>
              </a:solidFill>
            </a:rPr>
            <a:t>  ...  [a  </a:t>
          </a:r>
          <a:r>
            <a:rPr lang="tr-TR" sz="1600" dirty="0" err="1">
              <a:solidFill>
                <a:schemeClr val="tx1"/>
              </a:solidFill>
            </a:rPr>
            <a:t>view</a:t>
          </a:r>
          <a:r>
            <a:rPr lang="tr-TR" sz="1600" dirty="0">
              <a:solidFill>
                <a:schemeClr val="tx1"/>
              </a:solidFill>
            </a:rPr>
            <a:t>  </a:t>
          </a:r>
          <a:r>
            <a:rPr lang="tr-TR" sz="1600" dirty="0" err="1">
              <a:solidFill>
                <a:schemeClr val="tx1"/>
              </a:solidFill>
            </a:rPr>
            <a:t>that</a:t>
          </a:r>
          <a:r>
            <a:rPr lang="tr-TR" sz="1600" dirty="0">
              <a:solidFill>
                <a:schemeClr val="tx1"/>
              </a:solidFill>
            </a:rPr>
            <a:t>]  </a:t>
          </a:r>
          <a:r>
            <a:rPr lang="tr-TR" sz="1600" dirty="0" err="1">
              <a:solidFill>
                <a:schemeClr val="tx1"/>
              </a:solidFill>
            </a:rPr>
            <a:t>positions</a:t>
          </a:r>
          <a:r>
            <a:rPr lang="tr-TR" sz="1600" dirty="0">
              <a:solidFill>
                <a:schemeClr val="tx1"/>
              </a:solidFill>
            </a:rPr>
            <a:t>  </a:t>
          </a:r>
          <a:r>
            <a:rPr lang="tr-TR" sz="1600" dirty="0" err="1">
              <a:solidFill>
                <a:schemeClr val="tx1"/>
              </a:solidFill>
            </a:rPr>
            <a:t>language</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composition</a:t>
          </a:r>
          <a:r>
            <a:rPr lang="tr-TR" sz="1600" dirty="0">
              <a:solidFill>
                <a:schemeClr val="tx1"/>
              </a:solidFill>
            </a:rPr>
            <a:t>  </a:t>
          </a:r>
          <a:r>
            <a:rPr lang="tr-TR" sz="1600" dirty="0" err="1">
              <a:solidFill>
                <a:schemeClr val="tx1"/>
              </a:solidFill>
            </a:rPr>
            <a:t>courses</a:t>
          </a:r>
          <a:r>
            <a:rPr lang="tr-TR" sz="1600" dirty="0">
              <a:solidFill>
                <a:schemeClr val="tx1"/>
              </a:solidFill>
            </a:rPr>
            <a:t> </a:t>
          </a:r>
          <a:r>
            <a:rPr lang="tr-TR" sz="1600" dirty="0" err="1">
              <a:solidFill>
                <a:schemeClr val="tx1"/>
              </a:solidFill>
            </a:rPr>
            <a:t>outside</a:t>
          </a:r>
          <a:r>
            <a:rPr lang="tr-TR" sz="1600" dirty="0">
              <a:solidFill>
                <a:schemeClr val="tx1"/>
              </a:solidFill>
            </a:rPr>
            <a:t> of </a:t>
          </a:r>
          <a:r>
            <a:rPr lang="tr-TR" sz="1600" dirty="0" err="1">
              <a:solidFill>
                <a:schemeClr val="tx1"/>
              </a:solidFill>
            </a:rPr>
            <a:t>academia</a:t>
          </a:r>
          <a:r>
            <a:rPr lang="tr-TR" sz="1600" dirty="0">
              <a:solidFill>
                <a:schemeClr val="tx1"/>
              </a:solidFill>
            </a:rPr>
            <a:t>, </a:t>
          </a:r>
          <a:r>
            <a:rPr lang="tr-TR" sz="1600" dirty="0" err="1">
              <a:solidFill>
                <a:schemeClr val="tx1"/>
              </a:solidFill>
            </a:rPr>
            <a:t>with</a:t>
          </a:r>
          <a:r>
            <a:rPr lang="tr-TR" sz="1600" dirty="0">
              <a:solidFill>
                <a:schemeClr val="tx1"/>
              </a:solidFill>
            </a:rPr>
            <a:t> </a:t>
          </a:r>
          <a:r>
            <a:rPr lang="tr-TR" sz="1600" dirty="0" err="1">
              <a:solidFill>
                <a:schemeClr val="tx1"/>
              </a:solidFill>
            </a:rPr>
            <a:t>no</a:t>
          </a:r>
          <a:r>
            <a:rPr lang="tr-TR" sz="1600" dirty="0">
              <a:solidFill>
                <a:schemeClr val="tx1"/>
              </a:solidFill>
            </a:rPr>
            <a:t> </a:t>
          </a:r>
          <a:r>
            <a:rPr lang="tr-TR" sz="1600" dirty="0" err="1">
              <a:solidFill>
                <a:schemeClr val="tx1"/>
              </a:solidFill>
            </a:rPr>
            <a:t>academic</a:t>
          </a:r>
          <a:r>
            <a:rPr lang="tr-TR" sz="1600" dirty="0">
              <a:solidFill>
                <a:schemeClr val="tx1"/>
              </a:solidFill>
            </a:rPr>
            <a:t> </a:t>
          </a:r>
          <a:r>
            <a:rPr lang="tr-TR" sz="1600" dirty="0" err="1">
              <a:solidFill>
                <a:schemeClr val="tx1"/>
              </a:solidFill>
            </a:rPr>
            <a:t>process</a:t>
          </a:r>
          <a:r>
            <a:rPr lang="tr-TR" sz="1600" dirty="0">
              <a:solidFill>
                <a:schemeClr val="tx1"/>
              </a:solidFill>
            </a:rPr>
            <a:t> of </a:t>
          </a:r>
          <a:r>
            <a:rPr lang="tr-TR" sz="1600" dirty="0" err="1">
              <a:solidFill>
                <a:schemeClr val="tx1"/>
              </a:solidFill>
            </a:rPr>
            <a:t>their</a:t>
          </a:r>
          <a:r>
            <a:rPr lang="tr-TR" sz="1600" dirty="0">
              <a:solidFill>
                <a:schemeClr val="tx1"/>
              </a:solidFill>
            </a:rPr>
            <a:t> </a:t>
          </a:r>
          <a:r>
            <a:rPr lang="tr-TR" sz="1600" dirty="0" err="1">
              <a:solidFill>
                <a:schemeClr val="tx1"/>
              </a:solidFill>
            </a:rPr>
            <a:t>own</a:t>
          </a:r>
          <a:r>
            <a:rPr lang="tr-TR" sz="1600" dirty="0">
              <a:solidFill>
                <a:schemeClr val="tx1"/>
              </a:solidFill>
            </a:rPr>
            <a:t>’ (p. 243)</a:t>
          </a:r>
          <a:endParaRPr lang="en-US" sz="1600" dirty="0">
            <a:solidFill>
              <a:schemeClr val="tx1"/>
            </a:solidFill>
          </a:endParaRPr>
        </a:p>
      </dgm:t>
    </dgm:pt>
    <dgm:pt modelId="{4F77F624-FFCF-4E46-9116-A14386924B25}" type="parTrans" cxnId="{F03FB122-1E15-436D-9FBF-4207AFE29B87}">
      <dgm:prSet/>
      <dgm:spPr/>
      <dgm:t>
        <a:bodyPr/>
        <a:lstStyle/>
        <a:p>
          <a:endParaRPr lang="en-US"/>
        </a:p>
      </dgm:t>
    </dgm:pt>
    <dgm:pt modelId="{B4AE5683-0D52-44A2-BBAC-95C4A4F152B1}" type="sibTrans" cxnId="{F03FB122-1E15-436D-9FBF-4207AFE29B87}">
      <dgm:prSet/>
      <dgm:spPr/>
      <dgm:t>
        <a:bodyPr/>
        <a:lstStyle/>
        <a:p>
          <a:endParaRPr lang="en-US"/>
        </a:p>
      </dgm:t>
    </dgm:pt>
    <dgm:pt modelId="{1688B4DB-3B84-4BB1-87D0-41B033D42D28}">
      <dgm:prSet custT="1"/>
      <dgm:spPr>
        <a:solidFill>
          <a:schemeClr val="bg2"/>
        </a:solidFill>
      </dgm:spPr>
      <dgm:t>
        <a:bodyPr/>
        <a:lstStyle/>
        <a:p>
          <a:r>
            <a:rPr lang="tr-TR" sz="1600" dirty="0" err="1">
              <a:solidFill>
                <a:schemeClr val="tx1"/>
              </a:solidFill>
            </a:rPr>
            <a:t>Within</a:t>
          </a:r>
          <a:r>
            <a:rPr lang="tr-TR" sz="1600" dirty="0">
              <a:solidFill>
                <a:schemeClr val="tx1"/>
              </a:solidFill>
            </a:rPr>
            <a:t> </a:t>
          </a:r>
          <a:r>
            <a:rPr lang="tr-TR" sz="1600" dirty="0" err="1">
              <a:solidFill>
                <a:schemeClr val="tx1"/>
              </a:solidFill>
            </a:rPr>
            <a:t>institutions</a:t>
          </a:r>
          <a:r>
            <a:rPr lang="tr-TR" sz="1600" dirty="0">
              <a:solidFill>
                <a:schemeClr val="tx1"/>
              </a:solidFill>
            </a:rPr>
            <a:t>, EAP </a:t>
          </a:r>
          <a:r>
            <a:rPr lang="tr-TR" sz="1600" dirty="0" err="1">
              <a:solidFill>
                <a:schemeClr val="tx1"/>
              </a:solidFill>
            </a:rPr>
            <a:t>practitioners</a:t>
          </a:r>
          <a:r>
            <a:rPr lang="tr-TR" sz="1600" dirty="0">
              <a:solidFill>
                <a:schemeClr val="tx1"/>
              </a:solidFill>
            </a:rPr>
            <a:t> </a:t>
          </a:r>
          <a:r>
            <a:rPr lang="tr-TR" sz="1600" dirty="0" err="1">
              <a:solidFill>
                <a:schemeClr val="tx1"/>
              </a:solidFill>
            </a:rPr>
            <a:t>adopting</a:t>
          </a:r>
          <a:r>
            <a:rPr lang="tr-TR" sz="1600" dirty="0">
              <a:solidFill>
                <a:schemeClr val="tx1"/>
              </a:solidFill>
            </a:rPr>
            <a:t> </a:t>
          </a:r>
          <a:r>
            <a:rPr lang="tr-TR" sz="1600" dirty="0" err="1">
              <a:solidFill>
                <a:schemeClr val="tx1"/>
              </a:solidFill>
            </a:rPr>
            <a:t>the</a:t>
          </a:r>
          <a:r>
            <a:rPr lang="tr-TR" sz="1600" dirty="0">
              <a:solidFill>
                <a:schemeClr val="tx1"/>
              </a:solidFill>
            </a:rPr>
            <a:t> ‘</a:t>
          </a:r>
          <a:r>
            <a:rPr lang="tr-TR" sz="1600" dirty="0" err="1">
              <a:solidFill>
                <a:schemeClr val="tx1"/>
              </a:solidFill>
            </a:rPr>
            <a:t>butler</a:t>
          </a:r>
          <a:r>
            <a:rPr lang="tr-TR" sz="1600" dirty="0">
              <a:solidFill>
                <a:schemeClr val="tx1"/>
              </a:solidFill>
            </a:rPr>
            <a:t> </a:t>
          </a:r>
          <a:r>
            <a:rPr lang="tr-TR" sz="1600" dirty="0" err="1">
              <a:solidFill>
                <a:schemeClr val="tx1"/>
              </a:solidFill>
            </a:rPr>
            <a:t>stance</a:t>
          </a:r>
          <a:r>
            <a:rPr lang="tr-TR" sz="1600" dirty="0">
              <a:solidFill>
                <a:schemeClr val="tx1"/>
              </a:solidFill>
            </a:rPr>
            <a:t>’ </a:t>
          </a:r>
          <a:r>
            <a:rPr lang="tr-TR" sz="1600" dirty="0" err="1">
              <a:solidFill>
                <a:schemeClr val="tx1"/>
              </a:solidFill>
            </a:rPr>
            <a:t>are</a:t>
          </a:r>
          <a:r>
            <a:rPr lang="tr-TR" sz="1600" dirty="0">
              <a:solidFill>
                <a:schemeClr val="tx1"/>
              </a:solidFill>
            </a:rPr>
            <a:t> </a:t>
          </a:r>
          <a:r>
            <a:rPr lang="tr-TR" sz="1600" dirty="0" err="1">
              <a:solidFill>
                <a:schemeClr val="tx1"/>
              </a:solidFill>
            </a:rPr>
            <a:t>expected</a:t>
          </a:r>
          <a:r>
            <a:rPr lang="tr-TR" sz="1600" dirty="0">
              <a:solidFill>
                <a:schemeClr val="tx1"/>
              </a:solidFill>
            </a:rPr>
            <a:t> </a:t>
          </a:r>
          <a:r>
            <a:rPr lang="tr-TR" sz="1600" dirty="0" err="1">
              <a:solidFill>
                <a:schemeClr val="tx1"/>
              </a:solidFill>
            </a:rPr>
            <a:t>to</a:t>
          </a:r>
          <a:r>
            <a:rPr lang="tr-TR" sz="1600" dirty="0">
              <a:solidFill>
                <a:schemeClr val="tx1"/>
              </a:solidFill>
            </a:rPr>
            <a:t> </a:t>
          </a:r>
          <a:r>
            <a:rPr lang="tr-TR" sz="1600" dirty="0" err="1">
              <a:solidFill>
                <a:schemeClr val="tx1"/>
              </a:solidFill>
            </a:rPr>
            <a:t>adopt</a:t>
          </a:r>
          <a:r>
            <a:rPr lang="tr-TR" sz="1600" dirty="0">
              <a:solidFill>
                <a:schemeClr val="tx1"/>
              </a:solidFill>
            </a:rPr>
            <a:t> </a:t>
          </a:r>
          <a:r>
            <a:rPr lang="tr-TR" sz="1600" dirty="0" err="1">
              <a:solidFill>
                <a:schemeClr val="tx1"/>
              </a:solidFill>
            </a:rPr>
            <a:t>the</a:t>
          </a:r>
          <a:r>
            <a:rPr lang="tr-TR" sz="1600" dirty="0">
              <a:solidFill>
                <a:schemeClr val="tx1"/>
              </a:solidFill>
            </a:rPr>
            <a:t> </a:t>
          </a:r>
          <a:r>
            <a:rPr lang="tr-TR" sz="1600" dirty="0" err="1">
              <a:solidFill>
                <a:schemeClr val="tx1"/>
              </a:solidFill>
            </a:rPr>
            <a:t>identity</a:t>
          </a:r>
          <a:r>
            <a:rPr lang="tr-TR" sz="1600" dirty="0">
              <a:solidFill>
                <a:schemeClr val="tx1"/>
              </a:solidFill>
            </a:rPr>
            <a:t> of </a:t>
          </a:r>
          <a:r>
            <a:rPr lang="tr-TR" sz="1600" dirty="0" err="1">
              <a:solidFill>
                <a:schemeClr val="tx1"/>
              </a:solidFill>
            </a:rPr>
            <a:t>skilled</a:t>
          </a:r>
          <a:r>
            <a:rPr lang="tr-TR" sz="1600" dirty="0">
              <a:solidFill>
                <a:schemeClr val="tx1"/>
              </a:solidFill>
            </a:rPr>
            <a:t> </a:t>
          </a:r>
          <a:r>
            <a:rPr lang="tr-TR" sz="1600" dirty="0" err="1">
              <a:solidFill>
                <a:schemeClr val="tx1"/>
              </a:solidFill>
            </a:rPr>
            <a:t>technicians</a:t>
          </a:r>
          <a:r>
            <a:rPr lang="tr-TR" sz="1600" dirty="0">
              <a:solidFill>
                <a:schemeClr val="tx1"/>
              </a:solidFill>
            </a:rPr>
            <a:t> </a:t>
          </a:r>
          <a:r>
            <a:rPr lang="tr-TR" sz="1600" dirty="0" err="1">
              <a:solidFill>
                <a:schemeClr val="tx1"/>
              </a:solidFill>
            </a:rPr>
            <a:t>whose</a:t>
          </a:r>
          <a:r>
            <a:rPr lang="tr-TR" sz="1600" dirty="0">
              <a:solidFill>
                <a:schemeClr val="tx1"/>
              </a:solidFill>
            </a:rPr>
            <a:t> </a:t>
          </a:r>
          <a:r>
            <a:rPr lang="tr-TR" sz="1600" dirty="0" err="1">
              <a:solidFill>
                <a:schemeClr val="tx1"/>
              </a:solidFill>
            </a:rPr>
            <a:t>work</a:t>
          </a:r>
          <a:r>
            <a:rPr lang="tr-TR" sz="1600" dirty="0">
              <a:solidFill>
                <a:schemeClr val="tx1"/>
              </a:solidFill>
            </a:rPr>
            <a:t> </a:t>
          </a:r>
          <a:r>
            <a:rPr lang="tr-TR" sz="1600" dirty="0" err="1">
              <a:solidFill>
                <a:schemeClr val="tx1"/>
              </a:solidFill>
            </a:rPr>
            <a:t>supports</a:t>
          </a:r>
          <a:r>
            <a:rPr lang="tr-TR" sz="1600" dirty="0">
              <a:solidFill>
                <a:schemeClr val="tx1"/>
              </a:solidFill>
            </a:rPr>
            <a:t> </a:t>
          </a:r>
          <a:r>
            <a:rPr lang="tr-TR" sz="1600" dirty="0" err="1">
              <a:solidFill>
                <a:schemeClr val="tx1"/>
              </a:solidFill>
            </a:rPr>
            <a:t>the</a:t>
          </a:r>
          <a:r>
            <a:rPr lang="tr-TR" sz="1600" dirty="0">
              <a:solidFill>
                <a:schemeClr val="tx1"/>
              </a:solidFill>
            </a:rPr>
            <a:t> </a:t>
          </a:r>
          <a:r>
            <a:rPr lang="tr-TR" sz="1600" dirty="0" err="1">
              <a:solidFill>
                <a:schemeClr val="tx1"/>
              </a:solidFill>
            </a:rPr>
            <a:t>larger</a:t>
          </a:r>
          <a:r>
            <a:rPr lang="tr-TR" sz="1600" dirty="0">
              <a:solidFill>
                <a:schemeClr val="tx1"/>
              </a:solidFill>
            </a:rPr>
            <a:t> </a:t>
          </a:r>
          <a:r>
            <a:rPr lang="tr-TR" sz="1600" dirty="0" err="1">
              <a:solidFill>
                <a:schemeClr val="tx1"/>
              </a:solidFill>
            </a:rPr>
            <a:t>enterprise</a:t>
          </a:r>
          <a:r>
            <a:rPr lang="tr-TR" sz="1600" dirty="0">
              <a:solidFill>
                <a:schemeClr val="tx1"/>
              </a:solidFill>
            </a:rPr>
            <a:t> of </a:t>
          </a:r>
          <a:r>
            <a:rPr lang="tr-TR" sz="1600" dirty="0" err="1">
              <a:solidFill>
                <a:schemeClr val="tx1"/>
              </a:solidFill>
            </a:rPr>
            <a:t>the</a:t>
          </a:r>
          <a:r>
            <a:rPr lang="tr-TR" sz="1600" dirty="0">
              <a:solidFill>
                <a:schemeClr val="tx1"/>
              </a:solidFill>
            </a:rPr>
            <a:t> </a:t>
          </a:r>
          <a:r>
            <a:rPr lang="tr-TR" sz="1600" dirty="0" err="1">
              <a:solidFill>
                <a:schemeClr val="tx1"/>
              </a:solidFill>
            </a:rPr>
            <a:t>university</a:t>
          </a:r>
          <a:r>
            <a:rPr lang="tr-TR" sz="1600" dirty="0">
              <a:solidFill>
                <a:schemeClr val="tx1"/>
              </a:solidFill>
            </a:rPr>
            <a:t> in </a:t>
          </a:r>
          <a:r>
            <a:rPr lang="tr-TR" sz="1600" dirty="0" err="1">
              <a:solidFill>
                <a:schemeClr val="tx1"/>
              </a:solidFill>
            </a:rPr>
            <a:t>terms</a:t>
          </a:r>
          <a:r>
            <a:rPr lang="tr-TR" sz="1600" dirty="0">
              <a:solidFill>
                <a:schemeClr val="tx1"/>
              </a:solidFill>
            </a:rPr>
            <a:t> of </a:t>
          </a:r>
          <a:r>
            <a:rPr lang="tr-TR" sz="1600" dirty="0" err="1">
              <a:solidFill>
                <a:schemeClr val="tx1"/>
              </a:solidFill>
            </a:rPr>
            <a:t>language</a:t>
          </a:r>
          <a:r>
            <a:rPr lang="tr-TR" sz="1600" dirty="0">
              <a:solidFill>
                <a:schemeClr val="tx1"/>
              </a:solidFill>
            </a:rPr>
            <a:t> </a:t>
          </a:r>
          <a:r>
            <a:rPr lang="tr-TR" sz="1600" dirty="0" err="1">
              <a:solidFill>
                <a:schemeClr val="tx1"/>
              </a:solidFill>
            </a:rPr>
            <a:t>competence</a:t>
          </a:r>
          <a:r>
            <a:rPr lang="tr-TR" sz="1600" dirty="0">
              <a:solidFill>
                <a:schemeClr val="tx1"/>
              </a:solidFill>
            </a:rPr>
            <a:t> </a:t>
          </a:r>
          <a:r>
            <a:rPr lang="tr-TR" sz="1600" dirty="0" err="1">
              <a:solidFill>
                <a:schemeClr val="tx1"/>
              </a:solidFill>
            </a:rPr>
            <a:t>development</a:t>
          </a:r>
          <a:r>
            <a:rPr lang="tr-TR" sz="1600" dirty="0">
              <a:solidFill>
                <a:schemeClr val="tx1"/>
              </a:solidFill>
            </a:rPr>
            <a:t>, but </a:t>
          </a:r>
          <a:r>
            <a:rPr lang="tr-TR" sz="1600" dirty="0" err="1">
              <a:solidFill>
                <a:schemeClr val="tx1"/>
              </a:solidFill>
            </a:rPr>
            <a:t>they</a:t>
          </a:r>
          <a:r>
            <a:rPr lang="tr-TR" sz="1600" dirty="0">
              <a:solidFill>
                <a:schemeClr val="tx1"/>
              </a:solidFill>
            </a:rPr>
            <a:t> </a:t>
          </a:r>
          <a:r>
            <a:rPr lang="tr-TR" sz="1600" dirty="0" err="1">
              <a:solidFill>
                <a:schemeClr val="tx1"/>
              </a:solidFill>
            </a:rPr>
            <a:t>are</a:t>
          </a:r>
          <a:r>
            <a:rPr lang="tr-TR" sz="1600" dirty="0">
              <a:solidFill>
                <a:schemeClr val="tx1"/>
              </a:solidFill>
            </a:rPr>
            <a:t> not </a:t>
          </a:r>
          <a:r>
            <a:rPr lang="tr-TR" sz="1600" dirty="0" err="1">
              <a:solidFill>
                <a:schemeClr val="tx1"/>
              </a:solidFill>
            </a:rPr>
            <a:t>required</a:t>
          </a:r>
          <a:r>
            <a:rPr lang="tr-TR" sz="1600" dirty="0">
              <a:solidFill>
                <a:schemeClr val="tx1"/>
              </a:solidFill>
            </a:rPr>
            <a:t> </a:t>
          </a:r>
          <a:r>
            <a:rPr lang="tr-TR" sz="1600" dirty="0" err="1">
              <a:solidFill>
                <a:schemeClr val="tx1"/>
              </a:solidFill>
            </a:rPr>
            <a:t>to</a:t>
          </a:r>
          <a:r>
            <a:rPr lang="tr-TR" sz="1600" dirty="0">
              <a:solidFill>
                <a:schemeClr val="tx1"/>
              </a:solidFill>
            </a:rPr>
            <a:t> </a:t>
          </a:r>
          <a:r>
            <a:rPr lang="tr-TR" sz="1600" dirty="0" err="1">
              <a:solidFill>
                <a:schemeClr val="tx1"/>
              </a:solidFill>
            </a:rPr>
            <a:t>engage</a:t>
          </a:r>
          <a:r>
            <a:rPr lang="tr-TR" sz="1600" dirty="0">
              <a:solidFill>
                <a:schemeClr val="tx1"/>
              </a:solidFill>
            </a:rPr>
            <a:t> </a:t>
          </a:r>
          <a:r>
            <a:rPr lang="tr-TR" sz="1600" dirty="0" err="1">
              <a:solidFill>
                <a:schemeClr val="tx1"/>
              </a:solidFill>
            </a:rPr>
            <a:t>intellectually</a:t>
          </a:r>
          <a:r>
            <a:rPr lang="tr-TR" sz="1600" dirty="0">
              <a:solidFill>
                <a:schemeClr val="tx1"/>
              </a:solidFill>
            </a:rPr>
            <a:t> </a:t>
          </a:r>
          <a:r>
            <a:rPr lang="tr-TR" sz="1600" dirty="0" err="1">
              <a:solidFill>
                <a:schemeClr val="tx1"/>
              </a:solidFill>
            </a:rPr>
            <a:t>with</a:t>
          </a:r>
          <a:r>
            <a:rPr lang="tr-TR" sz="1600" dirty="0">
              <a:solidFill>
                <a:schemeClr val="tx1"/>
              </a:solidFill>
            </a:rPr>
            <a:t> </a:t>
          </a:r>
          <a:r>
            <a:rPr lang="tr-TR" sz="1600" dirty="0" err="1">
              <a:solidFill>
                <a:schemeClr val="tx1"/>
              </a:solidFill>
            </a:rPr>
            <a:t>the</a:t>
          </a:r>
          <a:r>
            <a:rPr lang="tr-TR" sz="1600" dirty="0">
              <a:solidFill>
                <a:schemeClr val="tx1"/>
              </a:solidFill>
            </a:rPr>
            <a:t> </a:t>
          </a:r>
          <a:r>
            <a:rPr lang="tr-TR" sz="1600" dirty="0" err="1">
              <a:solidFill>
                <a:schemeClr val="tx1"/>
              </a:solidFill>
            </a:rPr>
            <a:t>larger</a:t>
          </a:r>
          <a:r>
            <a:rPr lang="tr-TR" sz="1600" dirty="0">
              <a:solidFill>
                <a:schemeClr val="tx1"/>
              </a:solidFill>
            </a:rPr>
            <a:t>, </a:t>
          </a:r>
          <a:r>
            <a:rPr lang="tr-TR" sz="1600" dirty="0" err="1">
              <a:solidFill>
                <a:schemeClr val="tx1"/>
              </a:solidFill>
            </a:rPr>
            <a:t>collective</a:t>
          </a:r>
          <a:r>
            <a:rPr lang="tr-TR" sz="1600" dirty="0">
              <a:solidFill>
                <a:schemeClr val="tx1"/>
              </a:solidFill>
            </a:rPr>
            <a:t> </a:t>
          </a:r>
          <a:r>
            <a:rPr lang="tr-TR" sz="1600" dirty="0" err="1">
              <a:solidFill>
                <a:schemeClr val="tx1"/>
              </a:solidFill>
            </a:rPr>
            <a:t>knowledge-building</a:t>
          </a:r>
          <a:r>
            <a:rPr lang="tr-TR" sz="1600" dirty="0">
              <a:solidFill>
                <a:schemeClr val="tx1"/>
              </a:solidFill>
            </a:rPr>
            <a:t> role of </a:t>
          </a:r>
          <a:r>
            <a:rPr lang="tr-TR" sz="1600" dirty="0" err="1">
              <a:solidFill>
                <a:schemeClr val="tx1"/>
              </a:solidFill>
            </a:rPr>
            <a:t>the</a:t>
          </a:r>
          <a:r>
            <a:rPr lang="tr-TR" sz="1600" dirty="0">
              <a:solidFill>
                <a:schemeClr val="tx1"/>
              </a:solidFill>
            </a:rPr>
            <a:t> </a:t>
          </a:r>
          <a:r>
            <a:rPr lang="tr-TR" sz="1600" dirty="0" err="1">
              <a:solidFill>
                <a:schemeClr val="tx1"/>
              </a:solidFill>
            </a:rPr>
            <a:t>university</a:t>
          </a:r>
          <a:r>
            <a:rPr lang="tr-TR" sz="1600" dirty="0">
              <a:solidFill>
                <a:schemeClr val="tx1"/>
              </a:solidFill>
            </a:rPr>
            <a:t>, </a:t>
          </a:r>
          <a:r>
            <a:rPr lang="tr-TR" sz="1600" dirty="0" err="1">
              <a:solidFill>
                <a:schemeClr val="tx1"/>
              </a:solidFill>
            </a:rPr>
            <a:t>such</a:t>
          </a:r>
          <a:r>
            <a:rPr lang="tr-TR" sz="1600" dirty="0">
              <a:solidFill>
                <a:schemeClr val="tx1"/>
              </a:solidFill>
            </a:rPr>
            <a:t> as in </a:t>
          </a:r>
          <a:r>
            <a:rPr lang="tr-TR" sz="1600" dirty="0" err="1">
              <a:solidFill>
                <a:schemeClr val="tx1"/>
              </a:solidFill>
            </a:rPr>
            <a:t>theory</a:t>
          </a:r>
          <a:r>
            <a:rPr lang="tr-TR" sz="1600" dirty="0">
              <a:solidFill>
                <a:schemeClr val="tx1"/>
              </a:solidFill>
            </a:rPr>
            <a:t> </a:t>
          </a:r>
          <a:r>
            <a:rPr lang="tr-TR" sz="1600" dirty="0" err="1">
              <a:solidFill>
                <a:schemeClr val="tx1"/>
              </a:solidFill>
            </a:rPr>
            <a:t>development</a:t>
          </a:r>
          <a:r>
            <a:rPr lang="tr-TR" sz="1600" dirty="0">
              <a:solidFill>
                <a:schemeClr val="tx1"/>
              </a:solidFill>
            </a:rPr>
            <a:t> </a:t>
          </a:r>
          <a:r>
            <a:rPr lang="tr-TR" sz="1600" dirty="0" err="1">
              <a:solidFill>
                <a:schemeClr val="tx1"/>
              </a:solidFill>
            </a:rPr>
            <a:t>or</a:t>
          </a:r>
          <a:r>
            <a:rPr lang="tr-TR" sz="1600" dirty="0">
              <a:solidFill>
                <a:schemeClr val="tx1"/>
              </a:solidFill>
            </a:rPr>
            <a:t> in </a:t>
          </a:r>
          <a:r>
            <a:rPr lang="tr-TR" sz="1600" dirty="0" err="1">
              <a:solidFill>
                <a:schemeClr val="tx1"/>
              </a:solidFill>
            </a:rPr>
            <a:t>undertaking</a:t>
          </a:r>
          <a:r>
            <a:rPr lang="tr-TR" sz="1600" dirty="0">
              <a:solidFill>
                <a:schemeClr val="tx1"/>
              </a:solidFill>
            </a:rPr>
            <a:t> </a:t>
          </a:r>
          <a:r>
            <a:rPr lang="tr-TR" sz="1600" dirty="0" err="1">
              <a:solidFill>
                <a:schemeClr val="tx1"/>
              </a:solidFill>
            </a:rPr>
            <a:t>research</a:t>
          </a:r>
          <a:r>
            <a:rPr lang="tr-TR" sz="1600" dirty="0">
              <a:solidFill>
                <a:schemeClr val="tx1"/>
              </a:solidFill>
            </a:rPr>
            <a:t> </a:t>
          </a:r>
          <a:r>
            <a:rPr lang="tr-TR" sz="1600" dirty="0" err="1">
              <a:solidFill>
                <a:schemeClr val="tx1"/>
              </a:solidFill>
            </a:rPr>
            <a:t>that</a:t>
          </a:r>
          <a:r>
            <a:rPr lang="tr-TR" sz="1600" dirty="0">
              <a:solidFill>
                <a:schemeClr val="tx1"/>
              </a:solidFill>
            </a:rPr>
            <a:t> </a:t>
          </a:r>
          <a:r>
            <a:rPr lang="tr-TR" sz="1600" dirty="0" err="1">
              <a:solidFill>
                <a:schemeClr val="tx1"/>
              </a:solidFill>
            </a:rPr>
            <a:t>relates</a:t>
          </a:r>
          <a:r>
            <a:rPr lang="tr-TR" sz="1600" dirty="0">
              <a:solidFill>
                <a:schemeClr val="tx1"/>
              </a:solidFill>
            </a:rPr>
            <a:t> </a:t>
          </a:r>
          <a:r>
            <a:rPr lang="tr-TR" sz="1600" dirty="0" err="1">
              <a:solidFill>
                <a:schemeClr val="tx1"/>
              </a:solidFill>
            </a:rPr>
            <a:t>to</a:t>
          </a:r>
          <a:r>
            <a:rPr lang="tr-TR" sz="1600" dirty="0">
              <a:solidFill>
                <a:schemeClr val="tx1"/>
              </a:solidFill>
            </a:rPr>
            <a:t> </a:t>
          </a:r>
          <a:r>
            <a:rPr lang="tr-TR" sz="1600" dirty="0" err="1">
              <a:solidFill>
                <a:schemeClr val="tx1"/>
              </a:solidFill>
            </a:rPr>
            <a:t>the</a:t>
          </a:r>
          <a:r>
            <a:rPr lang="tr-TR" sz="1600" dirty="0">
              <a:solidFill>
                <a:schemeClr val="tx1"/>
              </a:solidFill>
            </a:rPr>
            <a:t> </a:t>
          </a:r>
          <a:r>
            <a:rPr lang="tr-TR" sz="1600" dirty="0" err="1">
              <a:solidFill>
                <a:schemeClr val="tx1"/>
              </a:solidFill>
            </a:rPr>
            <a:t>curriculum</a:t>
          </a:r>
          <a:r>
            <a:rPr lang="tr-TR" sz="1600" dirty="0">
              <a:solidFill>
                <a:schemeClr val="tx1"/>
              </a:solidFill>
            </a:rPr>
            <a:t> </a:t>
          </a:r>
          <a:r>
            <a:rPr lang="tr-TR" sz="1600" dirty="0" err="1">
              <a:solidFill>
                <a:schemeClr val="tx1"/>
              </a:solidFill>
            </a:rPr>
            <a:t>and</a:t>
          </a:r>
          <a:r>
            <a:rPr lang="tr-TR" sz="1600" dirty="0">
              <a:solidFill>
                <a:schemeClr val="tx1"/>
              </a:solidFill>
            </a:rPr>
            <a:t> </a:t>
          </a:r>
          <a:r>
            <a:rPr lang="tr-TR" sz="1600" dirty="0" err="1">
              <a:solidFill>
                <a:schemeClr val="tx1"/>
              </a:solidFill>
            </a:rPr>
            <a:t>pedagogy</a:t>
          </a:r>
          <a:r>
            <a:rPr lang="tr-TR" sz="1600" dirty="0">
              <a:solidFill>
                <a:schemeClr val="tx1"/>
              </a:solidFill>
            </a:rPr>
            <a:t> of </a:t>
          </a:r>
          <a:r>
            <a:rPr lang="tr-TR" sz="1600" dirty="0" err="1">
              <a:solidFill>
                <a:schemeClr val="tx1"/>
              </a:solidFill>
            </a:rPr>
            <a:t>their</a:t>
          </a:r>
          <a:r>
            <a:rPr lang="tr-TR" sz="1600" dirty="0">
              <a:solidFill>
                <a:schemeClr val="tx1"/>
              </a:solidFill>
            </a:rPr>
            <a:t> </a:t>
          </a:r>
          <a:r>
            <a:rPr lang="tr-TR" sz="1600" dirty="0" err="1">
              <a:solidFill>
                <a:schemeClr val="tx1"/>
              </a:solidFill>
            </a:rPr>
            <a:t>subject</a:t>
          </a:r>
          <a:endParaRPr lang="en-US" sz="1600" dirty="0">
            <a:solidFill>
              <a:schemeClr val="tx1"/>
            </a:solidFill>
          </a:endParaRPr>
        </a:p>
      </dgm:t>
    </dgm:pt>
    <dgm:pt modelId="{8B5067AA-F573-41F7-835C-9E0AC14E5B98}" type="parTrans" cxnId="{4C436AA0-A759-40DF-9F1C-90564F3643BE}">
      <dgm:prSet/>
      <dgm:spPr/>
      <dgm:t>
        <a:bodyPr/>
        <a:lstStyle/>
        <a:p>
          <a:endParaRPr lang="en-US"/>
        </a:p>
      </dgm:t>
    </dgm:pt>
    <dgm:pt modelId="{F1DBF478-5F2E-4B19-BA7B-5694CF19C04D}" type="sibTrans" cxnId="{4C436AA0-A759-40DF-9F1C-90564F3643BE}">
      <dgm:prSet/>
      <dgm:spPr/>
      <dgm:t>
        <a:bodyPr/>
        <a:lstStyle/>
        <a:p>
          <a:endParaRPr lang="en-US"/>
        </a:p>
      </dgm:t>
    </dgm:pt>
    <dgm:pt modelId="{638BCEE8-0502-BA4E-AC7E-1E4ED50DF804}" type="pres">
      <dgm:prSet presAssocID="{AD44E942-7323-4B64-978C-B896256688B8}" presName="Name0" presStyleCnt="0">
        <dgm:presLayoutVars>
          <dgm:dir/>
          <dgm:resizeHandles val="exact"/>
        </dgm:presLayoutVars>
      </dgm:prSet>
      <dgm:spPr/>
    </dgm:pt>
    <dgm:pt modelId="{A2420DED-F275-4544-A8AF-8EE559FE7DE9}" type="pres">
      <dgm:prSet presAssocID="{A63FC030-9B9C-4FF7-9BBF-0D31DD27B528}" presName="node" presStyleLbl="node1" presStyleIdx="0" presStyleCnt="2" custLinFactNeighborX="13702" custLinFactNeighborY="-4299">
        <dgm:presLayoutVars>
          <dgm:bulletEnabled val="1"/>
        </dgm:presLayoutVars>
      </dgm:prSet>
      <dgm:spPr/>
    </dgm:pt>
    <dgm:pt modelId="{34B9E0E0-05D1-0648-BB17-F66A4630D2F3}" type="pres">
      <dgm:prSet presAssocID="{B4AE5683-0D52-44A2-BBAC-95C4A4F152B1}" presName="sibTrans" presStyleLbl="sibTrans2D1" presStyleIdx="0" presStyleCnt="1"/>
      <dgm:spPr/>
    </dgm:pt>
    <dgm:pt modelId="{48EF7DE8-A2B7-9B46-AEB1-68C3AFFD7544}" type="pres">
      <dgm:prSet presAssocID="{B4AE5683-0D52-44A2-BBAC-95C4A4F152B1}" presName="connectorText" presStyleLbl="sibTrans2D1" presStyleIdx="0" presStyleCnt="1"/>
      <dgm:spPr/>
    </dgm:pt>
    <dgm:pt modelId="{D1480561-38C9-C040-ABF4-A5D19C8743EF}" type="pres">
      <dgm:prSet presAssocID="{1688B4DB-3B84-4BB1-87D0-41B033D42D28}" presName="node" presStyleLbl="node1" presStyleIdx="1" presStyleCnt="2" custScaleX="114285" custScaleY="124512" custLinFactNeighborX="-7685" custLinFactNeighborY="-6435">
        <dgm:presLayoutVars>
          <dgm:bulletEnabled val="1"/>
        </dgm:presLayoutVars>
      </dgm:prSet>
      <dgm:spPr/>
    </dgm:pt>
  </dgm:ptLst>
  <dgm:cxnLst>
    <dgm:cxn modelId="{1BDC2610-8823-1342-A272-428DE4EE7DD0}" type="presOf" srcId="{1688B4DB-3B84-4BB1-87D0-41B033D42D28}" destId="{D1480561-38C9-C040-ABF4-A5D19C8743EF}" srcOrd="0" destOrd="0" presId="urn:microsoft.com/office/officeart/2005/8/layout/process1"/>
    <dgm:cxn modelId="{F03FB122-1E15-436D-9FBF-4207AFE29B87}" srcId="{AD44E942-7323-4B64-978C-B896256688B8}" destId="{A63FC030-9B9C-4FF7-9BBF-0D31DD27B528}" srcOrd="0" destOrd="0" parTransId="{4F77F624-FFCF-4E46-9116-A14386924B25}" sibTransId="{B4AE5683-0D52-44A2-BBAC-95C4A4F152B1}"/>
    <dgm:cxn modelId="{D8E7174E-1271-B74A-BAAE-1DB3F8B5843F}" type="presOf" srcId="{B4AE5683-0D52-44A2-BBAC-95C4A4F152B1}" destId="{48EF7DE8-A2B7-9B46-AEB1-68C3AFFD7544}" srcOrd="1" destOrd="0" presId="urn:microsoft.com/office/officeart/2005/8/layout/process1"/>
    <dgm:cxn modelId="{1C6EF96E-4936-1E4A-9968-F6BD2F727EC4}" type="presOf" srcId="{B4AE5683-0D52-44A2-BBAC-95C4A4F152B1}" destId="{34B9E0E0-05D1-0648-BB17-F66A4630D2F3}" srcOrd="0" destOrd="0" presId="urn:microsoft.com/office/officeart/2005/8/layout/process1"/>
    <dgm:cxn modelId="{4C436AA0-A759-40DF-9F1C-90564F3643BE}" srcId="{AD44E942-7323-4B64-978C-B896256688B8}" destId="{1688B4DB-3B84-4BB1-87D0-41B033D42D28}" srcOrd="1" destOrd="0" parTransId="{8B5067AA-F573-41F7-835C-9E0AC14E5B98}" sibTransId="{F1DBF478-5F2E-4B19-BA7B-5694CF19C04D}"/>
    <dgm:cxn modelId="{1D77D7B6-030F-D442-A596-72F3F603C116}" type="presOf" srcId="{AD44E942-7323-4B64-978C-B896256688B8}" destId="{638BCEE8-0502-BA4E-AC7E-1E4ED50DF804}" srcOrd="0" destOrd="0" presId="urn:microsoft.com/office/officeart/2005/8/layout/process1"/>
    <dgm:cxn modelId="{55F2B9F1-28F4-1B41-ABB0-6FB302E5F85A}" type="presOf" srcId="{A63FC030-9B9C-4FF7-9BBF-0D31DD27B528}" destId="{A2420DED-F275-4544-A8AF-8EE559FE7DE9}" srcOrd="0" destOrd="0" presId="urn:microsoft.com/office/officeart/2005/8/layout/process1"/>
    <dgm:cxn modelId="{D0DFB23F-7F48-614A-A749-0CF506AADA23}" type="presParOf" srcId="{638BCEE8-0502-BA4E-AC7E-1E4ED50DF804}" destId="{A2420DED-F275-4544-A8AF-8EE559FE7DE9}" srcOrd="0" destOrd="0" presId="urn:microsoft.com/office/officeart/2005/8/layout/process1"/>
    <dgm:cxn modelId="{A23900FD-4BFD-374E-B12B-0F1C39A9305C}" type="presParOf" srcId="{638BCEE8-0502-BA4E-AC7E-1E4ED50DF804}" destId="{34B9E0E0-05D1-0648-BB17-F66A4630D2F3}" srcOrd="1" destOrd="0" presId="urn:microsoft.com/office/officeart/2005/8/layout/process1"/>
    <dgm:cxn modelId="{D2928DBD-49E6-A045-80FB-A269462B8317}" type="presParOf" srcId="{34B9E0E0-05D1-0648-BB17-F66A4630D2F3}" destId="{48EF7DE8-A2B7-9B46-AEB1-68C3AFFD7544}" srcOrd="0" destOrd="0" presId="urn:microsoft.com/office/officeart/2005/8/layout/process1"/>
    <dgm:cxn modelId="{399E9219-4B05-DA4F-B132-CA11918C3C4E}" type="presParOf" srcId="{638BCEE8-0502-BA4E-AC7E-1E4ED50DF804}" destId="{D1480561-38C9-C040-ABF4-A5D19C8743E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D693E-D193-40AC-B7D3-78127D729C94}">
      <dsp:nvSpPr>
        <dsp:cNvPr id="0" name=""/>
        <dsp:cNvSpPr/>
      </dsp:nvSpPr>
      <dsp:spPr>
        <a:xfrm>
          <a:off x="0" y="3415"/>
          <a:ext cx="6728905" cy="727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212BC-AEAE-464A-A5E6-5D2C05724E33}">
      <dsp:nvSpPr>
        <dsp:cNvPr id="0" name=""/>
        <dsp:cNvSpPr/>
      </dsp:nvSpPr>
      <dsp:spPr>
        <a:xfrm>
          <a:off x="220075" y="167108"/>
          <a:ext cx="400137" cy="4001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F09070-912A-408D-A2F5-13AF9EE78438}">
      <dsp:nvSpPr>
        <dsp:cNvPr id="0" name=""/>
        <dsp:cNvSpPr/>
      </dsp:nvSpPr>
      <dsp:spPr>
        <a:xfrm>
          <a:off x="840289" y="3415"/>
          <a:ext cx="5888615" cy="72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96" tIns="76996" rIns="76996" bIns="76996" numCol="1" spcCol="1270" anchor="ctr" anchorCtr="0">
          <a:noAutofit/>
        </a:bodyPr>
        <a:lstStyle/>
        <a:p>
          <a:pPr marL="0" lvl="0" indent="0" algn="l" defTabSz="800100">
            <a:lnSpc>
              <a:spcPct val="100000"/>
            </a:lnSpc>
            <a:spcBef>
              <a:spcPct val="0"/>
            </a:spcBef>
            <a:spcAft>
              <a:spcPct val="35000"/>
            </a:spcAft>
            <a:buNone/>
          </a:pPr>
          <a:r>
            <a:rPr lang="en-US" sz="1800" b="0" i="0" kern="1200"/>
            <a:t>Explain where we are coming from</a:t>
          </a:r>
          <a:endParaRPr lang="en-US" sz="1800" kern="1200"/>
        </a:p>
      </dsp:txBody>
      <dsp:txXfrm>
        <a:off x="840289" y="3415"/>
        <a:ext cx="5888615" cy="727523"/>
      </dsp:txXfrm>
    </dsp:sp>
    <dsp:sp modelId="{6065C7CA-C8AB-402B-BE41-FAE2EE424F57}">
      <dsp:nvSpPr>
        <dsp:cNvPr id="0" name=""/>
        <dsp:cNvSpPr/>
      </dsp:nvSpPr>
      <dsp:spPr>
        <a:xfrm>
          <a:off x="0" y="912820"/>
          <a:ext cx="6728905" cy="727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5EE0ED-E78C-4A91-8F42-D65E98213887}">
      <dsp:nvSpPr>
        <dsp:cNvPr id="0" name=""/>
        <dsp:cNvSpPr/>
      </dsp:nvSpPr>
      <dsp:spPr>
        <a:xfrm>
          <a:off x="220075" y="1076512"/>
          <a:ext cx="400137" cy="4001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D1DCB8-3226-445E-B3F2-05EBA72946E2}">
      <dsp:nvSpPr>
        <dsp:cNvPr id="0" name=""/>
        <dsp:cNvSpPr/>
      </dsp:nvSpPr>
      <dsp:spPr>
        <a:xfrm>
          <a:off x="840289" y="912820"/>
          <a:ext cx="5888615" cy="72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96" tIns="76996" rIns="76996" bIns="76996" numCol="1" spcCol="1270" anchor="ctr" anchorCtr="0">
          <a:noAutofit/>
        </a:bodyPr>
        <a:lstStyle/>
        <a:p>
          <a:pPr marL="0" lvl="0" indent="0" algn="l" defTabSz="800100">
            <a:lnSpc>
              <a:spcPct val="100000"/>
            </a:lnSpc>
            <a:spcBef>
              <a:spcPct val="0"/>
            </a:spcBef>
            <a:spcAft>
              <a:spcPct val="35000"/>
            </a:spcAft>
            <a:buNone/>
          </a:pPr>
          <a:r>
            <a:rPr lang="en-US" sz="1800" b="0" i="0" kern="1200" dirty="0"/>
            <a:t>Go over the research</a:t>
          </a:r>
          <a:endParaRPr lang="en-US" sz="1800" kern="1200" dirty="0"/>
        </a:p>
      </dsp:txBody>
      <dsp:txXfrm>
        <a:off x="840289" y="912820"/>
        <a:ext cx="5888615" cy="727523"/>
      </dsp:txXfrm>
    </dsp:sp>
    <dsp:sp modelId="{C9CD5362-4B5D-4310-A8BD-7CA709306BBA}">
      <dsp:nvSpPr>
        <dsp:cNvPr id="0" name=""/>
        <dsp:cNvSpPr/>
      </dsp:nvSpPr>
      <dsp:spPr>
        <a:xfrm>
          <a:off x="0" y="1822224"/>
          <a:ext cx="6728905" cy="727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D36BF-40F9-4DDE-929B-600A80D592E1}">
      <dsp:nvSpPr>
        <dsp:cNvPr id="0" name=""/>
        <dsp:cNvSpPr/>
      </dsp:nvSpPr>
      <dsp:spPr>
        <a:xfrm>
          <a:off x="220075" y="1985917"/>
          <a:ext cx="400137" cy="4001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D82855-9E5A-4A9B-AD52-3A727EB96334}">
      <dsp:nvSpPr>
        <dsp:cNvPr id="0" name=""/>
        <dsp:cNvSpPr/>
      </dsp:nvSpPr>
      <dsp:spPr>
        <a:xfrm>
          <a:off x="840289" y="1822224"/>
          <a:ext cx="5888615" cy="72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96" tIns="76996" rIns="76996" bIns="76996" numCol="1" spcCol="1270" anchor="ctr" anchorCtr="0">
          <a:noAutofit/>
        </a:bodyPr>
        <a:lstStyle/>
        <a:p>
          <a:pPr marL="0" lvl="0" indent="0" algn="l" defTabSz="800100">
            <a:lnSpc>
              <a:spcPct val="100000"/>
            </a:lnSpc>
            <a:spcBef>
              <a:spcPct val="0"/>
            </a:spcBef>
            <a:spcAft>
              <a:spcPct val="35000"/>
            </a:spcAft>
            <a:buNone/>
          </a:pPr>
          <a:r>
            <a:rPr lang="en-US" sz="1800" b="0" i="0" kern="1200"/>
            <a:t>Share the results – those that stand out / Look at the results together &amp; discuss what they unveil</a:t>
          </a:r>
          <a:endParaRPr lang="en-US" sz="1800" kern="1200"/>
        </a:p>
      </dsp:txBody>
      <dsp:txXfrm>
        <a:off x="840289" y="1822224"/>
        <a:ext cx="5888615" cy="727523"/>
      </dsp:txXfrm>
    </dsp:sp>
    <dsp:sp modelId="{0B06E4C5-4395-4346-8FDA-019B62E60A86}">
      <dsp:nvSpPr>
        <dsp:cNvPr id="0" name=""/>
        <dsp:cNvSpPr/>
      </dsp:nvSpPr>
      <dsp:spPr>
        <a:xfrm>
          <a:off x="0" y="2731629"/>
          <a:ext cx="6728905" cy="727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CE7CB-86D5-4825-99DA-0F206531A4C1}">
      <dsp:nvSpPr>
        <dsp:cNvPr id="0" name=""/>
        <dsp:cNvSpPr/>
      </dsp:nvSpPr>
      <dsp:spPr>
        <a:xfrm>
          <a:off x="220075" y="2895322"/>
          <a:ext cx="400137" cy="4001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96D01-C77F-41F4-ADE6-D2393A3CACE7}">
      <dsp:nvSpPr>
        <dsp:cNvPr id="0" name=""/>
        <dsp:cNvSpPr/>
      </dsp:nvSpPr>
      <dsp:spPr>
        <a:xfrm>
          <a:off x="840289" y="2731629"/>
          <a:ext cx="5888615" cy="72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96" tIns="76996" rIns="76996" bIns="76996" numCol="1" spcCol="1270" anchor="ctr" anchorCtr="0">
          <a:noAutofit/>
        </a:bodyPr>
        <a:lstStyle/>
        <a:p>
          <a:pPr marL="0" lvl="0" indent="0" algn="l" defTabSz="800100">
            <a:lnSpc>
              <a:spcPct val="100000"/>
            </a:lnSpc>
            <a:spcBef>
              <a:spcPct val="0"/>
            </a:spcBef>
            <a:spcAft>
              <a:spcPct val="35000"/>
            </a:spcAft>
            <a:buNone/>
          </a:pPr>
          <a:r>
            <a:rPr lang="en-US" sz="1800" b="0" i="0" kern="1200" dirty="0"/>
            <a:t>Give you a quick questionnaire? / Quick literature review</a:t>
          </a:r>
          <a:endParaRPr lang="en-US" sz="1800" kern="1200" dirty="0"/>
        </a:p>
      </dsp:txBody>
      <dsp:txXfrm>
        <a:off x="840289" y="2731629"/>
        <a:ext cx="5888615" cy="727523"/>
      </dsp:txXfrm>
    </dsp:sp>
    <dsp:sp modelId="{588B5C9E-268F-4A67-A138-B1F60C0CEDCF}">
      <dsp:nvSpPr>
        <dsp:cNvPr id="0" name=""/>
        <dsp:cNvSpPr/>
      </dsp:nvSpPr>
      <dsp:spPr>
        <a:xfrm>
          <a:off x="0" y="3641033"/>
          <a:ext cx="6728905" cy="7275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E58E7-F5FB-4221-A886-C6C157CA61E7}">
      <dsp:nvSpPr>
        <dsp:cNvPr id="0" name=""/>
        <dsp:cNvSpPr/>
      </dsp:nvSpPr>
      <dsp:spPr>
        <a:xfrm>
          <a:off x="220075" y="3804726"/>
          <a:ext cx="400137" cy="4001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FFC8D2-04BD-4B08-8674-A262E1B69213}">
      <dsp:nvSpPr>
        <dsp:cNvPr id="0" name=""/>
        <dsp:cNvSpPr/>
      </dsp:nvSpPr>
      <dsp:spPr>
        <a:xfrm>
          <a:off x="840289" y="3641033"/>
          <a:ext cx="5888615" cy="727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996" tIns="76996" rIns="76996" bIns="76996" numCol="1" spcCol="1270" anchor="ctr" anchorCtr="0">
          <a:noAutofit/>
        </a:bodyPr>
        <a:lstStyle/>
        <a:p>
          <a:pPr marL="0" lvl="0" indent="0" algn="l" defTabSz="800100">
            <a:lnSpc>
              <a:spcPct val="100000"/>
            </a:lnSpc>
            <a:spcBef>
              <a:spcPct val="0"/>
            </a:spcBef>
            <a:spcAft>
              <a:spcPct val="35000"/>
            </a:spcAft>
            <a:buNone/>
          </a:pPr>
          <a:r>
            <a:rPr lang="en-US" sz="1800" b="0" i="0" kern="1200"/>
            <a:t>Discussion</a:t>
          </a:r>
          <a:endParaRPr lang="en-US" sz="1800" kern="1200"/>
        </a:p>
      </dsp:txBody>
      <dsp:txXfrm>
        <a:off x="840289" y="3641033"/>
        <a:ext cx="5888615" cy="727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6A90B-624B-A544-847A-B592602F8A3C}">
      <dsp:nvSpPr>
        <dsp:cNvPr id="0" name=""/>
        <dsp:cNvSpPr/>
      </dsp:nvSpPr>
      <dsp:spPr>
        <a:xfrm>
          <a:off x="0" y="147393"/>
          <a:ext cx="7137423"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SPS 101&amp;102 ( Society &amp; Humanity) common core curriculum courses</a:t>
          </a:r>
          <a:endParaRPr lang="en-US" sz="2500" kern="1200" dirty="0"/>
        </a:p>
      </dsp:txBody>
      <dsp:txXfrm>
        <a:off x="48547" y="195940"/>
        <a:ext cx="7040329" cy="897406"/>
      </dsp:txXfrm>
    </dsp:sp>
    <dsp:sp modelId="{7F1A234D-0381-5C4D-895C-FCE9BBA39E6C}">
      <dsp:nvSpPr>
        <dsp:cNvPr id="0" name=""/>
        <dsp:cNvSpPr/>
      </dsp:nvSpPr>
      <dsp:spPr>
        <a:xfrm>
          <a:off x="0" y="1213894"/>
          <a:ext cx="7137423" cy="9945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u="none" kern="1200" dirty="0"/>
            <a:t>Components of Input: </a:t>
          </a:r>
          <a:r>
            <a:rPr lang="en-US" sz="2500" kern="1200" dirty="0"/>
            <a:t>Lectures &amp; Discussion Sections (Recitations) </a:t>
          </a:r>
          <a:endParaRPr lang="en-US" sz="2500" u="none" kern="1200" dirty="0"/>
        </a:p>
      </dsp:txBody>
      <dsp:txXfrm>
        <a:off x="48547" y="1262441"/>
        <a:ext cx="7040329" cy="897406"/>
      </dsp:txXfrm>
    </dsp:sp>
    <dsp:sp modelId="{D609A2F0-B15F-BE4B-AAC1-3E837B1F18E8}">
      <dsp:nvSpPr>
        <dsp:cNvPr id="0" name=""/>
        <dsp:cNvSpPr/>
      </dsp:nvSpPr>
      <dsp:spPr>
        <a:xfrm>
          <a:off x="0" y="2280394"/>
          <a:ext cx="7137423" cy="994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Lectures: Course Instructors (Hist &amp; POLS)</a:t>
          </a:r>
        </a:p>
      </dsp:txBody>
      <dsp:txXfrm>
        <a:off x="48547" y="2328941"/>
        <a:ext cx="7040329" cy="897406"/>
      </dsp:txXfrm>
    </dsp:sp>
    <dsp:sp modelId="{DB24E1B8-8D3A-8A4F-BF20-A97C351AE33D}">
      <dsp:nvSpPr>
        <dsp:cNvPr id="0" name=""/>
        <dsp:cNvSpPr/>
      </dsp:nvSpPr>
      <dsp:spPr>
        <a:xfrm>
          <a:off x="0" y="3346894"/>
          <a:ext cx="7137423"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Discussion Sections (Recitations): Interdisciplinary Co-Teaching (Grad </a:t>
          </a:r>
          <a:r>
            <a:rPr lang="en-US" sz="2500" kern="1200" dirty="0" err="1"/>
            <a:t>Sts</a:t>
          </a:r>
          <a:r>
            <a:rPr lang="en-US" sz="2500" kern="1200" dirty="0"/>
            <a:t> &amp; EAP Instructors) </a:t>
          </a:r>
        </a:p>
      </dsp:txBody>
      <dsp:txXfrm>
        <a:off x="48547" y="3395441"/>
        <a:ext cx="7040329"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519C1-F7A1-4F3C-B8EF-970A8B05A629}">
      <dsp:nvSpPr>
        <dsp:cNvPr id="0" name=""/>
        <dsp:cNvSpPr/>
      </dsp:nvSpPr>
      <dsp:spPr>
        <a:xfrm>
          <a:off x="649360" y="547364"/>
          <a:ext cx="1058995" cy="10589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DBF81-0D40-455D-A252-4C7F1C9B6435}">
      <dsp:nvSpPr>
        <dsp:cNvPr id="0" name=""/>
        <dsp:cNvSpPr/>
      </dsp:nvSpPr>
      <dsp:spPr>
        <a:xfrm>
          <a:off x="2196" y="1920335"/>
          <a:ext cx="23533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Course Director</a:t>
          </a:r>
        </a:p>
      </dsp:txBody>
      <dsp:txXfrm>
        <a:off x="2196" y="1920335"/>
        <a:ext cx="2353324" cy="720000"/>
      </dsp:txXfrm>
    </dsp:sp>
    <dsp:sp modelId="{12496790-DB54-4871-BC9D-2054D4615621}">
      <dsp:nvSpPr>
        <dsp:cNvPr id="0" name=""/>
        <dsp:cNvSpPr/>
      </dsp:nvSpPr>
      <dsp:spPr>
        <a:xfrm>
          <a:off x="3414516" y="547364"/>
          <a:ext cx="1058995" cy="1058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89FA67-6734-4FB8-92AC-F55AE81F813E}">
      <dsp:nvSpPr>
        <dsp:cNvPr id="0" name=""/>
        <dsp:cNvSpPr/>
      </dsp:nvSpPr>
      <dsp:spPr>
        <a:xfrm>
          <a:off x="2767352" y="1920335"/>
          <a:ext cx="23533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Course Coordinators </a:t>
          </a:r>
        </a:p>
      </dsp:txBody>
      <dsp:txXfrm>
        <a:off x="2767352" y="1920335"/>
        <a:ext cx="2353324" cy="720000"/>
      </dsp:txXfrm>
    </dsp:sp>
    <dsp:sp modelId="{5D06B027-F75E-42D1-B234-EDC31529ED7C}">
      <dsp:nvSpPr>
        <dsp:cNvPr id="0" name=""/>
        <dsp:cNvSpPr/>
      </dsp:nvSpPr>
      <dsp:spPr>
        <a:xfrm>
          <a:off x="6179671" y="547364"/>
          <a:ext cx="1058995" cy="1058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94019-7D54-4790-99A3-B1E58149ACFE}">
      <dsp:nvSpPr>
        <dsp:cNvPr id="0" name=""/>
        <dsp:cNvSpPr/>
      </dsp:nvSpPr>
      <dsp:spPr>
        <a:xfrm>
          <a:off x="5532507" y="1920335"/>
          <a:ext cx="23533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Course Instructors </a:t>
          </a:r>
        </a:p>
      </dsp:txBody>
      <dsp:txXfrm>
        <a:off x="5532507" y="1920335"/>
        <a:ext cx="2353324" cy="720000"/>
      </dsp:txXfrm>
    </dsp:sp>
    <dsp:sp modelId="{AAA9DC30-97D7-4A05-AB63-81D70EDC269F}">
      <dsp:nvSpPr>
        <dsp:cNvPr id="0" name=""/>
        <dsp:cNvSpPr/>
      </dsp:nvSpPr>
      <dsp:spPr>
        <a:xfrm>
          <a:off x="8944827" y="547364"/>
          <a:ext cx="1058995" cy="10589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1C7387-90B2-4690-AC23-F6FF01147FFB}">
      <dsp:nvSpPr>
        <dsp:cNvPr id="0" name=""/>
        <dsp:cNvSpPr/>
      </dsp:nvSpPr>
      <dsp:spPr>
        <a:xfrm>
          <a:off x="8297663" y="1920335"/>
          <a:ext cx="23533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dirty="0"/>
            <a:t>EAP Instructors &amp; Grad Students</a:t>
          </a:r>
        </a:p>
      </dsp:txBody>
      <dsp:txXfrm>
        <a:off x="8297663" y="1920335"/>
        <a:ext cx="2353324"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20DED-F275-4544-A8AF-8EE559FE7DE9}">
      <dsp:nvSpPr>
        <dsp:cNvPr id="0" name=""/>
        <dsp:cNvSpPr/>
      </dsp:nvSpPr>
      <dsp:spPr>
        <a:xfrm>
          <a:off x="221650" y="1058707"/>
          <a:ext cx="3998546" cy="2399127"/>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err="1">
              <a:solidFill>
                <a:schemeClr val="tx1"/>
              </a:solidFill>
            </a:rPr>
            <a:t>According</a:t>
          </a:r>
          <a:r>
            <a:rPr lang="tr-TR" sz="1600" kern="1200" dirty="0">
              <a:solidFill>
                <a:schemeClr val="tx1"/>
              </a:solidFill>
            </a:rPr>
            <a:t> </a:t>
          </a:r>
          <a:r>
            <a:rPr lang="tr-TR" sz="1600" kern="1200" dirty="0" err="1">
              <a:solidFill>
                <a:schemeClr val="tx1"/>
              </a:solidFill>
            </a:rPr>
            <a:t>to</a:t>
          </a:r>
          <a:r>
            <a:rPr lang="tr-TR" sz="1600" kern="1200" dirty="0">
              <a:solidFill>
                <a:schemeClr val="tx1"/>
              </a:solidFill>
            </a:rPr>
            <a:t> </a:t>
          </a:r>
          <a:r>
            <a:rPr lang="tr-TR" sz="1600" kern="1200" dirty="0" err="1">
              <a:solidFill>
                <a:schemeClr val="tx1"/>
              </a:solidFill>
            </a:rPr>
            <a:t>Raimes</a:t>
          </a:r>
          <a:r>
            <a:rPr lang="tr-TR" sz="1600" kern="1200" dirty="0">
              <a:solidFill>
                <a:schemeClr val="tx1"/>
              </a:solidFill>
            </a:rPr>
            <a:t>, </a:t>
          </a:r>
          <a:r>
            <a:rPr lang="tr-TR" sz="1600" kern="1200" dirty="0" err="1">
              <a:solidFill>
                <a:schemeClr val="tx1"/>
              </a:solidFill>
            </a:rPr>
            <a:t>the</a:t>
          </a:r>
          <a:r>
            <a:rPr lang="tr-TR" sz="1600" kern="1200" dirty="0">
              <a:solidFill>
                <a:schemeClr val="tx1"/>
              </a:solidFill>
            </a:rPr>
            <a:t> ‘</a:t>
          </a:r>
          <a:r>
            <a:rPr lang="tr-TR" sz="1600" kern="1200" dirty="0" err="1">
              <a:solidFill>
                <a:schemeClr val="tx1"/>
              </a:solidFill>
            </a:rPr>
            <a:t>butler</a:t>
          </a:r>
          <a:r>
            <a:rPr lang="tr-TR" sz="1600" kern="1200" dirty="0">
              <a:solidFill>
                <a:schemeClr val="tx1"/>
              </a:solidFill>
            </a:rPr>
            <a:t> </a:t>
          </a:r>
          <a:r>
            <a:rPr lang="tr-TR" sz="1600" kern="1200" dirty="0" err="1">
              <a:solidFill>
                <a:schemeClr val="tx1"/>
              </a:solidFill>
            </a:rPr>
            <a:t>stance</a:t>
          </a:r>
          <a:r>
            <a:rPr lang="tr-TR" sz="1600" kern="1200" dirty="0">
              <a:solidFill>
                <a:schemeClr val="tx1"/>
              </a:solidFill>
            </a:rPr>
            <a:t>’ </a:t>
          </a:r>
          <a:r>
            <a:rPr lang="tr-TR" sz="1600" kern="1200" dirty="0" err="1">
              <a:solidFill>
                <a:schemeClr val="tx1"/>
              </a:solidFill>
            </a:rPr>
            <a:t>designation</a:t>
          </a:r>
          <a:r>
            <a:rPr lang="tr-TR" sz="1600" kern="1200" dirty="0">
              <a:solidFill>
                <a:schemeClr val="tx1"/>
              </a:solidFill>
            </a:rPr>
            <a:t> is </a:t>
          </a:r>
          <a:r>
            <a:rPr lang="tr-TR" sz="1600" kern="1200" dirty="0" err="1">
              <a:solidFill>
                <a:schemeClr val="tx1"/>
              </a:solidFill>
            </a:rPr>
            <a:t>predicated</a:t>
          </a:r>
          <a:r>
            <a:rPr lang="tr-TR" sz="1600" kern="1200" dirty="0">
              <a:solidFill>
                <a:schemeClr val="tx1"/>
              </a:solidFill>
            </a:rPr>
            <a:t> on </a:t>
          </a:r>
          <a:r>
            <a:rPr lang="tr-TR" sz="1600" kern="1200" dirty="0" err="1">
              <a:solidFill>
                <a:schemeClr val="tx1"/>
              </a:solidFill>
            </a:rPr>
            <a:t>the</a:t>
          </a:r>
          <a:r>
            <a:rPr lang="tr-TR" sz="1600" kern="1200" dirty="0">
              <a:solidFill>
                <a:schemeClr val="tx1"/>
              </a:solidFill>
            </a:rPr>
            <a:t> </a:t>
          </a:r>
          <a:r>
            <a:rPr lang="tr-TR" sz="1600" kern="1200" dirty="0" err="1">
              <a:solidFill>
                <a:schemeClr val="tx1"/>
              </a:solidFill>
            </a:rPr>
            <a:t>assumption</a:t>
          </a:r>
          <a:r>
            <a:rPr lang="tr-TR" sz="1600" kern="1200" dirty="0">
              <a:solidFill>
                <a:schemeClr val="tx1"/>
              </a:solidFill>
            </a:rPr>
            <a:t> </a:t>
          </a:r>
          <a:r>
            <a:rPr lang="tr-TR" sz="1600" kern="1200" dirty="0" err="1">
              <a:solidFill>
                <a:schemeClr val="tx1"/>
              </a:solidFill>
            </a:rPr>
            <a:t>that</a:t>
          </a:r>
          <a:r>
            <a:rPr lang="tr-TR" sz="1600" kern="1200" dirty="0">
              <a:solidFill>
                <a:schemeClr val="tx1"/>
              </a:solidFill>
            </a:rPr>
            <a:t> </a:t>
          </a:r>
          <a:r>
            <a:rPr lang="tr-TR" sz="1600" kern="1200" dirty="0" err="1">
              <a:solidFill>
                <a:schemeClr val="tx1"/>
              </a:solidFill>
            </a:rPr>
            <a:t>writing</a:t>
          </a:r>
          <a:r>
            <a:rPr lang="tr-TR" sz="1600" kern="1200" dirty="0">
              <a:solidFill>
                <a:schemeClr val="tx1"/>
              </a:solidFill>
            </a:rPr>
            <a:t> </a:t>
          </a:r>
          <a:r>
            <a:rPr lang="tr-TR" sz="1600" kern="1200" dirty="0" err="1">
              <a:solidFill>
                <a:schemeClr val="tx1"/>
              </a:solidFill>
            </a:rPr>
            <a:t>courses</a:t>
          </a:r>
          <a:r>
            <a:rPr lang="tr-TR" sz="1600" kern="1200" dirty="0">
              <a:solidFill>
                <a:schemeClr val="tx1"/>
              </a:solidFill>
            </a:rPr>
            <a:t> (</a:t>
          </a:r>
          <a:r>
            <a:rPr lang="tr-TR" sz="1600" kern="1200" dirty="0" err="1">
              <a:solidFill>
                <a:schemeClr val="tx1"/>
              </a:solidFill>
            </a:rPr>
            <a:t>such</a:t>
          </a:r>
          <a:r>
            <a:rPr lang="tr-TR" sz="1600" kern="1200" dirty="0">
              <a:solidFill>
                <a:schemeClr val="tx1"/>
              </a:solidFill>
            </a:rPr>
            <a:t> as  EAP  </a:t>
          </a:r>
          <a:r>
            <a:rPr lang="tr-TR" sz="1600" kern="1200" dirty="0" err="1">
              <a:solidFill>
                <a:schemeClr val="tx1"/>
              </a:solidFill>
            </a:rPr>
            <a:t>courses</a:t>
          </a:r>
          <a:r>
            <a:rPr lang="tr-TR" sz="1600" kern="1200" dirty="0">
              <a:solidFill>
                <a:schemeClr val="tx1"/>
              </a:solidFill>
            </a:rPr>
            <a:t>)  </a:t>
          </a:r>
          <a:r>
            <a:rPr lang="tr-TR" sz="1600" kern="1200" dirty="0" err="1">
              <a:solidFill>
                <a:schemeClr val="tx1"/>
              </a:solidFill>
            </a:rPr>
            <a:t>are</a:t>
          </a:r>
          <a:r>
            <a:rPr lang="tr-TR" sz="1600" kern="1200" dirty="0">
              <a:solidFill>
                <a:schemeClr val="tx1"/>
              </a:solidFill>
            </a:rPr>
            <a:t>  ‘service  </a:t>
          </a:r>
          <a:r>
            <a:rPr lang="tr-TR" sz="1600" kern="1200" dirty="0" err="1">
              <a:solidFill>
                <a:schemeClr val="tx1"/>
              </a:solidFill>
            </a:rPr>
            <a:t>courses</a:t>
          </a:r>
          <a:r>
            <a:rPr lang="tr-TR" sz="1600" kern="1200" dirty="0">
              <a:solidFill>
                <a:schemeClr val="tx1"/>
              </a:solidFill>
            </a:rPr>
            <a:t>,  in  </a:t>
          </a:r>
          <a:r>
            <a:rPr lang="tr-TR" sz="1600" kern="1200" dirty="0" err="1">
              <a:solidFill>
                <a:schemeClr val="tx1"/>
              </a:solidFill>
            </a:rPr>
            <a:t>the</a:t>
          </a:r>
          <a:r>
            <a:rPr lang="tr-TR" sz="1600" kern="1200" dirty="0">
              <a:solidFill>
                <a:schemeClr val="tx1"/>
              </a:solidFill>
            </a:rPr>
            <a:t>  service  of  </a:t>
          </a:r>
          <a:r>
            <a:rPr lang="tr-TR" sz="1600" kern="1200" dirty="0" err="1">
              <a:solidFill>
                <a:schemeClr val="tx1"/>
              </a:solidFill>
            </a:rPr>
            <a:t>the</a:t>
          </a:r>
          <a:r>
            <a:rPr lang="tr-TR" sz="1600" kern="1200" dirty="0">
              <a:solidFill>
                <a:schemeClr val="tx1"/>
              </a:solidFill>
            </a:rPr>
            <a:t>  </a:t>
          </a:r>
          <a:r>
            <a:rPr lang="tr-TR" sz="1600" kern="1200" dirty="0" err="1">
              <a:solidFill>
                <a:schemeClr val="tx1"/>
              </a:solidFill>
            </a:rPr>
            <a:t>larger</a:t>
          </a:r>
          <a:r>
            <a:rPr lang="tr-TR" sz="1600" kern="1200" dirty="0">
              <a:solidFill>
                <a:schemeClr val="tx1"/>
              </a:solidFill>
            </a:rPr>
            <a:t>  </a:t>
          </a:r>
          <a:r>
            <a:rPr lang="tr-TR" sz="1600" kern="1200" dirty="0" err="1">
              <a:solidFill>
                <a:schemeClr val="tx1"/>
              </a:solidFill>
            </a:rPr>
            <a:t>community</a:t>
          </a:r>
          <a:r>
            <a:rPr lang="tr-TR" sz="1600" kern="1200" dirty="0">
              <a:solidFill>
                <a:schemeClr val="tx1"/>
              </a:solidFill>
            </a:rPr>
            <a:t>  ...  [a  </a:t>
          </a:r>
          <a:r>
            <a:rPr lang="tr-TR" sz="1600" kern="1200" dirty="0" err="1">
              <a:solidFill>
                <a:schemeClr val="tx1"/>
              </a:solidFill>
            </a:rPr>
            <a:t>view</a:t>
          </a:r>
          <a:r>
            <a:rPr lang="tr-TR" sz="1600" kern="1200" dirty="0">
              <a:solidFill>
                <a:schemeClr val="tx1"/>
              </a:solidFill>
            </a:rPr>
            <a:t>  </a:t>
          </a:r>
          <a:r>
            <a:rPr lang="tr-TR" sz="1600" kern="1200" dirty="0" err="1">
              <a:solidFill>
                <a:schemeClr val="tx1"/>
              </a:solidFill>
            </a:rPr>
            <a:t>that</a:t>
          </a:r>
          <a:r>
            <a:rPr lang="tr-TR" sz="1600" kern="1200" dirty="0">
              <a:solidFill>
                <a:schemeClr val="tx1"/>
              </a:solidFill>
            </a:rPr>
            <a:t>]  </a:t>
          </a:r>
          <a:r>
            <a:rPr lang="tr-TR" sz="1600" kern="1200" dirty="0" err="1">
              <a:solidFill>
                <a:schemeClr val="tx1"/>
              </a:solidFill>
            </a:rPr>
            <a:t>positions</a:t>
          </a:r>
          <a:r>
            <a:rPr lang="tr-TR" sz="1600" kern="1200" dirty="0">
              <a:solidFill>
                <a:schemeClr val="tx1"/>
              </a:solidFill>
            </a:rPr>
            <a:t>  </a:t>
          </a:r>
          <a:r>
            <a:rPr lang="tr-TR" sz="1600" kern="1200" dirty="0" err="1">
              <a:solidFill>
                <a:schemeClr val="tx1"/>
              </a:solidFill>
            </a:rPr>
            <a:t>language</a:t>
          </a:r>
          <a:r>
            <a:rPr lang="tr-TR" sz="1600" kern="1200" dirty="0">
              <a:solidFill>
                <a:schemeClr val="tx1"/>
              </a:solidFill>
            </a:rPr>
            <a:t>  </a:t>
          </a:r>
          <a:r>
            <a:rPr lang="tr-TR" sz="1600" kern="1200" dirty="0" err="1">
              <a:solidFill>
                <a:schemeClr val="tx1"/>
              </a:solidFill>
            </a:rPr>
            <a:t>and</a:t>
          </a:r>
          <a:r>
            <a:rPr lang="tr-TR" sz="1600" kern="1200" dirty="0">
              <a:solidFill>
                <a:schemeClr val="tx1"/>
              </a:solidFill>
            </a:rPr>
            <a:t>  </a:t>
          </a:r>
          <a:r>
            <a:rPr lang="tr-TR" sz="1600" kern="1200" dirty="0" err="1">
              <a:solidFill>
                <a:schemeClr val="tx1"/>
              </a:solidFill>
            </a:rPr>
            <a:t>composition</a:t>
          </a:r>
          <a:r>
            <a:rPr lang="tr-TR" sz="1600" kern="1200" dirty="0">
              <a:solidFill>
                <a:schemeClr val="tx1"/>
              </a:solidFill>
            </a:rPr>
            <a:t>  </a:t>
          </a:r>
          <a:r>
            <a:rPr lang="tr-TR" sz="1600" kern="1200" dirty="0" err="1">
              <a:solidFill>
                <a:schemeClr val="tx1"/>
              </a:solidFill>
            </a:rPr>
            <a:t>courses</a:t>
          </a:r>
          <a:r>
            <a:rPr lang="tr-TR" sz="1600" kern="1200" dirty="0">
              <a:solidFill>
                <a:schemeClr val="tx1"/>
              </a:solidFill>
            </a:rPr>
            <a:t> </a:t>
          </a:r>
          <a:r>
            <a:rPr lang="tr-TR" sz="1600" kern="1200" dirty="0" err="1">
              <a:solidFill>
                <a:schemeClr val="tx1"/>
              </a:solidFill>
            </a:rPr>
            <a:t>outside</a:t>
          </a:r>
          <a:r>
            <a:rPr lang="tr-TR" sz="1600" kern="1200" dirty="0">
              <a:solidFill>
                <a:schemeClr val="tx1"/>
              </a:solidFill>
            </a:rPr>
            <a:t> of </a:t>
          </a:r>
          <a:r>
            <a:rPr lang="tr-TR" sz="1600" kern="1200" dirty="0" err="1">
              <a:solidFill>
                <a:schemeClr val="tx1"/>
              </a:solidFill>
            </a:rPr>
            <a:t>academia</a:t>
          </a:r>
          <a:r>
            <a:rPr lang="tr-TR" sz="1600" kern="1200" dirty="0">
              <a:solidFill>
                <a:schemeClr val="tx1"/>
              </a:solidFill>
            </a:rPr>
            <a:t>, </a:t>
          </a:r>
          <a:r>
            <a:rPr lang="tr-TR" sz="1600" kern="1200" dirty="0" err="1">
              <a:solidFill>
                <a:schemeClr val="tx1"/>
              </a:solidFill>
            </a:rPr>
            <a:t>with</a:t>
          </a:r>
          <a:r>
            <a:rPr lang="tr-TR" sz="1600" kern="1200" dirty="0">
              <a:solidFill>
                <a:schemeClr val="tx1"/>
              </a:solidFill>
            </a:rPr>
            <a:t> </a:t>
          </a:r>
          <a:r>
            <a:rPr lang="tr-TR" sz="1600" kern="1200" dirty="0" err="1">
              <a:solidFill>
                <a:schemeClr val="tx1"/>
              </a:solidFill>
            </a:rPr>
            <a:t>no</a:t>
          </a:r>
          <a:r>
            <a:rPr lang="tr-TR" sz="1600" kern="1200" dirty="0">
              <a:solidFill>
                <a:schemeClr val="tx1"/>
              </a:solidFill>
            </a:rPr>
            <a:t> </a:t>
          </a:r>
          <a:r>
            <a:rPr lang="tr-TR" sz="1600" kern="1200" dirty="0" err="1">
              <a:solidFill>
                <a:schemeClr val="tx1"/>
              </a:solidFill>
            </a:rPr>
            <a:t>academic</a:t>
          </a:r>
          <a:r>
            <a:rPr lang="tr-TR" sz="1600" kern="1200" dirty="0">
              <a:solidFill>
                <a:schemeClr val="tx1"/>
              </a:solidFill>
            </a:rPr>
            <a:t> </a:t>
          </a:r>
          <a:r>
            <a:rPr lang="tr-TR" sz="1600" kern="1200" dirty="0" err="1">
              <a:solidFill>
                <a:schemeClr val="tx1"/>
              </a:solidFill>
            </a:rPr>
            <a:t>process</a:t>
          </a:r>
          <a:r>
            <a:rPr lang="tr-TR" sz="1600" kern="1200" dirty="0">
              <a:solidFill>
                <a:schemeClr val="tx1"/>
              </a:solidFill>
            </a:rPr>
            <a:t> of </a:t>
          </a:r>
          <a:r>
            <a:rPr lang="tr-TR" sz="1600" kern="1200" dirty="0" err="1">
              <a:solidFill>
                <a:schemeClr val="tx1"/>
              </a:solidFill>
            </a:rPr>
            <a:t>their</a:t>
          </a:r>
          <a:r>
            <a:rPr lang="tr-TR" sz="1600" kern="1200" dirty="0">
              <a:solidFill>
                <a:schemeClr val="tx1"/>
              </a:solidFill>
            </a:rPr>
            <a:t> </a:t>
          </a:r>
          <a:r>
            <a:rPr lang="tr-TR" sz="1600" kern="1200" dirty="0" err="1">
              <a:solidFill>
                <a:schemeClr val="tx1"/>
              </a:solidFill>
            </a:rPr>
            <a:t>own</a:t>
          </a:r>
          <a:r>
            <a:rPr lang="tr-TR" sz="1600" kern="1200" dirty="0">
              <a:solidFill>
                <a:schemeClr val="tx1"/>
              </a:solidFill>
            </a:rPr>
            <a:t>’ (p. 243)</a:t>
          </a:r>
          <a:endParaRPr lang="en-US" sz="1600" kern="1200" dirty="0">
            <a:solidFill>
              <a:schemeClr val="tx1"/>
            </a:solidFill>
          </a:endParaRPr>
        </a:p>
      </dsp:txBody>
      <dsp:txXfrm>
        <a:off x="291918" y="1128975"/>
        <a:ext cx="3858010" cy="2258591"/>
      </dsp:txXfrm>
    </dsp:sp>
    <dsp:sp modelId="{34B9E0E0-05D1-0648-BB17-F66A4630D2F3}">
      <dsp:nvSpPr>
        <dsp:cNvPr id="0" name=""/>
        <dsp:cNvSpPr/>
      </dsp:nvSpPr>
      <dsp:spPr>
        <a:xfrm rot="21568210">
          <a:off x="4534520" y="1737975"/>
          <a:ext cx="666424" cy="9916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4534524" y="1937227"/>
        <a:ext cx="466497" cy="594983"/>
      </dsp:txXfrm>
    </dsp:sp>
    <dsp:sp modelId="{D1480561-38C9-C040-ABF4-A5D19C8743EF}">
      <dsp:nvSpPr>
        <dsp:cNvPr id="0" name=""/>
        <dsp:cNvSpPr/>
      </dsp:nvSpPr>
      <dsp:spPr>
        <a:xfrm>
          <a:off x="5477547" y="713425"/>
          <a:ext cx="4569739" cy="298720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err="1">
              <a:solidFill>
                <a:schemeClr val="tx1"/>
              </a:solidFill>
            </a:rPr>
            <a:t>Within</a:t>
          </a:r>
          <a:r>
            <a:rPr lang="tr-TR" sz="1600" kern="1200" dirty="0">
              <a:solidFill>
                <a:schemeClr val="tx1"/>
              </a:solidFill>
            </a:rPr>
            <a:t> </a:t>
          </a:r>
          <a:r>
            <a:rPr lang="tr-TR" sz="1600" kern="1200" dirty="0" err="1">
              <a:solidFill>
                <a:schemeClr val="tx1"/>
              </a:solidFill>
            </a:rPr>
            <a:t>institutions</a:t>
          </a:r>
          <a:r>
            <a:rPr lang="tr-TR" sz="1600" kern="1200" dirty="0">
              <a:solidFill>
                <a:schemeClr val="tx1"/>
              </a:solidFill>
            </a:rPr>
            <a:t>, EAP </a:t>
          </a:r>
          <a:r>
            <a:rPr lang="tr-TR" sz="1600" kern="1200" dirty="0" err="1">
              <a:solidFill>
                <a:schemeClr val="tx1"/>
              </a:solidFill>
            </a:rPr>
            <a:t>practitioners</a:t>
          </a:r>
          <a:r>
            <a:rPr lang="tr-TR" sz="1600" kern="1200" dirty="0">
              <a:solidFill>
                <a:schemeClr val="tx1"/>
              </a:solidFill>
            </a:rPr>
            <a:t> </a:t>
          </a:r>
          <a:r>
            <a:rPr lang="tr-TR" sz="1600" kern="1200" dirty="0" err="1">
              <a:solidFill>
                <a:schemeClr val="tx1"/>
              </a:solidFill>
            </a:rPr>
            <a:t>adopting</a:t>
          </a:r>
          <a:r>
            <a:rPr lang="tr-TR" sz="1600" kern="1200" dirty="0">
              <a:solidFill>
                <a:schemeClr val="tx1"/>
              </a:solidFill>
            </a:rPr>
            <a:t> </a:t>
          </a:r>
          <a:r>
            <a:rPr lang="tr-TR" sz="1600" kern="1200" dirty="0" err="1">
              <a:solidFill>
                <a:schemeClr val="tx1"/>
              </a:solidFill>
            </a:rPr>
            <a:t>the</a:t>
          </a:r>
          <a:r>
            <a:rPr lang="tr-TR" sz="1600" kern="1200" dirty="0">
              <a:solidFill>
                <a:schemeClr val="tx1"/>
              </a:solidFill>
            </a:rPr>
            <a:t> ‘</a:t>
          </a:r>
          <a:r>
            <a:rPr lang="tr-TR" sz="1600" kern="1200" dirty="0" err="1">
              <a:solidFill>
                <a:schemeClr val="tx1"/>
              </a:solidFill>
            </a:rPr>
            <a:t>butler</a:t>
          </a:r>
          <a:r>
            <a:rPr lang="tr-TR" sz="1600" kern="1200" dirty="0">
              <a:solidFill>
                <a:schemeClr val="tx1"/>
              </a:solidFill>
            </a:rPr>
            <a:t> </a:t>
          </a:r>
          <a:r>
            <a:rPr lang="tr-TR" sz="1600" kern="1200" dirty="0" err="1">
              <a:solidFill>
                <a:schemeClr val="tx1"/>
              </a:solidFill>
            </a:rPr>
            <a:t>stance</a:t>
          </a:r>
          <a:r>
            <a:rPr lang="tr-TR" sz="1600" kern="1200" dirty="0">
              <a:solidFill>
                <a:schemeClr val="tx1"/>
              </a:solidFill>
            </a:rPr>
            <a:t>’ </a:t>
          </a:r>
          <a:r>
            <a:rPr lang="tr-TR" sz="1600" kern="1200" dirty="0" err="1">
              <a:solidFill>
                <a:schemeClr val="tx1"/>
              </a:solidFill>
            </a:rPr>
            <a:t>are</a:t>
          </a:r>
          <a:r>
            <a:rPr lang="tr-TR" sz="1600" kern="1200" dirty="0">
              <a:solidFill>
                <a:schemeClr val="tx1"/>
              </a:solidFill>
            </a:rPr>
            <a:t> </a:t>
          </a:r>
          <a:r>
            <a:rPr lang="tr-TR" sz="1600" kern="1200" dirty="0" err="1">
              <a:solidFill>
                <a:schemeClr val="tx1"/>
              </a:solidFill>
            </a:rPr>
            <a:t>expected</a:t>
          </a:r>
          <a:r>
            <a:rPr lang="tr-TR" sz="1600" kern="1200" dirty="0">
              <a:solidFill>
                <a:schemeClr val="tx1"/>
              </a:solidFill>
            </a:rPr>
            <a:t> </a:t>
          </a:r>
          <a:r>
            <a:rPr lang="tr-TR" sz="1600" kern="1200" dirty="0" err="1">
              <a:solidFill>
                <a:schemeClr val="tx1"/>
              </a:solidFill>
            </a:rPr>
            <a:t>to</a:t>
          </a:r>
          <a:r>
            <a:rPr lang="tr-TR" sz="1600" kern="1200" dirty="0">
              <a:solidFill>
                <a:schemeClr val="tx1"/>
              </a:solidFill>
            </a:rPr>
            <a:t> </a:t>
          </a:r>
          <a:r>
            <a:rPr lang="tr-TR" sz="1600" kern="1200" dirty="0" err="1">
              <a:solidFill>
                <a:schemeClr val="tx1"/>
              </a:solidFill>
            </a:rPr>
            <a:t>adopt</a:t>
          </a:r>
          <a:r>
            <a:rPr lang="tr-TR" sz="1600" kern="1200" dirty="0">
              <a:solidFill>
                <a:schemeClr val="tx1"/>
              </a:solidFill>
            </a:rPr>
            <a:t> </a:t>
          </a:r>
          <a:r>
            <a:rPr lang="tr-TR" sz="1600" kern="1200" dirty="0" err="1">
              <a:solidFill>
                <a:schemeClr val="tx1"/>
              </a:solidFill>
            </a:rPr>
            <a:t>the</a:t>
          </a:r>
          <a:r>
            <a:rPr lang="tr-TR" sz="1600" kern="1200" dirty="0">
              <a:solidFill>
                <a:schemeClr val="tx1"/>
              </a:solidFill>
            </a:rPr>
            <a:t> </a:t>
          </a:r>
          <a:r>
            <a:rPr lang="tr-TR" sz="1600" kern="1200" dirty="0" err="1">
              <a:solidFill>
                <a:schemeClr val="tx1"/>
              </a:solidFill>
            </a:rPr>
            <a:t>identity</a:t>
          </a:r>
          <a:r>
            <a:rPr lang="tr-TR" sz="1600" kern="1200" dirty="0">
              <a:solidFill>
                <a:schemeClr val="tx1"/>
              </a:solidFill>
            </a:rPr>
            <a:t> of </a:t>
          </a:r>
          <a:r>
            <a:rPr lang="tr-TR" sz="1600" kern="1200" dirty="0" err="1">
              <a:solidFill>
                <a:schemeClr val="tx1"/>
              </a:solidFill>
            </a:rPr>
            <a:t>skilled</a:t>
          </a:r>
          <a:r>
            <a:rPr lang="tr-TR" sz="1600" kern="1200" dirty="0">
              <a:solidFill>
                <a:schemeClr val="tx1"/>
              </a:solidFill>
            </a:rPr>
            <a:t> </a:t>
          </a:r>
          <a:r>
            <a:rPr lang="tr-TR" sz="1600" kern="1200" dirty="0" err="1">
              <a:solidFill>
                <a:schemeClr val="tx1"/>
              </a:solidFill>
            </a:rPr>
            <a:t>technicians</a:t>
          </a:r>
          <a:r>
            <a:rPr lang="tr-TR" sz="1600" kern="1200" dirty="0">
              <a:solidFill>
                <a:schemeClr val="tx1"/>
              </a:solidFill>
            </a:rPr>
            <a:t> </a:t>
          </a:r>
          <a:r>
            <a:rPr lang="tr-TR" sz="1600" kern="1200" dirty="0" err="1">
              <a:solidFill>
                <a:schemeClr val="tx1"/>
              </a:solidFill>
            </a:rPr>
            <a:t>whose</a:t>
          </a:r>
          <a:r>
            <a:rPr lang="tr-TR" sz="1600" kern="1200" dirty="0">
              <a:solidFill>
                <a:schemeClr val="tx1"/>
              </a:solidFill>
            </a:rPr>
            <a:t> </a:t>
          </a:r>
          <a:r>
            <a:rPr lang="tr-TR" sz="1600" kern="1200" dirty="0" err="1">
              <a:solidFill>
                <a:schemeClr val="tx1"/>
              </a:solidFill>
            </a:rPr>
            <a:t>work</a:t>
          </a:r>
          <a:r>
            <a:rPr lang="tr-TR" sz="1600" kern="1200" dirty="0">
              <a:solidFill>
                <a:schemeClr val="tx1"/>
              </a:solidFill>
            </a:rPr>
            <a:t> </a:t>
          </a:r>
          <a:r>
            <a:rPr lang="tr-TR" sz="1600" kern="1200" dirty="0" err="1">
              <a:solidFill>
                <a:schemeClr val="tx1"/>
              </a:solidFill>
            </a:rPr>
            <a:t>supports</a:t>
          </a:r>
          <a:r>
            <a:rPr lang="tr-TR" sz="1600" kern="1200" dirty="0">
              <a:solidFill>
                <a:schemeClr val="tx1"/>
              </a:solidFill>
            </a:rPr>
            <a:t> </a:t>
          </a:r>
          <a:r>
            <a:rPr lang="tr-TR" sz="1600" kern="1200" dirty="0" err="1">
              <a:solidFill>
                <a:schemeClr val="tx1"/>
              </a:solidFill>
            </a:rPr>
            <a:t>the</a:t>
          </a:r>
          <a:r>
            <a:rPr lang="tr-TR" sz="1600" kern="1200" dirty="0">
              <a:solidFill>
                <a:schemeClr val="tx1"/>
              </a:solidFill>
            </a:rPr>
            <a:t> </a:t>
          </a:r>
          <a:r>
            <a:rPr lang="tr-TR" sz="1600" kern="1200" dirty="0" err="1">
              <a:solidFill>
                <a:schemeClr val="tx1"/>
              </a:solidFill>
            </a:rPr>
            <a:t>larger</a:t>
          </a:r>
          <a:r>
            <a:rPr lang="tr-TR" sz="1600" kern="1200" dirty="0">
              <a:solidFill>
                <a:schemeClr val="tx1"/>
              </a:solidFill>
            </a:rPr>
            <a:t> </a:t>
          </a:r>
          <a:r>
            <a:rPr lang="tr-TR" sz="1600" kern="1200" dirty="0" err="1">
              <a:solidFill>
                <a:schemeClr val="tx1"/>
              </a:solidFill>
            </a:rPr>
            <a:t>enterprise</a:t>
          </a:r>
          <a:r>
            <a:rPr lang="tr-TR" sz="1600" kern="1200" dirty="0">
              <a:solidFill>
                <a:schemeClr val="tx1"/>
              </a:solidFill>
            </a:rPr>
            <a:t> of </a:t>
          </a:r>
          <a:r>
            <a:rPr lang="tr-TR" sz="1600" kern="1200" dirty="0" err="1">
              <a:solidFill>
                <a:schemeClr val="tx1"/>
              </a:solidFill>
            </a:rPr>
            <a:t>the</a:t>
          </a:r>
          <a:r>
            <a:rPr lang="tr-TR" sz="1600" kern="1200" dirty="0">
              <a:solidFill>
                <a:schemeClr val="tx1"/>
              </a:solidFill>
            </a:rPr>
            <a:t> </a:t>
          </a:r>
          <a:r>
            <a:rPr lang="tr-TR" sz="1600" kern="1200" dirty="0" err="1">
              <a:solidFill>
                <a:schemeClr val="tx1"/>
              </a:solidFill>
            </a:rPr>
            <a:t>university</a:t>
          </a:r>
          <a:r>
            <a:rPr lang="tr-TR" sz="1600" kern="1200" dirty="0">
              <a:solidFill>
                <a:schemeClr val="tx1"/>
              </a:solidFill>
            </a:rPr>
            <a:t> in </a:t>
          </a:r>
          <a:r>
            <a:rPr lang="tr-TR" sz="1600" kern="1200" dirty="0" err="1">
              <a:solidFill>
                <a:schemeClr val="tx1"/>
              </a:solidFill>
            </a:rPr>
            <a:t>terms</a:t>
          </a:r>
          <a:r>
            <a:rPr lang="tr-TR" sz="1600" kern="1200" dirty="0">
              <a:solidFill>
                <a:schemeClr val="tx1"/>
              </a:solidFill>
            </a:rPr>
            <a:t> of </a:t>
          </a:r>
          <a:r>
            <a:rPr lang="tr-TR" sz="1600" kern="1200" dirty="0" err="1">
              <a:solidFill>
                <a:schemeClr val="tx1"/>
              </a:solidFill>
            </a:rPr>
            <a:t>language</a:t>
          </a:r>
          <a:r>
            <a:rPr lang="tr-TR" sz="1600" kern="1200" dirty="0">
              <a:solidFill>
                <a:schemeClr val="tx1"/>
              </a:solidFill>
            </a:rPr>
            <a:t> </a:t>
          </a:r>
          <a:r>
            <a:rPr lang="tr-TR" sz="1600" kern="1200" dirty="0" err="1">
              <a:solidFill>
                <a:schemeClr val="tx1"/>
              </a:solidFill>
            </a:rPr>
            <a:t>competence</a:t>
          </a:r>
          <a:r>
            <a:rPr lang="tr-TR" sz="1600" kern="1200" dirty="0">
              <a:solidFill>
                <a:schemeClr val="tx1"/>
              </a:solidFill>
            </a:rPr>
            <a:t> </a:t>
          </a:r>
          <a:r>
            <a:rPr lang="tr-TR" sz="1600" kern="1200" dirty="0" err="1">
              <a:solidFill>
                <a:schemeClr val="tx1"/>
              </a:solidFill>
            </a:rPr>
            <a:t>development</a:t>
          </a:r>
          <a:r>
            <a:rPr lang="tr-TR" sz="1600" kern="1200" dirty="0">
              <a:solidFill>
                <a:schemeClr val="tx1"/>
              </a:solidFill>
            </a:rPr>
            <a:t>, but </a:t>
          </a:r>
          <a:r>
            <a:rPr lang="tr-TR" sz="1600" kern="1200" dirty="0" err="1">
              <a:solidFill>
                <a:schemeClr val="tx1"/>
              </a:solidFill>
            </a:rPr>
            <a:t>they</a:t>
          </a:r>
          <a:r>
            <a:rPr lang="tr-TR" sz="1600" kern="1200" dirty="0">
              <a:solidFill>
                <a:schemeClr val="tx1"/>
              </a:solidFill>
            </a:rPr>
            <a:t> </a:t>
          </a:r>
          <a:r>
            <a:rPr lang="tr-TR" sz="1600" kern="1200" dirty="0" err="1">
              <a:solidFill>
                <a:schemeClr val="tx1"/>
              </a:solidFill>
            </a:rPr>
            <a:t>are</a:t>
          </a:r>
          <a:r>
            <a:rPr lang="tr-TR" sz="1600" kern="1200" dirty="0">
              <a:solidFill>
                <a:schemeClr val="tx1"/>
              </a:solidFill>
            </a:rPr>
            <a:t> not </a:t>
          </a:r>
          <a:r>
            <a:rPr lang="tr-TR" sz="1600" kern="1200" dirty="0" err="1">
              <a:solidFill>
                <a:schemeClr val="tx1"/>
              </a:solidFill>
            </a:rPr>
            <a:t>required</a:t>
          </a:r>
          <a:r>
            <a:rPr lang="tr-TR" sz="1600" kern="1200" dirty="0">
              <a:solidFill>
                <a:schemeClr val="tx1"/>
              </a:solidFill>
            </a:rPr>
            <a:t> </a:t>
          </a:r>
          <a:r>
            <a:rPr lang="tr-TR" sz="1600" kern="1200" dirty="0" err="1">
              <a:solidFill>
                <a:schemeClr val="tx1"/>
              </a:solidFill>
            </a:rPr>
            <a:t>to</a:t>
          </a:r>
          <a:r>
            <a:rPr lang="tr-TR" sz="1600" kern="1200" dirty="0">
              <a:solidFill>
                <a:schemeClr val="tx1"/>
              </a:solidFill>
            </a:rPr>
            <a:t> </a:t>
          </a:r>
          <a:r>
            <a:rPr lang="tr-TR" sz="1600" kern="1200" dirty="0" err="1">
              <a:solidFill>
                <a:schemeClr val="tx1"/>
              </a:solidFill>
            </a:rPr>
            <a:t>engage</a:t>
          </a:r>
          <a:r>
            <a:rPr lang="tr-TR" sz="1600" kern="1200" dirty="0">
              <a:solidFill>
                <a:schemeClr val="tx1"/>
              </a:solidFill>
            </a:rPr>
            <a:t> </a:t>
          </a:r>
          <a:r>
            <a:rPr lang="tr-TR" sz="1600" kern="1200" dirty="0" err="1">
              <a:solidFill>
                <a:schemeClr val="tx1"/>
              </a:solidFill>
            </a:rPr>
            <a:t>intellectually</a:t>
          </a:r>
          <a:r>
            <a:rPr lang="tr-TR" sz="1600" kern="1200" dirty="0">
              <a:solidFill>
                <a:schemeClr val="tx1"/>
              </a:solidFill>
            </a:rPr>
            <a:t> </a:t>
          </a:r>
          <a:r>
            <a:rPr lang="tr-TR" sz="1600" kern="1200" dirty="0" err="1">
              <a:solidFill>
                <a:schemeClr val="tx1"/>
              </a:solidFill>
            </a:rPr>
            <a:t>with</a:t>
          </a:r>
          <a:r>
            <a:rPr lang="tr-TR" sz="1600" kern="1200" dirty="0">
              <a:solidFill>
                <a:schemeClr val="tx1"/>
              </a:solidFill>
            </a:rPr>
            <a:t> </a:t>
          </a:r>
          <a:r>
            <a:rPr lang="tr-TR" sz="1600" kern="1200" dirty="0" err="1">
              <a:solidFill>
                <a:schemeClr val="tx1"/>
              </a:solidFill>
            </a:rPr>
            <a:t>the</a:t>
          </a:r>
          <a:r>
            <a:rPr lang="tr-TR" sz="1600" kern="1200" dirty="0">
              <a:solidFill>
                <a:schemeClr val="tx1"/>
              </a:solidFill>
            </a:rPr>
            <a:t> </a:t>
          </a:r>
          <a:r>
            <a:rPr lang="tr-TR" sz="1600" kern="1200" dirty="0" err="1">
              <a:solidFill>
                <a:schemeClr val="tx1"/>
              </a:solidFill>
            </a:rPr>
            <a:t>larger</a:t>
          </a:r>
          <a:r>
            <a:rPr lang="tr-TR" sz="1600" kern="1200" dirty="0">
              <a:solidFill>
                <a:schemeClr val="tx1"/>
              </a:solidFill>
            </a:rPr>
            <a:t>, </a:t>
          </a:r>
          <a:r>
            <a:rPr lang="tr-TR" sz="1600" kern="1200" dirty="0" err="1">
              <a:solidFill>
                <a:schemeClr val="tx1"/>
              </a:solidFill>
            </a:rPr>
            <a:t>collective</a:t>
          </a:r>
          <a:r>
            <a:rPr lang="tr-TR" sz="1600" kern="1200" dirty="0">
              <a:solidFill>
                <a:schemeClr val="tx1"/>
              </a:solidFill>
            </a:rPr>
            <a:t> </a:t>
          </a:r>
          <a:r>
            <a:rPr lang="tr-TR" sz="1600" kern="1200" dirty="0" err="1">
              <a:solidFill>
                <a:schemeClr val="tx1"/>
              </a:solidFill>
            </a:rPr>
            <a:t>knowledge-building</a:t>
          </a:r>
          <a:r>
            <a:rPr lang="tr-TR" sz="1600" kern="1200" dirty="0">
              <a:solidFill>
                <a:schemeClr val="tx1"/>
              </a:solidFill>
            </a:rPr>
            <a:t> role of </a:t>
          </a:r>
          <a:r>
            <a:rPr lang="tr-TR" sz="1600" kern="1200" dirty="0" err="1">
              <a:solidFill>
                <a:schemeClr val="tx1"/>
              </a:solidFill>
            </a:rPr>
            <a:t>the</a:t>
          </a:r>
          <a:r>
            <a:rPr lang="tr-TR" sz="1600" kern="1200" dirty="0">
              <a:solidFill>
                <a:schemeClr val="tx1"/>
              </a:solidFill>
            </a:rPr>
            <a:t> </a:t>
          </a:r>
          <a:r>
            <a:rPr lang="tr-TR" sz="1600" kern="1200" dirty="0" err="1">
              <a:solidFill>
                <a:schemeClr val="tx1"/>
              </a:solidFill>
            </a:rPr>
            <a:t>university</a:t>
          </a:r>
          <a:r>
            <a:rPr lang="tr-TR" sz="1600" kern="1200" dirty="0">
              <a:solidFill>
                <a:schemeClr val="tx1"/>
              </a:solidFill>
            </a:rPr>
            <a:t>, </a:t>
          </a:r>
          <a:r>
            <a:rPr lang="tr-TR" sz="1600" kern="1200" dirty="0" err="1">
              <a:solidFill>
                <a:schemeClr val="tx1"/>
              </a:solidFill>
            </a:rPr>
            <a:t>such</a:t>
          </a:r>
          <a:r>
            <a:rPr lang="tr-TR" sz="1600" kern="1200" dirty="0">
              <a:solidFill>
                <a:schemeClr val="tx1"/>
              </a:solidFill>
            </a:rPr>
            <a:t> as in </a:t>
          </a:r>
          <a:r>
            <a:rPr lang="tr-TR" sz="1600" kern="1200" dirty="0" err="1">
              <a:solidFill>
                <a:schemeClr val="tx1"/>
              </a:solidFill>
            </a:rPr>
            <a:t>theory</a:t>
          </a:r>
          <a:r>
            <a:rPr lang="tr-TR" sz="1600" kern="1200" dirty="0">
              <a:solidFill>
                <a:schemeClr val="tx1"/>
              </a:solidFill>
            </a:rPr>
            <a:t> </a:t>
          </a:r>
          <a:r>
            <a:rPr lang="tr-TR" sz="1600" kern="1200" dirty="0" err="1">
              <a:solidFill>
                <a:schemeClr val="tx1"/>
              </a:solidFill>
            </a:rPr>
            <a:t>development</a:t>
          </a:r>
          <a:r>
            <a:rPr lang="tr-TR" sz="1600" kern="1200" dirty="0">
              <a:solidFill>
                <a:schemeClr val="tx1"/>
              </a:solidFill>
            </a:rPr>
            <a:t> </a:t>
          </a:r>
          <a:r>
            <a:rPr lang="tr-TR" sz="1600" kern="1200" dirty="0" err="1">
              <a:solidFill>
                <a:schemeClr val="tx1"/>
              </a:solidFill>
            </a:rPr>
            <a:t>or</a:t>
          </a:r>
          <a:r>
            <a:rPr lang="tr-TR" sz="1600" kern="1200" dirty="0">
              <a:solidFill>
                <a:schemeClr val="tx1"/>
              </a:solidFill>
            </a:rPr>
            <a:t> in </a:t>
          </a:r>
          <a:r>
            <a:rPr lang="tr-TR" sz="1600" kern="1200" dirty="0" err="1">
              <a:solidFill>
                <a:schemeClr val="tx1"/>
              </a:solidFill>
            </a:rPr>
            <a:t>undertaking</a:t>
          </a:r>
          <a:r>
            <a:rPr lang="tr-TR" sz="1600" kern="1200" dirty="0">
              <a:solidFill>
                <a:schemeClr val="tx1"/>
              </a:solidFill>
            </a:rPr>
            <a:t> </a:t>
          </a:r>
          <a:r>
            <a:rPr lang="tr-TR" sz="1600" kern="1200" dirty="0" err="1">
              <a:solidFill>
                <a:schemeClr val="tx1"/>
              </a:solidFill>
            </a:rPr>
            <a:t>research</a:t>
          </a:r>
          <a:r>
            <a:rPr lang="tr-TR" sz="1600" kern="1200" dirty="0">
              <a:solidFill>
                <a:schemeClr val="tx1"/>
              </a:solidFill>
            </a:rPr>
            <a:t> </a:t>
          </a:r>
          <a:r>
            <a:rPr lang="tr-TR" sz="1600" kern="1200" dirty="0" err="1">
              <a:solidFill>
                <a:schemeClr val="tx1"/>
              </a:solidFill>
            </a:rPr>
            <a:t>that</a:t>
          </a:r>
          <a:r>
            <a:rPr lang="tr-TR" sz="1600" kern="1200" dirty="0">
              <a:solidFill>
                <a:schemeClr val="tx1"/>
              </a:solidFill>
            </a:rPr>
            <a:t> </a:t>
          </a:r>
          <a:r>
            <a:rPr lang="tr-TR" sz="1600" kern="1200" dirty="0" err="1">
              <a:solidFill>
                <a:schemeClr val="tx1"/>
              </a:solidFill>
            </a:rPr>
            <a:t>relates</a:t>
          </a:r>
          <a:r>
            <a:rPr lang="tr-TR" sz="1600" kern="1200" dirty="0">
              <a:solidFill>
                <a:schemeClr val="tx1"/>
              </a:solidFill>
            </a:rPr>
            <a:t> </a:t>
          </a:r>
          <a:r>
            <a:rPr lang="tr-TR" sz="1600" kern="1200" dirty="0" err="1">
              <a:solidFill>
                <a:schemeClr val="tx1"/>
              </a:solidFill>
            </a:rPr>
            <a:t>to</a:t>
          </a:r>
          <a:r>
            <a:rPr lang="tr-TR" sz="1600" kern="1200" dirty="0">
              <a:solidFill>
                <a:schemeClr val="tx1"/>
              </a:solidFill>
            </a:rPr>
            <a:t> </a:t>
          </a:r>
          <a:r>
            <a:rPr lang="tr-TR" sz="1600" kern="1200" dirty="0" err="1">
              <a:solidFill>
                <a:schemeClr val="tx1"/>
              </a:solidFill>
            </a:rPr>
            <a:t>the</a:t>
          </a:r>
          <a:r>
            <a:rPr lang="tr-TR" sz="1600" kern="1200" dirty="0">
              <a:solidFill>
                <a:schemeClr val="tx1"/>
              </a:solidFill>
            </a:rPr>
            <a:t> </a:t>
          </a:r>
          <a:r>
            <a:rPr lang="tr-TR" sz="1600" kern="1200" dirty="0" err="1">
              <a:solidFill>
                <a:schemeClr val="tx1"/>
              </a:solidFill>
            </a:rPr>
            <a:t>curriculum</a:t>
          </a:r>
          <a:r>
            <a:rPr lang="tr-TR" sz="1600" kern="1200" dirty="0">
              <a:solidFill>
                <a:schemeClr val="tx1"/>
              </a:solidFill>
            </a:rPr>
            <a:t> </a:t>
          </a:r>
          <a:r>
            <a:rPr lang="tr-TR" sz="1600" kern="1200" dirty="0" err="1">
              <a:solidFill>
                <a:schemeClr val="tx1"/>
              </a:solidFill>
            </a:rPr>
            <a:t>and</a:t>
          </a:r>
          <a:r>
            <a:rPr lang="tr-TR" sz="1600" kern="1200" dirty="0">
              <a:solidFill>
                <a:schemeClr val="tx1"/>
              </a:solidFill>
            </a:rPr>
            <a:t> </a:t>
          </a:r>
          <a:r>
            <a:rPr lang="tr-TR" sz="1600" kern="1200" dirty="0" err="1">
              <a:solidFill>
                <a:schemeClr val="tx1"/>
              </a:solidFill>
            </a:rPr>
            <a:t>pedagogy</a:t>
          </a:r>
          <a:r>
            <a:rPr lang="tr-TR" sz="1600" kern="1200" dirty="0">
              <a:solidFill>
                <a:schemeClr val="tx1"/>
              </a:solidFill>
            </a:rPr>
            <a:t> of </a:t>
          </a:r>
          <a:r>
            <a:rPr lang="tr-TR" sz="1600" kern="1200" dirty="0" err="1">
              <a:solidFill>
                <a:schemeClr val="tx1"/>
              </a:solidFill>
            </a:rPr>
            <a:t>their</a:t>
          </a:r>
          <a:r>
            <a:rPr lang="tr-TR" sz="1600" kern="1200" dirty="0">
              <a:solidFill>
                <a:schemeClr val="tx1"/>
              </a:solidFill>
            </a:rPr>
            <a:t> </a:t>
          </a:r>
          <a:r>
            <a:rPr lang="tr-TR" sz="1600" kern="1200" dirty="0" err="1">
              <a:solidFill>
                <a:schemeClr val="tx1"/>
              </a:solidFill>
            </a:rPr>
            <a:t>subject</a:t>
          </a:r>
          <a:endParaRPr lang="en-US" sz="1600" kern="1200" dirty="0">
            <a:solidFill>
              <a:schemeClr val="tx1"/>
            </a:solidFill>
          </a:endParaRPr>
        </a:p>
      </dsp:txBody>
      <dsp:txXfrm>
        <a:off x="5565039" y="800917"/>
        <a:ext cx="4394755" cy="28122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12E98-0F14-494A-887A-2FB92E1B7826}" type="datetimeFigureOut">
              <a:rPr lang="en-TR" smtClean="0"/>
              <a:t>04/20/2023</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A557F-A212-4F4C-9CDB-31AB039A35EF}" type="slidenum">
              <a:rPr lang="en-TR" smtClean="0"/>
              <a:t>‹#›</a:t>
            </a:fld>
            <a:endParaRPr lang="en-TR"/>
          </a:p>
        </p:txBody>
      </p:sp>
    </p:spTree>
    <p:extLst>
      <p:ext uri="{BB962C8B-B14F-4D97-AF65-F5344CB8AC3E}">
        <p14:creationId xmlns:p14="http://schemas.microsoft.com/office/powerpoint/2010/main" val="312004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7A557F-A212-4F4C-9CDB-31AB039A35EF}" type="slidenum">
              <a:rPr lang="en-TR" smtClean="0"/>
              <a:t>1</a:t>
            </a:fld>
            <a:endParaRPr lang="en-TR"/>
          </a:p>
        </p:txBody>
      </p:sp>
    </p:spTree>
    <p:extLst>
      <p:ext uri="{BB962C8B-B14F-4D97-AF65-F5344CB8AC3E}">
        <p14:creationId xmlns:p14="http://schemas.microsoft.com/office/powerpoint/2010/main" val="105990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097A557F-A212-4F4C-9CDB-31AB039A35EF}" type="slidenum">
              <a:rPr lang="en-TR" smtClean="0"/>
              <a:t>4</a:t>
            </a:fld>
            <a:endParaRPr lang="en-TR"/>
          </a:p>
        </p:txBody>
      </p:sp>
    </p:spTree>
    <p:extLst>
      <p:ext uri="{BB962C8B-B14F-4D97-AF65-F5344CB8AC3E}">
        <p14:creationId xmlns:p14="http://schemas.microsoft.com/office/powerpoint/2010/main" val="104303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097A557F-A212-4F4C-9CDB-31AB039A35EF}" type="slidenum">
              <a:rPr lang="en-TR" smtClean="0"/>
              <a:t>5</a:t>
            </a:fld>
            <a:endParaRPr lang="en-TR"/>
          </a:p>
        </p:txBody>
      </p:sp>
    </p:spTree>
    <p:extLst>
      <p:ext uri="{BB962C8B-B14F-4D97-AF65-F5344CB8AC3E}">
        <p14:creationId xmlns:p14="http://schemas.microsoft.com/office/powerpoint/2010/main" val="423528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R" dirty="0"/>
              <a:t>Mention Frustrations after this slide</a:t>
            </a:r>
          </a:p>
          <a:p>
            <a:endParaRPr lang="en-TR" dirty="0"/>
          </a:p>
        </p:txBody>
      </p:sp>
      <p:sp>
        <p:nvSpPr>
          <p:cNvPr id="4" name="Slide Number Placeholder 3"/>
          <p:cNvSpPr>
            <a:spLocks noGrp="1"/>
          </p:cNvSpPr>
          <p:nvPr>
            <p:ph type="sldNum" sz="quarter" idx="5"/>
          </p:nvPr>
        </p:nvSpPr>
        <p:spPr/>
        <p:txBody>
          <a:bodyPr/>
          <a:lstStyle/>
          <a:p>
            <a:fld id="{097A557F-A212-4F4C-9CDB-31AB039A35EF}" type="slidenum">
              <a:rPr lang="en-TR" smtClean="0"/>
              <a:t>6</a:t>
            </a:fld>
            <a:endParaRPr lang="en-TR"/>
          </a:p>
        </p:txBody>
      </p:sp>
    </p:spTree>
    <p:extLst>
      <p:ext uri="{BB962C8B-B14F-4D97-AF65-F5344CB8AC3E}">
        <p14:creationId xmlns:p14="http://schemas.microsoft.com/office/powerpoint/2010/main" val="75635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Do you see anything surprising about these results? / We’ll share the results of virtual f2f interviews, do you think there are different outcomes compared to the online survey? </a:t>
            </a:r>
          </a:p>
        </p:txBody>
      </p:sp>
      <p:sp>
        <p:nvSpPr>
          <p:cNvPr id="4" name="Slide Number Placeholder 3"/>
          <p:cNvSpPr>
            <a:spLocks noGrp="1"/>
          </p:cNvSpPr>
          <p:nvPr>
            <p:ph type="sldNum" sz="quarter" idx="5"/>
          </p:nvPr>
        </p:nvSpPr>
        <p:spPr/>
        <p:txBody>
          <a:bodyPr/>
          <a:lstStyle/>
          <a:p>
            <a:fld id="{097A557F-A212-4F4C-9CDB-31AB039A35EF}" type="slidenum">
              <a:rPr lang="en-TR" smtClean="0"/>
              <a:t>8</a:t>
            </a:fld>
            <a:endParaRPr lang="en-TR"/>
          </a:p>
        </p:txBody>
      </p:sp>
    </p:spTree>
    <p:extLst>
      <p:ext uri="{BB962C8B-B14F-4D97-AF65-F5344CB8AC3E}">
        <p14:creationId xmlns:p14="http://schemas.microsoft.com/office/powerpoint/2010/main" val="135756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287bd751a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287bd751ac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2287bd751ac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13</a:t>
            </a:fld>
            <a:endParaRPr/>
          </a:p>
        </p:txBody>
      </p:sp>
    </p:spTree>
    <p:extLst>
      <p:ext uri="{BB962C8B-B14F-4D97-AF65-F5344CB8AC3E}">
        <p14:creationId xmlns:p14="http://schemas.microsoft.com/office/powerpoint/2010/main" val="2485053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4/20/2023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53720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4/20/2023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26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4/20/2023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95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4/20/2023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00362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4/20/2023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74715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4/20/2023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65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4/20/2023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04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4/20/2023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13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4/20/2023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77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4/20/2023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780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4/20/2023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02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4/20/2023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2214577386"/>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38E5F-907D-2D47-951C-2431BD72880B}"/>
              </a:ext>
            </a:extLst>
          </p:cNvPr>
          <p:cNvSpPr>
            <a:spLocks noGrp="1"/>
          </p:cNvSpPr>
          <p:nvPr>
            <p:ph type="ctrTitle"/>
          </p:nvPr>
        </p:nvSpPr>
        <p:spPr>
          <a:xfrm>
            <a:off x="6562609" y="976630"/>
            <a:ext cx="5338879" cy="2722164"/>
          </a:xfrm>
        </p:spPr>
        <p:txBody>
          <a:bodyPr>
            <a:normAutofit/>
          </a:bodyPr>
          <a:lstStyle/>
          <a:p>
            <a:pPr>
              <a:lnSpc>
                <a:spcPct val="90000"/>
              </a:lnSpc>
            </a:pPr>
            <a:r>
              <a:rPr lang="en-US" sz="3800" dirty="0"/>
              <a:t>Differing perceptions, differing expectations: </a:t>
            </a:r>
            <a:br>
              <a:rPr lang="en-US" sz="3800" dirty="0"/>
            </a:br>
            <a:r>
              <a:rPr lang="en-US" sz="3800" dirty="0"/>
              <a:t>Who are WE?</a:t>
            </a:r>
            <a:endParaRPr lang="en-TR" sz="3800" dirty="0"/>
          </a:p>
        </p:txBody>
      </p:sp>
      <p:sp>
        <p:nvSpPr>
          <p:cNvPr id="3" name="Subtitle 2">
            <a:extLst>
              <a:ext uri="{FF2B5EF4-FFF2-40B4-BE49-F238E27FC236}">
                <a16:creationId xmlns:a16="http://schemas.microsoft.com/office/drawing/2014/main" id="{EE02D5A8-E18E-BE4A-B0E5-DCF0A5B67584}"/>
              </a:ext>
            </a:extLst>
          </p:cNvPr>
          <p:cNvSpPr>
            <a:spLocks noGrp="1"/>
          </p:cNvSpPr>
          <p:nvPr>
            <p:ph type="subTitle" idx="1"/>
          </p:nvPr>
        </p:nvSpPr>
        <p:spPr>
          <a:xfrm>
            <a:off x="6842041" y="4086311"/>
            <a:ext cx="5338879" cy="1192086"/>
          </a:xfrm>
        </p:spPr>
        <p:txBody>
          <a:bodyPr>
            <a:normAutofit/>
          </a:bodyPr>
          <a:lstStyle/>
          <a:p>
            <a:pPr algn="r">
              <a:lnSpc>
                <a:spcPct val="90000"/>
              </a:lnSpc>
            </a:pPr>
            <a:r>
              <a:rPr lang="en-TR" sz="1200" b="1" dirty="0"/>
              <a:t>Ilkem Kayican Dipcin &amp; Merve Karabulut Baykan, Sabanci University </a:t>
            </a:r>
          </a:p>
          <a:p>
            <a:pPr algn="r">
              <a:lnSpc>
                <a:spcPct val="90000"/>
              </a:lnSpc>
            </a:pPr>
            <a:r>
              <a:rPr lang="en-TR" sz="1200" b="1" dirty="0"/>
              <a:t>Baleap Conference 2023, University of Warwick</a:t>
            </a:r>
          </a:p>
          <a:p>
            <a:pPr algn="r">
              <a:lnSpc>
                <a:spcPct val="90000"/>
              </a:lnSpc>
            </a:pPr>
            <a:r>
              <a:rPr lang="en-TR" sz="1200" b="1" dirty="0"/>
              <a:t>20.04.2023 </a:t>
            </a:r>
          </a:p>
        </p:txBody>
      </p:sp>
      <p:pic>
        <p:nvPicPr>
          <p:cNvPr id="10" name="Picture 3">
            <a:extLst>
              <a:ext uri="{FF2B5EF4-FFF2-40B4-BE49-F238E27FC236}">
                <a16:creationId xmlns:a16="http://schemas.microsoft.com/office/drawing/2014/main" id="{07B136CC-4004-C9B2-59B3-66D123DA6C7A}"/>
              </a:ext>
            </a:extLst>
          </p:cNvPr>
          <p:cNvPicPr>
            <a:picLocks noChangeAspect="1"/>
          </p:cNvPicPr>
          <p:nvPr/>
        </p:nvPicPr>
        <p:blipFill rotWithShape="1">
          <a:blip r:embed="rId3"/>
          <a:srcRect l="32396" r="7007" b="-1"/>
          <a:stretch/>
        </p:blipFill>
        <p:spPr>
          <a:xfrm>
            <a:off x="464577" y="1096772"/>
            <a:ext cx="6098032" cy="5761228"/>
          </a:xfrm>
          <a:prstGeom prst="rect">
            <a:avLst/>
          </a:prstGeom>
        </p:spPr>
      </p:pic>
      <p:sp>
        <p:nvSpPr>
          <p:cNvPr id="24" name="Cross 23">
            <a:extLst>
              <a:ext uri="{FF2B5EF4-FFF2-40B4-BE49-F238E27FC236}">
                <a16:creationId xmlns:a16="http://schemas.microsoft.com/office/drawing/2014/main" id="{D6F182EB-F44A-974A-9658-0DE4252E4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5177"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6685E0E-0D11-CD46-BE7F-9339AAD81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61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DE88089-3CB6-D248-9D87-F8E7DB2F0F0D}"/>
              </a:ext>
            </a:extLst>
          </p:cNvPr>
          <p:cNvSpPr txBox="1"/>
          <p:nvPr/>
        </p:nvSpPr>
        <p:spPr>
          <a:xfrm>
            <a:off x="2730439" y="205740"/>
            <a:ext cx="4802918" cy="707886"/>
          </a:xfrm>
          <a:prstGeom prst="rect">
            <a:avLst/>
          </a:prstGeom>
          <a:noFill/>
        </p:spPr>
        <p:txBody>
          <a:bodyPr wrap="none" rtlCol="0">
            <a:spAutoFit/>
          </a:bodyPr>
          <a:lstStyle/>
          <a:p>
            <a:r>
              <a:rPr lang="en-US" sz="4000" b="1" dirty="0">
                <a:solidFill>
                  <a:srgbClr val="000000"/>
                </a:solidFill>
                <a:latin typeface="Arial" panose="020B0604020202020204" pitchFamily="34" charset="0"/>
              </a:rPr>
              <a:t>C</a:t>
            </a:r>
            <a:r>
              <a:rPr lang="en-US" sz="4000" b="1" i="0" u="none" strike="noStrike" dirty="0">
                <a:solidFill>
                  <a:srgbClr val="000000"/>
                </a:solidFill>
                <a:effectLst/>
                <a:latin typeface="Arial" panose="020B0604020202020204" pitchFamily="34" charset="0"/>
              </a:rPr>
              <a:t>ommon themes- I</a:t>
            </a:r>
            <a:endParaRPr lang="en-TR" sz="4000" b="1" dirty="0"/>
          </a:p>
        </p:txBody>
      </p:sp>
      <p:sp>
        <p:nvSpPr>
          <p:cNvPr id="11" name="TextBox 10">
            <a:extLst>
              <a:ext uri="{FF2B5EF4-FFF2-40B4-BE49-F238E27FC236}">
                <a16:creationId xmlns:a16="http://schemas.microsoft.com/office/drawing/2014/main" id="{2AE7D972-9E00-8843-8395-5138FB938530}"/>
              </a:ext>
            </a:extLst>
          </p:cNvPr>
          <p:cNvSpPr txBox="1"/>
          <p:nvPr/>
        </p:nvSpPr>
        <p:spPr>
          <a:xfrm>
            <a:off x="370144" y="1967211"/>
            <a:ext cx="5230556" cy="3187719"/>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Issue of </a:t>
            </a:r>
            <a:r>
              <a:rPr lang="en-US" sz="1800" b="1" i="0" u="none" strike="noStrike" dirty="0">
                <a:solidFill>
                  <a:srgbClr val="000000"/>
                </a:solidFill>
                <a:effectLst/>
                <a:latin typeface="Calibri" panose="020F0502020204030204" pitchFamily="34" charset="0"/>
              </a:rPr>
              <a:t>recognition</a:t>
            </a:r>
            <a:r>
              <a:rPr lang="en-US" sz="1800" b="0" i="0" u="none" strike="noStrike" dirty="0">
                <a:solidFill>
                  <a:srgbClr val="000000"/>
                </a:solidFill>
                <a:effectLst/>
                <a:latin typeface="Calibri" panose="020F0502020204030204" pitchFamily="34" charset="0"/>
              </a:rPr>
              <a:t>: mixed results</a:t>
            </a:r>
          </a:p>
          <a:p>
            <a:pPr rtl="0">
              <a:spcBef>
                <a:spcPts val="0"/>
              </a:spcBef>
              <a:spcAft>
                <a:spcPts val="0"/>
              </a:spcAft>
            </a:pPr>
            <a:endParaRPr lang="en-US" dirty="0">
              <a:solidFill>
                <a:srgbClr val="000000"/>
              </a:solidFill>
              <a:latin typeface="Calibri" panose="020F0502020204030204" pitchFamily="34" charset="0"/>
            </a:endParaRPr>
          </a:p>
          <a:p>
            <a:pPr rtl="0">
              <a:spcBef>
                <a:spcPts val="0"/>
              </a:spcBef>
              <a:spcAft>
                <a:spcPts val="0"/>
              </a:spcAft>
            </a:pPr>
            <a:r>
              <a:rPr lang="en-US" b="1" dirty="0">
                <a:solidFill>
                  <a:srgbClr val="000000"/>
                </a:solidFill>
                <a:latin typeface="Calibri" panose="020F0502020204030204" pitchFamily="34" charset="0"/>
              </a:rPr>
              <a:t>A</a:t>
            </a:r>
            <a:r>
              <a:rPr lang="en-US" sz="1800" b="1" i="0" u="none" strike="noStrike" dirty="0">
                <a:solidFill>
                  <a:srgbClr val="000000"/>
                </a:solidFill>
                <a:effectLst/>
                <a:latin typeface="Calibri" panose="020F0502020204030204" pitchFamily="34" charset="0"/>
              </a:rPr>
              <a:t>cknowledgement of pedagogical perspective </a:t>
            </a:r>
            <a:r>
              <a:rPr lang="en-US" sz="1800" b="0" i="0" u="none" strike="noStrike" dirty="0">
                <a:solidFill>
                  <a:srgbClr val="000000"/>
                </a:solidFill>
                <a:effectLst/>
                <a:latin typeface="Calibri" panose="020F0502020204030204" pitchFamily="34" charset="0"/>
              </a:rPr>
              <a:t>and experience teaching writing/academic skills </a:t>
            </a:r>
          </a:p>
          <a:p>
            <a:pPr rtl="0">
              <a:spcBef>
                <a:spcPts val="0"/>
              </a:spcBef>
              <a:spcAft>
                <a:spcPts val="0"/>
              </a:spcAft>
            </a:pPr>
            <a:endParaRPr lang="en-US" dirty="0">
              <a:solidFill>
                <a:srgbClr val="000000"/>
              </a:solidFill>
              <a:latin typeface="Calibri" panose="020F0502020204030204" pitchFamily="34" charset="0"/>
            </a:endParaRPr>
          </a:p>
          <a:p>
            <a:pPr rtl="0">
              <a:spcBef>
                <a:spcPts val="0"/>
              </a:spcBef>
              <a:spcAft>
                <a:spcPts val="0"/>
              </a:spcAft>
            </a:pPr>
            <a:r>
              <a:rPr lang="en-US" dirty="0">
                <a:solidFill>
                  <a:srgbClr val="000000"/>
                </a:solidFill>
                <a:latin typeface="Calibri" panose="020F0502020204030204" pitchFamily="34" charset="0"/>
              </a:rPr>
              <a:t>C</a:t>
            </a:r>
            <a:r>
              <a:rPr lang="en-US" sz="1800" b="0" i="0" u="none" strike="noStrike" dirty="0">
                <a:solidFill>
                  <a:srgbClr val="000000"/>
                </a:solidFill>
                <a:effectLst/>
                <a:latin typeface="Calibri" panose="020F0502020204030204" pitchFamily="34" charset="0"/>
              </a:rPr>
              <a:t>apacity to design/teach/evaluate content-related material </a:t>
            </a:r>
            <a:r>
              <a:rPr lang="en-US" sz="1800" b="1" i="0" u="none" strike="noStrike" dirty="0">
                <a:solidFill>
                  <a:srgbClr val="000000"/>
                </a:solidFill>
                <a:effectLst/>
                <a:latin typeface="Calibri" panose="020F0502020204030204" pitchFamily="34" charset="0"/>
              </a:rPr>
              <a:t>underestimated and excluded from decision-making</a:t>
            </a:r>
          </a:p>
          <a:p>
            <a:pPr rtl="0">
              <a:spcBef>
                <a:spcPts val="0"/>
              </a:spcBef>
              <a:spcAft>
                <a:spcPts val="0"/>
              </a:spcAft>
            </a:pPr>
            <a:endParaRPr lang="en-US"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Condition of equality</a:t>
            </a:r>
            <a:br>
              <a:rPr lang="en-US" dirty="0"/>
            </a:br>
            <a:endParaRPr lang="en-TR" dirty="0"/>
          </a:p>
        </p:txBody>
      </p:sp>
      <p:sp>
        <p:nvSpPr>
          <p:cNvPr id="12" name="TextBox 11">
            <a:extLst>
              <a:ext uri="{FF2B5EF4-FFF2-40B4-BE49-F238E27FC236}">
                <a16:creationId xmlns:a16="http://schemas.microsoft.com/office/drawing/2014/main" id="{BD2B7108-1D31-8948-9C23-63417219928C}"/>
              </a:ext>
            </a:extLst>
          </p:cNvPr>
          <p:cNvSpPr txBox="1"/>
          <p:nvPr/>
        </p:nvSpPr>
        <p:spPr>
          <a:xfrm>
            <a:off x="6389370" y="1600200"/>
            <a:ext cx="5132070" cy="3970318"/>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Ambiguity of our position within academia </a:t>
            </a:r>
          </a:p>
          <a:p>
            <a:pPr rtl="0">
              <a:spcBef>
                <a:spcPts val="0"/>
              </a:spcBef>
              <a:spcAft>
                <a:spcPts val="0"/>
              </a:spcAft>
            </a:pPr>
            <a:r>
              <a:rPr lang="en-US" dirty="0">
                <a:solidFill>
                  <a:srgbClr val="000000"/>
                </a:solidFill>
                <a:latin typeface="Calibri" panose="020F0502020204030204" pitchFamily="34" charset="0"/>
              </a:rPr>
              <a:t>A</a:t>
            </a:r>
            <a:r>
              <a:rPr lang="en-US" sz="1800" b="0" i="0" u="none" strike="noStrike" dirty="0">
                <a:solidFill>
                  <a:srgbClr val="000000"/>
                </a:solidFill>
                <a:effectLst/>
                <a:latin typeface="Calibri" panose="020F0502020204030204" pitchFamily="34" charset="0"/>
              </a:rPr>
              <a:t>ssumptions stemming </a:t>
            </a:r>
            <a:r>
              <a:rPr lang="en-US" sz="1800" b="1" i="0" u="none" strike="noStrike" dirty="0">
                <a:solidFill>
                  <a:srgbClr val="000000"/>
                </a:solidFill>
                <a:effectLst/>
                <a:latin typeface="Calibri" panose="020F0502020204030204" pitchFamily="34" charset="0"/>
              </a:rPr>
              <a:t>from different understandings about the value of a PhD;</a:t>
            </a:r>
          </a:p>
          <a:p>
            <a:pPr rtl="0">
              <a:spcBef>
                <a:spcPts val="0"/>
              </a:spcBef>
              <a:spcAft>
                <a:spcPts val="0"/>
              </a:spcAft>
            </a:pPr>
            <a:endParaRPr lang="en-US" sz="1800" b="1" i="0" u="none" strike="noStrike" dirty="0">
              <a:solidFill>
                <a:srgbClr val="000000"/>
              </a:solidFill>
              <a:effectLst/>
              <a:latin typeface="Calibri" panose="020F0502020204030204" pitchFamily="34" charset="0"/>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Lack of official status </a:t>
            </a:r>
            <a:r>
              <a:rPr lang="en-US" sz="1800" b="0" i="0" u="none" strike="noStrike" dirty="0">
                <a:solidFill>
                  <a:srgbClr val="000000"/>
                </a:solidFill>
                <a:effectLst/>
                <a:latin typeface="Calibri" panose="020F0502020204030204" pitchFamily="34" charset="0"/>
              </a:rPr>
              <a:t>within institutional structure may influence core team perception of us</a:t>
            </a:r>
          </a:p>
          <a:p>
            <a:pPr rtl="0">
              <a:spcBef>
                <a:spcPts val="0"/>
              </a:spcBef>
              <a:spcAft>
                <a:spcPts val="0"/>
              </a:spcAft>
            </a:pPr>
            <a:endParaRPr lang="en-US" b="0" dirty="0">
              <a:effectLst/>
            </a:endParaRPr>
          </a:p>
          <a:p>
            <a:pPr rtl="0">
              <a:spcBef>
                <a:spcPts val="0"/>
              </a:spcBef>
              <a:spcAft>
                <a:spcPts val="0"/>
              </a:spcAft>
            </a:pPr>
            <a:r>
              <a:rPr lang="en-US" dirty="0">
                <a:solidFill>
                  <a:srgbClr val="000000"/>
                </a:solidFill>
                <a:latin typeface="Calibri" panose="020F0502020204030204" pitchFamily="34" charset="0"/>
              </a:rPr>
              <a:t>Course Instructors </a:t>
            </a:r>
            <a:r>
              <a:rPr lang="en-US" sz="1800" b="1" i="0" u="none" strike="noStrike" dirty="0">
                <a:solidFill>
                  <a:srgbClr val="000000"/>
                </a:solidFill>
                <a:effectLst/>
                <a:latin typeface="Calibri" panose="020F0502020204030204" pitchFamily="34" charset="0"/>
              </a:rPr>
              <a:t>don’t really seem to take our own research interests/project seriously</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Different perceptions between SL and FASS core team  as to what constitutes </a:t>
            </a:r>
            <a:r>
              <a:rPr lang="en-US" sz="1800" b="1" i="0" u="none" strike="noStrike" dirty="0">
                <a:solidFill>
                  <a:srgbClr val="000000"/>
                </a:solidFill>
                <a:effectLst/>
                <a:latin typeface="Calibri" panose="020F0502020204030204" pitchFamily="34" charset="0"/>
              </a:rPr>
              <a:t>‘personal closeness’ </a:t>
            </a:r>
            <a:r>
              <a:rPr lang="en-US" sz="1800" b="0" i="0" u="none" strike="noStrike" dirty="0">
                <a:solidFill>
                  <a:srgbClr val="000000"/>
                </a:solidFill>
                <a:effectLst/>
                <a:latin typeface="Calibri" panose="020F0502020204030204" pitchFamily="34" charset="0"/>
              </a:rPr>
              <a:t>in tutor role</a:t>
            </a:r>
            <a:endParaRPr lang="en-US" b="0" dirty="0">
              <a:effectLst/>
            </a:endParaRPr>
          </a:p>
          <a:p>
            <a:pPr rtl="0">
              <a:spcBef>
                <a:spcPts val="0"/>
              </a:spcBef>
              <a:spcAft>
                <a:spcPts val="0"/>
              </a:spcAft>
            </a:pPr>
            <a:endParaRPr lang="en-TR" dirty="0"/>
          </a:p>
        </p:txBody>
      </p:sp>
      <p:sp>
        <p:nvSpPr>
          <p:cNvPr id="13" name="TextBox 12">
            <a:extLst>
              <a:ext uri="{FF2B5EF4-FFF2-40B4-BE49-F238E27FC236}">
                <a16:creationId xmlns:a16="http://schemas.microsoft.com/office/drawing/2014/main" id="{106A12E6-639C-C04B-9B1B-325C47E0A62B}"/>
              </a:ext>
            </a:extLst>
          </p:cNvPr>
          <p:cNvSpPr txBox="1"/>
          <p:nvPr/>
        </p:nvSpPr>
        <p:spPr>
          <a:xfrm>
            <a:off x="467299" y="1090612"/>
            <a:ext cx="4526280" cy="738664"/>
          </a:xfrm>
          <a:prstGeom prst="rect">
            <a:avLst/>
          </a:prstGeom>
          <a:noFill/>
        </p:spPr>
        <p:txBody>
          <a:bodyPr wrap="square" rtlCol="0">
            <a:spAutoFit/>
          </a:bodyPr>
          <a:lstStyle/>
          <a:p>
            <a:r>
              <a:rPr lang="en-US" sz="2400" b="1" i="0" u="none" strike="noStrike" dirty="0">
                <a:solidFill>
                  <a:srgbClr val="000000"/>
                </a:solidFill>
                <a:effectLst/>
                <a:latin typeface="Calibri" panose="020F0502020204030204" pitchFamily="34" charset="0"/>
              </a:rPr>
              <a:t>EAP Instructors- Perceptions</a:t>
            </a:r>
          </a:p>
          <a:p>
            <a:endParaRPr lang="en-TR" dirty="0"/>
          </a:p>
        </p:txBody>
      </p:sp>
    </p:spTree>
    <p:extLst>
      <p:ext uri="{BB962C8B-B14F-4D97-AF65-F5344CB8AC3E}">
        <p14:creationId xmlns:p14="http://schemas.microsoft.com/office/powerpoint/2010/main" val="549713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D81F00-B746-A74A-825C-2D3A29C79B3E}"/>
              </a:ext>
            </a:extLst>
          </p:cNvPr>
          <p:cNvSpPr txBox="1"/>
          <p:nvPr/>
        </p:nvSpPr>
        <p:spPr>
          <a:xfrm>
            <a:off x="2730439" y="205740"/>
            <a:ext cx="4945585" cy="707886"/>
          </a:xfrm>
          <a:prstGeom prst="rect">
            <a:avLst/>
          </a:prstGeom>
          <a:noFill/>
        </p:spPr>
        <p:txBody>
          <a:bodyPr wrap="none" rtlCol="0">
            <a:spAutoFit/>
          </a:bodyPr>
          <a:lstStyle/>
          <a:p>
            <a:r>
              <a:rPr lang="en-US" sz="4000" b="1" dirty="0">
                <a:solidFill>
                  <a:srgbClr val="000000"/>
                </a:solidFill>
                <a:latin typeface="Arial" panose="020B0604020202020204" pitchFamily="34" charset="0"/>
              </a:rPr>
              <a:t>C</a:t>
            </a:r>
            <a:r>
              <a:rPr lang="en-US" sz="4000" b="1" i="0" u="none" strike="noStrike" dirty="0">
                <a:solidFill>
                  <a:srgbClr val="000000"/>
                </a:solidFill>
                <a:effectLst/>
                <a:latin typeface="Arial" panose="020B0604020202020204" pitchFamily="34" charset="0"/>
              </a:rPr>
              <a:t>ommon themes- II</a:t>
            </a:r>
            <a:endParaRPr lang="en-TR" sz="4000" b="1" dirty="0"/>
          </a:p>
        </p:txBody>
      </p:sp>
      <p:sp>
        <p:nvSpPr>
          <p:cNvPr id="5" name="TextBox 4">
            <a:extLst>
              <a:ext uri="{FF2B5EF4-FFF2-40B4-BE49-F238E27FC236}">
                <a16:creationId xmlns:a16="http://schemas.microsoft.com/office/drawing/2014/main" id="{DD3C5871-037F-524A-9B0D-B9C351EE3160}"/>
              </a:ext>
            </a:extLst>
          </p:cNvPr>
          <p:cNvSpPr txBox="1"/>
          <p:nvPr/>
        </p:nvSpPr>
        <p:spPr>
          <a:xfrm>
            <a:off x="391561" y="1340966"/>
            <a:ext cx="4677755" cy="461665"/>
          </a:xfrm>
          <a:prstGeom prst="rect">
            <a:avLst/>
          </a:prstGeom>
          <a:noFill/>
        </p:spPr>
        <p:txBody>
          <a:bodyPr wrap="none" rtlCol="0">
            <a:spAutoFit/>
          </a:bodyPr>
          <a:lstStyle/>
          <a:p>
            <a:r>
              <a:rPr lang="en-TR" sz="2400" b="1" dirty="0"/>
              <a:t>Course Coordinators &amp; Instructors</a:t>
            </a:r>
          </a:p>
        </p:txBody>
      </p:sp>
      <p:sp>
        <p:nvSpPr>
          <p:cNvPr id="6" name="TextBox 5">
            <a:extLst>
              <a:ext uri="{FF2B5EF4-FFF2-40B4-BE49-F238E27FC236}">
                <a16:creationId xmlns:a16="http://schemas.microsoft.com/office/drawing/2014/main" id="{3780BDDE-4D7E-1642-B493-1B202832301D}"/>
              </a:ext>
            </a:extLst>
          </p:cNvPr>
          <p:cNvSpPr txBox="1"/>
          <p:nvPr/>
        </p:nvSpPr>
        <p:spPr>
          <a:xfrm>
            <a:off x="480059" y="1915154"/>
            <a:ext cx="5292091" cy="4247317"/>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 Language/writing/academic skills teacher</a:t>
            </a:r>
            <a:r>
              <a:rPr lang="en-US" dirty="0"/>
              <a:t> </a:t>
            </a:r>
            <a:r>
              <a:rPr lang="en-US" sz="1800" b="0" i="0" u="none" strike="noStrike" dirty="0">
                <a:solidFill>
                  <a:srgbClr val="000000"/>
                </a:solidFill>
                <a:effectLst/>
                <a:latin typeface="Calibri" panose="020F0502020204030204" pitchFamily="34" charset="0"/>
              </a:rPr>
              <a:t>(pedagogical perspective)</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Grading, designing rubrics, creating content, peer teaching (involved in the other roles but not primarily)</a:t>
            </a:r>
          </a:p>
          <a:p>
            <a:pPr rtl="0">
              <a:spcBef>
                <a:spcPts val="0"/>
              </a:spcBef>
              <a:spcAft>
                <a:spcPts val="0"/>
              </a:spcAft>
            </a:pPr>
            <a:endParaRPr lang="en-US"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Position of EAP practitioners valuable within broader context of academic for integrating language with research/content </a:t>
            </a:r>
          </a:p>
          <a:p>
            <a:pPr rtl="0">
              <a:spcBef>
                <a:spcPts val="0"/>
              </a:spcBef>
              <a:spcAft>
                <a:spcPts val="0"/>
              </a:spcAft>
            </a:pPr>
            <a:endParaRPr lang="en-US" sz="1800" b="0" i="0" u="none" strike="noStrike" dirty="0">
              <a:solidFill>
                <a:srgbClr val="000000"/>
              </a:solidFill>
              <a:effectLst/>
              <a:latin typeface="Calibri" panose="020F0502020204030204" pitchFamily="34" charset="0"/>
            </a:endParaRPr>
          </a:p>
          <a:p>
            <a:endParaRPr lang="en-US" dirty="0"/>
          </a:p>
          <a:p>
            <a:r>
              <a:rPr lang="en-US" sz="1800" b="0" i="0" u="none" strike="noStrike" dirty="0">
                <a:solidFill>
                  <a:srgbClr val="000000"/>
                </a:solidFill>
                <a:effectLst/>
                <a:latin typeface="Calibri" panose="020F0502020204030204" pitchFamily="34" charset="0"/>
              </a:rPr>
              <a:t>Acknowledge importance of SL facilitators having at least some social sciences background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One-on-one interaction with students</a:t>
            </a:r>
            <a:endParaRPr lang="en-TR" dirty="0"/>
          </a:p>
        </p:txBody>
      </p:sp>
      <p:sp>
        <p:nvSpPr>
          <p:cNvPr id="8" name="TextBox 7">
            <a:extLst>
              <a:ext uri="{FF2B5EF4-FFF2-40B4-BE49-F238E27FC236}">
                <a16:creationId xmlns:a16="http://schemas.microsoft.com/office/drawing/2014/main" id="{6E39A229-2576-0F47-99DC-DD2B3398D0D2}"/>
              </a:ext>
            </a:extLst>
          </p:cNvPr>
          <p:cNvSpPr txBox="1"/>
          <p:nvPr/>
        </p:nvSpPr>
        <p:spPr>
          <a:xfrm>
            <a:off x="6515100" y="1340965"/>
            <a:ext cx="4677755" cy="461665"/>
          </a:xfrm>
          <a:prstGeom prst="rect">
            <a:avLst/>
          </a:prstGeom>
          <a:noFill/>
        </p:spPr>
        <p:txBody>
          <a:bodyPr wrap="square" rtlCol="0">
            <a:spAutoFit/>
          </a:bodyPr>
          <a:lstStyle/>
          <a:p>
            <a:pPr algn="ctr"/>
            <a:r>
              <a:rPr lang="en-TR" sz="2400" b="1" dirty="0"/>
              <a:t>Graduate Students (Co-teachers)</a:t>
            </a:r>
          </a:p>
        </p:txBody>
      </p:sp>
      <p:sp>
        <p:nvSpPr>
          <p:cNvPr id="11" name="TextBox 10">
            <a:extLst>
              <a:ext uri="{FF2B5EF4-FFF2-40B4-BE49-F238E27FC236}">
                <a16:creationId xmlns:a16="http://schemas.microsoft.com/office/drawing/2014/main" id="{7BA22512-FF15-2A4F-9C4F-3C9A100231B9}"/>
              </a:ext>
            </a:extLst>
          </p:cNvPr>
          <p:cNvSpPr txBox="1"/>
          <p:nvPr/>
        </p:nvSpPr>
        <p:spPr>
          <a:xfrm>
            <a:off x="6328409" y="1915153"/>
            <a:ext cx="5383532" cy="5078313"/>
          </a:xfrm>
          <a:prstGeom prst="rect">
            <a:avLst/>
          </a:prstGeom>
          <a:noFill/>
        </p:spPr>
        <p:txBody>
          <a:bodyPr wrap="square" rtlCol="0">
            <a:spAutoFit/>
          </a:bodyPr>
          <a:lstStyle/>
          <a:p>
            <a:r>
              <a:rPr lang="en-TR" dirty="0"/>
              <a:t>Academic English Instructors / Teachers of </a:t>
            </a:r>
            <a:r>
              <a:rPr lang="en-TR"/>
              <a:t>academic writing/academic skills</a:t>
            </a:r>
            <a:endParaRPr lang="en-TR" dirty="0"/>
          </a:p>
          <a:p>
            <a:endParaRPr lang="en-TR" dirty="0"/>
          </a:p>
          <a:p>
            <a:r>
              <a:rPr lang="en-TR" dirty="0"/>
              <a:t>Pedagogical perspective</a:t>
            </a:r>
          </a:p>
          <a:p>
            <a:endParaRPr lang="en-TR" dirty="0"/>
          </a:p>
          <a:p>
            <a:r>
              <a:rPr lang="en-TR" dirty="0"/>
              <a:t>Experience </a:t>
            </a:r>
          </a:p>
          <a:p>
            <a:endParaRPr lang="en-TR" dirty="0"/>
          </a:p>
          <a:p>
            <a:r>
              <a:rPr lang="en-TR" dirty="0"/>
              <a:t>Asking/ receiving help (Organizer/ class mom) </a:t>
            </a:r>
          </a:p>
          <a:p>
            <a:endParaRPr lang="en-TR" dirty="0"/>
          </a:p>
          <a:p>
            <a:r>
              <a:rPr lang="en-TR" dirty="0"/>
              <a:t>*Teaching ethics of learning and writing in an academic environment </a:t>
            </a:r>
          </a:p>
          <a:p>
            <a:endParaRPr lang="en-TR" dirty="0"/>
          </a:p>
          <a:p>
            <a:endParaRPr lang="en-TR" dirty="0"/>
          </a:p>
          <a:p>
            <a:endParaRPr lang="en-TR" dirty="0"/>
          </a:p>
          <a:p>
            <a:endParaRPr lang="en-TR" dirty="0"/>
          </a:p>
          <a:p>
            <a:endParaRPr lang="en-TR" dirty="0"/>
          </a:p>
          <a:p>
            <a:endParaRPr lang="en-TR" dirty="0"/>
          </a:p>
          <a:p>
            <a:endParaRPr lang="en-TR" dirty="0"/>
          </a:p>
        </p:txBody>
      </p:sp>
    </p:spTree>
    <p:extLst>
      <p:ext uri="{BB962C8B-B14F-4D97-AF65-F5344CB8AC3E}">
        <p14:creationId xmlns:p14="http://schemas.microsoft.com/office/powerpoint/2010/main" val="270343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367E596-6364-884D-8ECA-DABD757BD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any question marks on black background">
            <a:extLst>
              <a:ext uri="{FF2B5EF4-FFF2-40B4-BE49-F238E27FC236}">
                <a16:creationId xmlns:a16="http://schemas.microsoft.com/office/drawing/2014/main" id="{A8CBEEFE-E325-F8AB-6B4F-12C91316EA5E}"/>
              </a:ext>
            </a:extLst>
          </p:cNvPr>
          <p:cNvPicPr>
            <a:picLocks noChangeAspect="1"/>
          </p:cNvPicPr>
          <p:nvPr/>
        </p:nvPicPr>
        <p:blipFill rotWithShape="1">
          <a:blip r:embed="rId2"/>
          <a:srcRect t="7787"/>
          <a:stretch/>
        </p:blipFill>
        <p:spPr>
          <a:xfrm>
            <a:off x="20" y="10"/>
            <a:ext cx="12191980" cy="6857990"/>
          </a:xfrm>
          <a:prstGeom prst="rect">
            <a:avLst/>
          </a:prstGeom>
        </p:spPr>
      </p:pic>
      <p:sp>
        <p:nvSpPr>
          <p:cNvPr id="22" name="Rectangle">
            <a:extLst>
              <a:ext uri="{FF2B5EF4-FFF2-40B4-BE49-F238E27FC236}">
                <a16:creationId xmlns:a16="http://schemas.microsoft.com/office/drawing/2014/main" id="{6C7511A4-6FBF-0246-AB44-3B819A707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4" name="Rectangle 23">
            <a:extLst>
              <a:ext uri="{FF2B5EF4-FFF2-40B4-BE49-F238E27FC236}">
                <a16:creationId xmlns:a16="http://schemas.microsoft.com/office/drawing/2014/main" id="{17857F1F-17F7-9144-8BBA-AD63FC0A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3B518-0C43-8C4D-9C5D-BA9DB5CB52A0}"/>
              </a:ext>
            </a:extLst>
          </p:cNvPr>
          <p:cNvSpPr>
            <a:spLocks noGrp="1"/>
          </p:cNvSpPr>
          <p:nvPr>
            <p:ph type="title"/>
          </p:nvPr>
        </p:nvSpPr>
        <p:spPr>
          <a:xfrm>
            <a:off x="565148" y="1204721"/>
            <a:ext cx="8452799" cy="1281304"/>
          </a:xfrm>
        </p:spPr>
        <p:txBody>
          <a:bodyPr>
            <a:normAutofit/>
          </a:bodyPr>
          <a:lstStyle/>
          <a:p>
            <a:r>
              <a:rPr lang="en-TR" dirty="0"/>
              <a:t>In search of an identity: Metaphors</a:t>
            </a:r>
          </a:p>
        </p:txBody>
      </p:sp>
      <p:sp>
        <p:nvSpPr>
          <p:cNvPr id="3" name="Content Placeholder 2">
            <a:extLst>
              <a:ext uri="{FF2B5EF4-FFF2-40B4-BE49-F238E27FC236}">
                <a16:creationId xmlns:a16="http://schemas.microsoft.com/office/drawing/2014/main" id="{6EB71632-3DC6-A247-BAB0-28484D8EB630}"/>
              </a:ext>
            </a:extLst>
          </p:cNvPr>
          <p:cNvSpPr>
            <a:spLocks noGrp="1"/>
          </p:cNvSpPr>
          <p:nvPr>
            <p:ph idx="1"/>
          </p:nvPr>
        </p:nvSpPr>
        <p:spPr>
          <a:xfrm>
            <a:off x="565149" y="2691637"/>
            <a:ext cx="8452799" cy="3237675"/>
          </a:xfrm>
        </p:spPr>
        <p:txBody>
          <a:bodyPr>
            <a:normAutofit/>
          </a:bodyPr>
          <a:lstStyle/>
          <a:p>
            <a:r>
              <a:rPr lang="tr-TR" dirty="0" err="1"/>
              <a:t>Butler</a:t>
            </a:r>
            <a:r>
              <a:rPr lang="tr-TR" dirty="0"/>
              <a:t> </a:t>
            </a:r>
            <a:r>
              <a:rPr lang="tr-TR" dirty="0" err="1"/>
              <a:t>stance</a:t>
            </a:r>
            <a:r>
              <a:rPr lang="tr-TR" dirty="0"/>
              <a:t> - </a:t>
            </a:r>
            <a:r>
              <a:rPr lang="tr-TR" dirty="0" err="1"/>
              <a:t>Raimes</a:t>
            </a:r>
            <a:r>
              <a:rPr lang="tr-TR" dirty="0"/>
              <a:t>- 1991 </a:t>
            </a:r>
          </a:p>
          <a:p>
            <a:pPr marL="0" indent="0">
              <a:buNone/>
            </a:pPr>
            <a:endParaRPr lang="tr-TR" dirty="0"/>
          </a:p>
          <a:p>
            <a:r>
              <a:rPr lang="en-TR" b="0" dirty="0">
                <a:effectLst/>
              </a:rPr>
              <a:t> </a:t>
            </a:r>
            <a:r>
              <a:rPr lang="tr-TR" dirty="0"/>
              <a:t> Third </a:t>
            </a:r>
            <a:r>
              <a:rPr lang="tr-TR" dirty="0" err="1"/>
              <a:t>space</a:t>
            </a:r>
            <a:r>
              <a:rPr lang="tr-TR" dirty="0"/>
              <a:t>- </a:t>
            </a:r>
            <a:r>
              <a:rPr lang="tr-TR" dirty="0" err="1"/>
              <a:t>Whitchurch</a:t>
            </a:r>
            <a:r>
              <a:rPr lang="tr-TR" dirty="0"/>
              <a:t> (2008)</a:t>
            </a:r>
          </a:p>
          <a:p>
            <a:pPr marL="0" indent="0">
              <a:buNone/>
            </a:pPr>
            <a:endParaRPr lang="tr-TR" dirty="0"/>
          </a:p>
          <a:p>
            <a:r>
              <a:rPr lang="tr-TR" dirty="0"/>
              <a:t> </a:t>
            </a:r>
            <a:r>
              <a:rPr lang="tr-TR" dirty="0" err="1"/>
              <a:t>Multiple</a:t>
            </a:r>
            <a:r>
              <a:rPr lang="tr-TR" dirty="0"/>
              <a:t> </a:t>
            </a:r>
            <a:r>
              <a:rPr lang="tr-TR" dirty="0" err="1"/>
              <a:t>personality</a:t>
            </a:r>
            <a:r>
              <a:rPr lang="tr-TR" dirty="0"/>
              <a:t> </a:t>
            </a:r>
            <a:r>
              <a:rPr lang="tr-TR" dirty="0" err="1"/>
              <a:t>disorder</a:t>
            </a:r>
            <a:r>
              <a:rPr lang="tr-TR" dirty="0"/>
              <a:t> (</a:t>
            </a:r>
            <a:r>
              <a:rPr lang="tr-TR" dirty="0" err="1"/>
              <a:t>Ilkem</a:t>
            </a:r>
            <a:r>
              <a:rPr lang="tr-TR" dirty="0"/>
              <a:t> &amp; Merve) – </a:t>
            </a:r>
            <a:r>
              <a:rPr lang="tr-TR" dirty="0" err="1"/>
              <a:t>Juggler</a:t>
            </a:r>
            <a:endParaRPr lang="tr-TR" dirty="0"/>
          </a:p>
          <a:p>
            <a:pPr marL="0" indent="0">
              <a:buNone/>
            </a:pPr>
            <a:endParaRPr lang="tr-TR" dirty="0"/>
          </a:p>
          <a:p>
            <a:pPr marL="0" indent="0">
              <a:buNone/>
            </a:pPr>
            <a:endParaRPr lang="tr-TR" dirty="0"/>
          </a:p>
          <a:p>
            <a:pPr marL="0" indent="0">
              <a:buNone/>
            </a:pPr>
            <a:endParaRPr lang="en-TR" dirty="0"/>
          </a:p>
        </p:txBody>
      </p:sp>
      <p:sp>
        <p:nvSpPr>
          <p:cNvPr id="26" name="Cross 25">
            <a:extLst>
              <a:ext uri="{FF2B5EF4-FFF2-40B4-BE49-F238E27FC236}">
                <a16:creationId xmlns:a16="http://schemas.microsoft.com/office/drawing/2014/main" id="{8D56D3E8-B102-DF4E-8F6F-48B29022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7773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287bd751ac_0_1"/>
          <p:cNvSpPr txBox="1">
            <a:spLocks noGrp="1"/>
          </p:cNvSpPr>
          <p:nvPr>
            <p:ph type="title"/>
          </p:nvPr>
        </p:nvSpPr>
        <p:spPr>
          <a:xfrm>
            <a:off x="557560" y="373380"/>
            <a:ext cx="10528039" cy="1384610"/>
          </a:xfrm>
          <a:prstGeom prst="rect">
            <a:avLst/>
          </a:prstGeom>
        </p:spPr>
        <p:txBody>
          <a:bodyPr spcFirstLastPara="1" wrap="square" lIns="0" tIns="45700" rIns="0" bIns="45700" anchor="b" anchorCtr="0">
            <a:normAutofit fontScale="90000"/>
          </a:bodyPr>
          <a:lstStyle/>
          <a:p>
            <a:pPr>
              <a:spcBef>
                <a:spcPts val="0"/>
              </a:spcBef>
            </a:pPr>
            <a:br>
              <a:rPr lang="tr-TR" sz="4400" dirty="0"/>
            </a:br>
            <a:br>
              <a:rPr lang="tr-TR" sz="4400" dirty="0"/>
            </a:br>
            <a:br>
              <a:rPr lang="tr-TR" sz="4400" dirty="0"/>
            </a:br>
            <a:br>
              <a:rPr lang="tr-TR" sz="4400" dirty="0"/>
            </a:br>
            <a:br>
              <a:rPr lang="tr-TR" sz="4400" dirty="0"/>
            </a:br>
            <a:br>
              <a:rPr lang="tr-TR" sz="4400" dirty="0"/>
            </a:br>
            <a:r>
              <a:rPr lang="tr-TR" sz="4400" dirty="0" err="1"/>
              <a:t>Butler</a:t>
            </a:r>
            <a:r>
              <a:rPr lang="tr-TR" sz="4400" dirty="0"/>
              <a:t> </a:t>
            </a:r>
            <a:r>
              <a:rPr lang="tr-TR" sz="4400" dirty="0" err="1"/>
              <a:t>stance</a:t>
            </a:r>
            <a:r>
              <a:rPr lang="tr-TR" sz="4400" dirty="0"/>
              <a:t> - </a:t>
            </a:r>
            <a:r>
              <a:rPr lang="tr-TR" sz="4400" dirty="0" err="1"/>
              <a:t>Raimes</a:t>
            </a:r>
            <a:r>
              <a:rPr lang="tr-TR" sz="4400" dirty="0"/>
              <a:t>- 1991</a:t>
            </a:r>
            <a:br>
              <a:rPr lang="tr-TR" sz="4400" dirty="0"/>
            </a:br>
            <a:endParaRPr dirty="0"/>
          </a:p>
        </p:txBody>
      </p:sp>
      <p:graphicFrame>
        <p:nvGraphicFramePr>
          <p:cNvPr id="151" name="Google Shape;148;g2287bd751ac_0_1">
            <a:extLst>
              <a:ext uri="{FF2B5EF4-FFF2-40B4-BE49-F238E27FC236}">
                <a16:creationId xmlns:a16="http://schemas.microsoft.com/office/drawing/2014/main" id="{AA676A41-240E-5ED5-B3BF-89AD99F36EB6}"/>
              </a:ext>
            </a:extLst>
          </p:cNvPr>
          <p:cNvGraphicFramePr/>
          <p:nvPr>
            <p:extLst>
              <p:ext uri="{D42A27DB-BD31-4B8C-83A1-F6EECF244321}">
                <p14:modId xmlns:p14="http://schemas.microsoft.com/office/powerpoint/2010/main" val="1637976176"/>
              </p:ext>
            </p:extLst>
          </p:nvPr>
        </p:nvGraphicFramePr>
        <p:xfrm>
          <a:off x="735230" y="1481440"/>
          <a:ext cx="10172700" cy="4722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67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B7AFA4-04AE-4C4A-B744-45CB27A0FF85}"/>
              </a:ext>
            </a:extLst>
          </p:cNvPr>
          <p:cNvSpPr>
            <a:spLocks noGrp="1"/>
          </p:cNvSpPr>
          <p:nvPr>
            <p:ph type="title"/>
          </p:nvPr>
        </p:nvSpPr>
        <p:spPr>
          <a:xfrm>
            <a:off x="530858" y="644651"/>
            <a:ext cx="8267299" cy="1446550"/>
          </a:xfrm>
        </p:spPr>
        <p:txBody>
          <a:bodyPr>
            <a:normAutofit/>
          </a:bodyPr>
          <a:lstStyle/>
          <a:p>
            <a:r>
              <a:rPr lang="tr-TR" dirty="0"/>
              <a:t>Third </a:t>
            </a:r>
            <a:r>
              <a:rPr lang="tr-TR" dirty="0" err="1"/>
              <a:t>space</a:t>
            </a:r>
            <a:r>
              <a:rPr lang="tr-TR" dirty="0"/>
              <a:t>- </a:t>
            </a:r>
            <a:r>
              <a:rPr lang="tr-TR" dirty="0" err="1"/>
              <a:t>Whitchurch</a:t>
            </a:r>
            <a:r>
              <a:rPr lang="tr-TR" dirty="0"/>
              <a:t> (2008) </a:t>
            </a:r>
            <a:endParaRPr lang="en-TR" dirty="0"/>
          </a:p>
        </p:txBody>
      </p:sp>
      <p:sp>
        <p:nvSpPr>
          <p:cNvPr id="3" name="Content Placeholder 2">
            <a:extLst>
              <a:ext uri="{FF2B5EF4-FFF2-40B4-BE49-F238E27FC236}">
                <a16:creationId xmlns:a16="http://schemas.microsoft.com/office/drawing/2014/main" id="{92D18A53-D810-7B40-96A3-2BE6BD8EFBE8}"/>
              </a:ext>
            </a:extLst>
          </p:cNvPr>
          <p:cNvSpPr>
            <a:spLocks noGrp="1"/>
          </p:cNvSpPr>
          <p:nvPr>
            <p:ph idx="1"/>
          </p:nvPr>
        </p:nvSpPr>
        <p:spPr>
          <a:xfrm>
            <a:off x="530857" y="1711070"/>
            <a:ext cx="10864647" cy="4432766"/>
          </a:xfrm>
        </p:spPr>
        <p:txBody>
          <a:bodyPr>
            <a:normAutofit/>
          </a:bodyPr>
          <a:lstStyle/>
          <a:p>
            <a:pPr marL="0" indent="0" algn="just">
              <a:buNone/>
            </a:pPr>
            <a:r>
              <a:rPr lang="en-US" b="0" i="0" u="none" strike="noStrike" dirty="0" err="1">
                <a:effectLst/>
              </a:rPr>
              <a:t>Whitchurch</a:t>
            </a:r>
            <a:r>
              <a:rPr lang="en-US" b="0" i="0" u="none" strike="noStrike" dirty="0">
                <a:effectLst/>
              </a:rPr>
              <a:t> (2008) describes the third space in higher education contexts as one which exists “between the traditional binary of an academic domain and an administrative or management domain that supports this” (p. 378)</a:t>
            </a:r>
          </a:p>
          <a:p>
            <a:pPr marL="0" indent="0" algn="just">
              <a:buNone/>
            </a:pPr>
            <a:endParaRPr lang="en-US" dirty="0"/>
          </a:p>
          <a:p>
            <a:pPr marL="0" indent="0" algn="just">
              <a:buNone/>
            </a:pPr>
            <a:r>
              <a:rPr lang="en-US" dirty="0">
                <a:effectLst/>
                <a:ea typeface="Calibri" panose="020F0502020204030204" pitchFamily="34" charset="0"/>
                <a:cs typeface="Times New Roman" panose="02020603050405020304" pitchFamily="18" charset="0"/>
              </a:rPr>
              <a:t>Third space professionals exist in different contexts across the university and have mixed identities: </a:t>
            </a:r>
            <a:r>
              <a:rPr lang="en-US" i="1" dirty="0">
                <a:effectLst/>
                <a:ea typeface="Calibri" panose="020F0502020204030204" pitchFamily="34" charset="0"/>
                <a:cs typeface="Times New Roman" panose="02020603050405020304" pitchFamily="18" charset="0"/>
              </a:rPr>
              <a:t>they straddle the professional and academic domains in that they are not faculty members,</a:t>
            </a:r>
            <a:r>
              <a:rPr lang="en-US" dirty="0">
                <a:effectLst/>
                <a:ea typeface="Calibri" panose="020F0502020204030204" pitchFamily="34" charset="0"/>
                <a:cs typeface="Times New Roman" panose="02020603050405020304" pitchFamily="18" charset="0"/>
              </a:rPr>
              <a:t> whose work traditionally includes research, teaching, and “third-leg” functions, nor are they strictly administrators supporting the academic domain.</a:t>
            </a:r>
          </a:p>
          <a:p>
            <a:pPr marL="0" indent="0" algn="just">
              <a:buNone/>
            </a:pPr>
            <a:endParaRPr lang="en-US" dirty="0">
              <a:ea typeface="Calibri" panose="020F0502020204030204" pitchFamily="34" charset="0"/>
              <a:cs typeface="Times New Roman" panose="02020603050405020304" pitchFamily="18" charset="0"/>
            </a:endParaRPr>
          </a:p>
          <a:p>
            <a:pPr marL="0" indent="0" algn="just">
              <a:buNone/>
            </a:pPr>
            <a:endParaRPr lang="en-US" dirty="0">
              <a:effectLst/>
              <a:ea typeface="Calibri" panose="020F0502020204030204" pitchFamily="34" charset="0"/>
              <a:cs typeface="Times New Roman" panose="02020603050405020304" pitchFamily="18" charset="0"/>
            </a:endParaRPr>
          </a:p>
          <a:p>
            <a:pPr marL="0" indent="0" algn="just">
              <a:buNone/>
            </a:pPr>
            <a:endParaRPr lang="en-US" dirty="0">
              <a:cs typeface="Times New Roman" panose="02020603050405020304" pitchFamily="18" charset="0"/>
            </a:endParaRPr>
          </a:p>
          <a:p>
            <a:pPr marL="0" indent="0" algn="just">
              <a:buNone/>
            </a:pPr>
            <a:endParaRPr lang="en-TR" dirty="0"/>
          </a:p>
        </p:txBody>
      </p:sp>
      <p:sp>
        <p:nvSpPr>
          <p:cNvPr id="12" name="Rectangle 11">
            <a:extLst>
              <a:ext uri="{FF2B5EF4-FFF2-40B4-BE49-F238E27FC236}">
                <a16:creationId xmlns:a16="http://schemas.microsoft.com/office/drawing/2014/main" id="{37A9EF9F-F5F8-3B4C-B721-17C0A1876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Cross 13">
            <a:extLst>
              <a:ext uri="{FF2B5EF4-FFF2-40B4-BE49-F238E27FC236}">
                <a16:creationId xmlns:a16="http://schemas.microsoft.com/office/drawing/2014/main" id="{6DEB3960-7668-064C-B56F-2B18221DE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03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5" name="Rectangle 1064">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Cross 1066">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71" name="Rectangle 1070">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spinning plates hi-res stock photography and images - Alamy">
            <a:extLst>
              <a:ext uri="{FF2B5EF4-FFF2-40B4-BE49-F238E27FC236}">
                <a16:creationId xmlns:a16="http://schemas.microsoft.com/office/drawing/2014/main" id="{693B8E3A-4481-B845-979F-D581852485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50" r="31202" b="-1"/>
          <a:stretch/>
        </p:blipFill>
        <p:spPr bwMode="auto">
          <a:xfrm>
            <a:off x="5224243" y="10"/>
            <a:ext cx="3483878"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up Spinning Plate Juggler Spiner Stock Vector - Illustration of cute,  spinning: 44198294">
            <a:extLst>
              <a:ext uri="{FF2B5EF4-FFF2-40B4-BE49-F238E27FC236}">
                <a16:creationId xmlns:a16="http://schemas.microsoft.com/office/drawing/2014/main" id="{20CEDB9E-A517-FE43-89F0-E587A51AD7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14" r="22812"/>
          <a:stretch/>
        </p:blipFill>
        <p:spPr bwMode="auto">
          <a:xfrm>
            <a:off x="8708121" y="10"/>
            <a:ext cx="3483879" cy="68579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A2DB77-804B-6248-80C9-66C563827F3B}"/>
              </a:ext>
            </a:extLst>
          </p:cNvPr>
          <p:cNvSpPr>
            <a:spLocks noGrp="1"/>
          </p:cNvSpPr>
          <p:nvPr>
            <p:ph type="title"/>
          </p:nvPr>
        </p:nvSpPr>
        <p:spPr>
          <a:xfrm>
            <a:off x="797106" y="1625608"/>
            <a:ext cx="3882844" cy="2722164"/>
          </a:xfrm>
        </p:spPr>
        <p:txBody>
          <a:bodyPr vert="horz" lIns="91440" tIns="45720" rIns="91440" bIns="45720" rtlCol="0" anchor="b">
            <a:normAutofit/>
          </a:bodyPr>
          <a:lstStyle/>
          <a:p>
            <a:pPr>
              <a:lnSpc>
                <a:spcPct val="90000"/>
              </a:lnSpc>
            </a:pPr>
            <a:r>
              <a:rPr lang="en-US" sz="3800" kern="1200" spc="-150" dirty="0">
                <a:solidFill>
                  <a:schemeClr val="tx1"/>
                </a:solidFill>
                <a:latin typeface="+mj-lt"/>
                <a:ea typeface="+mj-ea"/>
                <a:cs typeface="+mj-cs"/>
              </a:rPr>
              <a:t>Multiple personality disorder </a:t>
            </a:r>
            <a:br>
              <a:rPr lang="en-US" sz="3800" kern="1200" spc="-150" dirty="0">
                <a:solidFill>
                  <a:schemeClr val="tx1"/>
                </a:solidFill>
                <a:latin typeface="+mj-lt"/>
                <a:ea typeface="+mj-ea"/>
                <a:cs typeface="+mj-cs"/>
              </a:rPr>
            </a:br>
            <a:r>
              <a:rPr lang="en-US" sz="3800" kern="1200" spc="-150" dirty="0">
                <a:solidFill>
                  <a:schemeClr val="tx1"/>
                </a:solidFill>
                <a:latin typeface="+mj-lt"/>
                <a:ea typeface="+mj-ea"/>
                <a:cs typeface="+mj-cs"/>
              </a:rPr>
              <a:t>Juggler/ Plate Spinner</a:t>
            </a:r>
          </a:p>
        </p:txBody>
      </p:sp>
      <p:sp>
        <p:nvSpPr>
          <p:cNvPr id="1073" name="Cross 1072">
            <a:extLst>
              <a:ext uri="{FF2B5EF4-FFF2-40B4-BE49-F238E27FC236}">
                <a16:creationId xmlns:a16="http://schemas.microsoft.com/office/drawing/2014/main" id="{4029224B-C0FC-EC47-B248-0D4271BC7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575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Rectangle 1074">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7" name="Straight Connector 1076">
            <a:extLst>
              <a:ext uri="{FF2B5EF4-FFF2-40B4-BE49-F238E27FC236}">
                <a16:creationId xmlns:a16="http://schemas.microsoft.com/office/drawing/2014/main" id="{B14AF5E5-4D65-6242-AA64-4343FB5B87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08121" y="7384672"/>
            <a:ext cx="0" cy="457200"/>
          </a:xfrm>
          <a:prstGeom prst="line">
            <a:avLst/>
          </a:prstGeom>
          <a:ln>
            <a:solidFill>
              <a:srgbClr val="ED1C58"/>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91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74E1D-84C8-1C4C-8178-9AFD09DE68D7}"/>
              </a:ext>
            </a:extLst>
          </p:cNvPr>
          <p:cNvSpPr>
            <a:spLocks noGrp="1"/>
          </p:cNvSpPr>
          <p:nvPr>
            <p:ph type="title"/>
          </p:nvPr>
        </p:nvSpPr>
        <p:spPr>
          <a:xfrm>
            <a:off x="7285259" y="639627"/>
            <a:ext cx="4174429" cy="800873"/>
          </a:xfrm>
        </p:spPr>
        <p:txBody>
          <a:bodyPr>
            <a:normAutofit/>
          </a:bodyPr>
          <a:lstStyle/>
          <a:p>
            <a:r>
              <a:rPr lang="en-TR" sz="4000" dirty="0"/>
              <a:t>DISCUSSION</a:t>
            </a:r>
          </a:p>
        </p:txBody>
      </p:sp>
      <p:sp>
        <p:nvSpPr>
          <p:cNvPr id="4" name="Google Shape;149;g2287bd751ac_0_1">
            <a:extLst>
              <a:ext uri="{FF2B5EF4-FFF2-40B4-BE49-F238E27FC236}">
                <a16:creationId xmlns:a16="http://schemas.microsoft.com/office/drawing/2014/main" id="{56D70673-DDE2-C74F-8C37-E73201A52684}"/>
              </a:ext>
            </a:extLst>
          </p:cNvPr>
          <p:cNvSpPr txBox="1">
            <a:spLocks noGrp="1"/>
          </p:cNvSpPr>
          <p:nvPr>
            <p:ph idx="1"/>
          </p:nvPr>
        </p:nvSpPr>
        <p:spPr>
          <a:xfrm>
            <a:off x="7051889" y="1405576"/>
            <a:ext cx="4716558" cy="3424182"/>
          </a:xfrm>
          <a:prstGeom prst="rect">
            <a:avLst/>
          </a:prstGeom>
        </p:spPr>
        <p:txBody>
          <a:bodyPr spcFirstLastPara="1" lIns="0" tIns="45700" rIns="0" bIns="45700" anchorCtr="0">
            <a:normAutofit/>
          </a:bodyPr>
          <a:lstStyle/>
          <a:p>
            <a:pPr marL="457200" lvl="0" indent="-342900" rtl="0">
              <a:lnSpc>
                <a:spcPct val="90000"/>
              </a:lnSpc>
              <a:spcBef>
                <a:spcPts val="1800"/>
              </a:spcBef>
              <a:spcAft>
                <a:spcPts val="0"/>
              </a:spcAft>
              <a:buSzPts val="1800"/>
              <a:buAutoNum type="arabicPeriod"/>
            </a:pPr>
            <a:r>
              <a:rPr lang="tr-TR" sz="1500" dirty="0"/>
              <a:t>Can </a:t>
            </a:r>
            <a:r>
              <a:rPr lang="tr-TR" sz="1500" dirty="0" err="1"/>
              <a:t>you</a:t>
            </a:r>
            <a:r>
              <a:rPr lang="tr-TR" sz="1500" dirty="0"/>
              <a:t> </a:t>
            </a:r>
            <a:r>
              <a:rPr lang="tr-TR" sz="1500" dirty="0" err="1"/>
              <a:t>think</a:t>
            </a:r>
            <a:r>
              <a:rPr lang="tr-TR" sz="1500" dirty="0"/>
              <a:t> of </a:t>
            </a:r>
            <a:r>
              <a:rPr lang="tr-TR" sz="1500" dirty="0" err="1"/>
              <a:t>similar</a:t>
            </a:r>
            <a:r>
              <a:rPr lang="tr-TR" sz="1500" dirty="0"/>
              <a:t> </a:t>
            </a:r>
            <a:r>
              <a:rPr lang="tr-TR" sz="1500" dirty="0" err="1"/>
              <a:t>identifications</a:t>
            </a:r>
            <a:r>
              <a:rPr lang="tr-TR" sz="1500" dirty="0"/>
              <a:t> </a:t>
            </a:r>
            <a:r>
              <a:rPr lang="tr-TR" sz="1500" dirty="0" err="1"/>
              <a:t>that</a:t>
            </a:r>
            <a:r>
              <a:rPr lang="tr-TR" sz="1500" dirty="0"/>
              <a:t> </a:t>
            </a:r>
            <a:r>
              <a:rPr lang="tr-TR" sz="1500" dirty="0" err="1"/>
              <a:t>are</a:t>
            </a:r>
            <a:r>
              <a:rPr lang="tr-TR" sz="1500" dirty="0"/>
              <a:t> </a:t>
            </a:r>
            <a:r>
              <a:rPr lang="tr-TR" sz="1500" dirty="0" err="1"/>
              <a:t>prevalent</a:t>
            </a:r>
            <a:r>
              <a:rPr lang="tr-TR" sz="1500" dirty="0"/>
              <a:t> in </a:t>
            </a:r>
            <a:r>
              <a:rPr lang="tr-TR" sz="1500" dirty="0" err="1"/>
              <a:t>your</a:t>
            </a:r>
            <a:r>
              <a:rPr lang="tr-TR" sz="1500" dirty="0"/>
              <a:t> </a:t>
            </a:r>
            <a:r>
              <a:rPr lang="tr-TR" sz="1500" dirty="0" err="1"/>
              <a:t>own</a:t>
            </a:r>
            <a:r>
              <a:rPr lang="tr-TR" sz="1500" dirty="0"/>
              <a:t> </a:t>
            </a:r>
            <a:r>
              <a:rPr lang="tr-TR" sz="1500" dirty="0" err="1"/>
              <a:t>institution</a:t>
            </a:r>
            <a:r>
              <a:rPr lang="tr-TR" sz="1500" dirty="0"/>
              <a:t>?</a:t>
            </a:r>
          </a:p>
          <a:p>
            <a:pPr marL="114300" lvl="0" indent="0" rtl="0">
              <a:lnSpc>
                <a:spcPct val="90000"/>
              </a:lnSpc>
              <a:spcBef>
                <a:spcPts val="1800"/>
              </a:spcBef>
              <a:spcAft>
                <a:spcPts val="0"/>
              </a:spcAft>
              <a:buSzPts val="1800"/>
              <a:buNone/>
            </a:pPr>
            <a:endParaRPr lang="tr-TR" sz="1500" dirty="0"/>
          </a:p>
          <a:p>
            <a:pPr marL="114300" lvl="0" indent="0" rtl="0">
              <a:lnSpc>
                <a:spcPct val="90000"/>
              </a:lnSpc>
              <a:spcBef>
                <a:spcPts val="0"/>
              </a:spcBef>
              <a:spcAft>
                <a:spcPts val="0"/>
              </a:spcAft>
              <a:buSzPts val="1800"/>
              <a:buNone/>
            </a:pPr>
            <a:r>
              <a:rPr lang="tr-TR" sz="1500" dirty="0"/>
              <a:t>2.     Do </a:t>
            </a:r>
            <a:r>
              <a:rPr lang="tr-TR" sz="1500" dirty="0" err="1"/>
              <a:t>you</a:t>
            </a:r>
            <a:r>
              <a:rPr lang="tr-TR" sz="1500" dirty="0"/>
              <a:t> </a:t>
            </a:r>
            <a:r>
              <a:rPr lang="tr-TR" sz="1500" dirty="0" err="1"/>
              <a:t>think</a:t>
            </a:r>
            <a:r>
              <a:rPr lang="tr-TR" sz="1500" dirty="0"/>
              <a:t> </a:t>
            </a:r>
            <a:r>
              <a:rPr lang="tr-TR" sz="1500" dirty="0" err="1"/>
              <a:t>the</a:t>
            </a:r>
            <a:r>
              <a:rPr lang="tr-TR" sz="1500" dirty="0"/>
              <a:t> </a:t>
            </a:r>
            <a:r>
              <a:rPr lang="tr-TR" sz="1500" dirty="0" err="1"/>
              <a:t>way</a:t>
            </a:r>
            <a:r>
              <a:rPr lang="tr-TR" sz="1500" dirty="0"/>
              <a:t> </a:t>
            </a:r>
            <a:r>
              <a:rPr lang="tr-TR" sz="1500" dirty="0" err="1"/>
              <a:t>we</a:t>
            </a:r>
            <a:r>
              <a:rPr lang="tr-TR" sz="1500" dirty="0"/>
              <a:t> </a:t>
            </a:r>
            <a:r>
              <a:rPr lang="tr-TR" sz="1500" dirty="0" err="1"/>
              <a:t>are</a:t>
            </a:r>
            <a:r>
              <a:rPr lang="tr-TR" sz="1500" dirty="0"/>
              <a:t> </a:t>
            </a:r>
            <a:r>
              <a:rPr lang="tr-TR" sz="1500" dirty="0" err="1"/>
              <a:t>perceived</a:t>
            </a:r>
            <a:r>
              <a:rPr lang="tr-TR" sz="1500" dirty="0"/>
              <a:t> has </a:t>
            </a:r>
            <a:r>
              <a:rPr lang="tr-TR" sz="1500" dirty="0" err="1"/>
              <a:t>anything</a:t>
            </a:r>
            <a:r>
              <a:rPr lang="tr-TR" sz="1500" dirty="0"/>
              <a:t> </a:t>
            </a:r>
            <a:r>
              <a:rPr lang="tr-TR" sz="1500" dirty="0" err="1"/>
              <a:t>to</a:t>
            </a:r>
            <a:r>
              <a:rPr lang="tr-TR" sz="1500" dirty="0"/>
              <a:t> do </a:t>
            </a:r>
            <a:r>
              <a:rPr lang="tr-TR" sz="1500" dirty="0" err="1"/>
              <a:t>the</a:t>
            </a:r>
            <a:r>
              <a:rPr lang="tr-TR" sz="1500" dirty="0"/>
              <a:t> </a:t>
            </a:r>
            <a:r>
              <a:rPr lang="tr-TR" sz="1500" dirty="0" err="1"/>
              <a:t>with</a:t>
            </a:r>
            <a:r>
              <a:rPr lang="tr-TR" sz="1500" dirty="0"/>
              <a:t> </a:t>
            </a:r>
            <a:r>
              <a:rPr lang="tr-TR" sz="1500" dirty="0" err="1"/>
              <a:t>the</a:t>
            </a:r>
            <a:r>
              <a:rPr lang="tr-TR" sz="1500" dirty="0"/>
              <a:t> </a:t>
            </a:r>
            <a:r>
              <a:rPr lang="tr-TR" sz="1500" dirty="0" err="1"/>
              <a:t>following</a:t>
            </a:r>
            <a:r>
              <a:rPr lang="tr-TR" sz="1500" dirty="0"/>
              <a:t>? </a:t>
            </a:r>
          </a:p>
          <a:p>
            <a:pPr marL="114300" lvl="0" indent="0" rtl="0">
              <a:lnSpc>
                <a:spcPct val="90000"/>
              </a:lnSpc>
              <a:spcBef>
                <a:spcPts val="0"/>
              </a:spcBef>
              <a:spcAft>
                <a:spcPts val="0"/>
              </a:spcAft>
              <a:buSzPts val="1800"/>
              <a:buNone/>
            </a:pPr>
            <a:endParaRPr lang="tr-TR" sz="1500" dirty="0"/>
          </a:p>
          <a:p>
            <a:pPr marL="457200" lvl="0" indent="-342900" rtl="0">
              <a:lnSpc>
                <a:spcPct val="90000"/>
              </a:lnSpc>
              <a:spcBef>
                <a:spcPts val="0"/>
              </a:spcBef>
              <a:spcAft>
                <a:spcPts val="0"/>
              </a:spcAft>
              <a:buSzPts val="1800"/>
              <a:buChar char="▪"/>
            </a:pPr>
            <a:r>
              <a:rPr lang="tr-TR" sz="1500" dirty="0"/>
              <a:t>Professional </a:t>
            </a:r>
            <a:r>
              <a:rPr lang="tr-TR" sz="1500" dirty="0" err="1"/>
              <a:t>development</a:t>
            </a:r>
            <a:r>
              <a:rPr lang="tr-TR" sz="1500" dirty="0"/>
              <a:t>: </a:t>
            </a:r>
            <a:r>
              <a:rPr lang="tr-TR" sz="1500" dirty="0" err="1"/>
              <a:t>command</a:t>
            </a:r>
            <a:r>
              <a:rPr lang="tr-TR" sz="1500" dirty="0"/>
              <a:t> </a:t>
            </a:r>
            <a:r>
              <a:rPr lang="tr-TR" sz="1500" dirty="0" err="1"/>
              <a:t>over</a:t>
            </a:r>
            <a:r>
              <a:rPr lang="tr-TR" sz="1500" dirty="0"/>
              <a:t> EAP </a:t>
            </a:r>
            <a:r>
              <a:rPr lang="tr-TR" sz="1500" dirty="0" err="1"/>
              <a:t>theories</a:t>
            </a:r>
            <a:endParaRPr lang="tr-TR" sz="1500" dirty="0"/>
          </a:p>
          <a:p>
            <a:pPr marL="457200" lvl="0" indent="-342900" rtl="0">
              <a:lnSpc>
                <a:spcPct val="90000"/>
              </a:lnSpc>
              <a:spcBef>
                <a:spcPts val="0"/>
              </a:spcBef>
              <a:spcAft>
                <a:spcPts val="0"/>
              </a:spcAft>
              <a:buSzPts val="1800"/>
              <a:buChar char="▪"/>
            </a:pPr>
            <a:r>
              <a:rPr lang="tr-TR" sz="1500" dirty="0" err="1"/>
              <a:t>Academic</a:t>
            </a:r>
            <a:r>
              <a:rPr lang="tr-TR" sz="1500" dirty="0"/>
              <a:t> </a:t>
            </a:r>
            <a:r>
              <a:rPr lang="tr-TR" sz="1500" dirty="0" err="1"/>
              <a:t>development</a:t>
            </a:r>
            <a:r>
              <a:rPr lang="tr-TR" sz="1500" dirty="0"/>
              <a:t>; </a:t>
            </a:r>
            <a:r>
              <a:rPr lang="tr-TR" sz="1500" dirty="0" err="1"/>
              <a:t>degrees</a:t>
            </a:r>
            <a:r>
              <a:rPr lang="tr-TR" sz="1500" dirty="0"/>
              <a:t>; MA, </a:t>
            </a:r>
            <a:r>
              <a:rPr lang="tr-TR" sz="1500" dirty="0" err="1"/>
              <a:t>Phd</a:t>
            </a:r>
            <a:endParaRPr lang="tr-TR" sz="1500" dirty="0"/>
          </a:p>
          <a:p>
            <a:pPr marL="457200" lvl="0" indent="-342900" rtl="0">
              <a:lnSpc>
                <a:spcPct val="90000"/>
              </a:lnSpc>
              <a:spcBef>
                <a:spcPts val="0"/>
              </a:spcBef>
              <a:spcAft>
                <a:spcPts val="0"/>
              </a:spcAft>
              <a:buSzPts val="1800"/>
              <a:buChar char="▪"/>
            </a:pPr>
            <a:r>
              <a:rPr lang="tr-TR" sz="1500" dirty="0" err="1"/>
              <a:t>Experience</a:t>
            </a:r>
            <a:endParaRPr lang="tr-TR" sz="1500" dirty="0"/>
          </a:p>
          <a:p>
            <a:pPr marL="457200" lvl="0" indent="-342900" rtl="0">
              <a:lnSpc>
                <a:spcPct val="90000"/>
              </a:lnSpc>
              <a:spcBef>
                <a:spcPts val="0"/>
              </a:spcBef>
              <a:spcAft>
                <a:spcPts val="0"/>
              </a:spcAft>
              <a:buSzPts val="1800"/>
              <a:buChar char="▪"/>
            </a:pPr>
            <a:r>
              <a:rPr lang="tr-TR" sz="1500" dirty="0" err="1"/>
              <a:t>The</a:t>
            </a:r>
            <a:r>
              <a:rPr lang="tr-TR" sz="1500" dirty="0"/>
              <a:t> </a:t>
            </a:r>
            <a:r>
              <a:rPr lang="tr-TR" sz="1500" dirty="0" err="1"/>
              <a:t>current</a:t>
            </a:r>
            <a:r>
              <a:rPr lang="tr-TR" sz="1500" dirty="0"/>
              <a:t> </a:t>
            </a:r>
            <a:r>
              <a:rPr lang="tr-TR" sz="1500" dirty="0" err="1"/>
              <a:t>political</a:t>
            </a:r>
            <a:r>
              <a:rPr lang="tr-TR" sz="1500" dirty="0"/>
              <a:t>, </a:t>
            </a:r>
            <a:r>
              <a:rPr lang="tr-TR" sz="1500" dirty="0" err="1"/>
              <a:t>social</a:t>
            </a:r>
            <a:r>
              <a:rPr lang="tr-TR" sz="1500" dirty="0"/>
              <a:t>, </a:t>
            </a:r>
            <a:r>
              <a:rPr lang="tr-TR" sz="1500" dirty="0" err="1"/>
              <a:t>economic</a:t>
            </a:r>
            <a:r>
              <a:rPr lang="tr-TR" sz="1500" dirty="0"/>
              <a:t> </a:t>
            </a:r>
            <a:r>
              <a:rPr lang="tr-TR" sz="1500" dirty="0" err="1"/>
              <a:t>forces</a:t>
            </a:r>
            <a:endParaRPr lang="tr-TR" sz="1500" dirty="0"/>
          </a:p>
          <a:p>
            <a:pPr marL="457200" lvl="0" indent="-342900" rtl="0">
              <a:lnSpc>
                <a:spcPct val="90000"/>
              </a:lnSpc>
              <a:spcBef>
                <a:spcPts val="0"/>
              </a:spcBef>
              <a:spcAft>
                <a:spcPts val="0"/>
              </a:spcAft>
              <a:buSzPts val="1800"/>
              <a:buChar char="▪"/>
            </a:pPr>
            <a:r>
              <a:rPr lang="tr-TR" sz="1500" dirty="0" err="1"/>
              <a:t>Transitioning</a:t>
            </a:r>
            <a:r>
              <a:rPr lang="tr-TR" sz="1500" dirty="0"/>
              <a:t> </a:t>
            </a:r>
            <a:r>
              <a:rPr lang="tr-TR" sz="1500" dirty="0" err="1"/>
              <a:t>from</a:t>
            </a:r>
            <a:r>
              <a:rPr lang="tr-TR" sz="1500" dirty="0"/>
              <a:t> </a:t>
            </a:r>
            <a:r>
              <a:rPr lang="tr-TR" sz="1500" dirty="0" err="1"/>
              <a:t>being</a:t>
            </a:r>
            <a:r>
              <a:rPr lang="tr-TR" sz="1500" dirty="0"/>
              <a:t> a TESOL </a:t>
            </a:r>
            <a:r>
              <a:rPr lang="tr-TR" sz="1500" dirty="0" err="1"/>
              <a:t>to</a:t>
            </a:r>
            <a:r>
              <a:rPr lang="tr-TR" sz="1500" dirty="0"/>
              <a:t> EAP </a:t>
            </a:r>
            <a:r>
              <a:rPr lang="tr-TR" sz="1500" dirty="0" err="1"/>
              <a:t>teacher</a:t>
            </a:r>
            <a:endParaRPr lang="tr-TR" sz="1500" dirty="0"/>
          </a:p>
          <a:p>
            <a:pPr marL="457200" lvl="0" indent="-342900" rtl="0">
              <a:lnSpc>
                <a:spcPct val="90000"/>
              </a:lnSpc>
              <a:spcBef>
                <a:spcPts val="0"/>
              </a:spcBef>
              <a:spcAft>
                <a:spcPts val="0"/>
              </a:spcAft>
              <a:buSzPts val="1800"/>
              <a:buChar char="▪"/>
            </a:pPr>
            <a:endParaRPr lang="tr-TR" sz="1500" dirty="0"/>
          </a:p>
          <a:p>
            <a:pPr marL="457200" lvl="0" indent="-342900" rtl="0">
              <a:lnSpc>
                <a:spcPct val="90000"/>
              </a:lnSpc>
              <a:spcBef>
                <a:spcPts val="0"/>
              </a:spcBef>
              <a:spcAft>
                <a:spcPts val="0"/>
              </a:spcAft>
              <a:buSzPts val="1800"/>
              <a:buChar char="▪"/>
            </a:pPr>
            <a:endParaRPr lang="tr-TR" sz="1500" dirty="0"/>
          </a:p>
        </p:txBody>
      </p:sp>
      <p:pic>
        <p:nvPicPr>
          <p:cNvPr id="6" name="Picture 5" descr="Large skydiving group mid-air">
            <a:extLst>
              <a:ext uri="{FF2B5EF4-FFF2-40B4-BE49-F238E27FC236}">
                <a16:creationId xmlns:a16="http://schemas.microsoft.com/office/drawing/2014/main" id="{361F5CFB-7CC2-98DA-8C97-AF4F0477D554}"/>
              </a:ext>
            </a:extLst>
          </p:cNvPr>
          <p:cNvPicPr>
            <a:picLocks noChangeAspect="1"/>
          </p:cNvPicPr>
          <p:nvPr/>
        </p:nvPicPr>
        <p:blipFill rotWithShape="1">
          <a:blip r:embed="rId2"/>
          <a:srcRect l="16802" r="15634"/>
          <a:stretch/>
        </p:blipFill>
        <p:spPr>
          <a:xfrm>
            <a:off x="20" y="10"/>
            <a:ext cx="6967738" cy="6857990"/>
          </a:xfrm>
          <a:prstGeom prst="rect">
            <a:avLst/>
          </a:prstGeom>
        </p:spPr>
      </p:pic>
      <p:sp>
        <p:nvSpPr>
          <p:cNvPr id="12" name="Cross 11">
            <a:extLst>
              <a:ext uri="{FF2B5EF4-FFF2-40B4-BE49-F238E27FC236}">
                <a16:creationId xmlns:a16="http://schemas.microsoft.com/office/drawing/2014/main" id="{A12C7CBA-A034-9548-BC45-D37C25C00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032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49ED22-D9F5-F848-A98A-7181D4EE7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10;&#10;Description automatically generated">
            <a:extLst>
              <a:ext uri="{FF2B5EF4-FFF2-40B4-BE49-F238E27FC236}">
                <a16:creationId xmlns:a16="http://schemas.microsoft.com/office/drawing/2014/main" id="{9592EFC9-7A1E-534E-B647-1C270D2D15BF}"/>
              </a:ext>
            </a:extLst>
          </p:cNvPr>
          <p:cNvPicPr>
            <a:picLocks noChangeAspect="1"/>
          </p:cNvPicPr>
          <p:nvPr/>
        </p:nvPicPr>
        <p:blipFill>
          <a:blip r:embed="rId3"/>
          <a:stretch>
            <a:fillRect/>
          </a:stretch>
        </p:blipFill>
        <p:spPr>
          <a:xfrm flipV="1">
            <a:off x="10130031" y="4844731"/>
            <a:ext cx="1446549" cy="1446549"/>
          </a:xfrm>
          <a:prstGeom prst="rect">
            <a:avLst/>
          </a:prstGeom>
        </p:spPr>
      </p:pic>
      <p:sp>
        <p:nvSpPr>
          <p:cNvPr id="8" name="TextBox 7">
            <a:extLst>
              <a:ext uri="{FF2B5EF4-FFF2-40B4-BE49-F238E27FC236}">
                <a16:creationId xmlns:a16="http://schemas.microsoft.com/office/drawing/2014/main" id="{36F1E8CA-D3D3-D94C-A79E-EDFE7FDF294A}"/>
              </a:ext>
            </a:extLst>
          </p:cNvPr>
          <p:cNvSpPr txBox="1"/>
          <p:nvPr/>
        </p:nvSpPr>
        <p:spPr>
          <a:xfrm>
            <a:off x="8989621" y="5557652"/>
            <a:ext cx="1067215" cy="369332"/>
          </a:xfrm>
          <a:prstGeom prst="rect">
            <a:avLst/>
          </a:prstGeom>
          <a:noFill/>
        </p:spPr>
        <p:txBody>
          <a:bodyPr wrap="none" rtlCol="0">
            <a:spAutoFit/>
          </a:bodyPr>
          <a:lstStyle/>
          <a:p>
            <a:r>
              <a:rPr lang="en-TR" dirty="0"/>
              <a:t>PADLET: </a:t>
            </a:r>
          </a:p>
        </p:txBody>
      </p:sp>
      <p:sp>
        <p:nvSpPr>
          <p:cNvPr id="9" name="TextBox 8">
            <a:extLst>
              <a:ext uri="{FF2B5EF4-FFF2-40B4-BE49-F238E27FC236}">
                <a16:creationId xmlns:a16="http://schemas.microsoft.com/office/drawing/2014/main" id="{747D5402-489C-3143-8B14-33242300EB24}"/>
              </a:ext>
            </a:extLst>
          </p:cNvPr>
          <p:cNvSpPr txBox="1"/>
          <p:nvPr/>
        </p:nvSpPr>
        <p:spPr>
          <a:xfrm>
            <a:off x="7051889" y="6158809"/>
            <a:ext cx="2760642" cy="553998"/>
          </a:xfrm>
          <a:prstGeom prst="rect">
            <a:avLst/>
          </a:prstGeom>
          <a:noFill/>
        </p:spPr>
        <p:txBody>
          <a:bodyPr wrap="square" rtlCol="0">
            <a:spAutoFit/>
          </a:bodyPr>
          <a:lstStyle/>
          <a:p>
            <a:r>
              <a:rPr lang="en-US" sz="1000" dirty="0"/>
              <a:t>https://</a:t>
            </a:r>
            <a:r>
              <a:rPr lang="en-US" sz="1000" dirty="0" err="1"/>
              <a:t>padlet.com</a:t>
            </a:r>
            <a:r>
              <a:rPr lang="en-US" sz="1000" dirty="0"/>
              <a:t>/</a:t>
            </a:r>
            <a:r>
              <a:rPr lang="en-US" sz="1000" dirty="0" err="1"/>
              <a:t>ilkem</a:t>
            </a:r>
            <a:r>
              <a:rPr lang="en-US" sz="1000" dirty="0"/>
              <a:t>/baleap-2023-differing-perceptions-differing-expectations-who-p0wnyphd6h65c5x6</a:t>
            </a:r>
            <a:endParaRPr lang="en-TR" sz="1000" dirty="0"/>
          </a:p>
        </p:txBody>
      </p:sp>
    </p:spTree>
    <p:extLst>
      <p:ext uri="{BB962C8B-B14F-4D97-AF65-F5344CB8AC3E}">
        <p14:creationId xmlns:p14="http://schemas.microsoft.com/office/powerpoint/2010/main" val="91345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tr-TR" dirty="0"/>
              <a:t>ISSUES </a:t>
            </a:r>
          </a:p>
        </p:txBody>
      </p:sp>
      <p:grpSp>
        <p:nvGrpSpPr>
          <p:cNvPr id="163" name="Google Shape;163;p5"/>
          <p:cNvGrpSpPr/>
          <p:nvPr/>
        </p:nvGrpSpPr>
        <p:grpSpPr>
          <a:xfrm>
            <a:off x="743638" y="1173162"/>
            <a:ext cx="10597152" cy="4759287"/>
            <a:chOff x="5483" y="46542"/>
            <a:chExt cx="9971124" cy="4478883"/>
          </a:xfrm>
        </p:grpSpPr>
        <p:sp>
          <p:nvSpPr>
            <p:cNvPr id="164" name="Google Shape;164;p5"/>
            <p:cNvSpPr/>
            <p:nvPr/>
          </p:nvSpPr>
          <p:spPr>
            <a:xfrm>
              <a:off x="819461" y="453531"/>
              <a:ext cx="1526100" cy="1017900"/>
            </a:xfrm>
            <a:prstGeom prst="rect">
              <a:avLst/>
            </a:prstGeom>
            <a:solidFill>
              <a:srgbClr val="CFCECD">
                <a:alpha val="89803"/>
              </a:srgbClr>
            </a:solidFill>
            <a:ln w="9525" cap="rnd" cmpd="sng">
              <a:solidFill>
                <a:srgbClr val="CFCE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p:nvPr/>
          </p:nvSpPr>
          <p:spPr>
            <a:xfrm>
              <a:off x="1063655" y="453531"/>
              <a:ext cx="1281900" cy="1017900"/>
            </a:xfrm>
            <a:prstGeom prst="rect">
              <a:avLst/>
            </a:prstGeom>
            <a:noFill/>
            <a:ln>
              <a:noFill/>
            </a:ln>
          </p:spPr>
          <p:txBody>
            <a:bodyPr spcFirstLastPara="1" wrap="square" lIns="0" tIns="120900" rIns="120900" bIns="120900" anchor="ctr" anchorCtr="0">
              <a:noAutofit/>
            </a:bodyPr>
            <a:lstStyle/>
            <a:p>
              <a:pPr marL="0" marR="0" lvl="0" indent="0" algn="l" rtl="0">
                <a:lnSpc>
                  <a:spcPct val="90000"/>
                </a:lnSpc>
                <a:spcBef>
                  <a:spcPts val="0"/>
                </a:spcBef>
                <a:spcAft>
                  <a:spcPts val="0"/>
                </a:spcAft>
                <a:buClr>
                  <a:schemeClr val="dk1"/>
                </a:buClr>
                <a:buSzPts val="1700"/>
                <a:buFont typeface="Arial"/>
                <a:buNone/>
              </a:pPr>
              <a:endParaRPr/>
            </a:p>
          </p:txBody>
        </p:sp>
        <p:sp>
          <p:nvSpPr>
            <p:cNvPr id="166" name="Google Shape;166;p5"/>
            <p:cNvSpPr/>
            <p:nvPr/>
          </p:nvSpPr>
          <p:spPr>
            <a:xfrm>
              <a:off x="819461" y="1471513"/>
              <a:ext cx="1526100" cy="1017900"/>
            </a:xfrm>
            <a:prstGeom prst="rect">
              <a:avLst/>
            </a:prstGeom>
            <a:solidFill>
              <a:srgbClr val="CFCECD">
                <a:alpha val="89803"/>
              </a:srgbClr>
            </a:solidFill>
            <a:ln w="9525" cap="rnd" cmpd="sng">
              <a:solidFill>
                <a:srgbClr val="CFCE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819461" y="2489494"/>
              <a:ext cx="1526100" cy="1017900"/>
            </a:xfrm>
            <a:prstGeom prst="rect">
              <a:avLst/>
            </a:prstGeom>
            <a:solidFill>
              <a:srgbClr val="CFCECD">
                <a:alpha val="89803"/>
              </a:srgbClr>
            </a:solidFill>
            <a:ln w="9525" cap="rnd" cmpd="sng">
              <a:solidFill>
                <a:srgbClr val="CFCE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txBox="1"/>
            <p:nvPr/>
          </p:nvSpPr>
          <p:spPr>
            <a:xfrm>
              <a:off x="1063655" y="2489494"/>
              <a:ext cx="1281900" cy="1017900"/>
            </a:xfrm>
            <a:prstGeom prst="rect">
              <a:avLst/>
            </a:prstGeom>
            <a:noFill/>
            <a:ln>
              <a:noFill/>
            </a:ln>
          </p:spPr>
          <p:txBody>
            <a:bodyPr spcFirstLastPara="1" wrap="square" lIns="0" tIns="120900" rIns="120900" bIns="120900" anchor="ctr" anchorCtr="0">
              <a:noAutofit/>
            </a:bodyPr>
            <a:lstStyle/>
            <a:p>
              <a:pPr marL="0" marR="0" lvl="0" indent="0" algn="l" rtl="0">
                <a:lnSpc>
                  <a:spcPct val="90000"/>
                </a:lnSpc>
                <a:spcBef>
                  <a:spcPts val="0"/>
                </a:spcBef>
                <a:spcAft>
                  <a:spcPts val="0"/>
                </a:spcAft>
                <a:buClr>
                  <a:schemeClr val="dk1"/>
                </a:buClr>
                <a:buSzPts val="1700"/>
                <a:buFont typeface="Arial"/>
                <a:buNone/>
              </a:pPr>
              <a:endParaRPr/>
            </a:p>
          </p:txBody>
        </p:sp>
        <p:sp>
          <p:nvSpPr>
            <p:cNvPr id="169" name="Google Shape;169;p5"/>
            <p:cNvSpPr/>
            <p:nvPr/>
          </p:nvSpPr>
          <p:spPr>
            <a:xfrm>
              <a:off x="819461" y="3507476"/>
              <a:ext cx="1526100" cy="1017900"/>
            </a:xfrm>
            <a:prstGeom prst="rect">
              <a:avLst/>
            </a:prstGeom>
            <a:solidFill>
              <a:srgbClr val="CFCECD">
                <a:alpha val="89803"/>
              </a:srgbClr>
            </a:solidFill>
            <a:ln w="9525" cap="rnd" cmpd="sng">
              <a:solidFill>
                <a:srgbClr val="CFCE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873950" y="453525"/>
              <a:ext cx="1675200" cy="4071900"/>
            </a:xfrm>
            <a:prstGeom prst="rect">
              <a:avLst/>
            </a:prstGeom>
            <a:noFill/>
            <a:ln>
              <a:noFill/>
            </a:ln>
          </p:spPr>
          <p:txBody>
            <a:bodyPr spcFirstLastPara="1" wrap="square" lIns="0" tIns="120900" rIns="120900" bIns="120900" anchor="ctr" anchorCtr="0">
              <a:noAutofit/>
            </a:bodyPr>
            <a:lstStyle/>
            <a:p>
              <a:pPr marL="0" lvl="0" indent="0" algn="l" rtl="0">
                <a:lnSpc>
                  <a:spcPct val="115000"/>
                </a:lnSpc>
                <a:spcBef>
                  <a:spcPts val="0"/>
                </a:spcBef>
                <a:spcAft>
                  <a:spcPts val="0"/>
                </a:spcAft>
                <a:buClr>
                  <a:schemeClr val="dk2"/>
                </a:buClr>
                <a:buSzPts val="1100"/>
                <a:buFont typeface="Arial"/>
                <a:buNone/>
              </a:pPr>
              <a:r>
                <a:rPr lang="tr-TR" dirty="0" err="1">
                  <a:ea typeface="Times New Roman"/>
                  <a:cs typeface="Times New Roman"/>
                  <a:sym typeface="Times New Roman"/>
                </a:rPr>
                <a:t>Whether</a:t>
              </a:r>
              <a:r>
                <a:rPr lang="tr-TR" dirty="0">
                  <a:ea typeface="Times New Roman"/>
                  <a:cs typeface="Times New Roman"/>
                  <a:sym typeface="Times New Roman"/>
                </a:rPr>
                <a:t> EAP</a:t>
              </a:r>
              <a:endParaRPr dirty="0">
                <a:ea typeface="Times New Roman"/>
                <a:cs typeface="Times New Roman"/>
                <a:sym typeface="Times New Roman"/>
              </a:endParaRPr>
            </a:p>
            <a:p>
              <a:pPr marL="0" lvl="0" indent="0" algn="l" rtl="0">
                <a:lnSpc>
                  <a:spcPct val="115000"/>
                </a:lnSpc>
                <a:spcBef>
                  <a:spcPts val="0"/>
                </a:spcBef>
                <a:spcAft>
                  <a:spcPts val="0"/>
                </a:spcAft>
                <a:buClr>
                  <a:schemeClr val="dk2"/>
                </a:buClr>
                <a:buSzPts val="1100"/>
                <a:buFont typeface="Arial"/>
                <a:buNone/>
              </a:pPr>
              <a:r>
                <a:rPr lang="tr-TR" dirty="0">
                  <a:ea typeface="Times New Roman"/>
                  <a:cs typeface="Times New Roman"/>
                  <a:sym typeface="Times New Roman"/>
                </a:rPr>
                <a:t>is a </a:t>
              </a:r>
              <a:r>
                <a:rPr lang="tr-TR" dirty="0" err="1">
                  <a:ea typeface="Times New Roman"/>
                  <a:cs typeface="Times New Roman"/>
                  <a:sym typeface="Times New Roman"/>
                </a:rPr>
                <a:t>research-informed</a:t>
              </a:r>
              <a:r>
                <a:rPr lang="tr-TR" dirty="0">
                  <a:ea typeface="Times New Roman"/>
                  <a:cs typeface="Times New Roman"/>
                  <a:sym typeface="Times New Roman"/>
                </a:rPr>
                <a:t> </a:t>
              </a:r>
              <a:r>
                <a:rPr lang="tr-TR" dirty="0" err="1">
                  <a:ea typeface="Times New Roman"/>
                  <a:cs typeface="Times New Roman"/>
                  <a:sym typeface="Times New Roman"/>
                </a:rPr>
                <a:t>academic</a:t>
              </a:r>
              <a:r>
                <a:rPr lang="tr-TR" dirty="0">
                  <a:ea typeface="Times New Roman"/>
                  <a:cs typeface="Times New Roman"/>
                  <a:sym typeface="Times New Roman"/>
                </a:rPr>
                <a:t> </a:t>
              </a:r>
              <a:r>
                <a:rPr lang="tr-TR" dirty="0" err="1">
                  <a:ea typeface="Times New Roman"/>
                  <a:cs typeface="Times New Roman"/>
                  <a:sym typeface="Times New Roman"/>
                </a:rPr>
                <a:t>subject</a:t>
              </a:r>
              <a:r>
                <a:rPr lang="tr-TR" dirty="0">
                  <a:ea typeface="Times New Roman"/>
                  <a:cs typeface="Times New Roman"/>
                  <a:sym typeface="Times New Roman"/>
                </a:rPr>
                <a:t> </a:t>
              </a:r>
              <a:r>
                <a:rPr lang="tr-TR" dirty="0" err="1">
                  <a:ea typeface="Times New Roman"/>
                  <a:cs typeface="Times New Roman"/>
                  <a:sym typeface="Times New Roman"/>
                </a:rPr>
                <a:t>or</a:t>
              </a:r>
              <a:r>
                <a:rPr lang="tr-TR" dirty="0">
                  <a:ea typeface="Times New Roman"/>
                  <a:cs typeface="Times New Roman"/>
                  <a:sym typeface="Times New Roman"/>
                </a:rPr>
                <a:t> a </a:t>
              </a:r>
              <a:r>
                <a:rPr lang="tr-TR" dirty="0" err="1">
                  <a:ea typeface="Times New Roman"/>
                  <a:cs typeface="Times New Roman"/>
                  <a:sym typeface="Times New Roman"/>
                </a:rPr>
                <a:t>peripheral</a:t>
              </a:r>
              <a:r>
                <a:rPr lang="tr-TR" dirty="0">
                  <a:ea typeface="Times New Roman"/>
                  <a:cs typeface="Times New Roman"/>
                  <a:sym typeface="Times New Roman"/>
                </a:rPr>
                <a:t> </a:t>
              </a:r>
              <a:r>
                <a:rPr lang="tr-TR" dirty="0" err="1">
                  <a:ea typeface="Times New Roman"/>
                  <a:cs typeface="Times New Roman"/>
                  <a:sym typeface="Times New Roman"/>
                </a:rPr>
                <a:t>support</a:t>
              </a:r>
              <a:r>
                <a:rPr lang="tr-TR" dirty="0">
                  <a:ea typeface="Times New Roman"/>
                  <a:cs typeface="Times New Roman"/>
                  <a:sym typeface="Times New Roman"/>
                </a:rPr>
                <a:t> service?</a:t>
              </a:r>
              <a:endParaRPr dirty="0">
                <a:ea typeface="Times New Roman"/>
                <a:cs typeface="Times New Roman"/>
                <a:sym typeface="Times New Roman"/>
              </a:endParaRPr>
            </a:p>
            <a:p>
              <a:pPr marL="0" marR="0" lvl="0" indent="0" algn="l" rtl="0">
                <a:lnSpc>
                  <a:spcPct val="90000"/>
                </a:lnSpc>
                <a:spcBef>
                  <a:spcPts val="0"/>
                </a:spcBef>
                <a:spcAft>
                  <a:spcPts val="0"/>
                </a:spcAft>
                <a:buClr>
                  <a:schemeClr val="dk1"/>
                </a:buClr>
                <a:buSzPts val="1700"/>
                <a:buFont typeface="Arial"/>
                <a:buNone/>
              </a:pPr>
              <a:endParaRPr sz="1700" dirty="0">
                <a:solidFill>
                  <a:schemeClr val="dk1"/>
                </a:solidFill>
              </a:endParaRPr>
            </a:p>
          </p:txBody>
        </p:sp>
        <p:sp>
          <p:nvSpPr>
            <p:cNvPr id="171" name="Google Shape;171;p5"/>
            <p:cNvSpPr/>
            <p:nvPr/>
          </p:nvSpPr>
          <p:spPr>
            <a:xfrm>
              <a:off x="5483" y="46542"/>
              <a:ext cx="1017600" cy="1017600"/>
            </a:xfrm>
            <a:prstGeom prst="ellipse">
              <a:avLst/>
            </a:prstGeom>
            <a:gradFill>
              <a:gsLst>
                <a:gs pos="0">
                  <a:srgbClr val="534740"/>
                </a:gs>
                <a:gs pos="71000">
                  <a:srgbClr val="52463F"/>
                </a:gs>
                <a:gs pos="100000">
                  <a:srgbClr val="493E37"/>
                </a:gs>
              </a:gsLst>
              <a:path path="circle">
                <a:fillToRect l="50000" t="50000" r="50000" b="50000"/>
              </a:path>
              <a:tileRect/>
            </a:gradFill>
            <a:ln>
              <a:noFill/>
            </a:ln>
            <a:effectLst>
              <a:outerShdw blurRad="39000" dist="254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154488" y="195547"/>
              <a:ext cx="719400" cy="719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tr-TR" sz="2000">
                  <a:solidFill>
                    <a:schemeClr val="lt1"/>
                  </a:solidFill>
                </a:rPr>
                <a:t>1</a:t>
              </a:r>
              <a:endParaRPr sz="2000" b="0" i="0" u="none" strike="noStrike" cap="none">
                <a:solidFill>
                  <a:schemeClr val="lt1"/>
                </a:solidFill>
                <a:latin typeface="Arial"/>
                <a:ea typeface="Arial"/>
                <a:cs typeface="Arial"/>
                <a:sym typeface="Arial"/>
              </a:endParaRPr>
            </a:p>
          </p:txBody>
        </p:sp>
        <p:sp>
          <p:nvSpPr>
            <p:cNvPr id="173" name="Google Shape;173;p5"/>
            <p:cNvSpPr/>
            <p:nvPr/>
          </p:nvSpPr>
          <p:spPr>
            <a:xfrm>
              <a:off x="3363143" y="453531"/>
              <a:ext cx="1526100" cy="1017900"/>
            </a:xfrm>
            <a:prstGeom prst="rect">
              <a:avLst/>
            </a:prstGeom>
            <a:solidFill>
              <a:srgbClr val="CFCECD">
                <a:alpha val="89803"/>
              </a:srgbClr>
            </a:solidFill>
            <a:ln w="9525" cap="rnd" cmpd="sng">
              <a:solidFill>
                <a:srgbClr val="CFCE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txBox="1"/>
            <p:nvPr/>
          </p:nvSpPr>
          <p:spPr>
            <a:xfrm>
              <a:off x="3607337" y="453531"/>
              <a:ext cx="1281900" cy="1017900"/>
            </a:xfrm>
            <a:prstGeom prst="rect">
              <a:avLst/>
            </a:prstGeom>
            <a:noFill/>
            <a:ln>
              <a:noFill/>
            </a:ln>
          </p:spPr>
          <p:txBody>
            <a:bodyPr spcFirstLastPara="1" wrap="square" lIns="0" tIns="120900" rIns="120900" bIns="120900" anchor="ctr" anchorCtr="0">
              <a:noAutofit/>
            </a:bodyPr>
            <a:lstStyle/>
            <a:p>
              <a:pPr marL="0" marR="0" lvl="0" indent="0" algn="l" rtl="0">
                <a:lnSpc>
                  <a:spcPct val="90000"/>
                </a:lnSpc>
                <a:spcBef>
                  <a:spcPts val="0"/>
                </a:spcBef>
                <a:spcAft>
                  <a:spcPts val="0"/>
                </a:spcAft>
                <a:buClr>
                  <a:schemeClr val="dk1"/>
                </a:buClr>
                <a:buSzPts val="1700"/>
                <a:buFont typeface="Arial"/>
                <a:buNone/>
              </a:pPr>
              <a:endParaRPr/>
            </a:p>
          </p:txBody>
        </p:sp>
        <p:sp>
          <p:nvSpPr>
            <p:cNvPr id="175" name="Google Shape;175;p5"/>
            <p:cNvSpPr/>
            <p:nvPr/>
          </p:nvSpPr>
          <p:spPr>
            <a:xfrm>
              <a:off x="3363143" y="1471513"/>
              <a:ext cx="1526100" cy="1017900"/>
            </a:xfrm>
            <a:prstGeom prst="rect">
              <a:avLst/>
            </a:prstGeom>
            <a:solidFill>
              <a:srgbClr val="CFCECD">
                <a:alpha val="89803"/>
              </a:srgbClr>
            </a:solidFill>
            <a:ln w="9525" cap="rnd" cmpd="sng">
              <a:solidFill>
                <a:srgbClr val="CFCE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3363025" y="453525"/>
              <a:ext cx="1526100" cy="3053869"/>
            </a:xfrm>
            <a:prstGeom prst="rect">
              <a:avLst/>
            </a:prstGeom>
            <a:solidFill>
              <a:schemeClr val="accent5"/>
            </a:solidFill>
            <a:ln>
              <a:noFill/>
            </a:ln>
          </p:spPr>
          <p:txBody>
            <a:bodyPr spcFirstLastPara="1" wrap="square" lIns="0" tIns="120900" rIns="120900" bIns="120900" anchor="ctr" anchorCtr="0">
              <a:noAutofit/>
            </a:bodyPr>
            <a:lstStyle/>
            <a:p>
              <a:pPr marL="0" marR="0" lvl="0" indent="0" algn="l" rtl="0">
                <a:lnSpc>
                  <a:spcPct val="90000"/>
                </a:lnSpc>
                <a:spcBef>
                  <a:spcPts val="0"/>
                </a:spcBef>
                <a:spcAft>
                  <a:spcPts val="0"/>
                </a:spcAft>
                <a:buClr>
                  <a:schemeClr val="dk1"/>
                </a:buClr>
                <a:buSzPts val="1700"/>
                <a:buFont typeface="Arial"/>
                <a:buNone/>
              </a:pPr>
              <a:r>
                <a:rPr lang="tr-TR" sz="2000" dirty="0" err="1"/>
                <a:t>Persona</a:t>
              </a:r>
              <a:r>
                <a:rPr lang="tr-TR" sz="2000" dirty="0"/>
                <a:t> </a:t>
              </a:r>
              <a:r>
                <a:rPr lang="tr-TR" sz="2000" dirty="0" err="1"/>
                <a:t>and</a:t>
              </a:r>
              <a:r>
                <a:rPr lang="tr-TR" sz="2000" dirty="0"/>
                <a:t> role inside &amp; </a:t>
              </a:r>
              <a:r>
                <a:rPr lang="tr-TR" sz="2000" dirty="0" err="1"/>
                <a:t>outside</a:t>
              </a:r>
              <a:r>
                <a:rPr lang="tr-TR" sz="2000" dirty="0"/>
                <a:t> </a:t>
              </a:r>
              <a:r>
                <a:rPr lang="tr-TR" sz="2000" dirty="0" err="1"/>
                <a:t>the</a:t>
              </a:r>
              <a:r>
                <a:rPr lang="tr-TR" sz="2000" dirty="0"/>
                <a:t> </a:t>
              </a:r>
              <a:r>
                <a:rPr lang="tr-TR" sz="2000" dirty="0" err="1"/>
                <a:t>classroom</a:t>
              </a:r>
              <a:endParaRPr sz="2000" dirty="0"/>
            </a:p>
          </p:txBody>
        </p:sp>
        <p:sp>
          <p:nvSpPr>
            <p:cNvPr id="177" name="Google Shape;177;p5"/>
            <p:cNvSpPr/>
            <p:nvPr/>
          </p:nvSpPr>
          <p:spPr>
            <a:xfrm>
              <a:off x="2549165" y="46542"/>
              <a:ext cx="1017600" cy="1017600"/>
            </a:xfrm>
            <a:prstGeom prst="ellipse">
              <a:avLst/>
            </a:prstGeom>
            <a:gradFill>
              <a:gsLst>
                <a:gs pos="0">
                  <a:srgbClr val="534740"/>
                </a:gs>
                <a:gs pos="71000">
                  <a:srgbClr val="52463F"/>
                </a:gs>
                <a:gs pos="100000">
                  <a:srgbClr val="493E37"/>
                </a:gs>
              </a:gsLst>
              <a:path path="circle">
                <a:fillToRect l="50000" t="50000" r="50000" b="50000"/>
              </a:path>
              <a:tileRect/>
            </a:gradFill>
            <a:ln>
              <a:noFill/>
            </a:ln>
            <a:effectLst>
              <a:outerShdw blurRad="39000" dist="254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2698170" y="195547"/>
              <a:ext cx="719400" cy="719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tr-TR" sz="2000" b="0" i="0" u="none" strike="noStrike" cap="none">
                  <a:solidFill>
                    <a:schemeClr val="lt1"/>
                  </a:solidFill>
                  <a:latin typeface="Arial"/>
                  <a:ea typeface="Arial"/>
                  <a:cs typeface="Arial"/>
                  <a:sym typeface="Arial"/>
                </a:rPr>
                <a:t> 2 </a:t>
              </a:r>
              <a:endParaRPr/>
            </a:p>
          </p:txBody>
        </p:sp>
        <p:sp>
          <p:nvSpPr>
            <p:cNvPr id="179" name="Google Shape;179;p5"/>
            <p:cNvSpPr/>
            <p:nvPr/>
          </p:nvSpPr>
          <p:spPr>
            <a:xfrm>
              <a:off x="5906825" y="453531"/>
              <a:ext cx="1526100" cy="1017900"/>
            </a:xfrm>
            <a:prstGeom prst="rect">
              <a:avLst/>
            </a:prstGeom>
            <a:solidFill>
              <a:srgbClr val="CFCECD">
                <a:alpha val="89803"/>
              </a:srgbClr>
            </a:solidFill>
            <a:ln w="9525" cap="rnd" cmpd="sng">
              <a:solidFill>
                <a:srgbClr val="CFCE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txBox="1"/>
            <p:nvPr/>
          </p:nvSpPr>
          <p:spPr>
            <a:xfrm>
              <a:off x="5961250" y="533800"/>
              <a:ext cx="1444200" cy="2699400"/>
            </a:xfrm>
            <a:prstGeom prst="rect">
              <a:avLst/>
            </a:prstGeom>
            <a:solidFill>
              <a:schemeClr val="accent3"/>
            </a:solidFill>
            <a:ln>
              <a:noFill/>
            </a:ln>
          </p:spPr>
          <p:txBody>
            <a:bodyPr spcFirstLastPara="1" wrap="square" lIns="0" tIns="120900" rIns="120900" bIns="120900" anchor="ctr" anchorCtr="0">
              <a:noAutofit/>
            </a:bodyPr>
            <a:lstStyle/>
            <a:p>
              <a:pPr marL="0" marR="0" lvl="0" indent="0" algn="l" rtl="0">
                <a:lnSpc>
                  <a:spcPct val="90000"/>
                </a:lnSpc>
                <a:spcBef>
                  <a:spcPts val="0"/>
                </a:spcBef>
                <a:spcAft>
                  <a:spcPts val="0"/>
                </a:spcAft>
                <a:buClr>
                  <a:schemeClr val="dk1"/>
                </a:buClr>
                <a:buSzPts val="1700"/>
                <a:buFont typeface="Arial"/>
                <a:buNone/>
              </a:pPr>
              <a:r>
                <a:rPr lang="tr-TR" sz="1900" dirty="0" err="1"/>
                <a:t>Recognition</a:t>
              </a:r>
              <a:r>
                <a:rPr lang="tr-TR" sz="1900" dirty="0"/>
                <a:t> </a:t>
              </a:r>
              <a:r>
                <a:rPr lang="tr-TR" sz="1900" dirty="0" err="1"/>
                <a:t>for</a:t>
              </a:r>
              <a:r>
                <a:rPr lang="tr-TR" sz="1900" dirty="0"/>
                <a:t> </a:t>
              </a:r>
              <a:r>
                <a:rPr lang="tr-TR" sz="1900" dirty="0" err="1"/>
                <a:t>scholarly</a:t>
              </a:r>
              <a:r>
                <a:rPr lang="tr-TR" sz="1900" dirty="0"/>
                <a:t> </a:t>
              </a:r>
              <a:r>
                <a:rPr lang="tr-TR" sz="1900" dirty="0" err="1"/>
                <a:t>efforts</a:t>
              </a:r>
              <a:r>
                <a:rPr lang="tr-TR" sz="1900" dirty="0"/>
                <a:t>?</a:t>
              </a:r>
              <a:endParaRPr sz="2200" dirty="0"/>
            </a:p>
          </p:txBody>
        </p:sp>
        <p:sp>
          <p:nvSpPr>
            <p:cNvPr id="181" name="Google Shape;181;p5"/>
            <p:cNvSpPr/>
            <p:nvPr/>
          </p:nvSpPr>
          <p:spPr>
            <a:xfrm>
              <a:off x="5092847" y="46542"/>
              <a:ext cx="1017600" cy="1017600"/>
            </a:xfrm>
            <a:prstGeom prst="ellipse">
              <a:avLst/>
            </a:prstGeom>
            <a:gradFill>
              <a:gsLst>
                <a:gs pos="0">
                  <a:srgbClr val="534740"/>
                </a:gs>
                <a:gs pos="71000">
                  <a:srgbClr val="52463F"/>
                </a:gs>
                <a:gs pos="100000">
                  <a:srgbClr val="493E37"/>
                </a:gs>
              </a:gsLst>
              <a:path path="circle">
                <a:fillToRect l="50000" t="50000" r="50000" b="50000"/>
              </a:path>
              <a:tileRect/>
            </a:gradFill>
            <a:ln>
              <a:noFill/>
            </a:ln>
            <a:effectLst>
              <a:outerShdw blurRad="39000" dist="254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8450507" y="453531"/>
              <a:ext cx="1526100" cy="1017900"/>
            </a:xfrm>
            <a:prstGeom prst="rect">
              <a:avLst/>
            </a:prstGeom>
            <a:solidFill>
              <a:srgbClr val="CFCECD">
                <a:alpha val="89803"/>
              </a:srgbClr>
            </a:solidFill>
            <a:ln w="9525" cap="rnd" cmpd="sng">
              <a:solidFill>
                <a:srgbClr val="CFCE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8694700" y="453531"/>
              <a:ext cx="1281900" cy="1017900"/>
            </a:xfrm>
            <a:prstGeom prst="rect">
              <a:avLst/>
            </a:prstGeom>
            <a:noFill/>
            <a:ln>
              <a:noFill/>
            </a:ln>
          </p:spPr>
          <p:txBody>
            <a:bodyPr spcFirstLastPara="1" wrap="square" lIns="0" tIns="120900" rIns="120900" bIns="120900" anchor="ctr" anchorCtr="0">
              <a:noAutofit/>
            </a:bodyPr>
            <a:lstStyle/>
            <a:p>
              <a:pPr marL="0" marR="0" lvl="0" indent="0" algn="l" rtl="0">
                <a:lnSpc>
                  <a:spcPct val="90000"/>
                </a:lnSpc>
                <a:spcBef>
                  <a:spcPts val="0"/>
                </a:spcBef>
                <a:spcAft>
                  <a:spcPts val="0"/>
                </a:spcAft>
                <a:buClr>
                  <a:schemeClr val="dk1"/>
                </a:buClr>
                <a:buSzPts val="1700"/>
                <a:buFont typeface="Arial"/>
                <a:buNone/>
              </a:pPr>
              <a:r>
                <a:rPr lang="tr-TR" sz="1900"/>
                <a:t>Hierarchy</a:t>
              </a:r>
              <a:endParaRPr sz="1900"/>
            </a:p>
          </p:txBody>
        </p:sp>
        <p:sp>
          <p:nvSpPr>
            <p:cNvPr id="184" name="Google Shape;184;p5"/>
            <p:cNvSpPr/>
            <p:nvPr/>
          </p:nvSpPr>
          <p:spPr>
            <a:xfrm>
              <a:off x="8450507" y="1471513"/>
              <a:ext cx="1526100" cy="1017900"/>
            </a:xfrm>
            <a:prstGeom prst="rect">
              <a:avLst/>
            </a:prstGeom>
            <a:solidFill>
              <a:srgbClr val="CFCECD">
                <a:alpha val="89803"/>
              </a:srgbClr>
            </a:solidFill>
            <a:ln w="9525" cap="rnd" cmpd="sng">
              <a:solidFill>
                <a:srgbClr val="CFCE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7636529" y="46542"/>
              <a:ext cx="1017600" cy="1017600"/>
            </a:xfrm>
            <a:prstGeom prst="ellipse">
              <a:avLst/>
            </a:prstGeom>
            <a:gradFill>
              <a:gsLst>
                <a:gs pos="0">
                  <a:srgbClr val="534740"/>
                </a:gs>
                <a:gs pos="71000">
                  <a:srgbClr val="52463F"/>
                </a:gs>
                <a:gs pos="100000">
                  <a:srgbClr val="493E37"/>
                </a:gs>
              </a:gsLst>
              <a:path path="circle">
                <a:fillToRect l="50000" t="50000" r="50000" b="50000"/>
              </a:path>
              <a:tileRect/>
            </a:gradFill>
            <a:ln>
              <a:noFill/>
            </a:ln>
            <a:effectLst>
              <a:outerShdw blurRad="39000" dist="254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txBox="1"/>
            <p:nvPr/>
          </p:nvSpPr>
          <p:spPr>
            <a:xfrm>
              <a:off x="7785534" y="195547"/>
              <a:ext cx="719400" cy="719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tr-TR" sz="2000" b="0" i="0" u="none" strike="noStrike" cap="none">
                  <a:solidFill>
                    <a:schemeClr val="lt1"/>
                  </a:solidFill>
                  <a:latin typeface="Arial"/>
                  <a:ea typeface="Arial"/>
                  <a:cs typeface="Arial"/>
                  <a:sym typeface="Arial"/>
                </a:rPr>
                <a:t> 4 </a:t>
              </a:r>
              <a:endParaRPr/>
            </a:p>
          </p:txBody>
        </p:sp>
        <p:sp>
          <p:nvSpPr>
            <p:cNvPr id="187" name="Google Shape;187;p5"/>
            <p:cNvSpPr txBox="1"/>
            <p:nvPr/>
          </p:nvSpPr>
          <p:spPr>
            <a:xfrm>
              <a:off x="5241852" y="195547"/>
              <a:ext cx="719400" cy="719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tr-TR" sz="2000" b="0" i="0" u="none" strike="noStrike" cap="none">
                  <a:solidFill>
                    <a:schemeClr val="lt1"/>
                  </a:solidFill>
                  <a:latin typeface="Arial"/>
                  <a:ea typeface="Arial"/>
                  <a:cs typeface="Arial"/>
                  <a:sym typeface="Arial"/>
                </a:rPr>
                <a:t> 3 </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C097B-969E-0245-A7C1-7B6E8A773988}"/>
              </a:ext>
            </a:extLst>
          </p:cNvPr>
          <p:cNvSpPr>
            <a:spLocks noGrp="1"/>
          </p:cNvSpPr>
          <p:nvPr>
            <p:ph type="title"/>
          </p:nvPr>
        </p:nvSpPr>
        <p:spPr>
          <a:xfrm>
            <a:off x="583181" y="1477020"/>
            <a:ext cx="3586630" cy="2874264"/>
          </a:xfrm>
        </p:spPr>
        <p:txBody>
          <a:bodyPr>
            <a:normAutofit/>
          </a:bodyPr>
          <a:lstStyle/>
          <a:p>
            <a:pPr rtl="0">
              <a:spcBef>
                <a:spcPts val="0"/>
              </a:spcBef>
              <a:spcAft>
                <a:spcPts val="0"/>
              </a:spcAft>
            </a:pPr>
            <a:r>
              <a:rPr lang="en-US" sz="3200" b="0" i="0" u="none" strike="noStrike" dirty="0">
                <a:effectLst/>
                <a:latin typeface="Arial" panose="020B0604020202020204" pitchFamily="34" charset="0"/>
              </a:rPr>
              <a:t>What are we going to do here today?</a:t>
            </a:r>
            <a:br>
              <a:rPr lang="en-US" sz="3200" b="0" dirty="0">
                <a:effectLst/>
              </a:rPr>
            </a:br>
            <a:br>
              <a:rPr lang="en-US" dirty="0"/>
            </a:br>
            <a:endParaRPr lang="en-TR" dirty="0"/>
          </a:p>
        </p:txBody>
      </p:sp>
      <p:sp>
        <p:nvSpPr>
          <p:cNvPr id="49" name="Rectangle 41">
            <a:extLst>
              <a:ext uri="{FF2B5EF4-FFF2-40B4-BE49-F238E27FC236}">
                <a16:creationId xmlns:a16="http://schemas.microsoft.com/office/drawing/2014/main" id="{882E6E09-FCB0-5F41-8BAE-C0581D54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3">
            <a:extLst>
              <a:ext uri="{FF2B5EF4-FFF2-40B4-BE49-F238E27FC236}">
                <a16:creationId xmlns:a16="http://schemas.microsoft.com/office/drawing/2014/main" id="{BE8B9AAF-3BFF-3546-915C-8BDE34AD7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ross 45">
            <a:extLst>
              <a:ext uri="{FF2B5EF4-FFF2-40B4-BE49-F238E27FC236}">
                <a16:creationId xmlns:a16="http://schemas.microsoft.com/office/drawing/2014/main" id="{90012D5C-1270-714B-AFB4-7E632827B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Content Placeholder 2">
            <a:extLst>
              <a:ext uri="{FF2B5EF4-FFF2-40B4-BE49-F238E27FC236}">
                <a16:creationId xmlns:a16="http://schemas.microsoft.com/office/drawing/2014/main" id="{6B61A63D-20F7-3E65-5F08-6989A35A0466}"/>
              </a:ext>
            </a:extLst>
          </p:cNvPr>
          <p:cNvGraphicFramePr>
            <a:graphicFrameLocks noGrp="1"/>
          </p:cNvGraphicFramePr>
          <p:nvPr>
            <p:ph idx="1"/>
            <p:extLst>
              <p:ext uri="{D42A27DB-BD31-4B8C-83A1-F6EECF244321}">
                <p14:modId xmlns:p14="http://schemas.microsoft.com/office/powerpoint/2010/main" val="2847449680"/>
              </p:ext>
            </p:extLst>
          </p:nvPr>
        </p:nvGraphicFramePr>
        <p:xfrm>
          <a:off x="4489428" y="1508251"/>
          <a:ext cx="6728905" cy="4371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306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B8D5541-7726-BA46-8BFA-BF6AA8D42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a:extLst>
              <a:ext uri="{FF2B5EF4-FFF2-40B4-BE49-F238E27FC236}">
                <a16:creationId xmlns:a16="http://schemas.microsoft.com/office/drawing/2014/main" id="{97F434CF-7503-CE4F-8426-C312C6315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EDBFB2F-FE34-E349-9484-C275FBE31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F6747103-26DE-C441-9AEF-B6F786FC1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F7745-F7B8-774C-AC4D-2A2A67ACEFF2}"/>
              </a:ext>
            </a:extLst>
          </p:cNvPr>
          <p:cNvSpPr>
            <a:spLocks noGrp="1"/>
          </p:cNvSpPr>
          <p:nvPr>
            <p:ph type="title"/>
          </p:nvPr>
        </p:nvSpPr>
        <p:spPr>
          <a:xfrm>
            <a:off x="565149" y="1204720"/>
            <a:ext cx="3604662" cy="4344711"/>
          </a:xfrm>
        </p:spPr>
        <p:txBody>
          <a:bodyPr>
            <a:normAutofit/>
          </a:bodyPr>
          <a:lstStyle/>
          <a:p>
            <a:r>
              <a:rPr lang="en-TR" dirty="0"/>
              <a:t>Context</a:t>
            </a:r>
          </a:p>
        </p:txBody>
      </p:sp>
      <p:graphicFrame>
        <p:nvGraphicFramePr>
          <p:cNvPr id="23" name="Content Placeholder 2">
            <a:extLst>
              <a:ext uri="{FF2B5EF4-FFF2-40B4-BE49-F238E27FC236}">
                <a16:creationId xmlns:a16="http://schemas.microsoft.com/office/drawing/2014/main" id="{67B429B2-DC5C-F4DC-3C09-A1EF835940D4}"/>
              </a:ext>
            </a:extLst>
          </p:cNvPr>
          <p:cNvGraphicFramePr>
            <a:graphicFrameLocks noGrp="1"/>
          </p:cNvGraphicFramePr>
          <p:nvPr>
            <p:ph idx="1"/>
            <p:extLst>
              <p:ext uri="{D42A27DB-BD31-4B8C-83A1-F6EECF244321}">
                <p14:modId xmlns:p14="http://schemas.microsoft.com/office/powerpoint/2010/main" val="3044785313"/>
              </p:ext>
            </p:extLst>
          </p:nvPr>
        </p:nvGraphicFramePr>
        <p:xfrm>
          <a:off x="4489428" y="1508251"/>
          <a:ext cx="7137423" cy="4488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54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86A60-EDD9-C74B-BAC7-1501D037B0A5}"/>
              </a:ext>
            </a:extLst>
          </p:cNvPr>
          <p:cNvSpPr>
            <a:spLocks noGrp="1"/>
          </p:cNvSpPr>
          <p:nvPr>
            <p:ph type="title"/>
          </p:nvPr>
        </p:nvSpPr>
        <p:spPr>
          <a:xfrm>
            <a:off x="565149" y="1204721"/>
            <a:ext cx="8267296" cy="1446550"/>
          </a:xfrm>
        </p:spPr>
        <p:txBody>
          <a:bodyPr>
            <a:normAutofit/>
          </a:bodyPr>
          <a:lstStyle/>
          <a:p>
            <a:r>
              <a:rPr lang="en-TR" dirty="0"/>
              <a:t>Organizational Diagram</a:t>
            </a:r>
          </a:p>
        </p:txBody>
      </p:sp>
      <p:sp>
        <p:nvSpPr>
          <p:cNvPr id="11" name="Rectangle 10">
            <a:extLst>
              <a:ext uri="{FF2B5EF4-FFF2-40B4-BE49-F238E27FC236}">
                <a16:creationId xmlns:a16="http://schemas.microsoft.com/office/drawing/2014/main" id="{FB1CD9BE-93F1-ED44-946B-8354D74B0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3" name="Rectangle 12">
            <a:extLst>
              <a:ext uri="{FF2B5EF4-FFF2-40B4-BE49-F238E27FC236}">
                <a16:creationId xmlns:a16="http://schemas.microsoft.com/office/drawing/2014/main" id="{882E6E09-FCB0-5F41-8BAE-C0581D54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a:extLst>
              <a:ext uri="{FF2B5EF4-FFF2-40B4-BE49-F238E27FC236}">
                <a16:creationId xmlns:a16="http://schemas.microsoft.com/office/drawing/2014/main" id="{D269DB01-9C3C-7841-B8E8-6FDFEF70C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F86FD5B-61F9-35B3-F0B4-B9AF98D4F686}"/>
              </a:ext>
            </a:extLst>
          </p:cNvPr>
          <p:cNvGraphicFramePr>
            <a:graphicFrameLocks noGrp="1"/>
          </p:cNvGraphicFramePr>
          <p:nvPr>
            <p:ph idx="1"/>
            <p:extLst>
              <p:ext uri="{D42A27DB-BD31-4B8C-83A1-F6EECF244321}">
                <p14:modId xmlns:p14="http://schemas.microsoft.com/office/powerpoint/2010/main" val="1859310330"/>
              </p:ext>
            </p:extLst>
          </p:nvPr>
        </p:nvGraphicFramePr>
        <p:xfrm>
          <a:off x="565149" y="2692400"/>
          <a:ext cx="10653184" cy="318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DA4F4552-72E6-3849-8944-97CE6618FCB5}"/>
              </a:ext>
            </a:extLst>
          </p:cNvPr>
          <p:cNvSpPr/>
          <p:nvPr/>
        </p:nvSpPr>
        <p:spPr>
          <a:xfrm>
            <a:off x="8625500" y="4246900"/>
            <a:ext cx="2799778" cy="8001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40033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F367E596-6364-884D-8ECA-DABD757BD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bstract blurred public library with bookshelves">
            <a:extLst>
              <a:ext uri="{FF2B5EF4-FFF2-40B4-BE49-F238E27FC236}">
                <a16:creationId xmlns:a16="http://schemas.microsoft.com/office/drawing/2014/main" id="{F93AC35B-DD36-EAF4-1C84-52CA11763EB1}"/>
              </a:ext>
            </a:extLst>
          </p:cNvPr>
          <p:cNvPicPr>
            <a:picLocks noChangeAspect="1"/>
          </p:cNvPicPr>
          <p:nvPr/>
        </p:nvPicPr>
        <p:blipFill rotWithShape="1">
          <a:blip r:embed="rId3"/>
          <a:srcRect t="1699" b="14032"/>
          <a:stretch/>
        </p:blipFill>
        <p:spPr>
          <a:xfrm>
            <a:off x="20" y="10"/>
            <a:ext cx="12191980" cy="6857990"/>
          </a:xfrm>
          <a:prstGeom prst="rect">
            <a:avLst/>
          </a:prstGeom>
        </p:spPr>
      </p:pic>
      <p:sp>
        <p:nvSpPr>
          <p:cNvPr id="62" name="Rectangle">
            <a:extLst>
              <a:ext uri="{FF2B5EF4-FFF2-40B4-BE49-F238E27FC236}">
                <a16:creationId xmlns:a16="http://schemas.microsoft.com/office/drawing/2014/main" id="{6C7511A4-6FBF-0246-AB44-3B819A707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549940" cy="6858000"/>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64" name="Rectangle 63">
            <a:extLst>
              <a:ext uri="{FF2B5EF4-FFF2-40B4-BE49-F238E27FC236}">
                <a16:creationId xmlns:a16="http://schemas.microsoft.com/office/drawing/2014/main" id="{17857F1F-17F7-9144-8BBA-AD63FC0A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32E302-41C2-D845-A720-8A6B6B3E6F17}"/>
              </a:ext>
            </a:extLst>
          </p:cNvPr>
          <p:cNvSpPr>
            <a:spLocks noGrp="1"/>
          </p:cNvSpPr>
          <p:nvPr>
            <p:ph type="title"/>
          </p:nvPr>
        </p:nvSpPr>
        <p:spPr>
          <a:xfrm>
            <a:off x="565149" y="1204721"/>
            <a:ext cx="8267296" cy="1446550"/>
          </a:xfrm>
        </p:spPr>
        <p:txBody>
          <a:bodyPr vert="horz" lIns="91440" tIns="45720" rIns="91440" bIns="45720" rtlCol="0" anchor="t">
            <a:normAutofit/>
          </a:bodyPr>
          <a:lstStyle/>
          <a:p>
            <a:r>
              <a:rPr lang="en-US" kern="1200" spc="-150" dirty="0">
                <a:solidFill>
                  <a:schemeClr val="tx1"/>
                </a:solidFill>
                <a:latin typeface="+mj-lt"/>
                <a:ea typeface="+mj-ea"/>
                <a:cs typeface="+mj-cs"/>
              </a:rPr>
              <a:t>OUR RESEARCH</a:t>
            </a:r>
          </a:p>
        </p:txBody>
      </p:sp>
      <p:sp>
        <p:nvSpPr>
          <p:cNvPr id="4" name="TextBox 3">
            <a:extLst>
              <a:ext uri="{FF2B5EF4-FFF2-40B4-BE49-F238E27FC236}">
                <a16:creationId xmlns:a16="http://schemas.microsoft.com/office/drawing/2014/main" id="{ED7807E4-3D44-0142-BF28-46C015C90AED}"/>
              </a:ext>
            </a:extLst>
          </p:cNvPr>
          <p:cNvSpPr txBox="1"/>
          <p:nvPr/>
        </p:nvSpPr>
        <p:spPr>
          <a:xfrm>
            <a:off x="442912" y="2071688"/>
            <a:ext cx="9899595" cy="4214812"/>
          </a:xfrm>
          <a:prstGeom prst="rect">
            <a:avLst/>
          </a:prstGeom>
        </p:spPr>
        <p:txBody>
          <a:bodyPr vert="horz" lIns="91440" tIns="45720" rIns="91440" bIns="45720" rtlCol="0">
            <a:normAutofit/>
          </a:bodyPr>
          <a:lstStyle/>
          <a:p>
            <a:pPr indent="-228600">
              <a:lnSpc>
                <a:spcPct val="90000"/>
              </a:lnSpc>
              <a:spcAft>
                <a:spcPts val="600"/>
              </a:spcAft>
              <a:buFont typeface="System Font Regular"/>
              <a:buChar char="–"/>
            </a:pPr>
            <a:r>
              <a:rPr lang="en-US" sz="1700" dirty="0"/>
              <a:t>   </a:t>
            </a:r>
            <a:r>
              <a:rPr lang="en-US" sz="2000" dirty="0"/>
              <a:t>Context: Humanities course with multiple stakeholders: Faculty members, EAP Instructors, Graduate students </a:t>
            </a:r>
          </a:p>
          <a:p>
            <a:pPr marL="285750" indent="-228600">
              <a:lnSpc>
                <a:spcPct val="90000"/>
              </a:lnSpc>
              <a:spcAft>
                <a:spcPts val="600"/>
              </a:spcAft>
              <a:buFont typeface="System Font Regular"/>
              <a:buChar char="–"/>
            </a:pPr>
            <a:r>
              <a:rPr lang="en-US" sz="2000" dirty="0"/>
              <a:t>Survey &amp; Interviews started in 2020 (Online survey &amp; Individual Zoom interviews) </a:t>
            </a:r>
          </a:p>
          <a:p>
            <a:pPr marL="285750" indent="-228600">
              <a:lnSpc>
                <a:spcPct val="90000"/>
              </a:lnSpc>
              <a:spcAft>
                <a:spcPts val="600"/>
              </a:spcAft>
              <a:buFont typeface="System Font Regular"/>
              <a:buChar char="–"/>
            </a:pPr>
            <a:r>
              <a:rPr lang="en-US" sz="2000" dirty="0"/>
              <a:t>76 students/ 5 EAP instructors/ 7 Graduate students/ 5 Faculty members</a:t>
            </a:r>
          </a:p>
          <a:p>
            <a:pPr marL="285750" indent="-228600">
              <a:lnSpc>
                <a:spcPct val="90000"/>
              </a:lnSpc>
              <a:spcAft>
                <a:spcPts val="600"/>
              </a:spcAft>
              <a:buFont typeface="System Font Regular"/>
              <a:buChar char="–"/>
            </a:pPr>
            <a:r>
              <a:rPr lang="en-US" sz="2000" dirty="0"/>
              <a:t>Questions: </a:t>
            </a:r>
          </a:p>
          <a:p>
            <a:pPr marL="571500" indent="-342900" fontAlgn="base">
              <a:lnSpc>
                <a:spcPct val="90000"/>
              </a:lnSpc>
              <a:spcBef>
                <a:spcPts val="0"/>
              </a:spcBef>
              <a:spcAft>
                <a:spcPts val="600"/>
              </a:spcAft>
              <a:buFont typeface="Arial" panose="020B0604020202020204" pitchFamily="34" charset="0"/>
              <a:buChar char="•"/>
            </a:pPr>
            <a:r>
              <a:rPr lang="en-US" sz="2000" u="none" strike="noStrike" dirty="0">
                <a:effectLst/>
              </a:rPr>
              <a:t>What roles(s) would you most readily associate with the responsibility of SL facilitators?</a:t>
            </a:r>
          </a:p>
          <a:p>
            <a:pPr marL="571500" indent="-342900" fontAlgn="base">
              <a:lnSpc>
                <a:spcPct val="90000"/>
              </a:lnSpc>
              <a:spcBef>
                <a:spcPts val="0"/>
              </a:spcBef>
              <a:spcAft>
                <a:spcPts val="600"/>
              </a:spcAft>
              <a:buFont typeface="Arial" panose="020B0604020202020204" pitchFamily="34" charset="0"/>
              <a:buChar char="•"/>
            </a:pPr>
            <a:r>
              <a:rPr lang="en-US" sz="2000" u="none" strike="noStrike" dirty="0">
                <a:effectLst/>
              </a:rPr>
              <a:t>How would you describe the EAP/ SL facilitator role within academia? </a:t>
            </a:r>
          </a:p>
          <a:p>
            <a:pPr marL="571500" indent="-342900" fontAlgn="base">
              <a:lnSpc>
                <a:spcPct val="90000"/>
              </a:lnSpc>
              <a:spcBef>
                <a:spcPts val="0"/>
              </a:spcBef>
              <a:spcAft>
                <a:spcPts val="600"/>
              </a:spcAft>
              <a:buFont typeface="Arial" panose="020B0604020202020204" pitchFamily="34" charset="0"/>
              <a:buChar char="•"/>
            </a:pPr>
            <a:r>
              <a:rPr lang="en-US" sz="2000" u="none" strike="noStrike" dirty="0">
                <a:effectLst/>
              </a:rPr>
              <a:t>How do you think SL facilitators define their identity (including professional roles, responsibilities and qualifications) within the course? </a:t>
            </a:r>
          </a:p>
          <a:p>
            <a:pPr marL="285750" indent="-228600">
              <a:lnSpc>
                <a:spcPct val="90000"/>
              </a:lnSpc>
              <a:spcAft>
                <a:spcPts val="600"/>
              </a:spcAft>
              <a:buFont typeface="System Font Regular"/>
              <a:buChar char="–"/>
            </a:pPr>
            <a:endParaRPr lang="en-US" sz="2000" dirty="0"/>
          </a:p>
          <a:p>
            <a:pPr marL="285750" indent="-228600">
              <a:lnSpc>
                <a:spcPct val="90000"/>
              </a:lnSpc>
              <a:spcAft>
                <a:spcPts val="600"/>
              </a:spcAft>
              <a:buFont typeface="System Font Regular"/>
              <a:buChar char="–"/>
            </a:pPr>
            <a:endParaRPr lang="en-US" sz="2000" dirty="0"/>
          </a:p>
          <a:p>
            <a:pPr marL="285750" indent="-228600">
              <a:lnSpc>
                <a:spcPct val="90000"/>
              </a:lnSpc>
              <a:spcAft>
                <a:spcPts val="600"/>
              </a:spcAft>
              <a:buFont typeface="System Font Regular"/>
              <a:buChar char="–"/>
            </a:pPr>
            <a:endParaRPr lang="en-US" sz="1700" dirty="0"/>
          </a:p>
        </p:txBody>
      </p:sp>
      <p:sp>
        <p:nvSpPr>
          <p:cNvPr id="66" name="Cross 65">
            <a:extLst>
              <a:ext uri="{FF2B5EF4-FFF2-40B4-BE49-F238E27FC236}">
                <a16:creationId xmlns:a16="http://schemas.microsoft.com/office/drawing/2014/main" id="{8D56D3E8-B102-DF4E-8F6F-48B290222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250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13052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EE1BCE-AB4C-6A4D-ADEF-CBE14843CC48}"/>
              </a:ext>
            </a:extLst>
          </p:cNvPr>
          <p:cNvSpPr>
            <a:spLocks noGrp="1"/>
          </p:cNvSpPr>
          <p:nvPr>
            <p:ph type="title"/>
          </p:nvPr>
        </p:nvSpPr>
        <p:spPr>
          <a:xfrm>
            <a:off x="565149" y="1204721"/>
            <a:ext cx="5066001" cy="1446550"/>
          </a:xfrm>
        </p:spPr>
        <p:txBody>
          <a:bodyPr>
            <a:normAutofit/>
          </a:bodyPr>
          <a:lstStyle/>
          <a:p>
            <a:r>
              <a:rPr lang="en-TR" dirty="0"/>
              <a:t>MINI POLL</a:t>
            </a:r>
          </a:p>
        </p:txBody>
      </p:sp>
      <p:sp>
        <p:nvSpPr>
          <p:cNvPr id="3" name="Content Placeholder 2">
            <a:extLst>
              <a:ext uri="{FF2B5EF4-FFF2-40B4-BE49-F238E27FC236}">
                <a16:creationId xmlns:a16="http://schemas.microsoft.com/office/drawing/2014/main" id="{E49513EF-5170-2B46-8A2A-676CBD131FC2}"/>
              </a:ext>
            </a:extLst>
          </p:cNvPr>
          <p:cNvSpPr>
            <a:spLocks noGrp="1"/>
          </p:cNvSpPr>
          <p:nvPr>
            <p:ph idx="1"/>
          </p:nvPr>
        </p:nvSpPr>
        <p:spPr>
          <a:xfrm>
            <a:off x="147078" y="2078182"/>
            <a:ext cx="6016656" cy="3540721"/>
          </a:xfrm>
        </p:spPr>
        <p:txBody>
          <a:bodyPr>
            <a:normAutofit/>
          </a:bodyPr>
          <a:lstStyle/>
          <a:p>
            <a:pPr marL="0" indent="0">
              <a:buNone/>
            </a:pPr>
            <a:r>
              <a:rPr lang="en-US" b="1" i="1" dirty="0">
                <a:latin typeface="Avenir Book" panose="02000503020000020003" pitchFamily="2" charset="0"/>
                <a:cs typeface="Arial Narrow" panose="020B0604020202020204" pitchFamily="34" charset="0"/>
              </a:rPr>
              <a:t>Think of your experience so far and please indicate top 3 roles that you identify with teaching EAP </a:t>
            </a:r>
          </a:p>
          <a:p>
            <a:pPr marL="0" indent="0">
              <a:buNone/>
            </a:pPr>
            <a:endParaRPr lang="en-US" b="1" i="1" dirty="0">
              <a:latin typeface="Avenir Book" panose="02000503020000020003" pitchFamily="2" charset="0"/>
              <a:cs typeface="Arial Narrow" panose="020B0604020202020204" pitchFamily="34" charset="0"/>
            </a:endParaRPr>
          </a:p>
          <a:p>
            <a:pPr marL="0" indent="0">
              <a:buNone/>
            </a:pPr>
            <a:endParaRPr lang="en-US" b="1" i="1" dirty="0">
              <a:latin typeface="Avenir Book" panose="02000503020000020003" pitchFamily="2" charset="0"/>
              <a:cs typeface="Arial Narrow" panose="020B0604020202020204" pitchFamily="34" charset="0"/>
            </a:endParaRPr>
          </a:p>
          <a:p>
            <a:r>
              <a:rPr lang="en-TR" b="1" i="0" dirty="0">
                <a:effectLst/>
                <a:latin typeface="MentiText"/>
              </a:rPr>
              <a:t>Voting code: 6125 7923</a:t>
            </a:r>
            <a:endParaRPr lang="en-TR" dirty="0"/>
          </a:p>
        </p:txBody>
      </p:sp>
      <p:pic>
        <p:nvPicPr>
          <p:cNvPr id="5" name="Picture 4" descr="Qr code&#10;&#10;Description automatically generated">
            <a:extLst>
              <a:ext uri="{FF2B5EF4-FFF2-40B4-BE49-F238E27FC236}">
                <a16:creationId xmlns:a16="http://schemas.microsoft.com/office/drawing/2014/main" id="{50AEC56E-DD26-A240-A768-F966C2478AF6}"/>
              </a:ext>
            </a:extLst>
          </p:cNvPr>
          <p:cNvPicPr>
            <a:picLocks noChangeAspect="1"/>
          </p:cNvPicPr>
          <p:nvPr/>
        </p:nvPicPr>
        <p:blipFill rotWithShape="1">
          <a:blip r:embed="rId3"/>
          <a:srcRect l="1304" r="1993" b="-4"/>
          <a:stretch/>
        </p:blipFill>
        <p:spPr>
          <a:xfrm>
            <a:off x="6163734" y="1096772"/>
            <a:ext cx="5571066" cy="5761228"/>
          </a:xfrm>
          <a:prstGeom prst="rect">
            <a:avLst/>
          </a:prstGeom>
        </p:spPr>
      </p:pic>
      <p:sp>
        <p:nvSpPr>
          <p:cNvPr id="12" name="Cross 11">
            <a:extLst>
              <a:ext uri="{FF2B5EF4-FFF2-40B4-BE49-F238E27FC236}">
                <a16:creationId xmlns:a16="http://schemas.microsoft.com/office/drawing/2014/main" id="{A27CA9A8-2E1B-1E43-B7A6-45B44037C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9990"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A5172B-100A-154D-8648-280629D6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92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79E3846-8D0B-B14A-817A-7FAC9DDA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1142D-969E-564B-8649-5A5A8FF35F65}"/>
              </a:ext>
            </a:extLst>
          </p:cNvPr>
          <p:cNvSpPr>
            <a:spLocks noGrp="1"/>
          </p:cNvSpPr>
          <p:nvPr>
            <p:ph type="title"/>
          </p:nvPr>
        </p:nvSpPr>
        <p:spPr>
          <a:xfrm>
            <a:off x="7229593" y="159226"/>
            <a:ext cx="4601851" cy="1446550"/>
          </a:xfrm>
        </p:spPr>
        <p:txBody>
          <a:bodyPr>
            <a:normAutofit/>
          </a:bodyPr>
          <a:lstStyle/>
          <a:p>
            <a:pPr>
              <a:lnSpc>
                <a:spcPct val="90000"/>
              </a:lnSpc>
            </a:pPr>
            <a:r>
              <a:rPr lang="en-TR" sz="3200" dirty="0"/>
              <a:t>Online Survey Questions (Students)</a:t>
            </a:r>
          </a:p>
        </p:txBody>
      </p:sp>
      <p:sp>
        <p:nvSpPr>
          <p:cNvPr id="3" name="Content Placeholder 2">
            <a:extLst>
              <a:ext uri="{FF2B5EF4-FFF2-40B4-BE49-F238E27FC236}">
                <a16:creationId xmlns:a16="http://schemas.microsoft.com/office/drawing/2014/main" id="{FF21E8A2-2604-1C46-A507-06AF1C418145}"/>
              </a:ext>
            </a:extLst>
          </p:cNvPr>
          <p:cNvSpPr>
            <a:spLocks noGrp="1"/>
          </p:cNvSpPr>
          <p:nvPr>
            <p:ph idx="1"/>
          </p:nvPr>
        </p:nvSpPr>
        <p:spPr>
          <a:xfrm>
            <a:off x="7229593" y="1182029"/>
            <a:ext cx="4836027" cy="4672361"/>
          </a:xfrm>
        </p:spPr>
        <p:txBody>
          <a:bodyPr>
            <a:normAutofit/>
          </a:bodyPr>
          <a:lstStyle/>
          <a:p>
            <a:pPr marL="0" indent="0">
              <a:lnSpc>
                <a:spcPct val="90000"/>
              </a:lnSpc>
              <a:buNone/>
            </a:pPr>
            <a:r>
              <a:rPr lang="en-US" sz="1600" b="1" i="0" u="none" strike="noStrike" dirty="0">
                <a:effectLst/>
              </a:rPr>
              <a:t>What do you consider to be the main roles of SPS-SL facilitators? Rank the following in order of importance, from 10 (most) to 1 (least).</a:t>
            </a:r>
          </a:p>
          <a:p>
            <a:pPr>
              <a:lnSpc>
                <a:spcPct val="90000"/>
              </a:lnSpc>
            </a:pPr>
            <a:r>
              <a:rPr lang="en-US" sz="1600" b="0" i="0" u="none" strike="noStrike" dirty="0">
                <a:effectLst/>
              </a:rPr>
              <a:t>Teacher (Academic skills and language)</a:t>
            </a:r>
          </a:p>
          <a:p>
            <a:pPr>
              <a:lnSpc>
                <a:spcPct val="90000"/>
              </a:lnSpc>
            </a:pPr>
            <a:r>
              <a:rPr lang="en-US" sz="1600" b="0" i="0" u="none" strike="noStrike" dirty="0">
                <a:effectLst/>
              </a:rPr>
              <a:t>Teacher (Course content) </a:t>
            </a:r>
          </a:p>
          <a:p>
            <a:pPr>
              <a:lnSpc>
                <a:spcPct val="90000"/>
              </a:lnSpc>
            </a:pPr>
            <a:r>
              <a:rPr lang="en-US" sz="1600" dirty="0"/>
              <a:t>Feedback Provider</a:t>
            </a:r>
          </a:p>
          <a:p>
            <a:pPr>
              <a:lnSpc>
                <a:spcPct val="90000"/>
              </a:lnSpc>
            </a:pPr>
            <a:r>
              <a:rPr lang="en-US" sz="1600" b="0" i="0" u="none" strike="noStrike" dirty="0">
                <a:effectLst/>
              </a:rPr>
              <a:t>Administrator</a:t>
            </a:r>
          </a:p>
          <a:p>
            <a:pPr>
              <a:lnSpc>
                <a:spcPct val="90000"/>
              </a:lnSpc>
            </a:pPr>
            <a:r>
              <a:rPr lang="en-US" sz="1600" dirty="0"/>
              <a:t>Tutor</a:t>
            </a:r>
          </a:p>
          <a:p>
            <a:pPr>
              <a:lnSpc>
                <a:spcPct val="90000"/>
              </a:lnSpc>
            </a:pPr>
            <a:r>
              <a:rPr lang="en-US" sz="1600" dirty="0"/>
              <a:t>Examiner/grader</a:t>
            </a:r>
          </a:p>
          <a:p>
            <a:pPr>
              <a:lnSpc>
                <a:spcPct val="90000"/>
              </a:lnSpc>
            </a:pPr>
            <a:r>
              <a:rPr lang="en-US" sz="1600" dirty="0"/>
              <a:t>Mentor</a:t>
            </a:r>
          </a:p>
          <a:p>
            <a:pPr>
              <a:lnSpc>
                <a:spcPct val="90000"/>
              </a:lnSpc>
            </a:pPr>
            <a:r>
              <a:rPr lang="en-US" sz="1600" dirty="0"/>
              <a:t>Researcher</a:t>
            </a:r>
          </a:p>
          <a:p>
            <a:pPr>
              <a:lnSpc>
                <a:spcPct val="90000"/>
              </a:lnSpc>
            </a:pPr>
            <a:r>
              <a:rPr lang="en-US" sz="1600" b="0" i="0" u="none" strike="noStrike" dirty="0">
                <a:effectLst/>
              </a:rPr>
              <a:t>Assessor of academic integrity</a:t>
            </a:r>
          </a:p>
          <a:p>
            <a:pPr marL="0" indent="0">
              <a:lnSpc>
                <a:spcPct val="90000"/>
              </a:lnSpc>
              <a:buNone/>
            </a:pPr>
            <a:endParaRPr lang="en-US" sz="1100" dirty="0"/>
          </a:p>
          <a:p>
            <a:pPr marL="0" indent="0">
              <a:lnSpc>
                <a:spcPct val="90000"/>
              </a:lnSpc>
              <a:buNone/>
            </a:pPr>
            <a:endParaRPr lang="en-US" sz="1100" dirty="0">
              <a:latin typeface="Verdana" panose="020B0604030504040204" pitchFamily="34" charset="0"/>
            </a:endParaRPr>
          </a:p>
          <a:p>
            <a:pPr marL="0" indent="0">
              <a:lnSpc>
                <a:spcPct val="90000"/>
              </a:lnSpc>
              <a:buNone/>
            </a:pPr>
            <a:endParaRPr lang="en-US" sz="1100" b="0" i="0" u="none" strike="noStrike" dirty="0">
              <a:effectLst/>
            </a:endParaRPr>
          </a:p>
        </p:txBody>
      </p:sp>
      <p:pic>
        <p:nvPicPr>
          <p:cNvPr id="27" name="Picture 26" descr="White paper ships being led by a yellow ship">
            <a:extLst>
              <a:ext uri="{FF2B5EF4-FFF2-40B4-BE49-F238E27FC236}">
                <a16:creationId xmlns:a16="http://schemas.microsoft.com/office/drawing/2014/main" id="{AA2BE531-5507-5AB7-B1E6-AFAE286396D4}"/>
              </a:ext>
            </a:extLst>
          </p:cNvPr>
          <p:cNvPicPr>
            <a:picLocks noChangeAspect="1"/>
          </p:cNvPicPr>
          <p:nvPr/>
        </p:nvPicPr>
        <p:blipFill rotWithShape="1">
          <a:blip r:embed="rId2"/>
          <a:srcRect l="29871" r="2310" b="-1"/>
          <a:stretch/>
        </p:blipFill>
        <p:spPr>
          <a:xfrm>
            <a:off x="20" y="10"/>
            <a:ext cx="6967738" cy="6857990"/>
          </a:xfrm>
          <a:prstGeom prst="rect">
            <a:avLst/>
          </a:prstGeom>
        </p:spPr>
      </p:pic>
      <p:sp>
        <p:nvSpPr>
          <p:cNvPr id="33" name="Cross 32">
            <a:extLst>
              <a:ext uri="{FF2B5EF4-FFF2-40B4-BE49-F238E27FC236}">
                <a16:creationId xmlns:a16="http://schemas.microsoft.com/office/drawing/2014/main" id="{A12C7CBA-A034-9548-BC45-D37C25C00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032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449ED22-D9F5-F848-A98A-7181D4EE7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33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FC3EE-C1A0-5C46-807F-03585AAF94A7}"/>
              </a:ext>
            </a:extLst>
          </p:cNvPr>
          <p:cNvSpPr>
            <a:spLocks noGrp="1"/>
          </p:cNvSpPr>
          <p:nvPr>
            <p:ph type="title"/>
          </p:nvPr>
        </p:nvSpPr>
        <p:spPr>
          <a:xfrm>
            <a:off x="2650422" y="314169"/>
            <a:ext cx="7857553" cy="1565205"/>
          </a:xfrm>
        </p:spPr>
        <p:txBody>
          <a:bodyPr vert="horz" lIns="91440" tIns="45720" rIns="91440" bIns="45720" rtlCol="0" anchor="b">
            <a:normAutofit/>
          </a:bodyPr>
          <a:lstStyle/>
          <a:p>
            <a:pPr>
              <a:lnSpc>
                <a:spcPct val="90000"/>
              </a:lnSpc>
              <a:spcAft>
                <a:spcPts val="0"/>
              </a:spcAft>
            </a:pPr>
            <a:r>
              <a:rPr lang="en-US" sz="2400" b="0" i="0" u="none" strike="noStrike" kern="1200" spc="-150" dirty="0">
                <a:solidFill>
                  <a:schemeClr val="tx1"/>
                </a:solidFill>
                <a:effectLst/>
                <a:latin typeface="+mj-lt"/>
                <a:ea typeface="+mj-ea"/>
                <a:cs typeface="+mj-cs"/>
              </a:rPr>
              <a:t>Roles; as they are perceived by our students, colleagues (FASS coordinators &amp; facilitators) and us (SL facilitators)</a:t>
            </a:r>
            <a:br>
              <a:rPr lang="en-US" sz="2400" b="0" kern="1200" spc="-150" dirty="0">
                <a:solidFill>
                  <a:schemeClr val="tx1"/>
                </a:solidFill>
                <a:effectLst/>
                <a:latin typeface="+mj-lt"/>
                <a:ea typeface="+mj-ea"/>
                <a:cs typeface="+mj-cs"/>
              </a:rPr>
            </a:br>
            <a:br>
              <a:rPr lang="en-US" sz="2400" kern="1200" spc="-150" dirty="0">
                <a:solidFill>
                  <a:schemeClr val="tx1"/>
                </a:solidFill>
                <a:latin typeface="+mj-lt"/>
                <a:ea typeface="+mj-ea"/>
                <a:cs typeface="+mj-cs"/>
              </a:rPr>
            </a:br>
            <a:endParaRPr lang="en-US" sz="2400" kern="1200" spc="-150" dirty="0">
              <a:solidFill>
                <a:schemeClr val="tx1"/>
              </a:solidFill>
              <a:latin typeface="+mj-lt"/>
              <a:ea typeface="+mj-ea"/>
              <a:cs typeface="+mj-cs"/>
            </a:endParaRPr>
          </a:p>
        </p:txBody>
      </p:sp>
      <p:sp>
        <p:nvSpPr>
          <p:cNvPr id="18" name="Cross 17">
            <a:extLst>
              <a:ext uri="{FF2B5EF4-FFF2-40B4-BE49-F238E27FC236}">
                <a16:creationId xmlns:a16="http://schemas.microsoft.com/office/drawing/2014/main" id="{56EC6756-249A-354D-B2C0-DA82BEEEC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8518"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9B14128-2D03-F14B-8681-9410A28F3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C2F04E9D-D1F5-184B-AAC4-FCBF81E57D08}"/>
              </a:ext>
            </a:extLst>
          </p:cNvPr>
          <p:cNvSpPr>
            <a:spLocks noChangeArrowheads="1"/>
          </p:cNvSpPr>
          <p:nvPr/>
        </p:nvSpPr>
        <p:spPr bwMode="auto">
          <a:xfrm>
            <a:off x="565150" y="31130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R"/>
          </a:p>
        </p:txBody>
      </p:sp>
      <p:graphicFrame>
        <p:nvGraphicFramePr>
          <p:cNvPr id="4" name="Table 3">
            <a:extLst>
              <a:ext uri="{FF2B5EF4-FFF2-40B4-BE49-F238E27FC236}">
                <a16:creationId xmlns:a16="http://schemas.microsoft.com/office/drawing/2014/main" id="{A8B8C386-EE88-C44C-9235-2868AF8480FB}"/>
              </a:ext>
            </a:extLst>
          </p:cNvPr>
          <p:cNvGraphicFramePr>
            <a:graphicFrameLocks noGrp="1"/>
          </p:cNvGraphicFramePr>
          <p:nvPr>
            <p:extLst>
              <p:ext uri="{D42A27DB-BD31-4B8C-83A1-F6EECF244321}">
                <p14:modId xmlns:p14="http://schemas.microsoft.com/office/powerpoint/2010/main" val="2716657761"/>
              </p:ext>
            </p:extLst>
          </p:nvPr>
        </p:nvGraphicFramePr>
        <p:xfrm>
          <a:off x="1319965" y="1940493"/>
          <a:ext cx="10407457" cy="3534755"/>
        </p:xfrm>
        <a:graphic>
          <a:graphicData uri="http://schemas.openxmlformats.org/drawingml/2006/table">
            <a:tbl>
              <a:tblPr firstRow="1" bandRow="1">
                <a:tableStyleId>{5C22544A-7EE6-4342-B048-85BDC9FD1C3A}</a:tableStyleId>
              </a:tblPr>
              <a:tblGrid>
                <a:gridCol w="1393441">
                  <a:extLst>
                    <a:ext uri="{9D8B030D-6E8A-4147-A177-3AD203B41FA5}">
                      <a16:colId xmlns:a16="http://schemas.microsoft.com/office/drawing/2014/main" val="836868531"/>
                    </a:ext>
                  </a:extLst>
                </a:gridCol>
                <a:gridCol w="1586457">
                  <a:extLst>
                    <a:ext uri="{9D8B030D-6E8A-4147-A177-3AD203B41FA5}">
                      <a16:colId xmlns:a16="http://schemas.microsoft.com/office/drawing/2014/main" val="929997519"/>
                    </a:ext>
                  </a:extLst>
                </a:gridCol>
                <a:gridCol w="3508312">
                  <a:extLst>
                    <a:ext uri="{9D8B030D-6E8A-4147-A177-3AD203B41FA5}">
                      <a16:colId xmlns:a16="http://schemas.microsoft.com/office/drawing/2014/main" val="2836868320"/>
                    </a:ext>
                  </a:extLst>
                </a:gridCol>
                <a:gridCol w="1878127">
                  <a:extLst>
                    <a:ext uri="{9D8B030D-6E8A-4147-A177-3AD203B41FA5}">
                      <a16:colId xmlns:a16="http://schemas.microsoft.com/office/drawing/2014/main" val="4160364897"/>
                    </a:ext>
                  </a:extLst>
                </a:gridCol>
                <a:gridCol w="2041120">
                  <a:extLst>
                    <a:ext uri="{9D8B030D-6E8A-4147-A177-3AD203B41FA5}">
                      <a16:colId xmlns:a16="http://schemas.microsoft.com/office/drawing/2014/main" val="3518286732"/>
                    </a:ext>
                  </a:extLst>
                </a:gridCol>
              </a:tblGrid>
              <a:tr h="1296874">
                <a:tc>
                  <a:txBody>
                    <a:bodyPr/>
                    <a:lstStyle/>
                    <a:p>
                      <a:pPr fontAlgn="t"/>
                      <a:r>
                        <a:rPr lang="en-TR" sz="1400" dirty="0">
                          <a:effectLst/>
                        </a:rPr>
                        <a:t> </a:t>
                      </a:r>
                    </a:p>
                  </a:txBody>
                  <a:tcPr marL="78362" marR="78362" marT="78362" marB="78362"/>
                </a:tc>
                <a:tc>
                  <a:txBody>
                    <a:bodyPr/>
                    <a:lstStyle/>
                    <a:p>
                      <a:pPr rtl="0" fontAlgn="t">
                        <a:spcBef>
                          <a:spcPts val="0"/>
                        </a:spcBef>
                        <a:spcAft>
                          <a:spcPts val="0"/>
                        </a:spcAft>
                      </a:pPr>
                      <a:r>
                        <a:rPr lang="en-US" sz="1400" b="1" u="none" strike="noStrike" dirty="0">
                          <a:solidFill>
                            <a:schemeClr val="tx1"/>
                          </a:solidFill>
                          <a:effectLst/>
                        </a:rPr>
                        <a:t>STUDENTS (27)</a:t>
                      </a:r>
                      <a:endParaRPr lang="en-US" sz="1400" dirty="0">
                        <a:solidFill>
                          <a:schemeClr val="tx1"/>
                        </a:solidFill>
                        <a:effectLst/>
                      </a:endParaRPr>
                    </a:p>
                  </a:txBody>
                  <a:tcPr marL="78362" marR="78362" marT="78362" marB="78362"/>
                </a:tc>
                <a:tc>
                  <a:txBody>
                    <a:bodyPr/>
                    <a:lstStyle/>
                    <a:p>
                      <a:pPr rtl="0" fontAlgn="t">
                        <a:spcBef>
                          <a:spcPts val="0"/>
                        </a:spcBef>
                        <a:spcAft>
                          <a:spcPts val="0"/>
                        </a:spcAft>
                      </a:pPr>
                      <a:r>
                        <a:rPr lang="en-US" sz="1400" b="1" u="none" strike="noStrike" dirty="0">
                          <a:solidFill>
                            <a:srgbClr val="000000"/>
                          </a:solidFill>
                          <a:effectLst/>
                        </a:rPr>
                        <a:t>FASS COORDINATORS (3)</a:t>
                      </a:r>
                      <a:endParaRPr lang="en-US" sz="1400" dirty="0">
                        <a:effectLst/>
                      </a:endParaRPr>
                    </a:p>
                  </a:txBody>
                  <a:tcPr marL="78362" marR="78362" marT="78362" marB="78362"/>
                </a:tc>
                <a:tc>
                  <a:txBody>
                    <a:bodyPr/>
                    <a:lstStyle/>
                    <a:p>
                      <a:pPr rtl="0" fontAlgn="t">
                        <a:spcBef>
                          <a:spcPts val="0"/>
                        </a:spcBef>
                        <a:spcAft>
                          <a:spcPts val="0"/>
                        </a:spcAft>
                      </a:pPr>
                      <a:r>
                        <a:rPr lang="en-US" sz="1400" b="1" u="none" strike="noStrike" dirty="0">
                          <a:solidFill>
                            <a:srgbClr val="000000"/>
                          </a:solidFill>
                          <a:effectLst/>
                        </a:rPr>
                        <a:t>FASS FACILITATORS (GRADUATE STUDENTS -TAs of the course) (8)</a:t>
                      </a:r>
                      <a:endParaRPr lang="en-US" sz="1400" dirty="0">
                        <a:effectLst/>
                      </a:endParaRPr>
                    </a:p>
                  </a:txBody>
                  <a:tcPr marL="78362" marR="78362" marT="78362" marB="78362"/>
                </a:tc>
                <a:tc>
                  <a:txBody>
                    <a:bodyPr/>
                    <a:lstStyle/>
                    <a:p>
                      <a:pPr rtl="0" fontAlgn="t">
                        <a:spcBef>
                          <a:spcPts val="0"/>
                        </a:spcBef>
                        <a:spcAft>
                          <a:spcPts val="0"/>
                        </a:spcAft>
                      </a:pPr>
                      <a:r>
                        <a:rPr lang="en-US" sz="1400" b="1" u="none" strike="noStrike" dirty="0">
                          <a:solidFill>
                            <a:srgbClr val="000000"/>
                          </a:solidFill>
                          <a:effectLst/>
                        </a:rPr>
                        <a:t>SL COORDINATORS (EAP Instructors) (7)</a:t>
                      </a:r>
                      <a:endParaRPr lang="en-US" sz="1400" dirty="0">
                        <a:effectLst/>
                      </a:endParaRPr>
                    </a:p>
                  </a:txBody>
                  <a:tcPr marL="78362" marR="78362" marT="78362" marB="78362"/>
                </a:tc>
                <a:extLst>
                  <a:ext uri="{0D108BD9-81ED-4DB2-BD59-A6C34878D82A}">
                    <a16:rowId xmlns:a16="http://schemas.microsoft.com/office/drawing/2014/main" val="610325829"/>
                  </a:ext>
                </a:extLst>
              </a:tr>
              <a:tr h="1575453">
                <a:tc>
                  <a:txBody>
                    <a:bodyPr/>
                    <a:lstStyle/>
                    <a:p>
                      <a:pPr rtl="0" fontAlgn="t">
                        <a:spcBef>
                          <a:spcPts val="0"/>
                        </a:spcBef>
                        <a:spcAft>
                          <a:spcPts val="0"/>
                        </a:spcAft>
                      </a:pPr>
                      <a:r>
                        <a:rPr lang="en-US" sz="1400" b="1" u="none" strike="noStrike" dirty="0">
                          <a:solidFill>
                            <a:srgbClr val="000000"/>
                          </a:solidFill>
                          <a:effectLst/>
                        </a:rPr>
                        <a:t>The MOST FREQUENT ROLE after ALL the Teaching Roles</a:t>
                      </a:r>
                      <a:endParaRPr lang="en-US" sz="1400" dirty="0">
                        <a:effectLst/>
                      </a:endParaRPr>
                    </a:p>
                  </a:txBody>
                  <a:tcPr marL="78362" marR="78362" marT="78362" marB="78362"/>
                </a:tc>
                <a:tc>
                  <a:txBody>
                    <a:bodyPr/>
                    <a:lstStyle/>
                    <a:p>
                      <a:pPr rtl="0" fontAlgn="t">
                        <a:spcBef>
                          <a:spcPts val="0"/>
                        </a:spcBef>
                        <a:spcAft>
                          <a:spcPts val="0"/>
                        </a:spcAft>
                      </a:pPr>
                      <a:r>
                        <a:rPr lang="en-US" sz="1400" b="1" u="none" strike="noStrike">
                          <a:solidFill>
                            <a:srgbClr val="000000"/>
                          </a:solidFill>
                          <a:effectLst/>
                        </a:rPr>
                        <a:t>Feedback Provider</a:t>
                      </a:r>
                      <a:endParaRPr lang="en-US" sz="1400">
                        <a:effectLst/>
                      </a:endParaRPr>
                    </a:p>
                  </a:txBody>
                  <a:tcPr marL="78362" marR="78362" marT="78362" marB="78362"/>
                </a:tc>
                <a:tc>
                  <a:txBody>
                    <a:bodyPr/>
                    <a:lstStyle/>
                    <a:p>
                      <a:pPr rtl="0" fontAlgn="t">
                        <a:spcBef>
                          <a:spcPts val="0"/>
                        </a:spcBef>
                        <a:spcAft>
                          <a:spcPts val="0"/>
                        </a:spcAft>
                      </a:pPr>
                      <a:r>
                        <a:rPr lang="en-US" sz="1400" b="1" u="none" strike="noStrike" dirty="0">
                          <a:solidFill>
                            <a:srgbClr val="000000"/>
                          </a:solidFill>
                          <a:effectLst/>
                        </a:rPr>
                        <a:t>Assessor of academic Integrity / Examiner</a:t>
                      </a:r>
                      <a:endParaRPr lang="en-US" sz="1400" dirty="0">
                        <a:effectLst/>
                      </a:endParaRPr>
                    </a:p>
                  </a:txBody>
                  <a:tcPr marL="78362" marR="78362" marT="78362" marB="78362"/>
                </a:tc>
                <a:tc>
                  <a:txBody>
                    <a:bodyPr/>
                    <a:lstStyle/>
                    <a:p>
                      <a:pPr rtl="0" fontAlgn="t">
                        <a:spcBef>
                          <a:spcPts val="0"/>
                        </a:spcBef>
                        <a:spcAft>
                          <a:spcPts val="0"/>
                        </a:spcAft>
                      </a:pPr>
                      <a:r>
                        <a:rPr lang="en-US" sz="1400" b="1" u="none" strike="noStrike" dirty="0">
                          <a:solidFill>
                            <a:srgbClr val="000000"/>
                          </a:solidFill>
                          <a:effectLst/>
                        </a:rPr>
                        <a:t>Feedback Provider</a:t>
                      </a:r>
                      <a:endParaRPr lang="en-US" sz="1400" dirty="0">
                        <a:effectLst/>
                      </a:endParaRPr>
                    </a:p>
                  </a:txBody>
                  <a:tcPr marL="78362" marR="78362" marT="78362" marB="78362"/>
                </a:tc>
                <a:tc>
                  <a:txBody>
                    <a:bodyPr/>
                    <a:lstStyle/>
                    <a:p>
                      <a:pPr rtl="0" fontAlgn="t">
                        <a:spcBef>
                          <a:spcPts val="0"/>
                        </a:spcBef>
                        <a:spcAft>
                          <a:spcPts val="0"/>
                        </a:spcAft>
                      </a:pPr>
                      <a:r>
                        <a:rPr lang="en-US" sz="1400" b="1" u="none" strike="noStrike" dirty="0">
                          <a:solidFill>
                            <a:srgbClr val="000000"/>
                          </a:solidFill>
                          <a:effectLst/>
                        </a:rPr>
                        <a:t>Feedback Provider</a:t>
                      </a:r>
                      <a:endParaRPr lang="en-US" sz="1400" dirty="0">
                        <a:effectLst/>
                      </a:endParaRPr>
                    </a:p>
                  </a:txBody>
                  <a:tcPr marL="78362" marR="78362" marT="78362" marB="78362"/>
                </a:tc>
                <a:extLst>
                  <a:ext uri="{0D108BD9-81ED-4DB2-BD59-A6C34878D82A}">
                    <a16:rowId xmlns:a16="http://schemas.microsoft.com/office/drawing/2014/main" val="2876180737"/>
                  </a:ext>
                </a:extLst>
              </a:tr>
              <a:tr h="662428">
                <a:tc>
                  <a:txBody>
                    <a:bodyPr/>
                    <a:lstStyle/>
                    <a:p>
                      <a:pPr rtl="0" fontAlgn="t">
                        <a:spcBef>
                          <a:spcPts val="0"/>
                        </a:spcBef>
                        <a:spcAft>
                          <a:spcPts val="0"/>
                        </a:spcAft>
                      </a:pPr>
                      <a:r>
                        <a:rPr lang="en-US" sz="1400" b="1" u="none" strike="noStrike" dirty="0">
                          <a:solidFill>
                            <a:srgbClr val="000000"/>
                          </a:solidFill>
                          <a:effectLst/>
                        </a:rPr>
                        <a:t>LEAST FREQUENT</a:t>
                      </a:r>
                      <a:endParaRPr lang="en-US" sz="1400" dirty="0">
                        <a:effectLst/>
                      </a:endParaRPr>
                    </a:p>
                  </a:txBody>
                  <a:tcPr marL="78362" marR="78362" marT="78362" marB="78362"/>
                </a:tc>
                <a:tc>
                  <a:txBody>
                    <a:bodyPr/>
                    <a:lstStyle/>
                    <a:p>
                      <a:pPr rtl="0" fontAlgn="t">
                        <a:spcBef>
                          <a:spcPts val="0"/>
                        </a:spcBef>
                        <a:spcAft>
                          <a:spcPts val="0"/>
                        </a:spcAft>
                      </a:pPr>
                      <a:r>
                        <a:rPr lang="en-US" sz="1400" b="1" u="none" strike="noStrike">
                          <a:solidFill>
                            <a:srgbClr val="000000"/>
                          </a:solidFill>
                          <a:effectLst/>
                        </a:rPr>
                        <a:t>Researcher / Administrator</a:t>
                      </a:r>
                      <a:endParaRPr lang="en-US" sz="1400">
                        <a:effectLst/>
                      </a:endParaRPr>
                    </a:p>
                  </a:txBody>
                  <a:tcPr marL="78362" marR="78362" marT="78362" marB="78362"/>
                </a:tc>
                <a:tc>
                  <a:txBody>
                    <a:bodyPr/>
                    <a:lstStyle/>
                    <a:p>
                      <a:pPr rtl="0" fontAlgn="t">
                        <a:spcBef>
                          <a:spcPts val="0"/>
                        </a:spcBef>
                        <a:spcAft>
                          <a:spcPts val="0"/>
                        </a:spcAft>
                      </a:pPr>
                      <a:r>
                        <a:rPr lang="en-US" sz="1400" b="1" u="none" strike="noStrike" dirty="0">
                          <a:solidFill>
                            <a:srgbClr val="000000"/>
                          </a:solidFill>
                          <a:effectLst/>
                        </a:rPr>
                        <a:t>Researcher</a:t>
                      </a:r>
                      <a:endParaRPr lang="en-US" sz="1400" dirty="0">
                        <a:effectLst/>
                      </a:endParaRPr>
                    </a:p>
                  </a:txBody>
                  <a:tcPr marL="78362" marR="78362" marT="78362" marB="78362"/>
                </a:tc>
                <a:tc>
                  <a:txBody>
                    <a:bodyPr/>
                    <a:lstStyle/>
                    <a:p>
                      <a:pPr rtl="0" fontAlgn="t">
                        <a:spcBef>
                          <a:spcPts val="0"/>
                        </a:spcBef>
                        <a:spcAft>
                          <a:spcPts val="0"/>
                        </a:spcAft>
                      </a:pPr>
                      <a:r>
                        <a:rPr lang="en-US" sz="1400" b="1" u="none" strike="noStrike" dirty="0">
                          <a:solidFill>
                            <a:srgbClr val="000000"/>
                          </a:solidFill>
                          <a:effectLst/>
                        </a:rPr>
                        <a:t>Mentor / Administrator</a:t>
                      </a:r>
                      <a:endParaRPr lang="en-US" sz="1400" dirty="0">
                        <a:effectLst/>
                      </a:endParaRPr>
                    </a:p>
                  </a:txBody>
                  <a:tcPr marL="78362" marR="78362" marT="78362" marB="78362"/>
                </a:tc>
                <a:tc>
                  <a:txBody>
                    <a:bodyPr/>
                    <a:lstStyle/>
                    <a:p>
                      <a:pPr rtl="0" fontAlgn="t">
                        <a:spcBef>
                          <a:spcPts val="0"/>
                        </a:spcBef>
                        <a:spcAft>
                          <a:spcPts val="0"/>
                        </a:spcAft>
                      </a:pPr>
                      <a:r>
                        <a:rPr lang="en-US" sz="1400" b="1" u="none" strike="noStrike" dirty="0">
                          <a:solidFill>
                            <a:srgbClr val="000000"/>
                          </a:solidFill>
                          <a:effectLst/>
                        </a:rPr>
                        <a:t>Course designer /Administrator</a:t>
                      </a:r>
                      <a:endParaRPr lang="en-US" sz="1400" dirty="0">
                        <a:effectLst/>
                      </a:endParaRPr>
                    </a:p>
                  </a:txBody>
                  <a:tcPr marL="78362" marR="78362" marT="78362" marB="78362"/>
                </a:tc>
                <a:extLst>
                  <a:ext uri="{0D108BD9-81ED-4DB2-BD59-A6C34878D82A}">
                    <a16:rowId xmlns:a16="http://schemas.microsoft.com/office/drawing/2014/main" val="1758778042"/>
                  </a:ext>
                </a:extLst>
              </a:tr>
            </a:tbl>
          </a:graphicData>
        </a:graphic>
      </p:graphicFrame>
    </p:spTree>
    <p:extLst>
      <p:ext uri="{BB962C8B-B14F-4D97-AF65-F5344CB8AC3E}">
        <p14:creationId xmlns:p14="http://schemas.microsoft.com/office/powerpoint/2010/main" val="232978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227D51-204B-ED48-AF9A-0BE9633FE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7A23F45-CDAE-8A40-8DE7-92A0BBC11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546383-CCC4-544B-B0D8-DE78DE39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4F048CC-17C9-B246-BF2A-29E51AD1C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7400AF83-B939-A861-3ECC-EF53150327C8}"/>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7" name="Rectangle">
            <a:extLst>
              <a:ext uri="{FF2B5EF4-FFF2-40B4-BE49-F238E27FC236}">
                <a16:creationId xmlns:a16="http://schemas.microsoft.com/office/drawing/2014/main" id="{53C4D10E-16D3-5D49-A995-1FD27619A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883" y="1096771"/>
            <a:ext cx="4701054" cy="5761229"/>
          </a:xfrm>
          <a:prstGeom prst="rect">
            <a:avLst/>
          </a:prstGeom>
          <a:gradFill flip="none" rotWithShape="1">
            <a:gsLst>
              <a:gs pos="32000">
                <a:schemeClr val="bg1">
                  <a:alpha val="67000"/>
                </a:schemeClr>
              </a:gs>
              <a:gs pos="0">
                <a:schemeClr val="bg1">
                  <a:alpha val="55000"/>
                </a:schemeClr>
              </a:gs>
              <a:gs pos="99000">
                <a:schemeClr val="bg1">
                  <a:alpha val="55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19" name="Cross 18">
            <a:extLst>
              <a:ext uri="{FF2B5EF4-FFF2-40B4-BE49-F238E27FC236}">
                <a16:creationId xmlns:a16="http://schemas.microsoft.com/office/drawing/2014/main" id="{24124FF1-775D-AC4A-81D0-73FC0F54A6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1505"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6F8E4-BA61-3C44-9E40-5F25FE8D8778}"/>
              </a:ext>
            </a:extLst>
          </p:cNvPr>
          <p:cNvSpPr>
            <a:spLocks noGrp="1"/>
          </p:cNvSpPr>
          <p:nvPr>
            <p:ph type="title"/>
          </p:nvPr>
        </p:nvSpPr>
        <p:spPr>
          <a:xfrm>
            <a:off x="986362" y="1625608"/>
            <a:ext cx="3882842" cy="2722164"/>
          </a:xfrm>
        </p:spPr>
        <p:txBody>
          <a:bodyPr vert="horz" lIns="91440" tIns="45720" rIns="91440" bIns="45720" rtlCol="0" anchor="b">
            <a:normAutofit/>
          </a:bodyPr>
          <a:lstStyle/>
          <a:p>
            <a:pPr>
              <a:lnSpc>
                <a:spcPct val="90000"/>
              </a:lnSpc>
            </a:pPr>
            <a:r>
              <a:rPr lang="en-US" sz="6200" kern="1200" spc="-150">
                <a:solidFill>
                  <a:schemeClr val="tx1"/>
                </a:solidFill>
                <a:latin typeface="+mj-lt"/>
                <a:ea typeface="+mj-ea"/>
                <a:cs typeface="+mj-cs"/>
              </a:rPr>
              <a:t>Interview Results- Labels </a:t>
            </a:r>
          </a:p>
        </p:txBody>
      </p:sp>
      <p:sp>
        <p:nvSpPr>
          <p:cNvPr id="21" name="Rectangle 20">
            <a:extLst>
              <a:ext uri="{FF2B5EF4-FFF2-40B4-BE49-F238E27FC236}">
                <a16:creationId xmlns:a16="http://schemas.microsoft.com/office/drawing/2014/main" id="{EBCE363F-7361-A345-BB3D-2E8D8819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666"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852956"/>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PRESGUID" val="8117e575-1275-43e2-bcaa-f7d57ced0a9d"/>
</p:tagLst>
</file>

<file path=ppt/theme/theme1.xml><?xml version="1.0" encoding="utf-8"?>
<a:theme xmlns:a="http://schemas.openxmlformats.org/drawingml/2006/main" name="MadridVTI">
  <a:themeElements>
    <a:clrScheme name="Madrid R3">
      <a:dk1>
        <a:srgbClr val="000000"/>
      </a:dk1>
      <a:lt1>
        <a:srgbClr val="FFFFFF"/>
      </a:lt1>
      <a:dk2>
        <a:srgbClr val="3A3C45"/>
      </a:dk2>
      <a:lt2>
        <a:srgbClr val="E9EFF1"/>
      </a:lt2>
      <a:accent1>
        <a:srgbClr val="E24400"/>
      </a:accent1>
      <a:accent2>
        <a:srgbClr val="F38E00"/>
      </a:accent2>
      <a:accent3>
        <a:srgbClr val="89B336"/>
      </a:accent3>
      <a:accent4>
        <a:srgbClr val="30B9B9"/>
      </a:accent4>
      <a:accent5>
        <a:srgbClr val="748CF4"/>
      </a:accent5>
      <a:accent6>
        <a:srgbClr val="A673F4"/>
      </a:accent6>
      <a:hlink>
        <a:srgbClr val="008EE6"/>
      </a:hlink>
      <a:folHlink>
        <a:srgbClr val="C1A187"/>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3534</TotalTime>
  <Words>1083</Words>
  <Application>Microsoft Office PowerPoint</Application>
  <PresentationFormat>Widescreen</PresentationFormat>
  <Paragraphs>154</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Avenir Book</vt:lpstr>
      <vt:lpstr>Calibri</vt:lpstr>
      <vt:lpstr>MentiText</vt:lpstr>
      <vt:lpstr>Seaford Display</vt:lpstr>
      <vt:lpstr>System Font Regular</vt:lpstr>
      <vt:lpstr>Tenorite</vt:lpstr>
      <vt:lpstr>Verdana</vt:lpstr>
      <vt:lpstr>MadridVTI</vt:lpstr>
      <vt:lpstr>Differing perceptions, differing expectations:  Who are WE?</vt:lpstr>
      <vt:lpstr>What are we going to do here today?  </vt:lpstr>
      <vt:lpstr>Context</vt:lpstr>
      <vt:lpstr>Organizational Diagram</vt:lpstr>
      <vt:lpstr>OUR RESEARCH</vt:lpstr>
      <vt:lpstr>MINI POLL</vt:lpstr>
      <vt:lpstr>Online Survey Questions (Students)</vt:lpstr>
      <vt:lpstr>Roles; as they are perceived by our students, colleagues (FASS coordinators &amp; facilitators) and us (SL facilitators)  </vt:lpstr>
      <vt:lpstr>Interview Results- Labels </vt:lpstr>
      <vt:lpstr>PowerPoint Presentation</vt:lpstr>
      <vt:lpstr>PowerPoint Presentation</vt:lpstr>
      <vt:lpstr>In search of an identity: Metaphors</vt:lpstr>
      <vt:lpstr>      Butler stance - Raimes- 1991 </vt:lpstr>
      <vt:lpstr>Third space- Whitchurch (2008) </vt:lpstr>
      <vt:lpstr>Multiple personality disorder  Juggler/ Plate Spinner</vt:lpstr>
      <vt:lpstr>DISCUSSION</vt:lpstr>
      <vt:lpstr>ISSUES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Differing perceptions, differing expectations:  Who are WE?</dc:title>
  <dc:creator>ilkem Kayican</dc:creator>
  <cp:lastModifiedBy>Raynor, Joanne</cp:lastModifiedBy>
  <cp:revision>24</cp:revision>
  <dcterms:created xsi:type="dcterms:W3CDTF">2023-04-04T20:56:43Z</dcterms:created>
  <dcterms:modified xsi:type="dcterms:W3CDTF">2023-04-20T15:31:45Z</dcterms:modified>
</cp:coreProperties>
</file>