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9" r:id="rId3"/>
    <p:sldId id="303" r:id="rId4"/>
    <p:sldId id="272" r:id="rId5"/>
    <p:sldId id="296" r:id="rId6"/>
    <p:sldId id="304" r:id="rId7"/>
    <p:sldId id="257" r:id="rId8"/>
    <p:sldId id="298" r:id="rId9"/>
    <p:sldId id="270" r:id="rId10"/>
    <p:sldId id="300" r:id="rId11"/>
    <p:sldId id="301" r:id="rId12"/>
    <p:sldId id="302" r:id="rId13"/>
    <p:sldId id="280" r:id="rId14"/>
    <p:sldId id="282" r:id="rId15"/>
    <p:sldId id="297" r:id="rId16"/>
    <p:sldId id="269" r:id="rId17"/>
    <p:sldId id="285" r:id="rId18"/>
    <p:sldId id="286" r:id="rId19"/>
    <p:sldId id="287" r:id="rId20"/>
    <p:sldId id="288" r:id="rId21"/>
    <p:sldId id="292" r:id="rId22"/>
    <p:sldId id="291" r:id="rId23"/>
    <p:sldId id="266" r:id="rId24"/>
    <p:sldId id="278" r:id="rId25"/>
    <p:sldId id="290" r:id="rId26"/>
    <p:sldId id="294"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E44A1-E913-469C-A8D6-EB5F6319BFDD}" v="3" dt="2023-04-16T11:04:28.473"/>
    <p1510:client id="{DFF308BB-3FED-4506-B10B-8E09818CBF9F}" v="268" dt="2023-04-16T10:45:13.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8327" autoAdjust="0"/>
  </p:normalViewPr>
  <p:slideViewPr>
    <p:cSldViewPr snapToGrid="0">
      <p:cViewPr varScale="1">
        <p:scale>
          <a:sx n="94" d="100"/>
          <a:sy n="94" d="100"/>
        </p:scale>
        <p:origin x="11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Dowdle" userId="7498defd7477efef" providerId="LiveId" clId="{3F9E44A1-E913-469C-A8D6-EB5F6319BFDD}"/>
    <pc:docChg chg="custSel modSld">
      <pc:chgData name="Katrina Dowdle" userId="7498defd7477efef" providerId="LiveId" clId="{3F9E44A1-E913-469C-A8D6-EB5F6319BFDD}" dt="2023-04-16T10:54:43.556" v="63" actId="20577"/>
      <pc:docMkLst>
        <pc:docMk/>
      </pc:docMkLst>
      <pc:sldChg chg="modNotesTx">
        <pc:chgData name="Katrina Dowdle" userId="7498defd7477efef" providerId="LiveId" clId="{3F9E44A1-E913-469C-A8D6-EB5F6319BFDD}" dt="2023-04-16T10:46:49.250" v="6" actId="6549"/>
        <pc:sldMkLst>
          <pc:docMk/>
          <pc:sldMk cId="1125688406" sldId="257"/>
        </pc:sldMkLst>
      </pc:sldChg>
      <pc:sldChg chg="modNotesTx">
        <pc:chgData name="Katrina Dowdle" userId="7498defd7477efef" providerId="LiveId" clId="{3F9E44A1-E913-469C-A8D6-EB5F6319BFDD}" dt="2023-04-16T10:47:00.193" v="9" actId="6549"/>
        <pc:sldMkLst>
          <pc:docMk/>
          <pc:sldMk cId="2579612009" sldId="270"/>
        </pc:sldMkLst>
      </pc:sldChg>
      <pc:sldChg chg="modNotesTx">
        <pc:chgData name="Katrina Dowdle" userId="7498defd7477efef" providerId="LiveId" clId="{3F9E44A1-E913-469C-A8D6-EB5F6319BFDD}" dt="2023-04-16T10:46:33.272" v="1" actId="6549"/>
        <pc:sldMkLst>
          <pc:docMk/>
          <pc:sldMk cId="1139531333" sldId="272"/>
        </pc:sldMkLst>
      </pc:sldChg>
      <pc:sldChg chg="modNotesTx">
        <pc:chgData name="Katrina Dowdle" userId="7498defd7477efef" providerId="LiveId" clId="{3F9E44A1-E913-469C-A8D6-EB5F6319BFDD}" dt="2023-04-16T10:47:12.139" v="11" actId="6549"/>
        <pc:sldMkLst>
          <pc:docMk/>
          <pc:sldMk cId="2971095269" sldId="280"/>
        </pc:sldMkLst>
      </pc:sldChg>
      <pc:sldChg chg="modNotesTx">
        <pc:chgData name="Katrina Dowdle" userId="7498defd7477efef" providerId="LiveId" clId="{3F9E44A1-E913-469C-A8D6-EB5F6319BFDD}" dt="2023-04-16T10:47:16.223" v="12" actId="6549"/>
        <pc:sldMkLst>
          <pc:docMk/>
          <pc:sldMk cId="1062349296" sldId="282"/>
        </pc:sldMkLst>
      </pc:sldChg>
      <pc:sldChg chg="modSp mod">
        <pc:chgData name="Katrina Dowdle" userId="7498defd7477efef" providerId="LiveId" clId="{3F9E44A1-E913-469C-A8D6-EB5F6319BFDD}" dt="2023-04-16T10:54:43.556" v="63" actId="20577"/>
        <pc:sldMkLst>
          <pc:docMk/>
          <pc:sldMk cId="444835233" sldId="285"/>
        </pc:sldMkLst>
        <pc:spChg chg="mod">
          <ac:chgData name="Katrina Dowdle" userId="7498defd7477efef" providerId="LiveId" clId="{3F9E44A1-E913-469C-A8D6-EB5F6319BFDD}" dt="2023-04-16T10:54:43.556" v="63" actId="20577"/>
          <ac:spMkLst>
            <pc:docMk/>
            <pc:sldMk cId="444835233" sldId="285"/>
            <ac:spMk id="3" creationId="{6189F71A-4E0E-51D8-43DF-D722D8179041}"/>
          </ac:spMkLst>
        </pc:spChg>
      </pc:sldChg>
      <pc:sldChg chg="modNotesTx">
        <pc:chgData name="Katrina Dowdle" userId="7498defd7477efef" providerId="LiveId" clId="{3F9E44A1-E913-469C-A8D6-EB5F6319BFDD}" dt="2023-04-16T10:46:35.552" v="2" actId="6549"/>
        <pc:sldMkLst>
          <pc:docMk/>
          <pc:sldMk cId="1216675325" sldId="296"/>
        </pc:sldMkLst>
      </pc:sldChg>
      <pc:sldChg chg="modNotesTx">
        <pc:chgData name="Katrina Dowdle" userId="7498defd7477efef" providerId="LiveId" clId="{3F9E44A1-E913-469C-A8D6-EB5F6319BFDD}" dt="2023-04-16T10:47:19.761" v="13" actId="6549"/>
        <pc:sldMkLst>
          <pc:docMk/>
          <pc:sldMk cId="4154146504" sldId="297"/>
        </pc:sldMkLst>
      </pc:sldChg>
      <pc:sldChg chg="modNotesTx">
        <pc:chgData name="Katrina Dowdle" userId="7498defd7477efef" providerId="LiveId" clId="{3F9E44A1-E913-469C-A8D6-EB5F6319BFDD}" dt="2023-04-16T10:46:53.451" v="7" actId="6549"/>
        <pc:sldMkLst>
          <pc:docMk/>
          <pc:sldMk cId="354186561" sldId="298"/>
        </pc:sldMkLst>
      </pc:sldChg>
      <pc:sldChg chg="modSp mod">
        <pc:chgData name="Katrina Dowdle" userId="7498defd7477efef" providerId="LiveId" clId="{3F9E44A1-E913-469C-A8D6-EB5F6319BFDD}" dt="2023-04-16T10:51:23.314" v="15" actId="20577"/>
        <pc:sldMkLst>
          <pc:docMk/>
          <pc:sldMk cId="4173594979" sldId="299"/>
        </pc:sldMkLst>
        <pc:spChg chg="mod">
          <ac:chgData name="Katrina Dowdle" userId="7498defd7477efef" providerId="LiveId" clId="{3F9E44A1-E913-469C-A8D6-EB5F6319BFDD}" dt="2023-04-16T10:51:23.314" v="15" actId="20577"/>
          <ac:spMkLst>
            <pc:docMk/>
            <pc:sldMk cId="4173594979" sldId="299"/>
            <ac:spMk id="3" creationId="{AFFE912B-0677-C641-9A8C-11AA1FE840A2}"/>
          </ac:spMkLst>
        </pc:spChg>
      </pc:sldChg>
      <pc:sldChg chg="modNotesTx">
        <pc:chgData name="Katrina Dowdle" userId="7498defd7477efef" providerId="LiveId" clId="{3F9E44A1-E913-469C-A8D6-EB5F6319BFDD}" dt="2023-04-16T10:46:30.353" v="0" actId="6549"/>
        <pc:sldMkLst>
          <pc:docMk/>
          <pc:sldMk cId="3626971381" sldId="303"/>
        </pc:sldMkLst>
      </pc:sldChg>
      <pc:sldChg chg="modNotesTx">
        <pc:chgData name="Katrina Dowdle" userId="7498defd7477efef" providerId="LiveId" clId="{3F9E44A1-E913-469C-A8D6-EB5F6319BFDD}" dt="2023-04-16T10:46:43.255" v="4" actId="6549"/>
        <pc:sldMkLst>
          <pc:docMk/>
          <pc:sldMk cId="2827826683"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BA3BD-5912-4C9D-AE62-89F71D9598F1}" type="doc">
      <dgm:prSet loTypeId="urn:microsoft.com/office/officeart/2005/8/layout/list1" loCatId="list" qsTypeId="urn:microsoft.com/office/officeart/2009/2/quickstyle/3d8" qsCatId="3D" csTypeId="urn:microsoft.com/office/officeart/2005/8/colors/accent1_2" csCatId="accent1" phldr="1"/>
      <dgm:spPr/>
      <dgm:t>
        <a:bodyPr/>
        <a:lstStyle/>
        <a:p>
          <a:endParaRPr lang="en-GB"/>
        </a:p>
      </dgm:t>
    </dgm:pt>
    <dgm:pt modelId="{820C5FEE-E239-4C11-BFD5-E773A9826196}">
      <dgm:prSet phldrT="[Text]"/>
      <dgm:spPr/>
      <dgm:t>
        <a:bodyPr/>
        <a:lstStyle/>
        <a:p>
          <a:r>
            <a:rPr lang="en-GB" dirty="0"/>
            <a:t>Mercer, Warwick &amp; Ahmed’s Oracy Skills Framework (2017)</a:t>
          </a:r>
        </a:p>
      </dgm:t>
    </dgm:pt>
    <dgm:pt modelId="{74FBD276-4CCF-42AC-8142-4E522C6FE110}" type="parTrans" cxnId="{5E78A15E-9921-4CA8-ABEE-56E2F968BADC}">
      <dgm:prSet/>
      <dgm:spPr/>
      <dgm:t>
        <a:bodyPr/>
        <a:lstStyle/>
        <a:p>
          <a:endParaRPr lang="en-GB"/>
        </a:p>
      </dgm:t>
    </dgm:pt>
    <dgm:pt modelId="{237E5AB4-5D6E-4C13-A65B-E5C088DD1C80}" type="sibTrans" cxnId="{5E78A15E-9921-4CA8-ABEE-56E2F968BADC}">
      <dgm:prSet/>
      <dgm:spPr/>
      <dgm:t>
        <a:bodyPr/>
        <a:lstStyle/>
        <a:p>
          <a:endParaRPr lang="en-GB"/>
        </a:p>
      </dgm:t>
    </dgm:pt>
    <dgm:pt modelId="{EE62FEB4-585D-47A4-BC4D-302A8ACA64FA}">
      <dgm:prSet phldrT="[Text]"/>
      <dgm:spPr/>
      <dgm:t>
        <a:bodyPr/>
        <a:lstStyle/>
        <a:p>
          <a:r>
            <a:rPr lang="en-GB" dirty="0"/>
            <a:t>Ervin Goffman’s ideas about ‘fresh talk’ (1981)</a:t>
          </a:r>
        </a:p>
      </dgm:t>
    </dgm:pt>
    <dgm:pt modelId="{67A997F6-1D3C-4AF8-AB08-8591CC47BA9D}" type="parTrans" cxnId="{500CA5E4-4E94-4059-8252-16EAEA61EB0E}">
      <dgm:prSet/>
      <dgm:spPr/>
      <dgm:t>
        <a:bodyPr/>
        <a:lstStyle/>
        <a:p>
          <a:endParaRPr lang="en-GB"/>
        </a:p>
      </dgm:t>
    </dgm:pt>
    <dgm:pt modelId="{DAF2889D-8D3D-4FAB-8BA8-B458DCDC08E8}" type="sibTrans" cxnId="{500CA5E4-4E94-4059-8252-16EAEA61EB0E}">
      <dgm:prSet/>
      <dgm:spPr/>
      <dgm:t>
        <a:bodyPr/>
        <a:lstStyle/>
        <a:p>
          <a:endParaRPr lang="en-GB"/>
        </a:p>
      </dgm:t>
    </dgm:pt>
    <dgm:pt modelId="{31AB26DA-24BC-4204-973D-5F48289E403E}">
      <dgm:prSet/>
      <dgm:spPr/>
      <dgm:t>
        <a:bodyPr/>
        <a:lstStyle/>
        <a:p>
          <a:endParaRPr lang="en-GB" dirty="0"/>
        </a:p>
        <a:p>
          <a:r>
            <a:rPr lang="en-GB" dirty="0"/>
            <a:t>Peter Elbow (ed.) Landmark Essays on Speech and Writing (2015)</a:t>
          </a:r>
        </a:p>
        <a:p>
          <a:endParaRPr lang="en-GB" dirty="0"/>
        </a:p>
      </dgm:t>
    </dgm:pt>
    <dgm:pt modelId="{8CCE7710-8E5B-4DCB-98C2-BB38595CCF2B}" type="parTrans" cxnId="{BDF23259-0A65-43D6-824A-C13DE1583199}">
      <dgm:prSet/>
      <dgm:spPr/>
      <dgm:t>
        <a:bodyPr/>
        <a:lstStyle/>
        <a:p>
          <a:endParaRPr lang="en-GB"/>
        </a:p>
      </dgm:t>
    </dgm:pt>
    <dgm:pt modelId="{DAFFA70E-423E-4E81-BC6A-D18244F89C98}" type="sibTrans" cxnId="{BDF23259-0A65-43D6-824A-C13DE1583199}">
      <dgm:prSet/>
      <dgm:spPr/>
      <dgm:t>
        <a:bodyPr/>
        <a:lstStyle/>
        <a:p>
          <a:endParaRPr lang="en-GB"/>
        </a:p>
      </dgm:t>
    </dgm:pt>
    <dgm:pt modelId="{FDB1AE1B-D8D0-4300-934D-9810C03C67F3}">
      <dgm:prSet/>
      <dgm:spPr/>
      <dgm:t>
        <a:bodyPr/>
        <a:lstStyle/>
        <a:p>
          <a:r>
            <a:rPr lang="en-GB" dirty="0"/>
            <a:t>Gordon Joughin’s dimensions of oral assessment (1998)</a:t>
          </a:r>
        </a:p>
      </dgm:t>
    </dgm:pt>
    <dgm:pt modelId="{3228FD0F-5576-4A8F-8D75-BE667D2DEE8B}" type="parTrans" cxnId="{B06593F4-7196-4903-BEDF-57F3275CEDEE}">
      <dgm:prSet/>
      <dgm:spPr/>
      <dgm:t>
        <a:bodyPr/>
        <a:lstStyle/>
        <a:p>
          <a:endParaRPr lang="en-GB"/>
        </a:p>
      </dgm:t>
    </dgm:pt>
    <dgm:pt modelId="{E359DE8A-0850-4CD2-A3A8-F66C54CBAF37}" type="sibTrans" cxnId="{B06593F4-7196-4903-BEDF-57F3275CEDEE}">
      <dgm:prSet/>
      <dgm:spPr/>
      <dgm:t>
        <a:bodyPr/>
        <a:lstStyle/>
        <a:p>
          <a:endParaRPr lang="en-GB"/>
        </a:p>
      </dgm:t>
    </dgm:pt>
    <dgm:pt modelId="{247D54DD-3909-4005-9D3D-C483D935F9A1}">
      <dgm:prSet/>
      <dgm:spPr/>
      <dgm:t>
        <a:bodyPr/>
        <a:lstStyle/>
        <a:p>
          <a:r>
            <a:rPr lang="en-GB" dirty="0"/>
            <a:t>Ursula Wingate’s essay framework (2012)</a:t>
          </a:r>
        </a:p>
      </dgm:t>
    </dgm:pt>
    <dgm:pt modelId="{7B31EA4D-7639-47B0-8965-E09E23C1EC35}" type="parTrans" cxnId="{60C9C902-F0DD-4DC4-9426-9D6DD195893F}">
      <dgm:prSet/>
      <dgm:spPr/>
      <dgm:t>
        <a:bodyPr/>
        <a:lstStyle/>
        <a:p>
          <a:endParaRPr lang="en-GB"/>
        </a:p>
      </dgm:t>
    </dgm:pt>
    <dgm:pt modelId="{74017658-8DDD-47E4-93A2-03AA743BE015}" type="sibTrans" cxnId="{60C9C902-F0DD-4DC4-9426-9D6DD195893F}">
      <dgm:prSet/>
      <dgm:spPr/>
      <dgm:t>
        <a:bodyPr/>
        <a:lstStyle/>
        <a:p>
          <a:endParaRPr lang="en-GB"/>
        </a:p>
      </dgm:t>
    </dgm:pt>
    <dgm:pt modelId="{32E2950A-6967-4922-A296-E135C6F80C7D}" type="pres">
      <dgm:prSet presAssocID="{99CBA3BD-5912-4C9D-AE62-89F71D9598F1}" presName="linear" presStyleCnt="0">
        <dgm:presLayoutVars>
          <dgm:dir/>
          <dgm:animLvl val="lvl"/>
          <dgm:resizeHandles val="exact"/>
        </dgm:presLayoutVars>
      </dgm:prSet>
      <dgm:spPr/>
    </dgm:pt>
    <dgm:pt modelId="{06EEF73B-116A-4879-BC66-B221BD80F30A}" type="pres">
      <dgm:prSet presAssocID="{820C5FEE-E239-4C11-BFD5-E773A9826196}" presName="parentLin" presStyleCnt="0"/>
      <dgm:spPr/>
    </dgm:pt>
    <dgm:pt modelId="{1EB42404-2EF4-4C3F-980B-E1C904978FAD}" type="pres">
      <dgm:prSet presAssocID="{820C5FEE-E239-4C11-BFD5-E773A9826196}" presName="parentLeftMargin" presStyleLbl="node1" presStyleIdx="0" presStyleCnt="5"/>
      <dgm:spPr/>
    </dgm:pt>
    <dgm:pt modelId="{2DF9AAFC-9262-413B-9657-83788F76BCC3}" type="pres">
      <dgm:prSet presAssocID="{820C5FEE-E239-4C11-BFD5-E773A9826196}" presName="parentText" presStyleLbl="node1" presStyleIdx="0" presStyleCnt="5">
        <dgm:presLayoutVars>
          <dgm:chMax val="0"/>
          <dgm:bulletEnabled val="1"/>
        </dgm:presLayoutVars>
      </dgm:prSet>
      <dgm:spPr/>
    </dgm:pt>
    <dgm:pt modelId="{EABF8390-6036-43AB-8733-5B1540E247B2}" type="pres">
      <dgm:prSet presAssocID="{820C5FEE-E239-4C11-BFD5-E773A9826196}" presName="negativeSpace" presStyleCnt="0"/>
      <dgm:spPr/>
    </dgm:pt>
    <dgm:pt modelId="{7068668C-8764-491F-B24D-42E401D411D4}" type="pres">
      <dgm:prSet presAssocID="{820C5FEE-E239-4C11-BFD5-E773A9826196}" presName="childText" presStyleLbl="conFgAcc1" presStyleIdx="0" presStyleCnt="5">
        <dgm:presLayoutVars>
          <dgm:bulletEnabled val="1"/>
        </dgm:presLayoutVars>
      </dgm:prSet>
      <dgm:spPr/>
    </dgm:pt>
    <dgm:pt modelId="{B3D69403-A557-46B0-AF4E-C61AA70B7E44}" type="pres">
      <dgm:prSet presAssocID="{237E5AB4-5D6E-4C13-A65B-E5C088DD1C80}" presName="spaceBetweenRectangles" presStyleCnt="0"/>
      <dgm:spPr/>
    </dgm:pt>
    <dgm:pt modelId="{4C143589-8717-4ED3-A3F1-B63986941F0A}" type="pres">
      <dgm:prSet presAssocID="{FDB1AE1B-D8D0-4300-934D-9810C03C67F3}" presName="parentLin" presStyleCnt="0"/>
      <dgm:spPr/>
    </dgm:pt>
    <dgm:pt modelId="{E1E2C7F7-74D8-4AF9-8F14-AC017FCA61F8}" type="pres">
      <dgm:prSet presAssocID="{FDB1AE1B-D8D0-4300-934D-9810C03C67F3}" presName="parentLeftMargin" presStyleLbl="node1" presStyleIdx="0" presStyleCnt="5"/>
      <dgm:spPr/>
    </dgm:pt>
    <dgm:pt modelId="{5810F2D1-4843-49CD-B1D2-48DF7FAE0AF7}" type="pres">
      <dgm:prSet presAssocID="{FDB1AE1B-D8D0-4300-934D-9810C03C67F3}" presName="parentText" presStyleLbl="node1" presStyleIdx="1" presStyleCnt="5">
        <dgm:presLayoutVars>
          <dgm:chMax val="0"/>
          <dgm:bulletEnabled val="1"/>
        </dgm:presLayoutVars>
      </dgm:prSet>
      <dgm:spPr/>
    </dgm:pt>
    <dgm:pt modelId="{AA07B8FF-4E9D-410A-90E4-F3E50E230490}" type="pres">
      <dgm:prSet presAssocID="{FDB1AE1B-D8D0-4300-934D-9810C03C67F3}" presName="negativeSpace" presStyleCnt="0"/>
      <dgm:spPr/>
    </dgm:pt>
    <dgm:pt modelId="{39F0DF5C-081B-42D0-A7FF-E434E0E3E508}" type="pres">
      <dgm:prSet presAssocID="{FDB1AE1B-D8D0-4300-934D-9810C03C67F3}" presName="childText" presStyleLbl="conFgAcc1" presStyleIdx="1" presStyleCnt="5">
        <dgm:presLayoutVars>
          <dgm:bulletEnabled val="1"/>
        </dgm:presLayoutVars>
      </dgm:prSet>
      <dgm:spPr/>
    </dgm:pt>
    <dgm:pt modelId="{8CF093C4-04F9-4505-8187-2245D4CAD3E7}" type="pres">
      <dgm:prSet presAssocID="{E359DE8A-0850-4CD2-A3A8-F66C54CBAF37}" presName="spaceBetweenRectangles" presStyleCnt="0"/>
      <dgm:spPr/>
    </dgm:pt>
    <dgm:pt modelId="{0BABB1DC-A012-4F7D-92A8-5E5128709C24}" type="pres">
      <dgm:prSet presAssocID="{247D54DD-3909-4005-9D3D-C483D935F9A1}" presName="parentLin" presStyleCnt="0"/>
      <dgm:spPr/>
    </dgm:pt>
    <dgm:pt modelId="{180A542A-7585-46B5-880A-738862C4FB23}" type="pres">
      <dgm:prSet presAssocID="{247D54DD-3909-4005-9D3D-C483D935F9A1}" presName="parentLeftMargin" presStyleLbl="node1" presStyleIdx="1" presStyleCnt="5"/>
      <dgm:spPr/>
    </dgm:pt>
    <dgm:pt modelId="{BEDC5C58-A9B7-4D34-843E-ABBE500FA095}" type="pres">
      <dgm:prSet presAssocID="{247D54DD-3909-4005-9D3D-C483D935F9A1}" presName="parentText" presStyleLbl="node1" presStyleIdx="2" presStyleCnt="5">
        <dgm:presLayoutVars>
          <dgm:chMax val="0"/>
          <dgm:bulletEnabled val="1"/>
        </dgm:presLayoutVars>
      </dgm:prSet>
      <dgm:spPr/>
    </dgm:pt>
    <dgm:pt modelId="{9C82B1B3-165D-4D15-A9C7-B0449B3CF1AB}" type="pres">
      <dgm:prSet presAssocID="{247D54DD-3909-4005-9D3D-C483D935F9A1}" presName="negativeSpace" presStyleCnt="0"/>
      <dgm:spPr/>
    </dgm:pt>
    <dgm:pt modelId="{42F6E0E4-0D9C-43FD-9783-EE2848D94E1F}" type="pres">
      <dgm:prSet presAssocID="{247D54DD-3909-4005-9D3D-C483D935F9A1}" presName="childText" presStyleLbl="conFgAcc1" presStyleIdx="2" presStyleCnt="5">
        <dgm:presLayoutVars>
          <dgm:bulletEnabled val="1"/>
        </dgm:presLayoutVars>
      </dgm:prSet>
      <dgm:spPr/>
    </dgm:pt>
    <dgm:pt modelId="{B7F49C47-451E-46AB-92D8-4F257BE932F5}" type="pres">
      <dgm:prSet presAssocID="{74017658-8DDD-47E4-93A2-03AA743BE015}" presName="spaceBetweenRectangles" presStyleCnt="0"/>
      <dgm:spPr/>
    </dgm:pt>
    <dgm:pt modelId="{E6684A5B-EA01-4F2D-8EE4-062BB432FD53}" type="pres">
      <dgm:prSet presAssocID="{EE62FEB4-585D-47A4-BC4D-302A8ACA64FA}" presName="parentLin" presStyleCnt="0"/>
      <dgm:spPr/>
    </dgm:pt>
    <dgm:pt modelId="{FCC1A0AB-B371-410D-9E03-58D7771732D8}" type="pres">
      <dgm:prSet presAssocID="{EE62FEB4-585D-47A4-BC4D-302A8ACA64FA}" presName="parentLeftMargin" presStyleLbl="node1" presStyleIdx="2" presStyleCnt="5"/>
      <dgm:spPr/>
    </dgm:pt>
    <dgm:pt modelId="{78E0FC69-1B50-4BAE-8589-B8FF1A9AC886}" type="pres">
      <dgm:prSet presAssocID="{EE62FEB4-585D-47A4-BC4D-302A8ACA64FA}" presName="parentText" presStyleLbl="node1" presStyleIdx="3" presStyleCnt="5">
        <dgm:presLayoutVars>
          <dgm:chMax val="0"/>
          <dgm:bulletEnabled val="1"/>
        </dgm:presLayoutVars>
      </dgm:prSet>
      <dgm:spPr/>
    </dgm:pt>
    <dgm:pt modelId="{114EA91B-0F95-4164-85C6-418C2ACEF975}" type="pres">
      <dgm:prSet presAssocID="{EE62FEB4-585D-47A4-BC4D-302A8ACA64FA}" presName="negativeSpace" presStyleCnt="0"/>
      <dgm:spPr/>
    </dgm:pt>
    <dgm:pt modelId="{11206DB3-067D-4808-BF51-C2B5167EE96E}" type="pres">
      <dgm:prSet presAssocID="{EE62FEB4-585D-47A4-BC4D-302A8ACA64FA}" presName="childText" presStyleLbl="conFgAcc1" presStyleIdx="3" presStyleCnt="5">
        <dgm:presLayoutVars>
          <dgm:bulletEnabled val="1"/>
        </dgm:presLayoutVars>
      </dgm:prSet>
      <dgm:spPr/>
    </dgm:pt>
    <dgm:pt modelId="{909A6BF4-1930-4AED-B4F4-FBBE1256BD29}" type="pres">
      <dgm:prSet presAssocID="{DAF2889D-8D3D-4FAB-8BA8-B458DCDC08E8}" presName="spaceBetweenRectangles" presStyleCnt="0"/>
      <dgm:spPr/>
    </dgm:pt>
    <dgm:pt modelId="{F193112F-99CB-4FD2-BAF8-356FB6E9E1EC}" type="pres">
      <dgm:prSet presAssocID="{31AB26DA-24BC-4204-973D-5F48289E403E}" presName="parentLin" presStyleCnt="0"/>
      <dgm:spPr/>
    </dgm:pt>
    <dgm:pt modelId="{ACFFEB88-752E-43D4-B991-5E9533BC7330}" type="pres">
      <dgm:prSet presAssocID="{31AB26DA-24BC-4204-973D-5F48289E403E}" presName="parentLeftMargin" presStyleLbl="node1" presStyleIdx="3" presStyleCnt="5"/>
      <dgm:spPr/>
    </dgm:pt>
    <dgm:pt modelId="{94504FD7-9094-420C-B37C-97247EB1E2E3}" type="pres">
      <dgm:prSet presAssocID="{31AB26DA-24BC-4204-973D-5F48289E403E}" presName="parentText" presStyleLbl="node1" presStyleIdx="4" presStyleCnt="5">
        <dgm:presLayoutVars>
          <dgm:chMax val="0"/>
          <dgm:bulletEnabled val="1"/>
        </dgm:presLayoutVars>
      </dgm:prSet>
      <dgm:spPr/>
    </dgm:pt>
    <dgm:pt modelId="{8ACF6902-465A-4E34-ACAB-9E9A088C6844}" type="pres">
      <dgm:prSet presAssocID="{31AB26DA-24BC-4204-973D-5F48289E403E}" presName="negativeSpace" presStyleCnt="0"/>
      <dgm:spPr/>
    </dgm:pt>
    <dgm:pt modelId="{C42E6F36-306E-43FA-8688-720514CF97DA}" type="pres">
      <dgm:prSet presAssocID="{31AB26DA-24BC-4204-973D-5F48289E403E}" presName="childText" presStyleLbl="conFgAcc1" presStyleIdx="4" presStyleCnt="5">
        <dgm:presLayoutVars>
          <dgm:bulletEnabled val="1"/>
        </dgm:presLayoutVars>
      </dgm:prSet>
      <dgm:spPr/>
    </dgm:pt>
  </dgm:ptLst>
  <dgm:cxnLst>
    <dgm:cxn modelId="{60C9C902-F0DD-4DC4-9426-9D6DD195893F}" srcId="{99CBA3BD-5912-4C9D-AE62-89F71D9598F1}" destId="{247D54DD-3909-4005-9D3D-C483D935F9A1}" srcOrd="2" destOrd="0" parTransId="{7B31EA4D-7639-47B0-8965-E09E23C1EC35}" sibTransId="{74017658-8DDD-47E4-93A2-03AA743BE015}"/>
    <dgm:cxn modelId="{CA778E0F-ACB9-4BBF-BBF2-3F24A890594C}" type="presOf" srcId="{247D54DD-3909-4005-9D3D-C483D935F9A1}" destId="{180A542A-7585-46B5-880A-738862C4FB23}" srcOrd="0" destOrd="0" presId="urn:microsoft.com/office/officeart/2005/8/layout/list1"/>
    <dgm:cxn modelId="{9A9AB115-5F48-4E17-AA58-CE39C2C7FDD9}" type="presOf" srcId="{EE62FEB4-585D-47A4-BC4D-302A8ACA64FA}" destId="{78E0FC69-1B50-4BAE-8589-B8FF1A9AC886}" srcOrd="1" destOrd="0" presId="urn:microsoft.com/office/officeart/2005/8/layout/list1"/>
    <dgm:cxn modelId="{0D79DA31-9DA8-4B47-9277-7F790F30A218}" type="presOf" srcId="{EE62FEB4-585D-47A4-BC4D-302A8ACA64FA}" destId="{FCC1A0AB-B371-410D-9E03-58D7771732D8}" srcOrd="0" destOrd="0" presId="urn:microsoft.com/office/officeart/2005/8/layout/list1"/>
    <dgm:cxn modelId="{5E78A15E-9921-4CA8-ABEE-56E2F968BADC}" srcId="{99CBA3BD-5912-4C9D-AE62-89F71D9598F1}" destId="{820C5FEE-E239-4C11-BFD5-E773A9826196}" srcOrd="0" destOrd="0" parTransId="{74FBD276-4CCF-42AC-8142-4E522C6FE110}" sibTransId="{237E5AB4-5D6E-4C13-A65B-E5C088DD1C80}"/>
    <dgm:cxn modelId="{8190CA49-C5EB-4405-84BB-4CD15D2D7B92}" type="presOf" srcId="{820C5FEE-E239-4C11-BFD5-E773A9826196}" destId="{2DF9AAFC-9262-413B-9657-83788F76BCC3}" srcOrd="1" destOrd="0" presId="urn:microsoft.com/office/officeart/2005/8/layout/list1"/>
    <dgm:cxn modelId="{3FBFBE71-C0B5-409C-93D6-BEE7449C42A5}" type="presOf" srcId="{31AB26DA-24BC-4204-973D-5F48289E403E}" destId="{94504FD7-9094-420C-B37C-97247EB1E2E3}" srcOrd="1" destOrd="0" presId="urn:microsoft.com/office/officeart/2005/8/layout/list1"/>
    <dgm:cxn modelId="{AAA67958-8445-4785-9AFA-5817841751E6}" type="presOf" srcId="{99CBA3BD-5912-4C9D-AE62-89F71D9598F1}" destId="{32E2950A-6967-4922-A296-E135C6F80C7D}" srcOrd="0" destOrd="0" presId="urn:microsoft.com/office/officeart/2005/8/layout/list1"/>
    <dgm:cxn modelId="{BDF23259-0A65-43D6-824A-C13DE1583199}" srcId="{99CBA3BD-5912-4C9D-AE62-89F71D9598F1}" destId="{31AB26DA-24BC-4204-973D-5F48289E403E}" srcOrd="4" destOrd="0" parTransId="{8CCE7710-8E5B-4DCB-98C2-BB38595CCF2B}" sibTransId="{DAFFA70E-423E-4E81-BC6A-D18244F89C98}"/>
    <dgm:cxn modelId="{923CEE8C-C16F-49C3-A010-62BA55171FA8}" type="presOf" srcId="{247D54DD-3909-4005-9D3D-C483D935F9A1}" destId="{BEDC5C58-A9B7-4D34-843E-ABBE500FA095}" srcOrd="1" destOrd="0" presId="urn:microsoft.com/office/officeart/2005/8/layout/list1"/>
    <dgm:cxn modelId="{99A34190-AEE1-47D4-ADDE-DADDFABE2D91}" type="presOf" srcId="{820C5FEE-E239-4C11-BFD5-E773A9826196}" destId="{1EB42404-2EF4-4C3F-980B-E1C904978FAD}" srcOrd="0" destOrd="0" presId="urn:microsoft.com/office/officeart/2005/8/layout/list1"/>
    <dgm:cxn modelId="{DA8F3696-5AFD-4F8D-AEA4-7474BC1B7EE5}" type="presOf" srcId="{FDB1AE1B-D8D0-4300-934D-9810C03C67F3}" destId="{5810F2D1-4843-49CD-B1D2-48DF7FAE0AF7}" srcOrd="1" destOrd="0" presId="urn:microsoft.com/office/officeart/2005/8/layout/list1"/>
    <dgm:cxn modelId="{1B91C39B-BA77-4068-B565-958AC6D7BCF7}" type="presOf" srcId="{31AB26DA-24BC-4204-973D-5F48289E403E}" destId="{ACFFEB88-752E-43D4-B991-5E9533BC7330}" srcOrd="0" destOrd="0" presId="urn:microsoft.com/office/officeart/2005/8/layout/list1"/>
    <dgm:cxn modelId="{7B1259DC-35A7-4C75-9B89-DBBFA8473F21}" type="presOf" srcId="{FDB1AE1B-D8D0-4300-934D-9810C03C67F3}" destId="{E1E2C7F7-74D8-4AF9-8F14-AC017FCA61F8}" srcOrd="0" destOrd="0" presId="urn:microsoft.com/office/officeart/2005/8/layout/list1"/>
    <dgm:cxn modelId="{500CA5E4-4E94-4059-8252-16EAEA61EB0E}" srcId="{99CBA3BD-5912-4C9D-AE62-89F71D9598F1}" destId="{EE62FEB4-585D-47A4-BC4D-302A8ACA64FA}" srcOrd="3" destOrd="0" parTransId="{67A997F6-1D3C-4AF8-AB08-8591CC47BA9D}" sibTransId="{DAF2889D-8D3D-4FAB-8BA8-B458DCDC08E8}"/>
    <dgm:cxn modelId="{B06593F4-7196-4903-BEDF-57F3275CEDEE}" srcId="{99CBA3BD-5912-4C9D-AE62-89F71D9598F1}" destId="{FDB1AE1B-D8D0-4300-934D-9810C03C67F3}" srcOrd="1" destOrd="0" parTransId="{3228FD0F-5576-4A8F-8D75-BE667D2DEE8B}" sibTransId="{E359DE8A-0850-4CD2-A3A8-F66C54CBAF37}"/>
    <dgm:cxn modelId="{28ECA8A2-1333-4380-BDEB-4FA73A1DCFCB}" type="presParOf" srcId="{32E2950A-6967-4922-A296-E135C6F80C7D}" destId="{06EEF73B-116A-4879-BC66-B221BD80F30A}" srcOrd="0" destOrd="0" presId="urn:microsoft.com/office/officeart/2005/8/layout/list1"/>
    <dgm:cxn modelId="{634BFA68-B80C-4AFE-877E-A14605120220}" type="presParOf" srcId="{06EEF73B-116A-4879-BC66-B221BD80F30A}" destId="{1EB42404-2EF4-4C3F-980B-E1C904978FAD}" srcOrd="0" destOrd="0" presId="urn:microsoft.com/office/officeart/2005/8/layout/list1"/>
    <dgm:cxn modelId="{0BC8326A-8384-4EF4-B0C0-8160CDEA4073}" type="presParOf" srcId="{06EEF73B-116A-4879-BC66-B221BD80F30A}" destId="{2DF9AAFC-9262-413B-9657-83788F76BCC3}" srcOrd="1" destOrd="0" presId="urn:microsoft.com/office/officeart/2005/8/layout/list1"/>
    <dgm:cxn modelId="{5DFD1EBB-7AA8-495B-BDDE-F0AB1D4FD755}" type="presParOf" srcId="{32E2950A-6967-4922-A296-E135C6F80C7D}" destId="{EABF8390-6036-43AB-8733-5B1540E247B2}" srcOrd="1" destOrd="0" presId="urn:microsoft.com/office/officeart/2005/8/layout/list1"/>
    <dgm:cxn modelId="{DB612AEB-472A-4879-949F-8DFE06D63C86}" type="presParOf" srcId="{32E2950A-6967-4922-A296-E135C6F80C7D}" destId="{7068668C-8764-491F-B24D-42E401D411D4}" srcOrd="2" destOrd="0" presId="urn:microsoft.com/office/officeart/2005/8/layout/list1"/>
    <dgm:cxn modelId="{BFFB47A4-FBD8-44BA-8F08-901DDF675ABB}" type="presParOf" srcId="{32E2950A-6967-4922-A296-E135C6F80C7D}" destId="{B3D69403-A557-46B0-AF4E-C61AA70B7E44}" srcOrd="3" destOrd="0" presId="urn:microsoft.com/office/officeart/2005/8/layout/list1"/>
    <dgm:cxn modelId="{FD96360C-169D-45DC-AB81-A0239C5F8DD5}" type="presParOf" srcId="{32E2950A-6967-4922-A296-E135C6F80C7D}" destId="{4C143589-8717-4ED3-A3F1-B63986941F0A}" srcOrd="4" destOrd="0" presId="urn:microsoft.com/office/officeart/2005/8/layout/list1"/>
    <dgm:cxn modelId="{9F924A8D-0492-4EF0-BB6A-DE89E280BE3B}" type="presParOf" srcId="{4C143589-8717-4ED3-A3F1-B63986941F0A}" destId="{E1E2C7F7-74D8-4AF9-8F14-AC017FCA61F8}" srcOrd="0" destOrd="0" presId="urn:microsoft.com/office/officeart/2005/8/layout/list1"/>
    <dgm:cxn modelId="{30058D9C-8DBA-4B4E-9391-764496D60A4D}" type="presParOf" srcId="{4C143589-8717-4ED3-A3F1-B63986941F0A}" destId="{5810F2D1-4843-49CD-B1D2-48DF7FAE0AF7}" srcOrd="1" destOrd="0" presId="urn:microsoft.com/office/officeart/2005/8/layout/list1"/>
    <dgm:cxn modelId="{6BAFBA08-0066-41C6-B520-155825AEAB2A}" type="presParOf" srcId="{32E2950A-6967-4922-A296-E135C6F80C7D}" destId="{AA07B8FF-4E9D-410A-90E4-F3E50E230490}" srcOrd="5" destOrd="0" presId="urn:microsoft.com/office/officeart/2005/8/layout/list1"/>
    <dgm:cxn modelId="{9617EC5C-5CB6-42A3-AF95-7CAE63C1DD31}" type="presParOf" srcId="{32E2950A-6967-4922-A296-E135C6F80C7D}" destId="{39F0DF5C-081B-42D0-A7FF-E434E0E3E508}" srcOrd="6" destOrd="0" presId="urn:microsoft.com/office/officeart/2005/8/layout/list1"/>
    <dgm:cxn modelId="{98FD3A97-1363-4792-8B63-8C4217FAF84D}" type="presParOf" srcId="{32E2950A-6967-4922-A296-E135C6F80C7D}" destId="{8CF093C4-04F9-4505-8187-2245D4CAD3E7}" srcOrd="7" destOrd="0" presId="urn:microsoft.com/office/officeart/2005/8/layout/list1"/>
    <dgm:cxn modelId="{F7891238-D244-4ADB-BA8F-C95157CCA979}" type="presParOf" srcId="{32E2950A-6967-4922-A296-E135C6F80C7D}" destId="{0BABB1DC-A012-4F7D-92A8-5E5128709C24}" srcOrd="8" destOrd="0" presId="urn:microsoft.com/office/officeart/2005/8/layout/list1"/>
    <dgm:cxn modelId="{5AF23B3F-7E5C-4451-AF38-8C622BCBA618}" type="presParOf" srcId="{0BABB1DC-A012-4F7D-92A8-5E5128709C24}" destId="{180A542A-7585-46B5-880A-738862C4FB23}" srcOrd="0" destOrd="0" presId="urn:microsoft.com/office/officeart/2005/8/layout/list1"/>
    <dgm:cxn modelId="{767D7EC5-1F35-494F-95E3-47F69DF590DD}" type="presParOf" srcId="{0BABB1DC-A012-4F7D-92A8-5E5128709C24}" destId="{BEDC5C58-A9B7-4D34-843E-ABBE500FA095}" srcOrd="1" destOrd="0" presId="urn:microsoft.com/office/officeart/2005/8/layout/list1"/>
    <dgm:cxn modelId="{BFE562A1-C6D5-4FB2-AE33-3DE873E19C23}" type="presParOf" srcId="{32E2950A-6967-4922-A296-E135C6F80C7D}" destId="{9C82B1B3-165D-4D15-A9C7-B0449B3CF1AB}" srcOrd="9" destOrd="0" presId="urn:microsoft.com/office/officeart/2005/8/layout/list1"/>
    <dgm:cxn modelId="{B370C002-69A1-4B32-842A-3A809D6425AB}" type="presParOf" srcId="{32E2950A-6967-4922-A296-E135C6F80C7D}" destId="{42F6E0E4-0D9C-43FD-9783-EE2848D94E1F}" srcOrd="10" destOrd="0" presId="urn:microsoft.com/office/officeart/2005/8/layout/list1"/>
    <dgm:cxn modelId="{3241574B-0052-4A43-8D3B-6D7C31580DA0}" type="presParOf" srcId="{32E2950A-6967-4922-A296-E135C6F80C7D}" destId="{B7F49C47-451E-46AB-92D8-4F257BE932F5}" srcOrd="11" destOrd="0" presId="urn:microsoft.com/office/officeart/2005/8/layout/list1"/>
    <dgm:cxn modelId="{08932A8A-84D9-4258-B5A8-DBBB85725B64}" type="presParOf" srcId="{32E2950A-6967-4922-A296-E135C6F80C7D}" destId="{E6684A5B-EA01-4F2D-8EE4-062BB432FD53}" srcOrd="12" destOrd="0" presId="urn:microsoft.com/office/officeart/2005/8/layout/list1"/>
    <dgm:cxn modelId="{B7288257-3B00-4242-887C-99BF032460D4}" type="presParOf" srcId="{E6684A5B-EA01-4F2D-8EE4-062BB432FD53}" destId="{FCC1A0AB-B371-410D-9E03-58D7771732D8}" srcOrd="0" destOrd="0" presId="urn:microsoft.com/office/officeart/2005/8/layout/list1"/>
    <dgm:cxn modelId="{A1137362-64D6-4EAD-861D-34CB4CCDDDF1}" type="presParOf" srcId="{E6684A5B-EA01-4F2D-8EE4-062BB432FD53}" destId="{78E0FC69-1B50-4BAE-8589-B8FF1A9AC886}" srcOrd="1" destOrd="0" presId="urn:microsoft.com/office/officeart/2005/8/layout/list1"/>
    <dgm:cxn modelId="{45EDB359-EB16-4854-8BAC-8ED80B1FF654}" type="presParOf" srcId="{32E2950A-6967-4922-A296-E135C6F80C7D}" destId="{114EA91B-0F95-4164-85C6-418C2ACEF975}" srcOrd="13" destOrd="0" presId="urn:microsoft.com/office/officeart/2005/8/layout/list1"/>
    <dgm:cxn modelId="{12FDDBC0-4A27-4AEF-A42B-093E5E732F62}" type="presParOf" srcId="{32E2950A-6967-4922-A296-E135C6F80C7D}" destId="{11206DB3-067D-4808-BF51-C2B5167EE96E}" srcOrd="14" destOrd="0" presId="urn:microsoft.com/office/officeart/2005/8/layout/list1"/>
    <dgm:cxn modelId="{1417C4E7-E61D-45B7-9E97-421742D4A464}" type="presParOf" srcId="{32E2950A-6967-4922-A296-E135C6F80C7D}" destId="{909A6BF4-1930-4AED-B4F4-FBBE1256BD29}" srcOrd="15" destOrd="0" presId="urn:microsoft.com/office/officeart/2005/8/layout/list1"/>
    <dgm:cxn modelId="{5C42B34C-EC2F-42FB-BCC3-5CE12D1172BF}" type="presParOf" srcId="{32E2950A-6967-4922-A296-E135C6F80C7D}" destId="{F193112F-99CB-4FD2-BAF8-356FB6E9E1EC}" srcOrd="16" destOrd="0" presId="urn:microsoft.com/office/officeart/2005/8/layout/list1"/>
    <dgm:cxn modelId="{2326938E-8A44-4A7A-811A-9AE9277ECB1A}" type="presParOf" srcId="{F193112F-99CB-4FD2-BAF8-356FB6E9E1EC}" destId="{ACFFEB88-752E-43D4-B991-5E9533BC7330}" srcOrd="0" destOrd="0" presId="urn:microsoft.com/office/officeart/2005/8/layout/list1"/>
    <dgm:cxn modelId="{3277F07B-1E10-4739-A94C-C447BA0099A8}" type="presParOf" srcId="{F193112F-99CB-4FD2-BAF8-356FB6E9E1EC}" destId="{94504FD7-9094-420C-B37C-97247EB1E2E3}" srcOrd="1" destOrd="0" presId="urn:microsoft.com/office/officeart/2005/8/layout/list1"/>
    <dgm:cxn modelId="{D8B71955-DDF2-4D9A-A5BF-A015971D43CF}" type="presParOf" srcId="{32E2950A-6967-4922-A296-E135C6F80C7D}" destId="{8ACF6902-465A-4E34-ACAB-9E9A088C6844}" srcOrd="17" destOrd="0" presId="urn:microsoft.com/office/officeart/2005/8/layout/list1"/>
    <dgm:cxn modelId="{BFF87B50-1662-496C-A564-D14D0F1BE870}" type="presParOf" srcId="{32E2950A-6967-4922-A296-E135C6F80C7D}" destId="{C42E6F36-306E-43FA-8688-720514CF97D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8668C-8764-491F-B24D-42E401D411D4}">
      <dsp:nvSpPr>
        <dsp:cNvPr id="0" name=""/>
        <dsp:cNvSpPr/>
      </dsp:nvSpPr>
      <dsp:spPr>
        <a:xfrm>
          <a:off x="0" y="1231696"/>
          <a:ext cx="11174817" cy="529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2DF9AAFC-9262-413B-9657-83788F76BCC3}">
      <dsp:nvSpPr>
        <dsp:cNvPr id="0" name=""/>
        <dsp:cNvSpPr/>
      </dsp:nvSpPr>
      <dsp:spPr>
        <a:xfrm>
          <a:off x="558740" y="921736"/>
          <a:ext cx="7822371" cy="6199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5667" tIns="0" rIns="295667" bIns="0" numCol="1" spcCol="1270" anchor="ctr" anchorCtr="0">
          <a:noAutofit/>
        </a:bodyPr>
        <a:lstStyle/>
        <a:p>
          <a:pPr marL="0" lvl="0" indent="0" algn="l" defTabSz="933450">
            <a:lnSpc>
              <a:spcPct val="90000"/>
            </a:lnSpc>
            <a:spcBef>
              <a:spcPct val="0"/>
            </a:spcBef>
            <a:spcAft>
              <a:spcPct val="35000"/>
            </a:spcAft>
            <a:buNone/>
          </a:pPr>
          <a:r>
            <a:rPr lang="en-GB" sz="2100" kern="1200" dirty="0"/>
            <a:t>Mercer, Warwick &amp; Ahmed’s Oracy Skills Framework (2017)</a:t>
          </a:r>
        </a:p>
      </dsp:txBody>
      <dsp:txXfrm>
        <a:off x="589002" y="951998"/>
        <a:ext cx="7761847" cy="559396"/>
      </dsp:txXfrm>
    </dsp:sp>
    <dsp:sp modelId="{39F0DF5C-081B-42D0-A7FF-E434E0E3E508}">
      <dsp:nvSpPr>
        <dsp:cNvPr id="0" name=""/>
        <dsp:cNvSpPr/>
      </dsp:nvSpPr>
      <dsp:spPr>
        <a:xfrm>
          <a:off x="0" y="2184256"/>
          <a:ext cx="11174817" cy="529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5810F2D1-4843-49CD-B1D2-48DF7FAE0AF7}">
      <dsp:nvSpPr>
        <dsp:cNvPr id="0" name=""/>
        <dsp:cNvSpPr/>
      </dsp:nvSpPr>
      <dsp:spPr>
        <a:xfrm>
          <a:off x="558740" y="1874296"/>
          <a:ext cx="7822371" cy="6199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5667" tIns="0" rIns="295667" bIns="0" numCol="1" spcCol="1270" anchor="ctr" anchorCtr="0">
          <a:noAutofit/>
        </a:bodyPr>
        <a:lstStyle/>
        <a:p>
          <a:pPr marL="0" lvl="0" indent="0" algn="l" defTabSz="933450">
            <a:lnSpc>
              <a:spcPct val="90000"/>
            </a:lnSpc>
            <a:spcBef>
              <a:spcPct val="0"/>
            </a:spcBef>
            <a:spcAft>
              <a:spcPct val="35000"/>
            </a:spcAft>
            <a:buNone/>
          </a:pPr>
          <a:r>
            <a:rPr lang="en-GB" sz="2100" kern="1200" dirty="0"/>
            <a:t>Gordon Joughin’s dimensions of oral assessment (1998)</a:t>
          </a:r>
        </a:p>
      </dsp:txBody>
      <dsp:txXfrm>
        <a:off x="589002" y="1904558"/>
        <a:ext cx="7761847" cy="559396"/>
      </dsp:txXfrm>
    </dsp:sp>
    <dsp:sp modelId="{42F6E0E4-0D9C-43FD-9783-EE2848D94E1F}">
      <dsp:nvSpPr>
        <dsp:cNvPr id="0" name=""/>
        <dsp:cNvSpPr/>
      </dsp:nvSpPr>
      <dsp:spPr>
        <a:xfrm>
          <a:off x="0" y="3136817"/>
          <a:ext cx="11174817" cy="529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EDC5C58-A9B7-4D34-843E-ABBE500FA095}">
      <dsp:nvSpPr>
        <dsp:cNvPr id="0" name=""/>
        <dsp:cNvSpPr/>
      </dsp:nvSpPr>
      <dsp:spPr>
        <a:xfrm>
          <a:off x="558740" y="2826857"/>
          <a:ext cx="7822371" cy="6199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5667" tIns="0" rIns="295667" bIns="0" numCol="1" spcCol="1270" anchor="ctr" anchorCtr="0">
          <a:noAutofit/>
        </a:bodyPr>
        <a:lstStyle/>
        <a:p>
          <a:pPr marL="0" lvl="0" indent="0" algn="l" defTabSz="933450">
            <a:lnSpc>
              <a:spcPct val="90000"/>
            </a:lnSpc>
            <a:spcBef>
              <a:spcPct val="0"/>
            </a:spcBef>
            <a:spcAft>
              <a:spcPct val="35000"/>
            </a:spcAft>
            <a:buNone/>
          </a:pPr>
          <a:r>
            <a:rPr lang="en-GB" sz="2100" kern="1200" dirty="0"/>
            <a:t>Ursula Wingate’s essay framework (2012)</a:t>
          </a:r>
        </a:p>
      </dsp:txBody>
      <dsp:txXfrm>
        <a:off x="589002" y="2857119"/>
        <a:ext cx="7761847" cy="559396"/>
      </dsp:txXfrm>
    </dsp:sp>
    <dsp:sp modelId="{11206DB3-067D-4808-BF51-C2B5167EE96E}">
      <dsp:nvSpPr>
        <dsp:cNvPr id="0" name=""/>
        <dsp:cNvSpPr/>
      </dsp:nvSpPr>
      <dsp:spPr>
        <a:xfrm>
          <a:off x="0" y="4089377"/>
          <a:ext cx="11174817" cy="529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78E0FC69-1B50-4BAE-8589-B8FF1A9AC886}">
      <dsp:nvSpPr>
        <dsp:cNvPr id="0" name=""/>
        <dsp:cNvSpPr/>
      </dsp:nvSpPr>
      <dsp:spPr>
        <a:xfrm>
          <a:off x="558740" y="3779417"/>
          <a:ext cx="7822371" cy="6199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5667" tIns="0" rIns="295667" bIns="0" numCol="1" spcCol="1270" anchor="ctr" anchorCtr="0">
          <a:noAutofit/>
        </a:bodyPr>
        <a:lstStyle/>
        <a:p>
          <a:pPr marL="0" lvl="0" indent="0" algn="l" defTabSz="933450">
            <a:lnSpc>
              <a:spcPct val="90000"/>
            </a:lnSpc>
            <a:spcBef>
              <a:spcPct val="0"/>
            </a:spcBef>
            <a:spcAft>
              <a:spcPct val="35000"/>
            </a:spcAft>
            <a:buNone/>
          </a:pPr>
          <a:r>
            <a:rPr lang="en-GB" sz="2100" kern="1200" dirty="0"/>
            <a:t>Ervin Goffman’s ideas about ‘fresh talk’ (1981)</a:t>
          </a:r>
        </a:p>
      </dsp:txBody>
      <dsp:txXfrm>
        <a:off x="589002" y="3809679"/>
        <a:ext cx="7761847" cy="559396"/>
      </dsp:txXfrm>
    </dsp:sp>
    <dsp:sp modelId="{C42E6F36-306E-43FA-8688-720514CF97DA}">
      <dsp:nvSpPr>
        <dsp:cNvPr id="0" name=""/>
        <dsp:cNvSpPr/>
      </dsp:nvSpPr>
      <dsp:spPr>
        <a:xfrm>
          <a:off x="0" y="5041937"/>
          <a:ext cx="11174817" cy="529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4504FD7-9094-420C-B37C-97247EB1E2E3}">
      <dsp:nvSpPr>
        <dsp:cNvPr id="0" name=""/>
        <dsp:cNvSpPr/>
      </dsp:nvSpPr>
      <dsp:spPr>
        <a:xfrm>
          <a:off x="558740" y="4731977"/>
          <a:ext cx="7822371" cy="619920"/>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5667" tIns="0" rIns="295667" bIns="0" numCol="1" spcCol="1270" anchor="ctr" anchorCtr="0">
          <a:noAutofit/>
        </a:bodyPr>
        <a:lstStyle/>
        <a:p>
          <a:pPr marL="0" lvl="0" indent="0" algn="l" defTabSz="933450">
            <a:lnSpc>
              <a:spcPct val="90000"/>
            </a:lnSpc>
            <a:spcBef>
              <a:spcPct val="0"/>
            </a:spcBef>
            <a:spcAft>
              <a:spcPct val="35000"/>
            </a:spcAft>
            <a:buNone/>
          </a:pPr>
          <a:endParaRPr lang="en-GB" sz="2100" kern="1200" dirty="0"/>
        </a:p>
        <a:p>
          <a:pPr marL="0" lvl="0" indent="0" algn="l" defTabSz="933450">
            <a:lnSpc>
              <a:spcPct val="90000"/>
            </a:lnSpc>
            <a:spcBef>
              <a:spcPct val="0"/>
            </a:spcBef>
            <a:spcAft>
              <a:spcPct val="35000"/>
            </a:spcAft>
            <a:buNone/>
          </a:pPr>
          <a:r>
            <a:rPr lang="en-GB" sz="2100" kern="1200" dirty="0"/>
            <a:t>Peter Elbow (ed.) Landmark Essays on Speech and Writing (2015)</a:t>
          </a:r>
        </a:p>
        <a:p>
          <a:pPr marL="0" lvl="0" indent="0" algn="l" defTabSz="933450">
            <a:lnSpc>
              <a:spcPct val="90000"/>
            </a:lnSpc>
            <a:spcBef>
              <a:spcPct val="0"/>
            </a:spcBef>
            <a:spcAft>
              <a:spcPct val="35000"/>
            </a:spcAft>
            <a:buNone/>
          </a:pPr>
          <a:endParaRPr lang="en-GB" sz="2100" kern="1200" dirty="0"/>
        </a:p>
      </dsp:txBody>
      <dsp:txXfrm>
        <a:off x="589002" y="4762239"/>
        <a:ext cx="7761847"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BE217-41DF-49CE-98D9-95D95636A59C}" type="datetimeFigureOut">
              <a:rPr lang="en-GB" smtClean="0"/>
              <a:t>16/04/2023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CA68-4716-4FC1-8127-EF48922566B4}" type="slidenum">
              <a:rPr lang="en-GB" smtClean="0"/>
              <a:t>‹#›</a:t>
            </a:fld>
            <a:endParaRPr lang="en-GB" dirty="0"/>
          </a:p>
        </p:txBody>
      </p:sp>
    </p:spTree>
    <p:extLst>
      <p:ext uri="{BB962C8B-B14F-4D97-AF65-F5344CB8AC3E}">
        <p14:creationId xmlns:p14="http://schemas.microsoft.com/office/powerpoint/2010/main" val="29655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1</a:t>
            </a:fld>
            <a:endParaRPr lang="en-GB" dirty="0"/>
          </a:p>
        </p:txBody>
      </p:sp>
    </p:spTree>
    <p:extLst>
      <p:ext uri="{BB962C8B-B14F-4D97-AF65-F5344CB8AC3E}">
        <p14:creationId xmlns:p14="http://schemas.microsoft.com/office/powerpoint/2010/main" val="415127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13</a:t>
            </a:fld>
            <a:endParaRPr lang="en-GB" dirty="0"/>
          </a:p>
        </p:txBody>
      </p:sp>
    </p:spTree>
    <p:extLst>
      <p:ext uri="{BB962C8B-B14F-4D97-AF65-F5344CB8AC3E}">
        <p14:creationId xmlns:p14="http://schemas.microsoft.com/office/powerpoint/2010/main" val="344961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14</a:t>
            </a:fld>
            <a:endParaRPr lang="en-GB" dirty="0"/>
          </a:p>
        </p:txBody>
      </p:sp>
    </p:spTree>
    <p:extLst>
      <p:ext uri="{BB962C8B-B14F-4D97-AF65-F5344CB8AC3E}">
        <p14:creationId xmlns:p14="http://schemas.microsoft.com/office/powerpoint/2010/main" val="304434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15</a:t>
            </a:fld>
            <a:endParaRPr lang="en-GB" dirty="0"/>
          </a:p>
        </p:txBody>
      </p:sp>
    </p:spTree>
    <p:extLst>
      <p:ext uri="{BB962C8B-B14F-4D97-AF65-F5344CB8AC3E}">
        <p14:creationId xmlns:p14="http://schemas.microsoft.com/office/powerpoint/2010/main" val="318187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18</a:t>
            </a:fld>
            <a:endParaRPr lang="en-GB" dirty="0"/>
          </a:p>
        </p:txBody>
      </p:sp>
    </p:spTree>
    <p:extLst>
      <p:ext uri="{BB962C8B-B14F-4D97-AF65-F5344CB8AC3E}">
        <p14:creationId xmlns:p14="http://schemas.microsoft.com/office/powerpoint/2010/main" val="398060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21</a:t>
            </a:fld>
            <a:endParaRPr lang="en-GB" dirty="0"/>
          </a:p>
        </p:txBody>
      </p:sp>
    </p:spTree>
    <p:extLst>
      <p:ext uri="{BB962C8B-B14F-4D97-AF65-F5344CB8AC3E}">
        <p14:creationId xmlns:p14="http://schemas.microsoft.com/office/powerpoint/2010/main" val="2078729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25</a:t>
            </a:fld>
            <a:endParaRPr lang="en-GB" dirty="0"/>
          </a:p>
        </p:txBody>
      </p:sp>
    </p:spTree>
    <p:extLst>
      <p:ext uri="{BB962C8B-B14F-4D97-AF65-F5344CB8AC3E}">
        <p14:creationId xmlns:p14="http://schemas.microsoft.com/office/powerpoint/2010/main" val="384001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27</a:t>
            </a:fld>
            <a:endParaRPr lang="en-GB" dirty="0"/>
          </a:p>
        </p:txBody>
      </p:sp>
    </p:spTree>
    <p:extLst>
      <p:ext uri="{BB962C8B-B14F-4D97-AF65-F5344CB8AC3E}">
        <p14:creationId xmlns:p14="http://schemas.microsoft.com/office/powerpoint/2010/main" val="103117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2</a:t>
            </a:fld>
            <a:endParaRPr lang="en-GB" dirty="0"/>
          </a:p>
        </p:txBody>
      </p:sp>
    </p:spTree>
    <p:extLst>
      <p:ext uri="{BB962C8B-B14F-4D97-AF65-F5344CB8AC3E}">
        <p14:creationId xmlns:p14="http://schemas.microsoft.com/office/powerpoint/2010/main" val="53647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3</a:t>
            </a:fld>
            <a:endParaRPr lang="en-GB" dirty="0"/>
          </a:p>
        </p:txBody>
      </p:sp>
    </p:spTree>
    <p:extLst>
      <p:ext uri="{BB962C8B-B14F-4D97-AF65-F5344CB8AC3E}">
        <p14:creationId xmlns:p14="http://schemas.microsoft.com/office/powerpoint/2010/main" val="172509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4</a:t>
            </a:fld>
            <a:endParaRPr lang="en-GB" dirty="0"/>
          </a:p>
        </p:txBody>
      </p:sp>
    </p:spTree>
    <p:extLst>
      <p:ext uri="{BB962C8B-B14F-4D97-AF65-F5344CB8AC3E}">
        <p14:creationId xmlns:p14="http://schemas.microsoft.com/office/powerpoint/2010/main" val="419495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5</a:t>
            </a:fld>
            <a:endParaRPr lang="en-GB" dirty="0"/>
          </a:p>
        </p:txBody>
      </p:sp>
    </p:spTree>
    <p:extLst>
      <p:ext uri="{BB962C8B-B14F-4D97-AF65-F5344CB8AC3E}">
        <p14:creationId xmlns:p14="http://schemas.microsoft.com/office/powerpoint/2010/main" val="403145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6</a:t>
            </a:fld>
            <a:endParaRPr lang="en-GB" dirty="0"/>
          </a:p>
        </p:txBody>
      </p:sp>
    </p:spTree>
    <p:extLst>
      <p:ext uri="{BB962C8B-B14F-4D97-AF65-F5344CB8AC3E}">
        <p14:creationId xmlns:p14="http://schemas.microsoft.com/office/powerpoint/2010/main" val="15445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7</a:t>
            </a:fld>
            <a:endParaRPr lang="en-GB" dirty="0"/>
          </a:p>
        </p:txBody>
      </p:sp>
    </p:spTree>
    <p:extLst>
      <p:ext uri="{BB962C8B-B14F-4D97-AF65-F5344CB8AC3E}">
        <p14:creationId xmlns:p14="http://schemas.microsoft.com/office/powerpoint/2010/main" val="310686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8</a:t>
            </a:fld>
            <a:endParaRPr lang="en-GB" dirty="0"/>
          </a:p>
        </p:txBody>
      </p:sp>
    </p:spTree>
    <p:extLst>
      <p:ext uri="{BB962C8B-B14F-4D97-AF65-F5344CB8AC3E}">
        <p14:creationId xmlns:p14="http://schemas.microsoft.com/office/powerpoint/2010/main" val="120203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133CA68-4716-4FC1-8127-EF48922566B4}" type="slidenum">
              <a:rPr lang="en-GB" smtClean="0"/>
              <a:t>9</a:t>
            </a:fld>
            <a:endParaRPr lang="en-GB" dirty="0"/>
          </a:p>
        </p:txBody>
      </p:sp>
    </p:spTree>
    <p:extLst>
      <p:ext uri="{BB962C8B-B14F-4D97-AF65-F5344CB8AC3E}">
        <p14:creationId xmlns:p14="http://schemas.microsoft.com/office/powerpoint/2010/main" val="168514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1886-231F-9A90-8EC0-041155358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D39CA6-EFE9-2619-8A14-711C3CFBE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E70A2B-D59D-445A-A118-B6110FF3A214}"/>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5" name="Footer Placeholder 4">
            <a:extLst>
              <a:ext uri="{FF2B5EF4-FFF2-40B4-BE49-F238E27FC236}">
                <a16:creationId xmlns:a16="http://schemas.microsoft.com/office/drawing/2014/main" id="{817FF5F8-6488-0BD1-C67F-2A32875845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2791FF-A054-8545-1281-AD6CEE2737CC}"/>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403781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2D11-CC57-F386-9099-8F825A5BF4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EAB550-9F7C-2D1A-34AB-B5C0EB1D8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83A5A-35FF-E9F8-E402-AB5CD679D9B7}"/>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5" name="Footer Placeholder 4">
            <a:extLst>
              <a:ext uri="{FF2B5EF4-FFF2-40B4-BE49-F238E27FC236}">
                <a16:creationId xmlns:a16="http://schemas.microsoft.com/office/drawing/2014/main" id="{1FB5F79C-A786-91ED-2D1D-E8C707FB51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E91D8B6-052A-E78B-191F-85705E83B08F}"/>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254863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10960-266C-EE80-3128-499ED7344A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465DC5-8D75-0337-6601-64534F8581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1A6DB-35C0-1FA3-9E92-BCAAA9C54DD6}"/>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5" name="Footer Placeholder 4">
            <a:extLst>
              <a:ext uri="{FF2B5EF4-FFF2-40B4-BE49-F238E27FC236}">
                <a16:creationId xmlns:a16="http://schemas.microsoft.com/office/drawing/2014/main" id="{10CCD70B-DAC0-4F0F-0CBE-63784E50FA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11C308-AE29-8829-6CDF-93FBA8F6DDC9}"/>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73107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8102-FD6B-7B89-D671-1CB899CB10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C97CE6-9D2F-0E45-1535-E6C9EE812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1BC09-FC2D-4964-31C2-E4DEA5FF4763}"/>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5" name="Footer Placeholder 4">
            <a:extLst>
              <a:ext uri="{FF2B5EF4-FFF2-40B4-BE49-F238E27FC236}">
                <a16:creationId xmlns:a16="http://schemas.microsoft.com/office/drawing/2014/main" id="{41B8063F-1797-206A-5DC8-9BC7CE67CD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A63F70-6B62-77F4-A4CF-882F36EFE849}"/>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271498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9627-B1BF-BC2F-DA99-A10003809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6BB4EF-F8D3-6444-80C2-2F81A279F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C008C-3E86-57E7-49D6-F0091511DFD3}"/>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5" name="Footer Placeholder 4">
            <a:extLst>
              <a:ext uri="{FF2B5EF4-FFF2-40B4-BE49-F238E27FC236}">
                <a16:creationId xmlns:a16="http://schemas.microsoft.com/office/drawing/2014/main" id="{459E7AA6-6237-F2B2-42A6-2122E6BDCE1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3AF467-F60F-943E-609E-5A5F8318011D}"/>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181559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C141-77B1-51E8-F38B-888C85597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A147A-C5CC-6AD5-039F-B07638B913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AFDA26-C4C6-7894-ED29-3600C7C61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57E9DA-7EBC-9209-C74D-53981D7E4C4E}"/>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6" name="Footer Placeholder 5">
            <a:extLst>
              <a:ext uri="{FF2B5EF4-FFF2-40B4-BE49-F238E27FC236}">
                <a16:creationId xmlns:a16="http://schemas.microsoft.com/office/drawing/2014/main" id="{0981EBB0-4658-D157-D624-53E3D8CAC5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225120-944C-CCF1-06F7-EF927B0E1F6B}"/>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84319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6B4B-1E83-E0C2-3FCC-F88C6F1ED5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986D6A-D10D-D369-A017-CB2D422CE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51BD2-D065-ABD2-6BD6-D76CB67706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EB861D-0094-6665-7253-10916546F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FCB056-D13A-4648-3C90-BA0C9BD4ED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5A6E3E-E855-9DDE-D7CE-F8986CF36716}"/>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8" name="Footer Placeholder 7">
            <a:extLst>
              <a:ext uri="{FF2B5EF4-FFF2-40B4-BE49-F238E27FC236}">
                <a16:creationId xmlns:a16="http://schemas.microsoft.com/office/drawing/2014/main" id="{DFE4F98C-9DDA-875A-BB74-22E67009ACA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28BDBF9-7A2C-8073-88FA-E055302C2129}"/>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49130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E052-6CA7-2962-4D44-8EF0545E32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609A89-FB8D-9DCF-003C-529BF90C8882}"/>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4" name="Footer Placeholder 3">
            <a:extLst>
              <a:ext uri="{FF2B5EF4-FFF2-40B4-BE49-F238E27FC236}">
                <a16:creationId xmlns:a16="http://schemas.microsoft.com/office/drawing/2014/main" id="{DABBC14A-5222-BF23-5275-0E86BA9D762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6B85283-E7E3-745B-06C8-4B1AC2F2817E}"/>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115793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2CA20-19BF-3DA4-C1BA-600CA013D756}"/>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3" name="Footer Placeholder 2">
            <a:extLst>
              <a:ext uri="{FF2B5EF4-FFF2-40B4-BE49-F238E27FC236}">
                <a16:creationId xmlns:a16="http://schemas.microsoft.com/office/drawing/2014/main" id="{11079EF0-E3C1-90F8-B246-33F1D47AB4C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9E740CA-C8AB-C703-C0A2-7B8334E3499B}"/>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394910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1DA5-EE51-3D09-5339-6FC04DE8E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230AB9-7DF0-AE53-6A09-107F317D7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ACE84E-1B2A-E9FA-F8AD-BC3F6390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3C00A-8B97-0A53-5A1E-7AEA15927A3C}"/>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6" name="Footer Placeholder 5">
            <a:extLst>
              <a:ext uri="{FF2B5EF4-FFF2-40B4-BE49-F238E27FC236}">
                <a16:creationId xmlns:a16="http://schemas.microsoft.com/office/drawing/2014/main" id="{9FE8788B-87F1-CA0A-21CC-56DE848C93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D9AF0A3-3E8D-BB36-725E-994095C75186}"/>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35940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5AD0-3CD2-E36C-9EA6-878840683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C5D058-B4D9-2F5D-C8E2-D5A8C0B6D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14E4694-8C28-2CFD-1F09-0F1F34F23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5FFF8-6BCE-BBA8-CD75-B13572A9A9F3}"/>
              </a:ext>
            </a:extLst>
          </p:cNvPr>
          <p:cNvSpPr>
            <a:spLocks noGrp="1"/>
          </p:cNvSpPr>
          <p:nvPr>
            <p:ph type="dt" sz="half" idx="10"/>
          </p:nvPr>
        </p:nvSpPr>
        <p:spPr/>
        <p:txBody>
          <a:bodyPr/>
          <a:lstStyle/>
          <a:p>
            <a:fld id="{D51B6C67-BD74-4EDB-AEBE-14FC7A8832A4}" type="datetimeFigureOut">
              <a:rPr lang="en-GB" smtClean="0"/>
              <a:t>16/04/2023</a:t>
            </a:fld>
            <a:endParaRPr lang="en-GB" dirty="0"/>
          </a:p>
        </p:txBody>
      </p:sp>
      <p:sp>
        <p:nvSpPr>
          <p:cNvPr id="6" name="Footer Placeholder 5">
            <a:extLst>
              <a:ext uri="{FF2B5EF4-FFF2-40B4-BE49-F238E27FC236}">
                <a16:creationId xmlns:a16="http://schemas.microsoft.com/office/drawing/2014/main" id="{23A47898-F4EE-114B-6134-816111DFCD1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F4A85D6-6C90-126C-9CF6-5DD37B4DCE3C}"/>
              </a:ext>
            </a:extLst>
          </p:cNvPr>
          <p:cNvSpPr>
            <a:spLocks noGrp="1"/>
          </p:cNvSpPr>
          <p:nvPr>
            <p:ph type="sldNum" sz="quarter" idx="12"/>
          </p:nvPr>
        </p:nvSpPr>
        <p:spPr/>
        <p:txBody>
          <a:bodyPr/>
          <a:lstStyle/>
          <a:p>
            <a:fld id="{14DE0AA9-0A53-45EA-A803-54F1E0AD8E2F}" type="slidenum">
              <a:rPr lang="en-GB" smtClean="0"/>
              <a:t>‹#›</a:t>
            </a:fld>
            <a:endParaRPr lang="en-GB" dirty="0"/>
          </a:p>
        </p:txBody>
      </p:sp>
    </p:spTree>
    <p:extLst>
      <p:ext uri="{BB962C8B-B14F-4D97-AF65-F5344CB8AC3E}">
        <p14:creationId xmlns:p14="http://schemas.microsoft.com/office/powerpoint/2010/main" val="307157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7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FC285-AD89-0841-B1DD-834024EBA0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75ACF0-A3CD-A58D-2F82-BD50ACD50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872E3-2716-5EB7-CECE-BF8929C01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B6C67-BD74-4EDB-AEBE-14FC7A8832A4}" type="datetimeFigureOut">
              <a:rPr lang="en-GB" smtClean="0"/>
              <a:t>16/04/2023</a:t>
            </a:fld>
            <a:endParaRPr lang="en-GB" dirty="0"/>
          </a:p>
        </p:txBody>
      </p:sp>
      <p:sp>
        <p:nvSpPr>
          <p:cNvPr id="5" name="Footer Placeholder 4">
            <a:extLst>
              <a:ext uri="{FF2B5EF4-FFF2-40B4-BE49-F238E27FC236}">
                <a16:creationId xmlns:a16="http://schemas.microsoft.com/office/drawing/2014/main" id="{C878E4B7-937A-D8D5-F4F3-82AA47809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BABEAEA-DE0F-09F0-BDDD-03AEA78CC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E0AA9-0A53-45EA-A803-54F1E0AD8E2F}" type="slidenum">
              <a:rPr lang="en-GB" smtClean="0"/>
              <a:t>‹#›</a:t>
            </a:fld>
            <a:endParaRPr lang="en-GB" dirty="0"/>
          </a:p>
        </p:txBody>
      </p:sp>
    </p:spTree>
    <p:extLst>
      <p:ext uri="{BB962C8B-B14F-4D97-AF65-F5344CB8AC3E}">
        <p14:creationId xmlns:p14="http://schemas.microsoft.com/office/powerpoint/2010/main" val="2355982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blogs.ucl.ac.uk/ioe/2019/10/03/oracy-childrens-skills-are-skewed-by-deprivation-and-privilege-how-can-schools-bridge-the-gap/" TargetMode="External"/><Relationship Id="rId3" Type="http://schemas.openxmlformats.org/officeDocument/2006/relationships/hyperlink" Target="https://doi.org/10.1080/1356251032000052366" TargetMode="External"/><Relationship Id="rId7" Type="http://schemas.openxmlformats.org/officeDocument/2006/relationships/hyperlink" Target="https://doi.org/10.1016/j.jeap.2019.04.00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poynter.org/tech-tools/2023/will-chatgpt-kill-term-papers-essays/" TargetMode="External"/><Relationship Id="rId5" Type="http://schemas.openxmlformats.org/officeDocument/2006/relationships/hyperlink" Target="https://doi.org/10.1191/1478088706qp063oa" TargetMode="External"/><Relationship Id="rId4" Type="http://schemas.openxmlformats.org/officeDocument/2006/relationships/hyperlink" Target="https://doi.org/10.1007/s12129-007-9031-9" TargetMode="External"/><Relationship Id="rId9" Type="http://schemas.openxmlformats.org/officeDocument/2006/relationships/hyperlink" Target="https://doi/10.3316/informit.38148263717499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80/09500782.2021.1895206" TargetMode="External"/><Relationship Id="rId2" Type="http://schemas.openxmlformats.org/officeDocument/2006/relationships/hyperlink" Target="https://ro.uow.edu.au/jutlp/vol16/iss2/9/https:/doi.org/10.53761/1.16.2.2" TargetMode="External"/><Relationship Id="rId1" Type="http://schemas.openxmlformats.org/officeDocument/2006/relationships/slideLayout" Target="../slideLayouts/slideLayout2.xml"/><Relationship Id="rId6" Type="http://schemas.openxmlformats.org/officeDocument/2006/relationships/hyperlink" Target="https://doi.org/10.1177/0033688216681671" TargetMode="External"/><Relationship Id="rId5" Type="http://schemas.openxmlformats.org/officeDocument/2006/relationships/hyperlink" Target="https://doi.org/10.1080/0260293980230404" TargetMode="External"/><Relationship Id="rId4" Type="http://schemas.openxmlformats.org/officeDocument/2006/relationships/hyperlink" Target="https://doi.org/10.1080/07294360.2022.204863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16/j.learninstruc.2016.10.005" TargetMode="External"/><Relationship Id="rId2" Type="http://schemas.openxmlformats.org/officeDocument/2006/relationships/hyperlink" Target="https://www.theatlantic.com/technology/archive/2022/12/chatgpt-ai-writing-college-student-essays/672371/" TargetMode="External"/><Relationship Id="rId1" Type="http://schemas.openxmlformats.org/officeDocument/2006/relationships/slideLayout" Target="../slideLayouts/slideLayout2.xml"/><Relationship Id="rId6" Type="http://schemas.openxmlformats.org/officeDocument/2006/relationships/hyperlink" Target="https://news.uoguelph.ca/2023/03/did-chatgpt-kill-the-student-essay/" TargetMode="External"/><Relationship Id="rId5" Type="http://schemas.openxmlformats.org/officeDocument/2006/relationships/hyperlink" Target="https://doi.org/10.37074/jalt.2023.6.1.9" TargetMode="External"/><Relationship Id="rId4" Type="http://schemas.openxmlformats.org/officeDocument/2006/relationships/hyperlink" Target="https://doi.org/10.1080/14703297.2021.188046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177/146978741773121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theamericanscholar.org/words-words-words/" TargetMode="External"/><Relationship Id="rId4" Type="http://schemas.openxmlformats.org/officeDocument/2006/relationships/hyperlink" Target="https://doi.org/10.1016/j.jeap.2011.11.00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atlantic.com/technology/archive/2022/12/chatgpt-ai-writing-college-student-essays/67237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poynter.org/tech-tools/2023/will-chatgpt-kill-term-papers-essays/" TargetMode="External"/><Relationship Id="rId5" Type="http://schemas.openxmlformats.org/officeDocument/2006/relationships/hyperlink" Target="https://news.uoguelph.ca/2023/03/did-chatgpt-kill-the-student-essay/" TargetMode="External"/><Relationship Id="rId4" Type="http://schemas.openxmlformats.org/officeDocument/2006/relationships/hyperlink" Target="https://theamericanscholar.org/words-words-word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heconversation.com/chatgpt-killed-the-student-essay-philosophers-call-bullshit-20019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5D2CE4-8042-42A3-8A91-E8A46E2A57DB}"/>
              </a:ext>
            </a:extLst>
          </p:cNvPr>
          <p:cNvSpPr>
            <a:spLocks noGrp="1"/>
          </p:cNvSpPr>
          <p:nvPr>
            <p:ph type="ctrTitle"/>
          </p:nvPr>
        </p:nvSpPr>
        <p:spPr>
          <a:xfrm>
            <a:off x="385011" y="386081"/>
            <a:ext cx="5881035" cy="3171628"/>
          </a:xfrm>
        </p:spPr>
        <p:txBody>
          <a:bodyPr anchor="b">
            <a:normAutofit/>
          </a:bodyPr>
          <a:lstStyle/>
          <a:p>
            <a:r>
              <a:rPr lang="en-GB" sz="3200" b="1" i="1" dirty="0">
                <a:effectLst/>
                <a:latin typeface="Calibri" panose="020F0502020204030204" pitchFamily="34" charset="0"/>
                <a:ea typeface="Calibri" panose="020F0502020204030204" pitchFamily="34" charset="0"/>
              </a:rPr>
              <a:t>Deconstructing the concept of essay creation. </a:t>
            </a:r>
            <a:br>
              <a:rPr lang="en-GB" sz="3200" i="1" dirty="0">
                <a:effectLst/>
                <a:latin typeface="Calibri" panose="020F0502020204030204" pitchFamily="34" charset="0"/>
                <a:ea typeface="Calibri" panose="020F0502020204030204" pitchFamily="34" charset="0"/>
              </a:rPr>
            </a:br>
            <a:br>
              <a:rPr lang="en-GB" sz="3200" i="1" dirty="0">
                <a:effectLst/>
                <a:latin typeface="Calibri" panose="020F0502020204030204" pitchFamily="34" charset="0"/>
                <a:ea typeface="Calibri" panose="020F0502020204030204" pitchFamily="34" charset="0"/>
              </a:rPr>
            </a:br>
            <a:r>
              <a:rPr lang="en-GB" sz="3200" i="1" dirty="0">
                <a:solidFill>
                  <a:srgbClr val="7030A0"/>
                </a:solidFill>
                <a:effectLst/>
                <a:latin typeface="Calibri" panose="020F0502020204030204" pitchFamily="34" charset="0"/>
                <a:ea typeface="Calibri" panose="020F0502020204030204" pitchFamily="34" charset="0"/>
              </a:rPr>
              <a:t>Can it be delivered in an oral mode?</a:t>
            </a:r>
            <a:br>
              <a:rPr lang="en-GB" sz="3700" dirty="0">
                <a:effectLst/>
                <a:latin typeface="Calibri" panose="020F0502020204030204" pitchFamily="34" charset="0"/>
                <a:ea typeface="Calibri" panose="020F0502020204030204" pitchFamily="34" charset="0"/>
              </a:rPr>
            </a:br>
            <a:endParaRPr lang="en-GB" sz="3700" dirty="0"/>
          </a:p>
        </p:txBody>
      </p:sp>
      <p:sp>
        <p:nvSpPr>
          <p:cNvPr id="26" name="Rectangle 1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E3765E7-632C-4118-43D7-5324E8E87711}"/>
              </a:ext>
            </a:extLst>
          </p:cNvPr>
          <p:cNvSpPr>
            <a:spLocks noGrp="1"/>
          </p:cNvSpPr>
          <p:nvPr>
            <p:ph type="subTitle" idx="1"/>
          </p:nvPr>
        </p:nvSpPr>
        <p:spPr>
          <a:xfrm>
            <a:off x="317362" y="4479423"/>
            <a:ext cx="3659766" cy="1859533"/>
          </a:xfrm>
        </p:spPr>
        <p:txBody>
          <a:bodyPr anchor="t">
            <a:normAutofit fontScale="85000" lnSpcReduction="20000"/>
          </a:bodyPr>
          <a:lstStyle/>
          <a:p>
            <a:pPr algn="l"/>
            <a:r>
              <a:rPr lang="en-GB" sz="3800" dirty="0">
                <a:solidFill>
                  <a:srgbClr val="FFFFFF"/>
                </a:solidFill>
              </a:rPr>
              <a:t>Katia Dowdle</a:t>
            </a:r>
          </a:p>
          <a:p>
            <a:pPr algn="l"/>
            <a:r>
              <a:rPr lang="en-GB" dirty="0">
                <a:solidFill>
                  <a:srgbClr val="FFFFFF"/>
                </a:solidFill>
              </a:rPr>
              <a:t>Associate Lecturer in EAP</a:t>
            </a:r>
          </a:p>
          <a:p>
            <a:pPr algn="l"/>
            <a:r>
              <a:rPr lang="en-GB" sz="2100" i="1" dirty="0">
                <a:solidFill>
                  <a:srgbClr val="FFFFFF"/>
                </a:solidFill>
              </a:rPr>
              <a:t>    Academic Communication Centre</a:t>
            </a:r>
          </a:p>
          <a:p>
            <a:pPr algn="l"/>
            <a:r>
              <a:rPr lang="en-GB" sz="2100" i="1" dirty="0">
                <a:solidFill>
                  <a:srgbClr val="FFFFFF"/>
                </a:solidFill>
              </a:rPr>
              <a:t>    University College London</a:t>
            </a:r>
          </a:p>
          <a:p>
            <a:pPr algn="l"/>
            <a:r>
              <a:rPr lang="en-GB" dirty="0">
                <a:solidFill>
                  <a:srgbClr val="FFFFFF"/>
                </a:solidFill>
              </a:rPr>
              <a:t>Doctoral researcher, IoE, UCL</a:t>
            </a:r>
          </a:p>
          <a:p>
            <a:pPr algn="l"/>
            <a:endParaRPr lang="en-GB" dirty="0">
              <a:solidFill>
                <a:srgbClr val="FFFFFF"/>
              </a:solidFill>
            </a:endParaRPr>
          </a:p>
        </p:txBody>
      </p:sp>
      <p:pic>
        <p:nvPicPr>
          <p:cNvPr id="5" name="Picture 4" descr="Diagram, engineering drawing&#10;&#10;Description automatically generated">
            <a:extLst>
              <a:ext uri="{FF2B5EF4-FFF2-40B4-BE49-F238E27FC236}">
                <a16:creationId xmlns:a16="http://schemas.microsoft.com/office/drawing/2014/main" id="{C550089A-3376-41B3-7471-0F85AD2FA17B}"/>
              </a:ext>
            </a:extLst>
          </p:cNvPr>
          <p:cNvPicPr>
            <a:picLocks noChangeAspect="1"/>
          </p:cNvPicPr>
          <p:nvPr/>
        </p:nvPicPr>
        <p:blipFill rotWithShape="1">
          <a:blip r:embed="rId3"/>
          <a:srcRect t="31611"/>
          <a:stretch/>
        </p:blipFill>
        <p:spPr>
          <a:xfrm>
            <a:off x="6507721" y="653510"/>
            <a:ext cx="5163022" cy="2904198"/>
          </a:xfrm>
          <a:prstGeom prst="rect">
            <a:avLst/>
          </a:prstGeom>
        </p:spPr>
      </p:pic>
      <p:sp>
        <p:nvSpPr>
          <p:cNvPr id="24" name="Rectangle 2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22DCE29-76EE-0B02-D883-944A0DC0DC7E}"/>
              </a:ext>
            </a:extLst>
          </p:cNvPr>
          <p:cNvSpPr txBox="1"/>
          <p:nvPr/>
        </p:nvSpPr>
        <p:spPr>
          <a:xfrm>
            <a:off x="9090837" y="4678326"/>
            <a:ext cx="2783801" cy="1200329"/>
          </a:xfrm>
          <a:prstGeom prst="rect">
            <a:avLst/>
          </a:prstGeom>
          <a:noFill/>
        </p:spPr>
        <p:txBody>
          <a:bodyPr wrap="square" rtlCol="0">
            <a:spAutoFit/>
          </a:bodyPr>
          <a:lstStyle/>
          <a:p>
            <a:r>
              <a:rPr lang="en-GB" sz="1800" b="1" dirty="0">
                <a:solidFill>
                  <a:srgbClr val="FFFFFF"/>
                </a:solidFill>
              </a:rPr>
              <a:t>Qualifications: </a:t>
            </a:r>
            <a:br>
              <a:rPr lang="en-GB" sz="1800" dirty="0">
                <a:solidFill>
                  <a:srgbClr val="FFFFFF"/>
                </a:solidFill>
              </a:rPr>
            </a:br>
            <a:r>
              <a:rPr lang="en-GB" sz="1800" dirty="0">
                <a:solidFill>
                  <a:srgbClr val="FFFFFF"/>
                </a:solidFill>
              </a:rPr>
              <a:t>MA Linguistics</a:t>
            </a:r>
            <a:br>
              <a:rPr lang="en-GB" sz="1800" dirty="0">
                <a:solidFill>
                  <a:srgbClr val="FFFFFF"/>
                </a:solidFill>
              </a:rPr>
            </a:br>
            <a:r>
              <a:rPr lang="en-GB" sz="1800" dirty="0">
                <a:solidFill>
                  <a:srgbClr val="FFFFFF"/>
                </a:solidFill>
              </a:rPr>
              <a:t>MSc Educational Research</a:t>
            </a:r>
            <a:br>
              <a:rPr lang="en-GB" sz="1800" dirty="0">
                <a:solidFill>
                  <a:srgbClr val="FFFFFF"/>
                </a:solidFill>
              </a:rPr>
            </a:br>
            <a:r>
              <a:rPr lang="en-GB" sz="1800" dirty="0">
                <a:solidFill>
                  <a:srgbClr val="FFFFFF"/>
                </a:solidFill>
              </a:rPr>
              <a:t>Diploma TESOL</a:t>
            </a:r>
            <a:endParaRPr lang="en-GB" dirty="0"/>
          </a:p>
        </p:txBody>
      </p:sp>
    </p:spTree>
    <p:extLst>
      <p:ext uri="{BB962C8B-B14F-4D97-AF65-F5344CB8AC3E}">
        <p14:creationId xmlns:p14="http://schemas.microsoft.com/office/powerpoint/2010/main" val="149286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6033E27E-BB96-E53C-A0E2-696B8766E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035" y="0"/>
            <a:ext cx="6789930" cy="6858000"/>
          </a:xfrm>
          <a:prstGeom prst="rect">
            <a:avLst/>
          </a:prstGeom>
        </p:spPr>
      </p:pic>
    </p:spTree>
    <p:extLst>
      <p:ext uri="{BB962C8B-B14F-4D97-AF65-F5344CB8AC3E}">
        <p14:creationId xmlns:p14="http://schemas.microsoft.com/office/powerpoint/2010/main" val="238906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3241FAF-B9AB-8BAC-58A9-D79E08E225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227" y="0"/>
            <a:ext cx="8139546" cy="6858000"/>
          </a:xfrm>
          <a:prstGeom prst="rect">
            <a:avLst/>
          </a:prstGeom>
        </p:spPr>
      </p:pic>
    </p:spTree>
    <p:extLst>
      <p:ext uri="{BB962C8B-B14F-4D97-AF65-F5344CB8AC3E}">
        <p14:creationId xmlns:p14="http://schemas.microsoft.com/office/powerpoint/2010/main" val="297497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6942738F-D036-E07F-E640-1CE728A45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52" y="0"/>
            <a:ext cx="5696496" cy="6858000"/>
          </a:xfrm>
          <a:prstGeom prst="rect">
            <a:avLst/>
          </a:prstGeom>
        </p:spPr>
      </p:pic>
    </p:spTree>
    <p:extLst>
      <p:ext uri="{BB962C8B-B14F-4D97-AF65-F5344CB8AC3E}">
        <p14:creationId xmlns:p14="http://schemas.microsoft.com/office/powerpoint/2010/main" val="270627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9FE8-9A10-FFDD-5EF4-C84ED5171D52}"/>
              </a:ext>
            </a:extLst>
          </p:cNvPr>
          <p:cNvSpPr>
            <a:spLocks noGrp="1"/>
          </p:cNvSpPr>
          <p:nvPr>
            <p:ph type="title"/>
          </p:nvPr>
        </p:nvSpPr>
        <p:spPr>
          <a:xfrm>
            <a:off x="838200" y="365126"/>
            <a:ext cx="10515600" cy="672564"/>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a:r>
              <a:rPr lang="en-GB" sz="3200" b="1" i="1" dirty="0">
                <a:solidFill>
                  <a:srgbClr val="002060"/>
                </a:solidFill>
              </a:rPr>
              <a:t>Preliminary findings</a:t>
            </a:r>
          </a:p>
        </p:txBody>
      </p:sp>
      <p:sp>
        <p:nvSpPr>
          <p:cNvPr id="3" name="Content Placeholder 2">
            <a:extLst>
              <a:ext uri="{FF2B5EF4-FFF2-40B4-BE49-F238E27FC236}">
                <a16:creationId xmlns:a16="http://schemas.microsoft.com/office/drawing/2014/main" id="{78FE4CE0-043D-986E-57A7-8700CDD0D636}"/>
              </a:ext>
            </a:extLst>
          </p:cNvPr>
          <p:cNvSpPr>
            <a:spLocks noGrp="1"/>
          </p:cNvSpPr>
          <p:nvPr>
            <p:ph idx="1"/>
          </p:nvPr>
        </p:nvSpPr>
        <p:spPr>
          <a:xfrm>
            <a:off x="575354" y="1243172"/>
            <a:ext cx="11075540" cy="5249701"/>
          </a:xfrm>
          <a:ln>
            <a:solidFill>
              <a:schemeClr val="tx1"/>
            </a:solidFill>
          </a:ln>
        </p:spPr>
        <p:txBody>
          <a:bodyPr>
            <a:normAutofit fontScale="92500"/>
          </a:bodyPr>
          <a:lstStyle/>
          <a:p>
            <a:pPr algn="ctr">
              <a:buFont typeface="Wingdings" panose="05000000000000000000" pitchFamily="2" charset="2"/>
              <a:buChar char="§"/>
            </a:pPr>
            <a:r>
              <a:rPr lang="en-US" sz="2400" b="1" dirty="0">
                <a:latin typeface="Calibri (Body)"/>
                <a:ea typeface="Calibri" panose="020F0502020204030204" pitchFamily="34" charset="0"/>
              </a:rPr>
              <a:t>C</a:t>
            </a:r>
            <a:r>
              <a:rPr lang="en-US" sz="2400" b="1" dirty="0">
                <a:effectLst/>
                <a:latin typeface="Calibri (Body)"/>
                <a:ea typeface="Calibri" panose="020F0502020204030204" pitchFamily="34" charset="0"/>
              </a:rPr>
              <a:t>ontent analysis of researcher’s observation notes + students’ written notes:</a:t>
            </a:r>
          </a:p>
          <a:p>
            <a:pPr>
              <a:buFont typeface="Wingdings" panose="05000000000000000000" pitchFamily="2" charset="2"/>
              <a:buChar char="ü"/>
            </a:pPr>
            <a:r>
              <a:rPr lang="en-US" sz="2400" b="1" dirty="0">
                <a:effectLst/>
                <a:latin typeface="Calibri (Body)"/>
                <a:ea typeface="Calibri" panose="020F0502020204030204" pitchFamily="34" charset="0"/>
              </a:rPr>
              <a:t> </a:t>
            </a:r>
            <a:r>
              <a:rPr lang="en-US" sz="2400" dirty="0">
                <a:effectLst/>
                <a:latin typeface="Calibri (Body)"/>
                <a:ea typeface="Calibri" panose="020F0502020204030204" pitchFamily="34" charset="0"/>
              </a:rPr>
              <a:t>A range of task interpretations and strategies were adopted to successfully produce an oral argument. </a:t>
            </a:r>
          </a:p>
          <a:p>
            <a:pPr algn="ctr">
              <a:lnSpc>
                <a:spcPct val="110000"/>
              </a:lnSpc>
              <a:buFont typeface="Wingdings" panose="05000000000000000000" pitchFamily="2" charset="2"/>
              <a:buChar char="§"/>
            </a:pPr>
            <a:r>
              <a:rPr lang="en-US" sz="2400" b="1" dirty="0">
                <a:effectLst/>
                <a:latin typeface="Calibri (Body)"/>
                <a:ea typeface="Calibri" panose="020F0502020204030204" pitchFamily="34" charset="0"/>
              </a:rPr>
              <a:t>Genre analysis  (oral essay transcripts)</a:t>
            </a:r>
          </a:p>
          <a:p>
            <a:pPr>
              <a:lnSpc>
                <a:spcPct val="110000"/>
              </a:lnSpc>
              <a:buFont typeface="Wingdings" panose="05000000000000000000" pitchFamily="2" charset="2"/>
              <a:buChar char="ü"/>
            </a:pPr>
            <a:r>
              <a:rPr lang="en-US" sz="2400" dirty="0">
                <a:effectLst/>
                <a:latin typeface="Calibri (Body)"/>
                <a:ea typeface="Calibri" panose="020F0502020204030204" pitchFamily="34" charset="0"/>
              </a:rPr>
              <a:t> Despite the expected speech disfluencies (</a:t>
            </a:r>
            <a:r>
              <a:rPr lang="en-US" sz="2400" i="1" dirty="0">
                <a:effectLst/>
                <a:latin typeface="Calibri (Body)"/>
                <a:ea typeface="Calibri" panose="020F0502020204030204" pitchFamily="34" charset="0"/>
              </a:rPr>
              <a:t>filled pause, repetition, repair, false start</a:t>
            </a:r>
            <a:r>
              <a:rPr lang="en-US" sz="2400" dirty="0">
                <a:effectLst/>
                <a:latin typeface="Calibri (Body)"/>
                <a:ea typeface="Calibri" panose="020F0502020204030204" pitchFamily="34" charset="0"/>
              </a:rPr>
              <a:t>), the transcripts of oral narratives showed recognizable genre features of an essay, suggesting its potential to act as a measure of students’ critical argumentation skills. </a:t>
            </a:r>
          </a:p>
          <a:p>
            <a:pPr algn="ctr">
              <a:lnSpc>
                <a:spcPct val="110000"/>
              </a:lnSpc>
              <a:buFont typeface="Wingdings" panose="05000000000000000000" pitchFamily="2" charset="2"/>
              <a:buChar char="§"/>
            </a:pPr>
            <a:r>
              <a:rPr lang="en-US" sz="2400" b="1" dirty="0">
                <a:effectLst/>
                <a:latin typeface="Calibri (Body)"/>
                <a:ea typeface="Calibri" panose="020F0502020204030204" pitchFamily="34" charset="0"/>
              </a:rPr>
              <a:t>Reflexive thematic analysis (Braun &amp;Clarke, 2006) of interview transcripts</a:t>
            </a:r>
            <a:endParaRPr lang="en-US" sz="2400" dirty="0">
              <a:effectLst/>
              <a:latin typeface="Calibri (Body)"/>
              <a:ea typeface="Calibri" panose="020F0502020204030204" pitchFamily="34" charset="0"/>
            </a:endParaRPr>
          </a:p>
          <a:p>
            <a:pPr>
              <a:lnSpc>
                <a:spcPct val="110000"/>
              </a:lnSpc>
              <a:buFont typeface="Wingdings" panose="05000000000000000000" pitchFamily="2" charset="2"/>
              <a:buChar char="ü"/>
            </a:pPr>
            <a:r>
              <a:rPr lang="en-US" sz="2400" dirty="0">
                <a:latin typeface="Calibri (Body)"/>
                <a:ea typeface="Calibri" panose="020F0502020204030204" pitchFamily="34" charset="0"/>
              </a:rPr>
              <a:t> Students </a:t>
            </a:r>
            <a:r>
              <a:rPr lang="en-US" sz="2400" i="1" dirty="0">
                <a:latin typeface="Calibri (Body)"/>
                <a:ea typeface="Calibri" panose="020F0502020204030204" pitchFamily="34" charset="0"/>
              </a:rPr>
              <a:t>(unprompted) </a:t>
            </a:r>
            <a:r>
              <a:rPr lang="en-US" sz="2400" dirty="0">
                <a:latin typeface="Calibri (Body)"/>
                <a:ea typeface="Calibri" panose="020F0502020204030204" pitchFamily="34" charset="0"/>
              </a:rPr>
              <a:t>framed the purpose of ‘oral essay’ from both perspectives: </a:t>
            </a:r>
            <a:r>
              <a:rPr lang="en-US" sz="2400" i="1" dirty="0">
                <a:latin typeface="Calibri (Body)"/>
                <a:ea typeface="Calibri" panose="020F0502020204030204" pitchFamily="34" charset="0"/>
              </a:rPr>
              <a:t>oracy as competence </a:t>
            </a:r>
            <a:r>
              <a:rPr lang="en-US" sz="2400" dirty="0">
                <a:latin typeface="Calibri (Body)"/>
                <a:ea typeface="Calibri" panose="020F0502020204030204" pitchFamily="34" charset="0"/>
              </a:rPr>
              <a:t>and </a:t>
            </a:r>
            <a:r>
              <a:rPr lang="en-US" sz="2400" i="1" dirty="0">
                <a:latin typeface="Calibri (Body)"/>
                <a:ea typeface="Calibri" panose="020F0502020204030204" pitchFamily="34" charset="0"/>
              </a:rPr>
              <a:t>oracy for learning</a:t>
            </a:r>
            <a:endParaRPr lang="en-US" sz="2400" i="1" dirty="0">
              <a:effectLst/>
              <a:latin typeface="Calibri (Body)"/>
              <a:ea typeface="Calibri" panose="020F0502020204030204" pitchFamily="34" charset="0"/>
            </a:endParaRPr>
          </a:p>
          <a:p>
            <a:pPr>
              <a:lnSpc>
                <a:spcPct val="110000"/>
              </a:lnSpc>
              <a:buFont typeface="Wingdings" panose="05000000000000000000" pitchFamily="2" charset="2"/>
              <a:buChar char="ü"/>
            </a:pPr>
            <a:r>
              <a:rPr lang="en-US" sz="2400" dirty="0">
                <a:effectLst/>
                <a:latin typeface="Calibri (Body)"/>
                <a:ea typeface="Calibri" panose="020F0502020204030204" pitchFamily="34" charset="0"/>
              </a:rPr>
              <a:t> </a:t>
            </a:r>
            <a:r>
              <a:rPr lang="en-US" sz="2400" dirty="0">
                <a:latin typeface="Calibri (Body)"/>
                <a:ea typeface="Calibri" panose="020F0502020204030204" pitchFamily="34" charset="0"/>
              </a:rPr>
              <a:t>While</a:t>
            </a:r>
            <a:r>
              <a:rPr lang="en-US" sz="2400" dirty="0">
                <a:effectLst/>
                <a:latin typeface="Calibri (Body)"/>
                <a:ea typeface="Calibri" panose="020F0502020204030204" pitchFamily="34" charset="0"/>
              </a:rPr>
              <a:t> acknowledging the struggles and challenges of the task, students expressed interest in developing skills of spontaneous oral argumentation within their disciplinary context.</a:t>
            </a:r>
            <a:endParaRPr lang="en-GB" sz="2400" dirty="0">
              <a:latin typeface="Calibri (Body)"/>
            </a:endParaRPr>
          </a:p>
          <a:p>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7109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A137-3E94-1385-7E7B-BE517B790C77}"/>
              </a:ext>
            </a:extLst>
          </p:cNvPr>
          <p:cNvSpPr>
            <a:spLocks noGrp="1"/>
          </p:cNvSpPr>
          <p:nvPr>
            <p:ph type="title"/>
          </p:nvPr>
        </p:nvSpPr>
        <p:spPr>
          <a:xfrm>
            <a:off x="431533" y="201023"/>
            <a:ext cx="11328934" cy="564522"/>
          </a:xfrm>
        </p:spPr>
        <p:txBody>
          <a:bodyPr>
            <a:normAutofit/>
          </a:bodyPr>
          <a:lstStyle/>
          <a:p>
            <a:pPr algn="ctr"/>
            <a:r>
              <a:rPr lang="en-GB" sz="3200" b="1" dirty="0"/>
              <a:t>Students’ thoughts as reflection of academic theories</a:t>
            </a:r>
          </a:p>
        </p:txBody>
      </p:sp>
      <p:sp>
        <p:nvSpPr>
          <p:cNvPr id="3" name="Content Placeholder 2">
            <a:extLst>
              <a:ext uri="{FF2B5EF4-FFF2-40B4-BE49-F238E27FC236}">
                <a16:creationId xmlns:a16="http://schemas.microsoft.com/office/drawing/2014/main" id="{75DB8A5D-7DC9-F84A-0401-FF0E6DA469AD}"/>
              </a:ext>
            </a:extLst>
          </p:cNvPr>
          <p:cNvSpPr>
            <a:spLocks noGrp="1"/>
          </p:cNvSpPr>
          <p:nvPr>
            <p:ph idx="1"/>
          </p:nvPr>
        </p:nvSpPr>
        <p:spPr>
          <a:xfrm>
            <a:off x="356135" y="956930"/>
            <a:ext cx="11404332" cy="5700047"/>
          </a:xfrm>
        </p:spPr>
        <p:txBody>
          <a:bodyPr>
            <a:noAutofit/>
          </a:bodyPr>
          <a:lstStyle/>
          <a:p>
            <a:pPr>
              <a:lnSpc>
                <a:spcPct val="120000"/>
              </a:lnSpc>
              <a:buFont typeface="Wingdings" panose="05000000000000000000" pitchFamily="2" charset="2"/>
              <a:buChar char="ü"/>
            </a:pPr>
            <a:r>
              <a:rPr lang="en-GB" sz="2200" b="1" dirty="0">
                <a:solidFill>
                  <a:srgbClr val="7030A0"/>
                </a:solidFill>
                <a:latin typeface="Calibri (Body)"/>
              </a:rPr>
              <a:t>Interacting relationship between speech and writing (Halliday, 2008; Elbow, 2015):</a:t>
            </a:r>
            <a:br>
              <a:rPr lang="en-GB" sz="2200" dirty="0">
                <a:latin typeface="Calibri (Body)"/>
              </a:rPr>
            </a:br>
            <a:r>
              <a:rPr lang="en-US" sz="2000" i="1" dirty="0">
                <a:effectLst/>
                <a:latin typeface="Calibri (Body)"/>
                <a:ea typeface="Times New Roman" panose="02020603050405020304" pitchFamily="18" charset="0"/>
              </a:rPr>
              <a:t>It's like I can ride a bicycle or take a taxi. It's the same. Both are vehicles to transport something. </a:t>
            </a:r>
            <a:br>
              <a:rPr lang="en-US" sz="2000" i="1" dirty="0">
                <a:effectLst/>
                <a:latin typeface="Calibri (Body)"/>
                <a:ea typeface="Times New Roman" panose="02020603050405020304" pitchFamily="18" charset="0"/>
              </a:rPr>
            </a:br>
            <a:r>
              <a:rPr lang="en-US" sz="2000" b="1" dirty="0">
                <a:effectLst/>
                <a:latin typeface="Calibri (Body)"/>
                <a:ea typeface="Times New Roman" panose="02020603050405020304" pitchFamily="18" charset="0"/>
              </a:rPr>
              <a:t>(participant 3)</a:t>
            </a:r>
          </a:p>
          <a:p>
            <a:pPr>
              <a:lnSpc>
                <a:spcPct val="120000"/>
              </a:lnSpc>
              <a:buFont typeface="Wingdings" panose="05000000000000000000" pitchFamily="2" charset="2"/>
              <a:buChar char="ü"/>
            </a:pPr>
            <a:r>
              <a:rPr lang="en-US" sz="2200" b="1" dirty="0">
                <a:solidFill>
                  <a:srgbClr val="7030A0"/>
                </a:solidFill>
                <a:effectLst/>
                <a:latin typeface="Calibri (Body)"/>
                <a:ea typeface="Times New Roman" panose="02020603050405020304" pitchFamily="18" charset="0"/>
              </a:rPr>
              <a:t>Memorisation as a useful learning tool (Booker, 2007; Goffman, 1981):</a:t>
            </a:r>
            <a:br>
              <a:rPr lang="en-US" sz="2200" b="1" dirty="0">
                <a:effectLst/>
                <a:latin typeface="Calibri (Body)"/>
                <a:ea typeface="Times New Roman" panose="02020603050405020304" pitchFamily="18" charset="0"/>
              </a:rPr>
            </a:br>
            <a:r>
              <a:rPr lang="en-US" sz="2000" b="1" i="1" dirty="0">
                <a:effectLst/>
                <a:latin typeface="Calibri (Body)"/>
                <a:ea typeface="Times New Roman" panose="02020603050405020304" pitchFamily="18" charset="0"/>
              </a:rPr>
              <a:t>Researcher: </a:t>
            </a:r>
            <a:r>
              <a:rPr lang="en-US" sz="2000" i="1" dirty="0">
                <a:effectLst/>
                <a:latin typeface="Calibri (Body)"/>
                <a:ea typeface="Calibri" panose="020F0502020204030204" pitchFamily="34" charset="0"/>
                <a:cs typeface="Times New Roman" panose="02020603050405020304" pitchFamily="18" charset="0"/>
              </a:rPr>
              <a:t>How can the oral essay task be designed to facilitate spontaneity and prevent memorization? </a:t>
            </a:r>
            <a:r>
              <a:rPr lang="en-US" sz="2000" b="1" i="1" dirty="0">
                <a:effectLst/>
                <a:latin typeface="Calibri (Body)"/>
                <a:ea typeface="Calibri" panose="020F0502020204030204" pitchFamily="34" charset="0"/>
                <a:cs typeface="Times New Roman" panose="02020603050405020304" pitchFamily="18" charset="0"/>
              </a:rPr>
              <a:t>Participant 1: </a:t>
            </a:r>
            <a:r>
              <a:rPr lang="en-US" sz="2000" i="1" dirty="0">
                <a:effectLst/>
                <a:latin typeface="Calibri (Body)"/>
                <a:ea typeface="Calibri" panose="020F0502020204030204" pitchFamily="34" charset="0"/>
                <a:cs typeface="Times New Roman" panose="02020603050405020304" pitchFamily="18" charset="0"/>
              </a:rPr>
              <a:t>W</a:t>
            </a:r>
            <a:r>
              <a:rPr lang="en-US" sz="2000" i="1" dirty="0"/>
              <a:t>e cannot speak fluently if we don't memorize some important knowledge.</a:t>
            </a:r>
            <a:br>
              <a:rPr lang="en-US" sz="2000" i="1" dirty="0"/>
            </a:br>
            <a:r>
              <a:rPr lang="en-US" sz="2000" b="1" i="1" dirty="0">
                <a:latin typeface="Calibri (Body)"/>
                <a:ea typeface="Calibri" panose="020F0502020204030204" pitchFamily="34" charset="0"/>
                <a:cs typeface="Times New Roman" panose="02020603050405020304" pitchFamily="18" charset="0"/>
              </a:rPr>
              <a:t>Participant 2: </a:t>
            </a:r>
            <a:r>
              <a:rPr lang="en-US" sz="2000" i="1" dirty="0">
                <a:latin typeface="Calibri (Body)"/>
                <a:ea typeface="Calibri" panose="020F0502020204030204" pitchFamily="34" charset="0"/>
                <a:cs typeface="Times New Roman" panose="02020603050405020304" pitchFamily="18" charset="0"/>
              </a:rPr>
              <a:t>If I have good memory, I will use it. If I can remember all of this, I definitely will remember it, but I can’t.</a:t>
            </a:r>
            <a:endParaRPr lang="en-GB" sz="2000" i="1" dirty="0">
              <a:effectLst/>
              <a:latin typeface="Calibri (Body)"/>
              <a:ea typeface="Calibri" panose="020F0502020204030204" pitchFamily="34" charset="0"/>
              <a:cs typeface="Times New Roman" panose="02020603050405020304" pitchFamily="18" charset="0"/>
            </a:endParaRPr>
          </a:p>
          <a:p>
            <a:pPr>
              <a:lnSpc>
                <a:spcPct val="120000"/>
              </a:lnSpc>
              <a:buFont typeface="Wingdings" panose="05000000000000000000" pitchFamily="2" charset="2"/>
              <a:buChar char="ü"/>
            </a:pPr>
            <a:r>
              <a:rPr lang="en-US" sz="2200" b="1" dirty="0">
                <a:solidFill>
                  <a:srgbClr val="7030A0"/>
                </a:solidFill>
                <a:effectLst/>
                <a:latin typeface="Calibri (Body)"/>
                <a:ea typeface="Calibri" panose="020F0502020204030204" pitchFamily="34" charset="0"/>
                <a:cs typeface="Times New Roman" panose="02020603050405020304" pitchFamily="18" charset="0"/>
              </a:rPr>
              <a:t>The ideas of ownership and detachment (Joughin, 2008):</a:t>
            </a:r>
            <a:br>
              <a:rPr lang="en-US" sz="2200" dirty="0">
                <a:effectLst/>
                <a:latin typeface="Calibri (Body)"/>
                <a:ea typeface="Calibri" panose="020F0502020204030204" pitchFamily="34" charset="0"/>
                <a:cs typeface="Times New Roman" panose="02020603050405020304" pitchFamily="18" charset="0"/>
              </a:rPr>
            </a:br>
            <a:r>
              <a:rPr lang="en-US" sz="2200" dirty="0">
                <a:effectLst/>
                <a:latin typeface="Calibri (Body)"/>
                <a:ea typeface="Calibri" panose="020F0502020204030204" pitchFamily="34" charset="0"/>
                <a:cs typeface="Times New Roman" panose="02020603050405020304" pitchFamily="18" charset="0"/>
              </a:rPr>
              <a:t>W</a:t>
            </a:r>
            <a:r>
              <a:rPr lang="en-US" sz="2000" i="1" dirty="0">
                <a:effectLst/>
                <a:latin typeface="Calibri (Body)"/>
                <a:ea typeface="Calibri" panose="020F0502020204030204" pitchFamily="34" charset="0"/>
                <a:cs typeface="Times New Roman" panose="02020603050405020304" pitchFamily="18" charset="0"/>
              </a:rPr>
              <a:t>hen you need to write a 2000-word essay, you need a lot of information, and some of the information you just.. even don't know what the meaning is, but you still put that in the essay. You just wanna make your words, make enough words.. yeah. So, I feel this way is </a:t>
            </a:r>
            <a:r>
              <a:rPr lang="en-US" sz="2000" i="1" dirty="0">
                <a:latin typeface="Calibri (Body)"/>
                <a:ea typeface="Calibri" panose="020F0502020204030204" pitchFamily="34" charset="0"/>
                <a:cs typeface="Times New Roman" panose="02020603050405020304" pitchFamily="18" charset="0"/>
              </a:rPr>
              <a:t>a</a:t>
            </a:r>
            <a:r>
              <a:rPr lang="en-US" sz="2000" i="1" dirty="0">
                <a:effectLst/>
                <a:latin typeface="Calibri (Body)"/>
                <a:ea typeface="Calibri" panose="020F0502020204030204" pitchFamily="34" charset="0"/>
                <a:cs typeface="Times New Roman" panose="02020603050405020304" pitchFamily="18" charset="0"/>
              </a:rPr>
              <a:t> better way to learn information. It’s not that much and it's very appropriate and you can learn…and then it becomes your information. </a:t>
            </a:r>
            <a:r>
              <a:rPr lang="en-US" sz="2000" b="1" i="1" dirty="0">
                <a:effectLst/>
                <a:latin typeface="Calibri (Body)"/>
                <a:ea typeface="Calibri" panose="020F0502020204030204" pitchFamily="34" charset="0"/>
                <a:cs typeface="Times New Roman" panose="02020603050405020304" pitchFamily="18" charset="0"/>
              </a:rPr>
              <a:t>It becomes yours</a:t>
            </a:r>
            <a:r>
              <a:rPr lang="en-US" sz="2000" i="1" dirty="0">
                <a:effectLst/>
                <a:latin typeface="Calibri (Body)"/>
                <a:ea typeface="Calibri" panose="020F0502020204030204" pitchFamily="34" charset="0"/>
                <a:cs typeface="Times New Roman" panose="02020603050405020304" pitchFamily="18" charset="0"/>
              </a:rPr>
              <a:t>, yeah, but the [written] essay - no. </a:t>
            </a:r>
            <a:r>
              <a:rPr lang="en-US" sz="2000" b="1" dirty="0">
                <a:effectLst/>
                <a:latin typeface="Calibri (Body)"/>
                <a:ea typeface="Calibri" panose="020F0502020204030204" pitchFamily="34" charset="0"/>
                <a:cs typeface="Times New Roman" panose="02020603050405020304" pitchFamily="18" charset="0"/>
              </a:rPr>
              <a:t>(participant 7)</a:t>
            </a:r>
            <a:endParaRPr lang="en-GB" sz="2000" dirty="0">
              <a:effectLst/>
              <a:latin typeface="Calibri (Body)"/>
              <a:ea typeface="Calibri" panose="020F0502020204030204" pitchFamily="34" charset="0"/>
              <a:cs typeface="Times New Roman" panose="02020603050405020304" pitchFamily="18" charset="0"/>
            </a:endParaRPr>
          </a:p>
          <a:p>
            <a:pPr>
              <a:lnSpc>
                <a:spcPct val="120000"/>
              </a:lnSpc>
              <a:buFont typeface="Wingdings" panose="05000000000000000000" pitchFamily="2" charset="2"/>
              <a:buChar char="ü"/>
            </a:pPr>
            <a:endParaRPr lang="en-GB" sz="22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ü"/>
            </a:pPr>
            <a:endParaRPr lang="en-GB" sz="2200" dirty="0">
              <a:latin typeface="Calibri (Body)"/>
            </a:endParaRPr>
          </a:p>
          <a:p>
            <a:pPr marL="0" indent="0">
              <a:buNone/>
            </a:pPr>
            <a:br>
              <a:rPr lang="en-GB" sz="2200" dirty="0">
                <a:latin typeface="Calibri (Body)"/>
              </a:rPr>
            </a:br>
            <a:endParaRPr lang="en-GB" sz="2200" dirty="0">
              <a:latin typeface="Calibri (Body)"/>
            </a:endParaRPr>
          </a:p>
        </p:txBody>
      </p:sp>
    </p:spTree>
    <p:extLst>
      <p:ext uri="{BB962C8B-B14F-4D97-AF65-F5344CB8AC3E}">
        <p14:creationId xmlns:p14="http://schemas.microsoft.com/office/powerpoint/2010/main" val="10623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47E2-BB38-D26D-F7C9-A167484072AD}"/>
              </a:ext>
            </a:extLst>
          </p:cNvPr>
          <p:cNvSpPr>
            <a:spLocks noGrp="1"/>
          </p:cNvSpPr>
          <p:nvPr>
            <p:ph type="title"/>
          </p:nvPr>
        </p:nvSpPr>
        <p:spPr>
          <a:xfrm>
            <a:off x="838200" y="239997"/>
            <a:ext cx="10515600" cy="635902"/>
          </a:xfrm>
        </p:spPr>
        <p:txBody>
          <a:bodyPr>
            <a:normAutofit fontScale="90000"/>
          </a:bodyPr>
          <a:lstStyle/>
          <a:p>
            <a:pPr algn="ctr"/>
            <a:r>
              <a:rPr lang="en-GB" b="1" i="1" dirty="0">
                <a:solidFill>
                  <a:srgbClr val="002060"/>
                </a:solidFill>
              </a:rPr>
              <a:t>What’s next?</a:t>
            </a:r>
          </a:p>
        </p:txBody>
      </p:sp>
      <p:sp>
        <p:nvSpPr>
          <p:cNvPr id="3" name="Content Placeholder 2">
            <a:extLst>
              <a:ext uri="{FF2B5EF4-FFF2-40B4-BE49-F238E27FC236}">
                <a16:creationId xmlns:a16="http://schemas.microsoft.com/office/drawing/2014/main" id="{981BCACB-90E8-E4A7-3F24-1AFA84E7BB82}"/>
              </a:ext>
            </a:extLst>
          </p:cNvPr>
          <p:cNvSpPr>
            <a:spLocks noGrp="1"/>
          </p:cNvSpPr>
          <p:nvPr>
            <p:ph idx="1"/>
          </p:nvPr>
        </p:nvSpPr>
        <p:spPr>
          <a:xfrm>
            <a:off x="584791" y="1232033"/>
            <a:ext cx="11121656" cy="5385969"/>
          </a:xfrm>
          <a:ln>
            <a:noFill/>
          </a:ln>
          <a:effectLst/>
          <a:scene3d>
            <a:camera prst="orthographicFront">
              <a:rot lat="0" lon="0" rev="0"/>
            </a:camera>
            <a:lightRig rig="chilly" dir="t">
              <a:rot lat="0" lon="0" rev="18480000"/>
            </a:lightRig>
          </a:scene3d>
          <a:sp3d prstMaterial="clear">
            <a:bevelT h="63500"/>
          </a:sp3d>
        </p:spPr>
        <p:txBody>
          <a:bodyPr>
            <a:normAutofit fontScale="92500" lnSpcReduction="20000"/>
          </a:bodyPr>
          <a:lstStyle/>
          <a:p>
            <a:pPr marL="0" indent="0">
              <a:lnSpc>
                <a:spcPct val="120000"/>
              </a:lnSpc>
              <a:buNone/>
            </a:pPr>
            <a:r>
              <a:rPr lang="en-GB" dirty="0">
                <a:latin typeface="Calibri (Body)"/>
              </a:rPr>
              <a:t>No claims to generalisability                   Potential transferability</a:t>
            </a:r>
            <a:r>
              <a:rPr lang="en-GB" sz="3200" dirty="0">
                <a:latin typeface="Calibri (Body)"/>
              </a:rPr>
              <a:t> </a:t>
            </a:r>
            <a:br>
              <a:rPr lang="en-GB" sz="3200" dirty="0">
                <a:latin typeface="Calibri (Body)"/>
              </a:rPr>
            </a:br>
            <a:r>
              <a:rPr lang="en-GB" sz="3200" dirty="0">
                <a:latin typeface="Calibri (Body)"/>
              </a:rPr>
              <a:t>                                                             </a:t>
            </a:r>
            <a:r>
              <a:rPr lang="en-GB" dirty="0">
                <a:latin typeface="Calibri (Body)"/>
              </a:rPr>
              <a:t>(&amp; ecological validity)</a:t>
            </a:r>
          </a:p>
          <a:p>
            <a:pPr marL="0" indent="0">
              <a:buNone/>
            </a:pPr>
            <a:endParaRPr lang="en-US" sz="2800" dirty="0">
              <a:effectLst/>
              <a:latin typeface="Calibri (Body)"/>
              <a:ea typeface="Calibri" panose="020F0502020204030204" pitchFamily="34" charset="0"/>
            </a:endParaRPr>
          </a:p>
          <a:p>
            <a:pPr marL="3763963" indent="-3763963">
              <a:lnSpc>
                <a:spcPct val="110000"/>
              </a:lnSpc>
              <a:buNone/>
            </a:pPr>
            <a:r>
              <a:rPr lang="en-US" sz="2800" b="1" dirty="0">
                <a:effectLst/>
                <a:latin typeface="Calibri (Body)"/>
                <a:ea typeface="Calibri" panose="020F0502020204030204" pitchFamily="34" charset="0"/>
              </a:rPr>
              <a:t>Authentic (real-life) settings, situated learning environments</a:t>
            </a:r>
          </a:p>
          <a:p>
            <a:pPr marL="265113" indent="0">
              <a:lnSpc>
                <a:spcPct val="110000"/>
              </a:lnSpc>
              <a:buNone/>
            </a:pPr>
            <a:r>
              <a:rPr lang="en-US" sz="2600" dirty="0">
                <a:effectLst/>
                <a:latin typeface="Calibri (Body)"/>
                <a:ea typeface="Calibri" panose="020F0502020204030204" pitchFamily="34" charset="0"/>
              </a:rPr>
              <a:t>- different university disciplines </a:t>
            </a:r>
            <a:r>
              <a:rPr lang="en-US" sz="2200" dirty="0">
                <a:effectLst/>
                <a:latin typeface="Calibri (Body)"/>
                <a:ea typeface="Calibri" panose="020F0502020204030204" pitchFamily="34" charset="0"/>
              </a:rPr>
              <a:t>(Arts &amp; Humanities, STEM, Social Sciences)</a:t>
            </a:r>
            <a:br>
              <a:rPr lang="en-US" sz="2200" dirty="0">
                <a:effectLst/>
                <a:latin typeface="Calibri (Body)"/>
                <a:ea typeface="Calibri" panose="020F0502020204030204" pitchFamily="34" charset="0"/>
              </a:rPr>
            </a:br>
            <a:r>
              <a:rPr lang="en-US" sz="2600" dirty="0">
                <a:effectLst/>
                <a:latin typeface="Calibri (Body)"/>
                <a:ea typeface="Calibri" panose="020F0502020204030204" pitchFamily="34" charset="0"/>
              </a:rPr>
              <a:t>- subject lecturers as co-designers</a:t>
            </a:r>
          </a:p>
          <a:p>
            <a:pPr marL="0" indent="0">
              <a:lnSpc>
                <a:spcPct val="110000"/>
              </a:lnSpc>
              <a:buNone/>
            </a:pPr>
            <a:r>
              <a:rPr lang="en-US" sz="2800" b="1" dirty="0">
                <a:effectLst/>
                <a:latin typeface="Calibri (Body)"/>
                <a:ea typeface="Calibri" panose="020F0502020204030204" pitchFamily="34" charset="0"/>
              </a:rPr>
              <a:t>Multiple iterations: </a:t>
            </a:r>
            <a:r>
              <a:rPr lang="en-US" sz="2600" dirty="0">
                <a:effectLst/>
                <a:latin typeface="Calibri (Body)"/>
                <a:ea typeface="Calibri" panose="020F0502020204030204" pitchFamily="34" charset="0"/>
              </a:rPr>
              <a:t>design-test-reflect-redesign</a:t>
            </a:r>
          </a:p>
          <a:p>
            <a:pPr marL="0" indent="0">
              <a:buNone/>
            </a:pPr>
            <a:endParaRPr lang="en-US" dirty="0">
              <a:latin typeface="Calibri (Body)"/>
              <a:ea typeface="Calibri" panose="020F0502020204030204" pitchFamily="34" charset="0"/>
            </a:endParaRPr>
          </a:p>
          <a:p>
            <a:pPr marL="0" indent="0">
              <a:buNone/>
            </a:pPr>
            <a:r>
              <a:rPr lang="en-US" b="1" dirty="0">
                <a:latin typeface="Calibri (Body)"/>
                <a:ea typeface="Calibri" panose="020F0502020204030204" pitchFamily="34" charset="0"/>
              </a:rPr>
              <a:t>Focus of the future empirical investigation: </a:t>
            </a:r>
          </a:p>
          <a:p>
            <a:pPr marL="0" indent="0">
              <a:buNone/>
            </a:pPr>
            <a:r>
              <a:rPr lang="en-US" sz="2600" dirty="0">
                <a:latin typeface="Calibri (Body)"/>
                <a:ea typeface="Calibri" panose="020F0502020204030204" pitchFamily="34" charset="0"/>
              </a:rPr>
              <a:t>NOT on impact or effectiveness (yet!)</a:t>
            </a:r>
          </a:p>
          <a:p>
            <a:pPr marL="0" indent="0">
              <a:lnSpc>
                <a:spcPct val="120000"/>
              </a:lnSpc>
              <a:buNone/>
            </a:pPr>
            <a:r>
              <a:rPr lang="en-US" sz="2600" dirty="0">
                <a:latin typeface="Calibri (Body)"/>
                <a:ea typeface="Calibri" panose="020F0502020204030204" pitchFamily="34" charset="0"/>
              </a:rPr>
              <a:t>BUT on appeal, relevance, consistency, practicality, </a:t>
            </a:r>
            <a:br>
              <a:rPr lang="en-US" sz="2600" dirty="0">
                <a:latin typeface="Calibri (Body)"/>
                <a:ea typeface="Calibri" panose="020F0502020204030204" pitchFamily="34" charset="0"/>
              </a:rPr>
            </a:br>
            <a:r>
              <a:rPr lang="en-US" sz="2600" dirty="0">
                <a:latin typeface="Calibri (Body)"/>
                <a:ea typeface="Calibri" panose="020F0502020204030204" pitchFamily="34" charset="0"/>
              </a:rPr>
              <a:t>        local viability &amp; broader institutionalisation</a:t>
            </a:r>
            <a:endParaRPr lang="en-GB" sz="2600" dirty="0">
              <a:latin typeface="Calibri (Body)"/>
            </a:endParaRPr>
          </a:p>
        </p:txBody>
      </p:sp>
      <p:sp>
        <p:nvSpPr>
          <p:cNvPr id="4" name="Arrow: Right 3">
            <a:extLst>
              <a:ext uri="{FF2B5EF4-FFF2-40B4-BE49-F238E27FC236}">
                <a16:creationId xmlns:a16="http://schemas.microsoft.com/office/drawing/2014/main" id="{005D4F6A-E71B-B1A2-BB93-AB7846C499EE}"/>
              </a:ext>
            </a:extLst>
          </p:cNvPr>
          <p:cNvSpPr/>
          <p:nvPr/>
        </p:nvSpPr>
        <p:spPr>
          <a:xfrm>
            <a:off x="4564053" y="1435169"/>
            <a:ext cx="1164657" cy="202131"/>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414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42ABAD-4C4C-8A64-8C4F-84AFA3F4AB93}"/>
              </a:ext>
            </a:extLst>
          </p:cNvPr>
          <p:cNvSpPr>
            <a:spLocks noGrp="1"/>
          </p:cNvSpPr>
          <p:nvPr>
            <p:ph type="title"/>
          </p:nvPr>
        </p:nvSpPr>
        <p:spPr>
          <a:xfrm>
            <a:off x="5300967" y="2962109"/>
            <a:ext cx="6251112" cy="797934"/>
          </a:xfrm>
        </p:spPr>
        <p:txBody>
          <a:bodyPr vert="horz" lIns="91440" tIns="45720" rIns="91440" bIns="45720" rtlCol="0" anchor="b">
            <a:normAutofit fontScale="90000"/>
          </a:bodyPr>
          <a:lstStyle/>
          <a:p>
            <a:r>
              <a:rPr lang="en-US" sz="3200" dirty="0"/>
              <a:t>Thank you for ‘giving me the floor’</a:t>
            </a:r>
            <a:br>
              <a:rPr lang="en-US" sz="3200" dirty="0"/>
            </a:br>
            <a:br>
              <a:rPr lang="en-US" sz="3200" dirty="0"/>
            </a:br>
            <a:r>
              <a:rPr lang="en-US" sz="3200" b="1" dirty="0">
                <a:solidFill>
                  <a:srgbClr val="002060"/>
                </a:solidFill>
                <a:latin typeface="Calibri (Body)"/>
              </a:rPr>
              <a:t>Disclaimer: </a:t>
            </a:r>
            <a:br>
              <a:rPr lang="en-US" sz="3200" dirty="0"/>
            </a:br>
            <a:r>
              <a:rPr lang="en-US" sz="3200" dirty="0"/>
              <a:t>My speech was not spontaneous </a:t>
            </a:r>
            <a:r>
              <a:rPr lang="en-US" sz="3200" dirty="0">
                <a:sym typeface="Wingdings" panose="05000000000000000000" pitchFamily="2" charset="2"/>
              </a:rPr>
              <a:t></a:t>
            </a:r>
            <a:endParaRPr lang="en-US" sz="3200" dirty="0"/>
          </a:p>
        </p:txBody>
      </p:sp>
      <p:sp>
        <p:nvSpPr>
          <p:cNvPr id="3" name="Content Placeholder 2">
            <a:extLst>
              <a:ext uri="{FF2B5EF4-FFF2-40B4-BE49-F238E27FC236}">
                <a16:creationId xmlns:a16="http://schemas.microsoft.com/office/drawing/2014/main" id="{7E626470-5130-EC55-0C90-31F7B4523DB3}"/>
              </a:ext>
            </a:extLst>
          </p:cNvPr>
          <p:cNvSpPr>
            <a:spLocks noGrp="1"/>
          </p:cNvSpPr>
          <p:nvPr>
            <p:ph idx="1"/>
          </p:nvPr>
        </p:nvSpPr>
        <p:spPr>
          <a:xfrm>
            <a:off x="5297760" y="4636008"/>
            <a:ext cx="6251111" cy="1572768"/>
          </a:xfrm>
        </p:spPr>
        <p:txBody>
          <a:bodyPr vert="horz" lIns="91440" tIns="45720" rIns="91440" bIns="45720" rtlCol="0">
            <a:normAutofit/>
          </a:bodyPr>
          <a:lstStyle/>
          <a:p>
            <a:pPr marL="0" indent="0" algn="ctr">
              <a:lnSpc>
                <a:spcPct val="100000"/>
              </a:lnSpc>
              <a:buNone/>
            </a:pPr>
            <a:r>
              <a:rPr lang="en-US" sz="3200" b="1" i="1" dirty="0"/>
              <a:t>Questions?</a:t>
            </a:r>
            <a:br>
              <a:rPr lang="en-US" sz="3200" b="1" i="1" dirty="0"/>
            </a:br>
            <a:r>
              <a:rPr lang="en-US" sz="3200" b="1" i="1" dirty="0"/>
              <a:t>Comments?</a:t>
            </a:r>
            <a:br>
              <a:rPr lang="en-US" sz="3200" b="1" i="1" dirty="0"/>
            </a:br>
            <a:r>
              <a:rPr lang="en-US" sz="3200" b="1" i="1" dirty="0"/>
              <a:t>Suggestions?</a:t>
            </a:r>
          </a:p>
        </p:txBody>
      </p:sp>
      <p:pic>
        <p:nvPicPr>
          <p:cNvPr id="5" name="Picture 4" descr="Question mark against red wall">
            <a:extLst>
              <a:ext uri="{FF2B5EF4-FFF2-40B4-BE49-F238E27FC236}">
                <a16:creationId xmlns:a16="http://schemas.microsoft.com/office/drawing/2014/main" id="{611CBB50-5CBE-4C33-5D1B-630D257E1618}"/>
              </a:ext>
            </a:extLst>
          </p:cNvPr>
          <p:cNvPicPr>
            <a:picLocks noChangeAspect="1"/>
          </p:cNvPicPr>
          <p:nvPr/>
        </p:nvPicPr>
        <p:blipFill rotWithShape="1">
          <a:blip r:embed="rId2"/>
          <a:srcRect l="57809" r="110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24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29398-2003-A8B9-CD1B-7BF3094AABE0}"/>
              </a:ext>
            </a:extLst>
          </p:cNvPr>
          <p:cNvSpPr>
            <a:spLocks noGrp="1"/>
          </p:cNvSpPr>
          <p:nvPr>
            <p:ph type="title"/>
          </p:nvPr>
        </p:nvSpPr>
        <p:spPr>
          <a:xfrm>
            <a:off x="838200" y="365125"/>
            <a:ext cx="10515600" cy="703387"/>
          </a:xfrm>
        </p:spPr>
        <p:txBody>
          <a:bodyPr>
            <a:normAutofit/>
          </a:bodyPr>
          <a:lstStyle/>
          <a:p>
            <a:pPr algn="ctr"/>
            <a:r>
              <a:rPr lang="en-GB" sz="3600" b="1" i="1" dirty="0"/>
              <a:t>‘Oral essay’ task – pilot design</a:t>
            </a:r>
          </a:p>
        </p:txBody>
      </p:sp>
      <p:sp>
        <p:nvSpPr>
          <p:cNvPr id="3" name="Content Placeholder 2">
            <a:extLst>
              <a:ext uri="{FF2B5EF4-FFF2-40B4-BE49-F238E27FC236}">
                <a16:creationId xmlns:a16="http://schemas.microsoft.com/office/drawing/2014/main" id="{6189F71A-4E0E-51D8-43DF-D722D8179041}"/>
              </a:ext>
            </a:extLst>
          </p:cNvPr>
          <p:cNvSpPr>
            <a:spLocks noGrp="1"/>
          </p:cNvSpPr>
          <p:nvPr>
            <p:ph idx="1"/>
          </p:nvPr>
        </p:nvSpPr>
        <p:spPr>
          <a:xfrm>
            <a:off x="667820" y="1360967"/>
            <a:ext cx="10808414" cy="4937091"/>
          </a:xfrm>
        </p:spPr>
        <p:txBody>
          <a:bodyPr>
            <a:normAutofit fontScale="92500" lnSpcReduction="10000"/>
          </a:bodyPr>
          <a:lstStyle/>
          <a:p>
            <a:pPr algn="ctr"/>
            <a:r>
              <a:rPr lang="en-GB" dirty="0">
                <a:solidFill>
                  <a:srgbClr val="002060"/>
                </a:solidFill>
              </a:rPr>
              <a:t>Handouts (oral essay task + self-rating scale)</a:t>
            </a:r>
          </a:p>
          <a:p>
            <a:pPr marL="0" indent="0" algn="ctr">
              <a:buNone/>
            </a:pPr>
            <a:endParaRPr lang="en-GB" dirty="0"/>
          </a:p>
          <a:p>
            <a:pPr marL="0" indent="0">
              <a:buNone/>
            </a:pPr>
            <a:r>
              <a:rPr lang="en-GB" dirty="0"/>
              <a:t>What is your initial reaction to </a:t>
            </a:r>
            <a:r>
              <a:rPr lang="en-GB"/>
              <a:t>the task?</a:t>
            </a:r>
          </a:p>
          <a:p>
            <a:pPr marL="0" indent="0">
              <a:buNone/>
            </a:pPr>
            <a:r>
              <a:rPr lang="en-GB" dirty="0"/>
              <a:t>Would you be able to do it?</a:t>
            </a:r>
          </a:p>
          <a:p>
            <a:pPr marL="0" indent="0">
              <a:buNone/>
            </a:pPr>
            <a:r>
              <a:rPr lang="en-GB" dirty="0"/>
              <a:t>Would you take notes? What would your notes look like?</a:t>
            </a:r>
          </a:p>
          <a:p>
            <a:pPr marL="0" indent="0">
              <a:buNone/>
            </a:pPr>
            <a:r>
              <a:rPr lang="en-GB" dirty="0"/>
              <a:t>Would you write the whole essay down first?</a:t>
            </a:r>
          </a:p>
          <a:p>
            <a:pPr marL="0" indent="0">
              <a:buNone/>
            </a:pPr>
            <a:r>
              <a:rPr lang="en-GB" dirty="0"/>
              <a:t>How long would you take to prepare?</a:t>
            </a:r>
          </a:p>
          <a:p>
            <a:pPr marL="0" indent="0">
              <a:buNone/>
            </a:pPr>
            <a:r>
              <a:rPr lang="en-GB" dirty="0"/>
              <a:t>How long do you think you would speak for?</a:t>
            </a:r>
          </a:p>
          <a:p>
            <a:pPr marL="0" indent="0">
              <a:buNone/>
            </a:pPr>
            <a:r>
              <a:rPr lang="en-GB" dirty="0"/>
              <a:t>Would you memorise some parts of your speech?</a:t>
            </a:r>
          </a:p>
          <a:p>
            <a:pPr marL="0" indent="0">
              <a:buNone/>
            </a:pPr>
            <a:r>
              <a:rPr lang="en-GB" dirty="0"/>
              <a:t>Would you be ‘scared’ to do it spontaneously (as Goffman’s ‘fresh talk’)?</a:t>
            </a:r>
          </a:p>
          <a:p>
            <a:pPr marL="0" indent="0">
              <a:buNone/>
            </a:pPr>
            <a:r>
              <a:rPr lang="en-GB" dirty="0"/>
              <a:t>Practice makes perfect?</a:t>
            </a:r>
          </a:p>
        </p:txBody>
      </p:sp>
    </p:spTree>
    <p:extLst>
      <p:ext uri="{BB962C8B-B14F-4D97-AF65-F5344CB8AC3E}">
        <p14:creationId xmlns:p14="http://schemas.microsoft.com/office/powerpoint/2010/main" val="44483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0A8B-E1F9-A8C6-E80B-78081B8A7407}"/>
              </a:ext>
            </a:extLst>
          </p:cNvPr>
          <p:cNvSpPr>
            <a:spLocks noGrp="1"/>
          </p:cNvSpPr>
          <p:nvPr>
            <p:ph type="title"/>
          </p:nvPr>
        </p:nvSpPr>
        <p:spPr>
          <a:xfrm>
            <a:off x="838200" y="127313"/>
            <a:ext cx="10515600" cy="447122"/>
          </a:xfrm>
        </p:spPr>
        <p:txBody>
          <a:bodyPr>
            <a:normAutofit fontScale="90000"/>
          </a:bodyPr>
          <a:lstStyle/>
          <a:p>
            <a:pPr algn="ctr"/>
            <a:r>
              <a:rPr lang="en-GB" sz="3200" b="1" i="1" dirty="0"/>
              <a:t>References</a:t>
            </a:r>
          </a:p>
        </p:txBody>
      </p:sp>
      <p:sp>
        <p:nvSpPr>
          <p:cNvPr id="3" name="Content Placeholder 2">
            <a:extLst>
              <a:ext uri="{FF2B5EF4-FFF2-40B4-BE49-F238E27FC236}">
                <a16:creationId xmlns:a16="http://schemas.microsoft.com/office/drawing/2014/main" id="{C36A040F-AC48-349A-5360-37FD3CEDE5B8}"/>
              </a:ext>
            </a:extLst>
          </p:cNvPr>
          <p:cNvSpPr>
            <a:spLocks noGrp="1"/>
          </p:cNvSpPr>
          <p:nvPr>
            <p:ph idx="1"/>
          </p:nvPr>
        </p:nvSpPr>
        <p:spPr>
          <a:xfrm>
            <a:off x="414671" y="670560"/>
            <a:ext cx="11419366" cy="5933440"/>
          </a:xfrm>
        </p:spPr>
        <p:txBody>
          <a:bodyPr>
            <a:noAutofit/>
          </a:bodyPr>
          <a:lstStyle/>
          <a:p>
            <a:pPr marL="0" indent="0">
              <a:buNone/>
            </a:pPr>
            <a:r>
              <a:rPr lang="en-GB" sz="1800" dirty="0">
                <a:effectLst/>
                <a:latin typeface="Calibri (Body)"/>
                <a:ea typeface="Calibri" panose="020F0502020204030204" pitchFamily="34" charset="0"/>
                <a:cs typeface="Times New Roman" panose="02020603050405020304" pitchFamily="18" charset="0"/>
              </a:rPr>
              <a:t>Andrews, R. (2003). The end of the essay? </a:t>
            </a:r>
            <a:r>
              <a:rPr lang="en-GB" sz="1800" i="1" dirty="0">
                <a:effectLst/>
                <a:latin typeface="Calibri (Body)"/>
                <a:ea typeface="Calibri" panose="020F0502020204030204" pitchFamily="34" charset="0"/>
                <a:cs typeface="Times New Roman" panose="02020603050405020304" pitchFamily="18" charset="0"/>
              </a:rPr>
              <a:t>Teaching in Higher Education</a:t>
            </a:r>
            <a:r>
              <a:rPr lang="en-GB" sz="1800" dirty="0">
                <a:effectLst/>
                <a:latin typeface="Calibri (Body)"/>
                <a:ea typeface="Calibri" panose="020F0502020204030204" pitchFamily="34" charset="0"/>
                <a:cs typeface="Times New Roman" panose="02020603050405020304" pitchFamily="18" charset="0"/>
              </a:rPr>
              <a:t>, </a:t>
            </a:r>
            <a:r>
              <a:rPr lang="en-GB" sz="1800" i="1" dirty="0">
                <a:effectLst/>
                <a:latin typeface="Calibri (Body)"/>
                <a:ea typeface="Calibri" panose="020F0502020204030204" pitchFamily="34" charset="0"/>
                <a:cs typeface="Times New Roman" panose="02020603050405020304" pitchFamily="18" charset="0"/>
              </a:rPr>
              <a:t>8</a:t>
            </a:r>
            <a:r>
              <a:rPr lang="en-GB" sz="1800" dirty="0">
                <a:effectLst/>
                <a:latin typeface="Calibri (Body)"/>
                <a:ea typeface="Calibri" panose="020F0502020204030204" pitchFamily="34" charset="0"/>
                <a:cs typeface="Times New Roman" panose="02020603050405020304" pitchFamily="18" charset="0"/>
              </a:rPr>
              <a:t>(1), 117-128. </a:t>
            </a:r>
            <a:r>
              <a:rPr lang="en-GB" sz="1800" dirty="0">
                <a:effectLst/>
                <a:latin typeface="Calibri (Body)"/>
                <a:ea typeface="Calibri" panose="020F0502020204030204" pitchFamily="34" charset="0"/>
                <a:cs typeface="Times New Roman" panose="02020603050405020304" pitchFamily="18" charset="0"/>
                <a:hlinkClick r:id="rId3"/>
              </a:rPr>
              <a:t>https://doi.org/10.1080/1356251032000052366</a:t>
            </a:r>
            <a:endParaRPr lang="en-GB" sz="1800" dirty="0">
              <a:effectLst/>
              <a:latin typeface="Calibri (Body)"/>
              <a:ea typeface="Calibri" panose="020F0502020204030204" pitchFamily="34" charset="0"/>
              <a:cs typeface="Times New Roman" panose="02020603050405020304" pitchFamily="18" charset="0"/>
            </a:endParaRPr>
          </a:p>
          <a:p>
            <a:pPr marL="0" indent="0">
              <a:buNone/>
            </a:pPr>
            <a:r>
              <a:rPr lang="en-GB" sz="1800" dirty="0">
                <a:effectLst/>
                <a:latin typeface="Calibri (Body)"/>
                <a:ea typeface="Calibri" panose="020F0502020204030204" pitchFamily="34" charset="0"/>
                <a:cs typeface="Times New Roman" panose="02020603050405020304" pitchFamily="18" charset="0"/>
              </a:rPr>
              <a:t>Bakker, A. (2018). </a:t>
            </a:r>
            <a:r>
              <a:rPr lang="en-GB" sz="1800" i="1" dirty="0">
                <a:effectLst/>
                <a:latin typeface="Calibri (Body)"/>
                <a:ea typeface="Calibri" panose="020F0502020204030204" pitchFamily="34" charset="0"/>
                <a:cs typeface="Times New Roman" panose="02020603050405020304" pitchFamily="18" charset="0"/>
              </a:rPr>
              <a:t>Design Research in Education</a:t>
            </a:r>
            <a:r>
              <a:rPr lang="en-GB" sz="1800" dirty="0">
                <a:effectLst/>
                <a:latin typeface="Calibri (Body)"/>
                <a:ea typeface="Calibri" panose="020F0502020204030204" pitchFamily="34" charset="0"/>
                <a:cs typeface="Times New Roman" panose="02020603050405020304" pitchFamily="18" charset="0"/>
              </a:rPr>
              <a:t>. Routledge. </a:t>
            </a:r>
          </a:p>
          <a:p>
            <a:pPr marL="0" indent="0">
              <a:buNone/>
            </a:pPr>
            <a:r>
              <a:rPr lang="en-US" sz="1800" b="0" i="0" u="none" strike="noStrike" baseline="0" dirty="0">
                <a:latin typeface="Calibri (Body)"/>
              </a:rPr>
              <a:t>Booker, M. (2007). A roof without walls: Benjamin Bloom’s taxonomy and the misdirection of American education. </a:t>
            </a:r>
            <a:r>
              <a:rPr lang="en-US" sz="1800" b="0" i="1" u="none" strike="noStrike" baseline="0" dirty="0">
                <a:latin typeface="Calibri (Body)"/>
              </a:rPr>
              <a:t>Academic Questions, </a:t>
            </a:r>
            <a:r>
              <a:rPr lang="en-US" sz="1800" b="0" i="0" u="none" strike="noStrike" baseline="0" dirty="0">
                <a:latin typeface="Calibri (Body)"/>
              </a:rPr>
              <a:t>20, 347–355. </a:t>
            </a:r>
            <a:r>
              <a:rPr lang="en-US" sz="1800" b="0" i="0" u="none" strike="noStrike" baseline="0" dirty="0">
                <a:latin typeface="Calibri (Body)"/>
                <a:hlinkClick r:id="rId4"/>
              </a:rPr>
              <a:t>https://doi.org/</a:t>
            </a:r>
            <a:r>
              <a:rPr lang="en-GB" sz="1800" b="0" i="0" u="sng" dirty="0">
                <a:effectLst/>
                <a:latin typeface="Calibri (Body)"/>
                <a:hlinkClick r:id="rId4"/>
              </a:rPr>
              <a:t>10.1007/s12129-007-9031-9</a:t>
            </a:r>
            <a:endParaRPr lang="en-GB" sz="1800" b="0" i="0" u="sng" dirty="0">
              <a:effectLst/>
              <a:latin typeface="Calibri (Body)"/>
            </a:endParaRPr>
          </a:p>
          <a:p>
            <a:pPr marL="0" indent="0">
              <a:buNone/>
            </a:pPr>
            <a:r>
              <a:rPr lang="en-US" sz="1800" b="0" i="0" dirty="0">
                <a:solidFill>
                  <a:srgbClr val="222222"/>
                </a:solidFill>
                <a:effectLst/>
                <a:latin typeface="Calibri (Body)"/>
              </a:rPr>
              <a:t>Bourdieu, P. (2018). The forms of capital. In </a:t>
            </a:r>
            <a:r>
              <a:rPr lang="en-US" sz="1800" b="0" i="1" dirty="0">
                <a:solidFill>
                  <a:srgbClr val="222222"/>
                </a:solidFill>
                <a:effectLst/>
                <a:latin typeface="Calibri (Body)"/>
              </a:rPr>
              <a:t>The sociology of economic life</a:t>
            </a:r>
            <a:r>
              <a:rPr lang="en-US" sz="1800" b="0" i="0" dirty="0">
                <a:solidFill>
                  <a:srgbClr val="222222"/>
                </a:solidFill>
                <a:effectLst/>
                <a:latin typeface="Calibri (Body)"/>
              </a:rPr>
              <a:t> (pp. 78-92). Routledge.</a:t>
            </a:r>
            <a:endParaRPr lang="en-GB" sz="1800" dirty="0">
              <a:latin typeface="Calibri (Body)"/>
            </a:endParaRPr>
          </a:p>
          <a:p>
            <a:pPr marL="0" indent="0">
              <a:buNone/>
            </a:pPr>
            <a:r>
              <a:rPr lang="en-GB" sz="1800" dirty="0">
                <a:effectLst/>
                <a:latin typeface="Calibri (Body)"/>
                <a:ea typeface="Calibri" panose="020F0502020204030204" pitchFamily="34" charset="0"/>
                <a:cs typeface="Times New Roman" panose="02020603050405020304" pitchFamily="18" charset="0"/>
              </a:rPr>
              <a:t>Braun, V., &amp; Clarke, V. (2006). Using thematic analysis in psychology. </a:t>
            </a:r>
            <a:r>
              <a:rPr lang="en-GB" sz="1800" i="1" dirty="0">
                <a:effectLst/>
                <a:latin typeface="Calibri (Body)"/>
                <a:ea typeface="Calibri" panose="020F0502020204030204" pitchFamily="34" charset="0"/>
                <a:cs typeface="Times New Roman" panose="02020603050405020304" pitchFamily="18" charset="0"/>
              </a:rPr>
              <a:t>Qualitative Research in Psychology</a:t>
            </a:r>
            <a:r>
              <a:rPr lang="en-GB" sz="1800" dirty="0">
                <a:effectLst/>
                <a:latin typeface="Calibri (Body)"/>
                <a:ea typeface="Calibri" panose="020F0502020204030204" pitchFamily="34" charset="0"/>
                <a:cs typeface="Times New Roman" panose="02020603050405020304" pitchFamily="18" charset="0"/>
              </a:rPr>
              <a:t>, </a:t>
            </a:r>
            <a:r>
              <a:rPr lang="en-GB" sz="1800" i="1" dirty="0">
                <a:effectLst/>
                <a:latin typeface="Calibri (Body)"/>
                <a:ea typeface="Calibri" panose="020F0502020204030204" pitchFamily="34" charset="0"/>
                <a:cs typeface="Times New Roman" panose="02020603050405020304" pitchFamily="18" charset="0"/>
              </a:rPr>
              <a:t>3</a:t>
            </a:r>
            <a:r>
              <a:rPr lang="en-GB" sz="1800" dirty="0">
                <a:effectLst/>
                <a:latin typeface="Calibri (Body)"/>
                <a:ea typeface="Calibri" panose="020F0502020204030204" pitchFamily="34" charset="0"/>
                <a:cs typeface="Times New Roman" panose="02020603050405020304" pitchFamily="18" charset="0"/>
              </a:rPr>
              <a:t>(2), 77-101. </a:t>
            </a:r>
            <a:r>
              <a:rPr lang="en-GB" sz="1800" dirty="0">
                <a:effectLst/>
                <a:latin typeface="Calibri (Body)"/>
                <a:ea typeface="Calibri" panose="020F0502020204030204" pitchFamily="34" charset="0"/>
                <a:cs typeface="Times New Roman" panose="02020603050405020304" pitchFamily="18" charset="0"/>
                <a:hlinkClick r:id="rId5"/>
              </a:rPr>
              <a:t>https://doi.org/10.1191/1478088706qp063oa</a:t>
            </a:r>
            <a:endParaRPr lang="en-GB" sz="1800" dirty="0">
              <a:effectLst/>
              <a:latin typeface="Calibri (Body)"/>
              <a:ea typeface="Calibri" panose="020F0502020204030204" pitchFamily="34" charset="0"/>
              <a:cs typeface="Times New Roman" panose="02020603050405020304" pitchFamily="18" charset="0"/>
            </a:endParaRPr>
          </a:p>
          <a:p>
            <a:pPr marL="0" indent="0">
              <a:buNone/>
            </a:pPr>
            <a:r>
              <a:rPr lang="en-GB" sz="1800" dirty="0">
                <a:latin typeface="Calibri (Body)"/>
              </a:rPr>
              <a:t>Bugeja, M. (2023, January 24). </a:t>
            </a:r>
            <a:r>
              <a:rPr lang="en-GB" sz="1800" i="1" dirty="0">
                <a:latin typeface="Calibri (Body)"/>
              </a:rPr>
              <a:t>If AI kills the essay, I will be a pallbearer at the funeral. </a:t>
            </a:r>
            <a:r>
              <a:rPr lang="en-GB" sz="1800" dirty="0">
                <a:latin typeface="Calibri (Body)"/>
              </a:rPr>
              <a:t>Poynter. </a:t>
            </a:r>
            <a:r>
              <a:rPr lang="en-GB" sz="1800" dirty="0">
                <a:latin typeface="Calibri (Body)"/>
                <a:hlinkClick r:id="rId6"/>
              </a:rPr>
              <a:t>https://www.poynter.org/tech-tools/2023/will-chatgpt-kill-term-papers-essays/</a:t>
            </a:r>
            <a:endParaRPr lang="en-GB" sz="1800" dirty="0">
              <a:latin typeface="Calibri (Body)"/>
            </a:endParaRPr>
          </a:p>
          <a:p>
            <a:pPr marL="0" indent="0">
              <a:buNone/>
            </a:pPr>
            <a:r>
              <a:rPr lang="en-US" sz="1800" b="0" i="0" dirty="0">
                <a:effectLst/>
                <a:latin typeface="Calibri (Body)"/>
              </a:rPr>
              <a:t>Davis, M. (2019). Publishing research as an EAP practitioner: Opportunities and threats. </a:t>
            </a:r>
            <a:r>
              <a:rPr lang="en-US" sz="1800" b="0" i="1" dirty="0">
                <a:effectLst/>
                <a:latin typeface="Calibri (Body)"/>
              </a:rPr>
              <a:t>Journal of English for Academic Purposes</a:t>
            </a:r>
            <a:r>
              <a:rPr lang="en-US" sz="1800" b="0" i="0" dirty="0">
                <a:effectLst/>
                <a:latin typeface="Calibri (Body)"/>
              </a:rPr>
              <a:t>, </a:t>
            </a:r>
            <a:r>
              <a:rPr lang="en-US" sz="1800" b="0" i="1" dirty="0">
                <a:effectLst/>
                <a:latin typeface="Calibri (Body)"/>
              </a:rPr>
              <a:t>39</a:t>
            </a:r>
            <a:r>
              <a:rPr lang="en-US" sz="1800" b="0" i="0" dirty="0">
                <a:effectLst/>
                <a:latin typeface="Calibri (Body)"/>
              </a:rPr>
              <a:t>, 72-86. </a:t>
            </a:r>
            <a:r>
              <a:rPr lang="en-GB" sz="1800" b="0" i="0" u="none" strike="noStrike" dirty="0">
                <a:effectLst/>
                <a:latin typeface="Calibri (Body)"/>
                <a:hlinkClick r:id="rId7"/>
              </a:rPr>
              <a:t>https://doi.org/10.1016/j.jeap.2019.04.001</a:t>
            </a:r>
            <a:endParaRPr lang="en-GB" sz="1800" b="0" i="0" u="none" strike="noStrike" dirty="0">
              <a:effectLst/>
              <a:latin typeface="Calibri (Body)"/>
            </a:endParaRPr>
          </a:p>
          <a:p>
            <a:pPr marL="0" indent="0">
              <a:buNone/>
            </a:pPr>
            <a:r>
              <a:rPr lang="en-GB" sz="1800" dirty="0">
                <a:latin typeface="Calibri (Body)"/>
              </a:rPr>
              <a:t>Dockrell, J. (2019, October 3). </a:t>
            </a:r>
            <a:r>
              <a:rPr lang="en-GB" sz="1800" i="1" dirty="0">
                <a:latin typeface="Calibri (Body)"/>
              </a:rPr>
              <a:t>Oracy: children’s skills are skewed by deprivation and privilege. How can skills bridge the gap?</a:t>
            </a:r>
            <a:r>
              <a:rPr lang="en-GB" sz="1800" dirty="0">
                <a:latin typeface="Calibri (Body)"/>
              </a:rPr>
              <a:t> IOE Blog. </a:t>
            </a:r>
            <a:r>
              <a:rPr lang="en-GB" sz="1800" dirty="0">
                <a:latin typeface="Calibri (Body)"/>
                <a:hlinkClick r:id="rId8"/>
              </a:rPr>
              <a:t>https://blogs.ucl.ac.uk/ioe/2019/10/03/oracy-childrens-skills-are-skewed-by-deprivation-and-privilege-how-can-schools-bridge-the-gap/</a:t>
            </a:r>
            <a:endParaRPr lang="en-GB" sz="1800" dirty="0">
              <a:latin typeface="Calibri (Body)"/>
            </a:endParaRPr>
          </a:p>
          <a:p>
            <a:pPr marL="0" indent="0">
              <a:buNone/>
            </a:pPr>
            <a:r>
              <a:rPr lang="en-US" sz="1800" b="0" i="0" dirty="0">
                <a:solidFill>
                  <a:srgbClr val="222222"/>
                </a:solidFill>
                <a:effectLst/>
                <a:latin typeface="Calibri (Body)"/>
              </a:rPr>
              <a:t>Elbow, P. (ed.) (2015). </a:t>
            </a:r>
            <a:r>
              <a:rPr lang="en-US" sz="1800" b="0" i="1" dirty="0">
                <a:solidFill>
                  <a:srgbClr val="222222"/>
                </a:solidFill>
                <a:effectLst/>
                <a:latin typeface="Calibri (Body)"/>
              </a:rPr>
              <a:t>Landmark Essays on Speech and Writing. </a:t>
            </a:r>
            <a:r>
              <a:rPr lang="en-US" sz="1800" dirty="0">
                <a:solidFill>
                  <a:srgbClr val="222222"/>
                </a:solidFill>
                <a:latin typeface="Calibri (Body)"/>
              </a:rPr>
              <a:t>Routledge.</a:t>
            </a:r>
            <a:endParaRPr lang="en-GB" sz="1800" dirty="0">
              <a:latin typeface="Calibri (Body)"/>
            </a:endParaRPr>
          </a:p>
          <a:p>
            <a:pPr marL="0" indent="0">
              <a:buNone/>
            </a:pPr>
            <a:r>
              <a:rPr lang="en-US" sz="1800" b="0" i="0" dirty="0">
                <a:solidFill>
                  <a:srgbClr val="222222"/>
                </a:solidFill>
                <a:effectLst/>
                <a:latin typeface="Calibri (Body)"/>
              </a:rPr>
              <a:t>Goffman, E. (1981). </a:t>
            </a:r>
            <a:r>
              <a:rPr lang="en-US" sz="1800" b="0" i="1" dirty="0">
                <a:solidFill>
                  <a:srgbClr val="222222"/>
                </a:solidFill>
                <a:effectLst/>
                <a:latin typeface="Calibri (Body)"/>
              </a:rPr>
              <a:t>Forms of talk</a:t>
            </a:r>
            <a:r>
              <a:rPr lang="en-US" sz="1800" b="0" i="0" dirty="0">
                <a:solidFill>
                  <a:srgbClr val="222222"/>
                </a:solidFill>
                <a:effectLst/>
                <a:latin typeface="Calibri (Body)"/>
              </a:rPr>
              <a:t>. University of Pennsylvania Press.</a:t>
            </a:r>
            <a:endParaRPr lang="en-GB" sz="1800" dirty="0">
              <a:latin typeface="Calibri (Body)"/>
            </a:endParaRPr>
          </a:p>
          <a:p>
            <a:pPr marL="0" indent="0">
              <a:buNone/>
            </a:pPr>
            <a:r>
              <a:rPr lang="en-US" sz="1800" b="0" i="0" dirty="0">
                <a:solidFill>
                  <a:srgbClr val="222222"/>
                </a:solidFill>
                <a:effectLst/>
                <a:latin typeface="Calibri (Body)"/>
              </a:rPr>
              <a:t>Gyenes, T., &amp; Wilks, J. (2014). Is the essay dead?: Revitalising argument in the era of multiliteracies. </a:t>
            </a:r>
            <a:r>
              <a:rPr lang="en-US" sz="1800" b="0" i="1" dirty="0">
                <a:solidFill>
                  <a:srgbClr val="222222"/>
                </a:solidFill>
                <a:effectLst/>
                <a:latin typeface="Calibri (Body)"/>
              </a:rPr>
              <a:t>English in Australia</a:t>
            </a:r>
            <a:r>
              <a:rPr lang="en-US" sz="1800" b="0" i="0" dirty="0">
                <a:solidFill>
                  <a:srgbClr val="222222"/>
                </a:solidFill>
                <a:effectLst/>
                <a:latin typeface="Calibri (Body)"/>
              </a:rPr>
              <a:t>, </a:t>
            </a:r>
            <a:r>
              <a:rPr lang="en-US" sz="1800" b="0" i="1" dirty="0">
                <a:solidFill>
                  <a:srgbClr val="222222"/>
                </a:solidFill>
                <a:effectLst/>
                <a:latin typeface="Calibri (Body)"/>
              </a:rPr>
              <a:t>49</a:t>
            </a:r>
            <a:r>
              <a:rPr lang="en-US" sz="1800" b="0" i="0" dirty="0">
                <a:solidFill>
                  <a:srgbClr val="222222"/>
                </a:solidFill>
                <a:effectLst/>
                <a:latin typeface="Calibri (Body)"/>
              </a:rPr>
              <a:t>(1), 7-15. </a:t>
            </a:r>
            <a:r>
              <a:rPr lang="en-GB" sz="1800" b="0" i="0" dirty="0">
                <a:solidFill>
                  <a:srgbClr val="333333"/>
                </a:solidFill>
                <a:effectLst/>
                <a:latin typeface="Calibri (Body)"/>
                <a:hlinkClick r:id="rId9"/>
              </a:rPr>
              <a:t>https://doi/10.3316/informit.381482637174994</a:t>
            </a:r>
            <a:endParaRPr lang="en-GB" sz="1800" b="0" i="0" dirty="0">
              <a:solidFill>
                <a:srgbClr val="333333"/>
              </a:solidFill>
              <a:effectLst/>
              <a:latin typeface="Calibri (Body)"/>
            </a:endParaRPr>
          </a:p>
          <a:p>
            <a:pPr marL="0" indent="0">
              <a:buNone/>
            </a:pPr>
            <a:endParaRPr lang="en-GB" sz="1800" dirty="0">
              <a:latin typeface="Calibri (Body)"/>
            </a:endParaRPr>
          </a:p>
          <a:p>
            <a:pPr marL="0" indent="0">
              <a:buNone/>
            </a:pPr>
            <a:endParaRPr lang="en-GB" sz="1800" dirty="0">
              <a:latin typeface="Calibri (Body)"/>
            </a:endParaRPr>
          </a:p>
          <a:p>
            <a:pPr marL="0" indent="0">
              <a:buNone/>
            </a:pPr>
            <a:endParaRPr lang="en-GB" sz="1800" dirty="0">
              <a:latin typeface="Calibri (Body)"/>
            </a:endParaRPr>
          </a:p>
          <a:p>
            <a:pPr marL="0" indent="0">
              <a:buNone/>
            </a:pPr>
            <a:endParaRPr lang="en-GB" sz="1800" dirty="0">
              <a:latin typeface="Calibri (Body)"/>
            </a:endParaRPr>
          </a:p>
          <a:p>
            <a:pPr marL="0" indent="0">
              <a:buNone/>
            </a:pPr>
            <a:endParaRPr lang="en-GB" sz="1800" dirty="0">
              <a:latin typeface="Calibri (Body)"/>
            </a:endParaRPr>
          </a:p>
          <a:p>
            <a:pPr marL="0" indent="0">
              <a:buNone/>
            </a:pPr>
            <a:endParaRPr lang="en-GB" sz="1800" dirty="0">
              <a:latin typeface="Calibri (Body)"/>
            </a:endParaRPr>
          </a:p>
          <a:p>
            <a:pPr marL="0" indent="0">
              <a:buNone/>
            </a:pPr>
            <a:endParaRPr lang="en-GB" sz="1800" dirty="0">
              <a:latin typeface="Calibri (Body)"/>
            </a:endParaRPr>
          </a:p>
        </p:txBody>
      </p:sp>
    </p:spTree>
    <p:extLst>
      <p:ext uri="{BB962C8B-B14F-4D97-AF65-F5344CB8AC3E}">
        <p14:creationId xmlns:p14="http://schemas.microsoft.com/office/powerpoint/2010/main" val="308653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189F-8245-BA4B-3BAE-54A63918949B}"/>
              </a:ext>
            </a:extLst>
          </p:cNvPr>
          <p:cNvSpPr>
            <a:spLocks noGrp="1"/>
          </p:cNvSpPr>
          <p:nvPr>
            <p:ph type="title"/>
          </p:nvPr>
        </p:nvSpPr>
        <p:spPr>
          <a:xfrm>
            <a:off x="838200" y="217382"/>
            <a:ext cx="10515600" cy="315912"/>
          </a:xfrm>
        </p:spPr>
        <p:txBody>
          <a:bodyPr>
            <a:noAutofit/>
          </a:bodyPr>
          <a:lstStyle/>
          <a:p>
            <a:pPr algn="ctr"/>
            <a:r>
              <a:rPr lang="en-GB" sz="3200" b="1" i="1" dirty="0"/>
              <a:t>References</a:t>
            </a:r>
          </a:p>
        </p:txBody>
      </p:sp>
      <p:sp>
        <p:nvSpPr>
          <p:cNvPr id="3" name="Content Placeholder 2">
            <a:extLst>
              <a:ext uri="{FF2B5EF4-FFF2-40B4-BE49-F238E27FC236}">
                <a16:creationId xmlns:a16="http://schemas.microsoft.com/office/drawing/2014/main" id="{71264D1B-D7A0-2593-FD5E-A18B8D047BB9}"/>
              </a:ext>
            </a:extLst>
          </p:cNvPr>
          <p:cNvSpPr>
            <a:spLocks noGrp="1"/>
          </p:cNvSpPr>
          <p:nvPr>
            <p:ph idx="1"/>
          </p:nvPr>
        </p:nvSpPr>
        <p:spPr>
          <a:xfrm>
            <a:off x="343785" y="751840"/>
            <a:ext cx="11504427" cy="5967459"/>
          </a:xfrm>
        </p:spPr>
        <p:txBody>
          <a:bodyPr>
            <a:noAutofit/>
          </a:bodyPr>
          <a:lstStyle/>
          <a:p>
            <a:pPr marL="0" indent="0">
              <a:buNone/>
            </a:pPr>
            <a:r>
              <a:rPr lang="en-GB" sz="1800" dirty="0">
                <a:latin typeface="Calibri (Body)"/>
              </a:rPr>
              <a:t>Halliday, M.A.K. (2008). </a:t>
            </a:r>
            <a:r>
              <a:rPr lang="en-GB" sz="1800" i="1" dirty="0">
                <a:latin typeface="Calibri (Body)"/>
              </a:rPr>
              <a:t>Complementarities in Language. </a:t>
            </a:r>
            <a:r>
              <a:rPr lang="en-GB" sz="1800" dirty="0">
                <a:latin typeface="Calibri (Body)"/>
              </a:rPr>
              <a:t>Commercial Press.</a:t>
            </a:r>
          </a:p>
          <a:p>
            <a:pPr marL="0" indent="0">
              <a:buNone/>
            </a:pPr>
            <a:r>
              <a:rPr lang="en-GB" sz="1800" dirty="0">
                <a:effectLst/>
                <a:latin typeface="Calibri (Body)"/>
                <a:ea typeface="Calibri" panose="020F0502020204030204" pitchFamily="34" charset="0"/>
                <a:cs typeface="Times New Roman" panose="02020603050405020304" pitchFamily="18" charset="0"/>
              </a:rPr>
              <a:t>Heron, M. (2019). Making the case for oracy skills in higher education: practices and opportunities. </a:t>
            </a:r>
            <a:r>
              <a:rPr lang="en-GB" sz="1800" i="1" dirty="0">
                <a:effectLst/>
                <a:latin typeface="Calibri (Body)"/>
                <a:ea typeface="Calibri" panose="020F0502020204030204" pitchFamily="34" charset="0"/>
                <a:cs typeface="Times New Roman" panose="02020603050405020304" pitchFamily="18" charset="0"/>
              </a:rPr>
              <a:t>Journal of University Teaching &amp; Learning Practice</a:t>
            </a:r>
            <a:r>
              <a:rPr lang="en-GB" sz="1800" dirty="0">
                <a:effectLst/>
                <a:latin typeface="Calibri (Body)"/>
                <a:ea typeface="Calibri" panose="020F0502020204030204" pitchFamily="34" charset="0"/>
                <a:cs typeface="Times New Roman" panose="02020603050405020304" pitchFamily="18" charset="0"/>
              </a:rPr>
              <a:t>,16(2). </a:t>
            </a:r>
            <a:r>
              <a:rPr lang="en-GB" sz="1800" dirty="0">
                <a:effectLst/>
                <a:latin typeface="Calibri (Body)"/>
                <a:ea typeface="Calibri" panose="020F0502020204030204" pitchFamily="34" charset="0"/>
                <a:cs typeface="Times New Roman" panose="02020603050405020304" pitchFamily="18" charset="0"/>
                <a:hlinkClick r:id="rId2"/>
              </a:rPr>
              <a:t>https://ro.uow.edu.au/jutlp/vol16/iss2/9/https://doi.org/10.53761/1.16.2.2</a:t>
            </a:r>
            <a:endParaRPr lang="en-GB" sz="1800" dirty="0">
              <a:effectLst/>
              <a:latin typeface="Calibri (Body)"/>
              <a:ea typeface="Calibri" panose="020F0502020204030204" pitchFamily="34" charset="0"/>
              <a:cs typeface="Times New Roman" panose="02020603050405020304" pitchFamily="18" charset="0"/>
            </a:endParaRPr>
          </a:p>
          <a:p>
            <a:pPr marL="0" indent="0">
              <a:buNone/>
            </a:pPr>
            <a:r>
              <a:rPr lang="en-GB" sz="1800" dirty="0">
                <a:effectLst/>
                <a:latin typeface="Calibri (Body)"/>
                <a:ea typeface="Calibri" panose="020F0502020204030204" pitchFamily="34" charset="0"/>
                <a:cs typeface="Times New Roman" panose="02020603050405020304" pitchFamily="18" charset="0"/>
              </a:rPr>
              <a:t>Heron, M., Dippold, D., Hosein, A., Sullivan, A.K., Aksit, T., Aksit, N., Doubleday, J. &amp; McKeown, K. (2021). Talking </a:t>
            </a:r>
            <a:br>
              <a:rPr lang="en-GB" sz="1800" dirty="0">
                <a:effectLst/>
                <a:latin typeface="Calibri (Body)"/>
                <a:ea typeface="Calibri" panose="020F0502020204030204" pitchFamily="34" charset="0"/>
                <a:cs typeface="Times New Roman" panose="02020603050405020304" pitchFamily="18" charset="0"/>
              </a:rPr>
            </a:br>
            <a:r>
              <a:rPr lang="en-GB" sz="1800" dirty="0">
                <a:effectLst/>
                <a:latin typeface="Calibri (Body)"/>
                <a:ea typeface="Calibri" panose="020F0502020204030204" pitchFamily="34" charset="0"/>
                <a:cs typeface="Times New Roman" panose="02020603050405020304" pitchFamily="18" charset="0"/>
              </a:rPr>
              <a:t>about talk: tutor and student expectations of oracy skills in higher education. </a:t>
            </a:r>
            <a:r>
              <a:rPr lang="en-GB" sz="1800" i="1" dirty="0">
                <a:effectLst/>
                <a:latin typeface="Calibri (Body)"/>
                <a:ea typeface="Calibri" panose="020F0502020204030204" pitchFamily="34" charset="0"/>
                <a:cs typeface="Times New Roman" panose="02020603050405020304" pitchFamily="18" charset="0"/>
              </a:rPr>
              <a:t>Language and Education</a:t>
            </a:r>
            <a:r>
              <a:rPr lang="en-GB" sz="1800" dirty="0">
                <a:effectLst/>
                <a:latin typeface="Calibri (Body)"/>
                <a:ea typeface="Calibri" panose="020F0502020204030204" pitchFamily="34" charset="0"/>
                <a:cs typeface="Times New Roman" panose="02020603050405020304" pitchFamily="18" charset="0"/>
              </a:rPr>
              <a:t>, 35 (4), 285-300. </a:t>
            </a:r>
            <a:r>
              <a:rPr lang="en-GB" sz="1800" dirty="0">
                <a:solidFill>
                  <a:srgbClr val="222222"/>
                </a:solidFill>
                <a:effectLst/>
                <a:latin typeface="Calibri (Body)"/>
                <a:ea typeface="Calibri" panose="020F0502020204030204" pitchFamily="34" charset="0"/>
                <a:cs typeface="Times New Roman" panose="02020603050405020304" pitchFamily="18" charset="0"/>
                <a:hlinkClick r:id="rId3"/>
              </a:rPr>
              <a:t>https://doi.org/</a:t>
            </a:r>
            <a:r>
              <a:rPr lang="en-GB" sz="1800" dirty="0">
                <a:effectLst/>
                <a:latin typeface="Calibri (Body)"/>
                <a:ea typeface="Calibri" panose="020F0502020204030204" pitchFamily="34" charset="0"/>
                <a:cs typeface="Times New Roman" panose="02020603050405020304" pitchFamily="18" charset="0"/>
                <a:hlinkClick r:id="rId3"/>
              </a:rPr>
              <a:t>10.1080/09500782.2021.1895206</a:t>
            </a:r>
            <a:endParaRPr lang="en-GB" sz="1800" dirty="0">
              <a:effectLst/>
              <a:latin typeface="Calibri (Body)"/>
              <a:ea typeface="Calibri" panose="020F0502020204030204" pitchFamily="34" charset="0"/>
              <a:cs typeface="Times New Roman" panose="02020603050405020304" pitchFamily="18" charset="0"/>
            </a:endParaRPr>
          </a:p>
          <a:p>
            <a:pPr marL="0" indent="0">
              <a:buNone/>
            </a:pPr>
            <a:r>
              <a:rPr lang="en-US" sz="1800" b="0" i="0" dirty="0">
                <a:solidFill>
                  <a:srgbClr val="222222"/>
                </a:solidFill>
                <a:effectLst/>
                <a:latin typeface="Calibri (Body)"/>
              </a:rPr>
              <a:t>Heron, M., Baker, S., Gravett, K., &amp; Irwin, E. (2022). Scoping academic oracy in higher education: knotting together forgotten connections to equity and academic literacies. </a:t>
            </a:r>
            <a:r>
              <a:rPr lang="en-US" sz="1800" b="0" i="1" dirty="0">
                <a:solidFill>
                  <a:srgbClr val="222222"/>
                </a:solidFill>
                <a:effectLst/>
                <a:latin typeface="Calibri (Body)"/>
              </a:rPr>
              <a:t>Higher Education Research &amp; Development</a:t>
            </a:r>
            <a:r>
              <a:rPr lang="en-US" sz="1800" b="0" i="0" dirty="0">
                <a:solidFill>
                  <a:srgbClr val="222222"/>
                </a:solidFill>
                <a:effectLst/>
                <a:latin typeface="Calibri (Body)"/>
              </a:rPr>
              <a:t>, 1-16. </a:t>
            </a:r>
            <a:r>
              <a:rPr lang="en-GB" sz="1800" b="0" i="0" strike="noStrike" dirty="0">
                <a:effectLst/>
                <a:latin typeface="Calibri (Body)"/>
                <a:hlinkClick r:id="rId4"/>
              </a:rPr>
              <a:t>https://doi.org/10.1080/07294360.2022.2048635</a:t>
            </a:r>
            <a:endParaRPr lang="en-GB" sz="1800" b="0" i="0" strike="noStrike" dirty="0">
              <a:effectLst/>
              <a:latin typeface="Calibri (Body)"/>
            </a:endParaRPr>
          </a:p>
          <a:p>
            <a:pPr marL="0" indent="-457200">
              <a:lnSpc>
                <a:spcPct val="120000"/>
              </a:lnSpc>
              <a:buNone/>
            </a:pPr>
            <a:r>
              <a:rPr lang="en-US" sz="1800" b="0" i="0" u="none" strike="noStrike" baseline="0" dirty="0">
                <a:latin typeface="Calibri (Body)"/>
              </a:rPr>
              <a:t>Hyland, H. (2006) </a:t>
            </a:r>
            <a:r>
              <a:rPr lang="en-US" sz="1800" b="0" i="1" u="none" strike="noStrike" baseline="0" dirty="0">
                <a:latin typeface="Calibri (Body)"/>
              </a:rPr>
              <a:t>English for Academic Purposes. </a:t>
            </a:r>
            <a:r>
              <a:rPr lang="en-US" sz="1800" b="0" i="0" u="none" strike="noStrike" baseline="0" dirty="0">
                <a:latin typeface="Calibri (Body)"/>
              </a:rPr>
              <a:t>Routledge.</a:t>
            </a:r>
            <a:endParaRPr lang="en-GB" sz="1800" dirty="0">
              <a:effectLst/>
              <a:latin typeface="Calibri (Body)"/>
              <a:ea typeface="Times New Roman" panose="02020603050405020304" pitchFamily="18" charset="0"/>
              <a:cs typeface="Times New Roman" panose="02020603050405020304" pitchFamily="18" charset="0"/>
            </a:endParaRPr>
          </a:p>
          <a:p>
            <a:pPr marL="0" indent="-457200">
              <a:lnSpc>
                <a:spcPct val="120000"/>
              </a:lnSpc>
              <a:buNone/>
            </a:pPr>
            <a:r>
              <a:rPr lang="en-GB" sz="1800" dirty="0">
                <a:effectLst/>
                <a:latin typeface="Calibri (Body)"/>
                <a:ea typeface="Times New Roman" panose="02020603050405020304" pitchFamily="18" charset="0"/>
                <a:cs typeface="Times New Roman" panose="02020603050405020304" pitchFamily="18" charset="0"/>
              </a:rPr>
              <a:t>Joughin, G. (1998). Dimensions of Oral Assessment. </a:t>
            </a:r>
            <a:r>
              <a:rPr lang="en-GB" sz="1800" i="1" dirty="0">
                <a:effectLst/>
                <a:latin typeface="Calibri (Body)"/>
                <a:ea typeface="Times New Roman" panose="02020603050405020304" pitchFamily="18" charset="0"/>
                <a:cs typeface="Times New Roman" panose="02020603050405020304" pitchFamily="18" charset="0"/>
              </a:rPr>
              <a:t>Assessment &amp; Evaluation in Higher Education</a:t>
            </a:r>
            <a:r>
              <a:rPr lang="en-GB" sz="1800" dirty="0">
                <a:effectLst/>
                <a:latin typeface="Calibri (Body)"/>
                <a:ea typeface="Times New Roman" panose="02020603050405020304" pitchFamily="18" charset="0"/>
                <a:cs typeface="Times New Roman" panose="02020603050405020304" pitchFamily="18" charset="0"/>
              </a:rPr>
              <a:t>, </a:t>
            </a:r>
            <a:r>
              <a:rPr lang="en-GB" sz="1800" i="1" dirty="0">
                <a:effectLst/>
                <a:latin typeface="Calibri (Body)"/>
                <a:ea typeface="Times New Roman" panose="02020603050405020304" pitchFamily="18" charset="0"/>
                <a:cs typeface="Times New Roman" panose="02020603050405020304" pitchFamily="18" charset="0"/>
              </a:rPr>
              <a:t>23</a:t>
            </a:r>
            <a:r>
              <a:rPr lang="en-GB" sz="1800" dirty="0">
                <a:effectLst/>
                <a:latin typeface="Calibri (Body)"/>
                <a:ea typeface="Times New Roman" panose="02020603050405020304" pitchFamily="18" charset="0"/>
                <a:cs typeface="Times New Roman" panose="02020603050405020304" pitchFamily="18" charset="0"/>
              </a:rPr>
              <a:t>(4), 367-378. </a:t>
            </a:r>
            <a:r>
              <a:rPr lang="en-GB" sz="1800" b="0" i="0" strike="noStrike" dirty="0">
                <a:effectLst/>
                <a:latin typeface="Calibri (Body)"/>
                <a:hlinkClick r:id="rId5"/>
              </a:rPr>
              <a:t>https://doi.org/</a:t>
            </a:r>
            <a:r>
              <a:rPr lang="en-GB" sz="1800" dirty="0">
                <a:effectLst/>
                <a:latin typeface="Calibri (Body)"/>
                <a:ea typeface="Times New Roman" panose="02020603050405020304" pitchFamily="18" charset="0"/>
                <a:cs typeface="Times New Roman" panose="02020603050405020304" pitchFamily="18" charset="0"/>
                <a:hlinkClick r:id="rId5"/>
              </a:rPr>
              <a:t>10.1080/0260293980230404</a:t>
            </a:r>
            <a:endParaRPr lang="en-GB" sz="1800" dirty="0">
              <a:effectLst/>
              <a:latin typeface="Calibri (Body)"/>
              <a:ea typeface="Times New Roman" panose="02020603050405020304" pitchFamily="18" charset="0"/>
              <a:cs typeface="Times New Roman" panose="02020603050405020304" pitchFamily="18" charset="0"/>
            </a:endParaRPr>
          </a:p>
          <a:p>
            <a:pPr marL="0" indent="-457200">
              <a:lnSpc>
                <a:spcPct val="120000"/>
              </a:lnSpc>
              <a:buNone/>
            </a:pPr>
            <a:r>
              <a:rPr lang="en-GB" sz="1800" dirty="0">
                <a:effectLst/>
                <a:latin typeface="Calibri (Body)"/>
                <a:ea typeface="Times New Roman" panose="02020603050405020304" pitchFamily="18" charset="0"/>
                <a:cs typeface="Times New Roman" panose="02020603050405020304" pitchFamily="18" charset="0"/>
              </a:rPr>
              <a:t>Joughin, G. (2008). </a:t>
            </a:r>
            <a:r>
              <a:rPr lang="en-GB" sz="1800" i="1" dirty="0">
                <a:effectLst/>
                <a:latin typeface="Calibri (Body)"/>
                <a:ea typeface="Times New Roman" panose="02020603050405020304" pitchFamily="18" charset="0"/>
                <a:cs typeface="Times New Roman" panose="02020603050405020304" pitchFamily="18" charset="0"/>
              </a:rPr>
              <a:t>Oral assessment from the learner’s perspective</a:t>
            </a:r>
            <a:r>
              <a:rPr lang="en-GB" sz="1800" dirty="0">
                <a:effectLst/>
                <a:latin typeface="Calibri (Body)"/>
                <a:ea typeface="Times New Roman" panose="02020603050405020304" pitchFamily="18" charset="0"/>
                <a:cs typeface="Times New Roman" panose="02020603050405020304" pitchFamily="18" charset="0"/>
              </a:rPr>
              <a:t>. VDM.</a:t>
            </a:r>
          </a:p>
          <a:p>
            <a:pPr marL="0" indent="0">
              <a:lnSpc>
                <a:spcPct val="120000"/>
              </a:lnSpc>
              <a:buNone/>
            </a:pPr>
            <a:r>
              <a:rPr lang="en-US" sz="1800" b="0" i="0" dirty="0">
                <a:solidFill>
                  <a:srgbClr val="222222"/>
                </a:solidFill>
                <a:effectLst/>
                <a:latin typeface="Calibri (Body)"/>
              </a:rPr>
              <a:t>Konoval, B. (2018). Is the essay dead? research and writing instruction in the humanities at a research-intensive university. </a:t>
            </a:r>
            <a:r>
              <a:rPr lang="en-US" sz="1800" b="0" i="1" dirty="0">
                <a:solidFill>
                  <a:srgbClr val="222222"/>
                </a:solidFill>
                <a:effectLst/>
                <a:latin typeface="Calibri (Body)"/>
              </a:rPr>
              <a:t>Higher Education Review</a:t>
            </a:r>
            <a:r>
              <a:rPr lang="en-US" sz="1800" b="0" i="0" dirty="0">
                <a:solidFill>
                  <a:srgbClr val="222222"/>
                </a:solidFill>
                <a:effectLst/>
                <a:latin typeface="Calibri (Body)"/>
              </a:rPr>
              <a:t>, </a:t>
            </a:r>
            <a:r>
              <a:rPr lang="en-US" sz="1800" b="0" i="1" dirty="0">
                <a:solidFill>
                  <a:srgbClr val="222222"/>
                </a:solidFill>
                <a:effectLst/>
                <a:latin typeface="Calibri (Body)"/>
              </a:rPr>
              <a:t>50</a:t>
            </a:r>
            <a:r>
              <a:rPr lang="en-US" sz="1800" b="0" i="0" dirty="0">
                <a:solidFill>
                  <a:srgbClr val="222222"/>
                </a:solidFill>
                <a:effectLst/>
                <a:latin typeface="Calibri (Body)"/>
              </a:rPr>
              <a:t>(2), 1-36.</a:t>
            </a:r>
            <a:endParaRPr lang="en-GB" sz="1800" dirty="0">
              <a:latin typeface="Calibri (Body)"/>
            </a:endParaRPr>
          </a:p>
          <a:p>
            <a:pPr marL="0" indent="0">
              <a:lnSpc>
                <a:spcPct val="120000"/>
              </a:lnSpc>
              <a:buNone/>
            </a:pPr>
            <a:r>
              <a:rPr lang="en-GB" sz="1800" dirty="0">
                <a:effectLst/>
                <a:latin typeface="Calibri (Body)"/>
                <a:ea typeface="Arial" panose="020B0604020202020204" pitchFamily="34" charset="0"/>
              </a:rPr>
              <a:t>Mah, A.S.H. (2016). Oracy Is as Important as Literacy: Interview with Christine CM Goh. </a:t>
            </a:r>
            <a:r>
              <a:rPr lang="en-GB" sz="1800" i="1" dirty="0">
                <a:effectLst/>
                <a:latin typeface="Calibri (Body)"/>
                <a:ea typeface="Arial" panose="020B0604020202020204" pitchFamily="34" charset="0"/>
              </a:rPr>
              <a:t>RELC Journal</a:t>
            </a:r>
            <a:r>
              <a:rPr lang="en-GB" sz="1800" dirty="0">
                <a:effectLst/>
                <a:latin typeface="Calibri (Body)"/>
                <a:ea typeface="Arial" panose="020B0604020202020204" pitchFamily="34" charset="0"/>
              </a:rPr>
              <a:t>, 47 (3), 399-404. </a:t>
            </a:r>
            <a:r>
              <a:rPr lang="en-GB" sz="1800" dirty="0">
                <a:solidFill>
                  <a:srgbClr val="222222"/>
                </a:solidFill>
                <a:effectLst/>
                <a:latin typeface="Calibri (Body)"/>
                <a:ea typeface="Arial" panose="020B0604020202020204" pitchFamily="34" charset="0"/>
                <a:hlinkClick r:id="rId6"/>
              </a:rPr>
              <a:t>https://doi.org/</a:t>
            </a:r>
            <a:r>
              <a:rPr lang="en-GB" sz="1800" dirty="0">
                <a:effectLst/>
                <a:latin typeface="Calibri (Body)"/>
                <a:ea typeface="Arial" panose="020B0604020202020204" pitchFamily="34" charset="0"/>
                <a:hlinkClick r:id="rId6"/>
              </a:rPr>
              <a:t>10.1177/0033688216681671</a:t>
            </a:r>
            <a:endParaRPr lang="en-GB" sz="1800" dirty="0">
              <a:effectLst/>
              <a:latin typeface="Calibri (Body)"/>
              <a:ea typeface="Arial" panose="020B0604020202020204" pitchFamily="34" charset="0"/>
            </a:endParaRPr>
          </a:p>
          <a:p>
            <a:pPr marL="0" indent="0">
              <a:lnSpc>
                <a:spcPct val="120000"/>
              </a:lnSpc>
              <a:buNone/>
            </a:pPr>
            <a:endParaRPr lang="en-GB" sz="1800" dirty="0">
              <a:latin typeface="Calibri (Body)"/>
            </a:endParaRPr>
          </a:p>
          <a:p>
            <a:endParaRPr lang="en-GB" sz="1800" dirty="0">
              <a:latin typeface="Calibri (Body)"/>
            </a:endParaRPr>
          </a:p>
        </p:txBody>
      </p:sp>
    </p:spTree>
    <p:extLst>
      <p:ext uri="{BB962C8B-B14F-4D97-AF65-F5344CB8AC3E}">
        <p14:creationId xmlns:p14="http://schemas.microsoft.com/office/powerpoint/2010/main" val="115477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Question mark on green pastel background">
            <a:extLst>
              <a:ext uri="{FF2B5EF4-FFF2-40B4-BE49-F238E27FC236}">
                <a16:creationId xmlns:a16="http://schemas.microsoft.com/office/drawing/2014/main" id="{FA4B8BAE-375C-BCEC-1446-7C2151F4F8BF}"/>
              </a:ext>
            </a:extLst>
          </p:cNvPr>
          <p:cNvPicPr>
            <a:picLocks noChangeAspect="1"/>
          </p:cNvPicPr>
          <p:nvPr/>
        </p:nvPicPr>
        <p:blipFill rotWithShape="1">
          <a:blip r:embed="rId3"/>
          <a:srcRect l="47049" r="7057"/>
          <a:stretch/>
        </p:blipFill>
        <p:spPr>
          <a:xfrm>
            <a:off x="0" y="0"/>
            <a:ext cx="2916454" cy="3739415"/>
          </a:xfrm>
          <a:prstGeom prst="rect">
            <a:avLst/>
          </a:prstGeom>
          <a:effectLst/>
        </p:spPr>
      </p:pic>
      <p:sp>
        <p:nvSpPr>
          <p:cNvPr id="3" name="Content Placeholder 2">
            <a:extLst>
              <a:ext uri="{FF2B5EF4-FFF2-40B4-BE49-F238E27FC236}">
                <a16:creationId xmlns:a16="http://schemas.microsoft.com/office/drawing/2014/main" id="{AFFE912B-0677-C641-9A8C-11AA1FE840A2}"/>
              </a:ext>
            </a:extLst>
          </p:cNvPr>
          <p:cNvSpPr>
            <a:spLocks noGrp="1"/>
          </p:cNvSpPr>
          <p:nvPr>
            <p:ph idx="1"/>
          </p:nvPr>
        </p:nvSpPr>
        <p:spPr>
          <a:xfrm>
            <a:off x="3190240" y="914401"/>
            <a:ext cx="8647849" cy="5100809"/>
          </a:xfrm>
        </p:spPr>
        <p:txBody>
          <a:bodyPr>
            <a:noAutofit/>
          </a:bodyPr>
          <a:lstStyle/>
          <a:p>
            <a:r>
              <a:rPr lang="en-GB" sz="2200" dirty="0"/>
              <a:t>Are we good at spontaneous academic/formal speaking?</a:t>
            </a:r>
          </a:p>
          <a:p>
            <a:endParaRPr lang="en-GB" sz="2200" dirty="0"/>
          </a:p>
          <a:p>
            <a:r>
              <a:rPr lang="en-GB" sz="2200" dirty="0"/>
              <a:t>Can we ‘hold the floor’ when we are unexpectedly ‘given the floor’?</a:t>
            </a:r>
          </a:p>
          <a:p>
            <a:endParaRPr lang="en-GB" sz="2200" dirty="0"/>
          </a:p>
          <a:p>
            <a:r>
              <a:rPr lang="en-GB" sz="2200" dirty="0"/>
              <a:t>Do we always need to write our speech down before delivering it? Do we always need to rehearse formal monologues before delivering them? Do we always need visual aids?</a:t>
            </a:r>
          </a:p>
          <a:p>
            <a:endParaRPr lang="en-GB" sz="2200" dirty="0"/>
          </a:p>
          <a:p>
            <a:r>
              <a:rPr lang="en-GB" sz="2200" dirty="0"/>
              <a:t>Can we trust ourselves to finish a line of sophisticated thought without memorising it in advance?</a:t>
            </a:r>
          </a:p>
          <a:p>
            <a:endParaRPr lang="en-GB" sz="2400" dirty="0"/>
          </a:p>
        </p:txBody>
      </p:sp>
      <p:sp>
        <p:nvSpPr>
          <p:cNvPr id="4" name="TextBox 3">
            <a:extLst>
              <a:ext uri="{FF2B5EF4-FFF2-40B4-BE49-F238E27FC236}">
                <a16:creationId xmlns:a16="http://schemas.microsoft.com/office/drawing/2014/main" id="{C6827551-A412-5BAE-E36A-F9C39838CAAC}"/>
              </a:ext>
            </a:extLst>
          </p:cNvPr>
          <p:cNvSpPr txBox="1"/>
          <p:nvPr/>
        </p:nvSpPr>
        <p:spPr>
          <a:xfrm>
            <a:off x="344704" y="3973876"/>
            <a:ext cx="2571750" cy="707886"/>
          </a:xfrm>
          <a:prstGeom prst="rect">
            <a:avLst/>
          </a:prstGeom>
          <a:noFill/>
        </p:spPr>
        <p:txBody>
          <a:bodyPr wrap="square" rtlCol="0">
            <a:spAutoFit/>
          </a:bodyPr>
          <a:lstStyle/>
          <a:p>
            <a:r>
              <a:rPr lang="en-GB" sz="2000" b="1" i="1" dirty="0">
                <a:solidFill>
                  <a:srgbClr val="002060"/>
                </a:solidFill>
              </a:rPr>
              <a:t>Before I start, </a:t>
            </a:r>
            <a:br>
              <a:rPr lang="en-GB" sz="2000" b="1" i="1" dirty="0">
                <a:solidFill>
                  <a:srgbClr val="002060"/>
                </a:solidFill>
              </a:rPr>
            </a:br>
            <a:r>
              <a:rPr lang="en-GB" sz="2000" b="1" i="1" dirty="0">
                <a:solidFill>
                  <a:srgbClr val="002060"/>
                </a:solidFill>
              </a:rPr>
              <a:t>let’s quietly reflect …</a:t>
            </a:r>
            <a:endParaRPr lang="en-GB" sz="2000" dirty="0"/>
          </a:p>
        </p:txBody>
      </p:sp>
    </p:spTree>
    <p:extLst>
      <p:ext uri="{BB962C8B-B14F-4D97-AF65-F5344CB8AC3E}">
        <p14:creationId xmlns:p14="http://schemas.microsoft.com/office/powerpoint/2010/main" val="417359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BCF9-7DE1-6552-771F-510054E7BECB}"/>
              </a:ext>
            </a:extLst>
          </p:cNvPr>
          <p:cNvSpPr>
            <a:spLocks noGrp="1"/>
          </p:cNvSpPr>
          <p:nvPr>
            <p:ph type="title"/>
          </p:nvPr>
        </p:nvSpPr>
        <p:spPr>
          <a:xfrm>
            <a:off x="838200" y="239345"/>
            <a:ext cx="10515600" cy="251562"/>
          </a:xfrm>
        </p:spPr>
        <p:txBody>
          <a:bodyPr>
            <a:noAutofit/>
          </a:bodyPr>
          <a:lstStyle/>
          <a:p>
            <a:r>
              <a:rPr lang="en-GB" sz="3200" b="1" i="1" dirty="0"/>
              <a:t>References</a:t>
            </a:r>
          </a:p>
        </p:txBody>
      </p:sp>
      <p:sp>
        <p:nvSpPr>
          <p:cNvPr id="3" name="Content Placeholder 2">
            <a:extLst>
              <a:ext uri="{FF2B5EF4-FFF2-40B4-BE49-F238E27FC236}">
                <a16:creationId xmlns:a16="http://schemas.microsoft.com/office/drawing/2014/main" id="{658EFA48-75FC-9D5E-1D1B-72F846068BF5}"/>
              </a:ext>
            </a:extLst>
          </p:cNvPr>
          <p:cNvSpPr>
            <a:spLocks noGrp="1"/>
          </p:cNvSpPr>
          <p:nvPr>
            <p:ph idx="1"/>
          </p:nvPr>
        </p:nvSpPr>
        <p:spPr>
          <a:xfrm>
            <a:off x="329609" y="599441"/>
            <a:ext cx="11515061" cy="5893434"/>
          </a:xfrm>
        </p:spPr>
        <p:txBody>
          <a:bodyPr>
            <a:noAutofit/>
          </a:bodyPr>
          <a:lstStyle/>
          <a:p>
            <a:pPr marL="0" indent="0">
              <a:lnSpc>
                <a:spcPct val="120000"/>
              </a:lnSpc>
              <a:buNone/>
            </a:pPr>
            <a:r>
              <a:rPr lang="en-GB" sz="1800" dirty="0">
                <a:latin typeface="Calibri (Body)"/>
              </a:rPr>
              <a:t>Marche, S. (2022, December 6). The college essay is dead. Nobody is prepared for how AI will transform academia. </a:t>
            </a:r>
            <a:r>
              <a:rPr lang="en-GB" sz="1800" i="1" dirty="0">
                <a:latin typeface="Calibri (Body)"/>
              </a:rPr>
              <a:t>The Atlantic.</a:t>
            </a:r>
            <a:r>
              <a:rPr lang="en-GB" sz="1800" dirty="0">
                <a:latin typeface="Calibri (Body)"/>
              </a:rPr>
              <a:t> </a:t>
            </a:r>
            <a:r>
              <a:rPr lang="en-GB" sz="1800" dirty="0">
                <a:latin typeface="Calibri (Body)"/>
                <a:hlinkClick r:id="rId2"/>
              </a:rPr>
              <a:t>https://www.theatlantic.com/technology/archive/2022/12/chatgpt-ai-writing-college-student-essays/672371/</a:t>
            </a:r>
            <a:endParaRPr lang="en-GB" sz="1800" dirty="0">
              <a:latin typeface="Calibri (Body)"/>
            </a:endParaRPr>
          </a:p>
          <a:p>
            <a:pPr marL="0" indent="0">
              <a:lnSpc>
                <a:spcPct val="120000"/>
              </a:lnSpc>
              <a:buNone/>
            </a:pPr>
            <a:r>
              <a:rPr lang="en-GB" sz="1800" dirty="0">
                <a:solidFill>
                  <a:srgbClr val="222222"/>
                </a:solidFill>
                <a:effectLst/>
                <a:latin typeface="Calibri (Body)"/>
                <a:ea typeface="Calibri" panose="020F0502020204030204" pitchFamily="34" charset="0"/>
                <a:cs typeface="Times New Roman" panose="02020603050405020304" pitchFamily="18" charset="0"/>
              </a:rPr>
              <a:t>McKenney, S., &amp; Reeves, T. C. (2018). </a:t>
            </a:r>
            <a:r>
              <a:rPr lang="en-GB" sz="1800" i="1" dirty="0">
                <a:solidFill>
                  <a:srgbClr val="222222"/>
                </a:solidFill>
                <a:effectLst/>
                <a:latin typeface="Calibri (Body)"/>
                <a:ea typeface="Calibri" panose="020F0502020204030204" pitchFamily="34" charset="0"/>
                <a:cs typeface="Times New Roman" panose="02020603050405020304" pitchFamily="18" charset="0"/>
              </a:rPr>
              <a:t>Conducting educational design research</a:t>
            </a:r>
            <a:r>
              <a:rPr lang="en-GB" sz="1800" dirty="0">
                <a:solidFill>
                  <a:srgbClr val="222222"/>
                </a:solidFill>
                <a:effectLst/>
                <a:latin typeface="Calibri (Body)"/>
                <a:ea typeface="Calibri" panose="020F0502020204030204" pitchFamily="34" charset="0"/>
                <a:cs typeface="Times New Roman" panose="02020603050405020304" pitchFamily="18" charset="0"/>
              </a:rPr>
              <a:t>. London: Routledge.</a:t>
            </a:r>
            <a:endParaRPr lang="en-GB" sz="1800" dirty="0">
              <a:effectLst/>
              <a:latin typeface="Calibri (Body)"/>
              <a:ea typeface="Calibri" panose="020F0502020204030204" pitchFamily="34" charset="0"/>
              <a:cs typeface="Times New Roman" panose="02020603050405020304" pitchFamily="18" charset="0"/>
            </a:endParaRPr>
          </a:p>
          <a:p>
            <a:pPr marL="0" indent="0">
              <a:lnSpc>
                <a:spcPct val="120000"/>
              </a:lnSpc>
              <a:buNone/>
            </a:pPr>
            <a:r>
              <a:rPr lang="en-GB" sz="1800" dirty="0">
                <a:solidFill>
                  <a:srgbClr val="222222"/>
                </a:solidFill>
                <a:effectLst/>
                <a:latin typeface="Calibri (Body)"/>
                <a:ea typeface="Calibri" panose="020F0502020204030204" pitchFamily="34" charset="0"/>
                <a:cs typeface="Calibri" panose="020F0502020204030204" pitchFamily="34" charset="0"/>
              </a:rPr>
              <a:t>Mercer, N., Warwick, P., &amp; Ahmed, A. (2017). An oracy assessment toolkit: Linking research and development in the assessment of students' spoken language skills at age 11-12. </a:t>
            </a:r>
            <a:r>
              <a:rPr lang="en-GB" sz="1800" i="1" dirty="0">
                <a:solidFill>
                  <a:srgbClr val="222222"/>
                </a:solidFill>
                <a:effectLst/>
                <a:latin typeface="Calibri (Body)"/>
                <a:ea typeface="Calibri" panose="020F0502020204030204" pitchFamily="34" charset="0"/>
                <a:cs typeface="Calibri" panose="020F0502020204030204" pitchFamily="34" charset="0"/>
              </a:rPr>
              <a:t>Learning and Instruction</a:t>
            </a:r>
            <a:r>
              <a:rPr lang="en-GB" sz="1800" dirty="0">
                <a:solidFill>
                  <a:srgbClr val="222222"/>
                </a:solidFill>
                <a:effectLst/>
                <a:latin typeface="Calibri (Body)"/>
                <a:ea typeface="Calibri" panose="020F0502020204030204" pitchFamily="34" charset="0"/>
                <a:cs typeface="Calibri" panose="020F0502020204030204" pitchFamily="34" charset="0"/>
              </a:rPr>
              <a:t>, </a:t>
            </a:r>
            <a:r>
              <a:rPr lang="en-GB" sz="1800" i="1" dirty="0">
                <a:solidFill>
                  <a:srgbClr val="222222"/>
                </a:solidFill>
                <a:effectLst/>
                <a:latin typeface="Calibri (Body)"/>
                <a:ea typeface="Calibri" panose="020F0502020204030204" pitchFamily="34" charset="0"/>
                <a:cs typeface="Calibri" panose="020F0502020204030204" pitchFamily="34" charset="0"/>
              </a:rPr>
              <a:t>48</a:t>
            </a:r>
            <a:r>
              <a:rPr lang="en-GB" sz="1800" dirty="0">
                <a:solidFill>
                  <a:srgbClr val="222222"/>
                </a:solidFill>
                <a:effectLst/>
                <a:latin typeface="Calibri (Body)"/>
                <a:ea typeface="Calibri" panose="020F0502020204030204" pitchFamily="34" charset="0"/>
                <a:cs typeface="Calibri" panose="020F0502020204030204" pitchFamily="34" charset="0"/>
              </a:rPr>
              <a:t>, 51-60</a:t>
            </a:r>
            <a:r>
              <a:rPr lang="en-GB" sz="1800" dirty="0">
                <a:solidFill>
                  <a:srgbClr val="000000"/>
                </a:solidFill>
                <a:effectLst/>
                <a:latin typeface="Calibri (Body)"/>
                <a:ea typeface="Calibri" panose="020F0502020204030204" pitchFamily="34" charset="0"/>
                <a:cs typeface="Calibri" panose="020F0502020204030204" pitchFamily="34" charset="0"/>
              </a:rPr>
              <a:t>. </a:t>
            </a:r>
            <a:r>
              <a:rPr lang="en-GB" sz="1800" u="none" strike="noStrike" dirty="0">
                <a:effectLst/>
                <a:latin typeface="Calibri (Body)"/>
                <a:ea typeface="Calibri" panose="020F0502020204030204" pitchFamily="34" charset="0"/>
                <a:cs typeface="Calibri" panose="020F0502020204030204" pitchFamily="34" charset="0"/>
                <a:hlinkClick r:id="rId3"/>
              </a:rPr>
              <a:t>https://doi.org/10.1016/j.learninstruc.2016.10.005</a:t>
            </a:r>
            <a:endParaRPr lang="en-GB" sz="1800" u="none" strike="noStrike" dirty="0">
              <a:effectLst/>
              <a:latin typeface="Calibri (Body)"/>
              <a:ea typeface="Calibri" panose="020F0502020204030204" pitchFamily="34" charset="0"/>
              <a:cs typeface="Calibri" panose="020F0502020204030204" pitchFamily="34" charset="0"/>
            </a:endParaRPr>
          </a:p>
          <a:p>
            <a:pPr marL="0" indent="0">
              <a:lnSpc>
                <a:spcPct val="120000"/>
              </a:lnSpc>
              <a:buNone/>
            </a:pPr>
            <a:r>
              <a:rPr lang="en-GB" sz="1800" dirty="0">
                <a:solidFill>
                  <a:srgbClr val="222222"/>
                </a:solidFill>
                <a:effectLst/>
                <a:latin typeface="Calibri (Body)"/>
                <a:ea typeface="Calibri" panose="020F0502020204030204" pitchFamily="34" charset="0"/>
                <a:cs typeface="Times New Roman" panose="02020603050405020304" pitchFamily="18" charset="0"/>
              </a:rPr>
              <a:t>O'Neill, D. K. (2012). Designs that fly: What the history of aeronautics tells us about the future of design-based research in education. </a:t>
            </a:r>
            <a:r>
              <a:rPr lang="en-GB" sz="1800" i="1" dirty="0">
                <a:solidFill>
                  <a:srgbClr val="222222"/>
                </a:solidFill>
                <a:effectLst/>
                <a:latin typeface="Calibri (Body)"/>
                <a:ea typeface="Calibri" panose="020F0502020204030204" pitchFamily="34" charset="0"/>
                <a:cs typeface="Times New Roman" panose="02020603050405020304" pitchFamily="18" charset="0"/>
              </a:rPr>
              <a:t>International Journal of Research &amp; Method in Education</a:t>
            </a:r>
            <a:r>
              <a:rPr lang="en-GB" sz="1800" dirty="0">
                <a:solidFill>
                  <a:srgbClr val="222222"/>
                </a:solidFill>
                <a:effectLst/>
                <a:latin typeface="Calibri (Body)"/>
                <a:ea typeface="Calibri" panose="020F0502020204030204" pitchFamily="34" charset="0"/>
                <a:cs typeface="Times New Roman" panose="02020603050405020304" pitchFamily="18" charset="0"/>
              </a:rPr>
              <a:t>, </a:t>
            </a:r>
            <a:r>
              <a:rPr lang="en-GB" sz="1800" i="1" dirty="0">
                <a:solidFill>
                  <a:srgbClr val="222222"/>
                </a:solidFill>
                <a:effectLst/>
                <a:latin typeface="Calibri (Body)"/>
                <a:ea typeface="Calibri" panose="020F0502020204030204" pitchFamily="34" charset="0"/>
                <a:cs typeface="Times New Roman" panose="02020603050405020304" pitchFamily="18" charset="0"/>
              </a:rPr>
              <a:t>35</a:t>
            </a:r>
            <a:r>
              <a:rPr lang="en-GB" sz="1800" dirty="0">
                <a:solidFill>
                  <a:srgbClr val="222222"/>
                </a:solidFill>
                <a:effectLst/>
                <a:latin typeface="Calibri (Body)"/>
                <a:ea typeface="Calibri" panose="020F0502020204030204" pitchFamily="34" charset="0"/>
                <a:cs typeface="Times New Roman" panose="02020603050405020304" pitchFamily="18" charset="0"/>
              </a:rPr>
              <a:t>(2), 119-140.</a:t>
            </a:r>
            <a:endParaRPr lang="en-GB" sz="1800" dirty="0">
              <a:effectLst/>
              <a:latin typeface="Calibri (Body)"/>
              <a:ea typeface="Calibri" panose="020F0502020204030204" pitchFamily="34" charset="0"/>
              <a:cs typeface="Times New Roman" panose="02020603050405020304" pitchFamily="18" charset="0"/>
            </a:endParaRPr>
          </a:p>
          <a:p>
            <a:pPr marL="0" indent="0">
              <a:lnSpc>
                <a:spcPct val="120000"/>
              </a:lnSpc>
              <a:buNone/>
            </a:pPr>
            <a:r>
              <a:rPr lang="en-GB" sz="1800" dirty="0">
                <a:effectLst/>
                <a:latin typeface="Calibri (Body)"/>
                <a:ea typeface="Calibri" panose="020F0502020204030204" pitchFamily="34" charset="0"/>
                <a:cs typeface="Times New Roman" panose="02020603050405020304" pitchFamily="18" charset="0"/>
              </a:rPr>
              <a:t>O’Neill, G. &amp; Padden, L. (2021): Diversifying assessment methods: Barriers, benefits and enablers. </a:t>
            </a:r>
            <a:r>
              <a:rPr lang="en-GB" sz="1800" i="1" dirty="0">
                <a:effectLst/>
                <a:latin typeface="Calibri (Body)"/>
                <a:ea typeface="Calibri" panose="020F0502020204030204" pitchFamily="34" charset="0"/>
                <a:cs typeface="Times New Roman" panose="02020603050405020304" pitchFamily="18" charset="0"/>
              </a:rPr>
              <a:t>Innovations in Education and Teaching International</a:t>
            </a:r>
            <a:r>
              <a:rPr lang="en-GB" sz="1800" dirty="0">
                <a:effectLst/>
                <a:latin typeface="Calibri (Body)"/>
                <a:ea typeface="Calibri" panose="020F0502020204030204" pitchFamily="34" charset="0"/>
                <a:cs typeface="Times New Roman" panose="02020603050405020304" pitchFamily="18" charset="0"/>
              </a:rPr>
              <a:t>, 1-12. </a:t>
            </a:r>
            <a:r>
              <a:rPr lang="en-GB" sz="1800" dirty="0">
                <a:solidFill>
                  <a:srgbClr val="222222"/>
                </a:solidFill>
                <a:effectLst/>
                <a:latin typeface="Calibri (Body)"/>
                <a:ea typeface="Calibri" panose="020F0502020204030204" pitchFamily="34" charset="0"/>
                <a:cs typeface="Times New Roman" panose="02020603050405020304" pitchFamily="18" charset="0"/>
                <a:hlinkClick r:id="rId4"/>
              </a:rPr>
              <a:t>https://doi.org/</a:t>
            </a:r>
            <a:r>
              <a:rPr lang="en-GB" sz="1800" dirty="0">
                <a:effectLst/>
                <a:latin typeface="Calibri (Body)"/>
                <a:ea typeface="Calibri" panose="020F0502020204030204" pitchFamily="34" charset="0"/>
                <a:cs typeface="Times New Roman" panose="02020603050405020304" pitchFamily="18" charset="0"/>
                <a:hlinkClick r:id="rId4"/>
              </a:rPr>
              <a:t>10.1080/14703297.2021.1880462</a:t>
            </a:r>
            <a:endParaRPr lang="en-GB" sz="1800" dirty="0">
              <a:effectLst/>
              <a:latin typeface="Calibri (Body)"/>
              <a:ea typeface="Calibri" panose="020F0502020204030204" pitchFamily="34" charset="0"/>
              <a:cs typeface="Times New Roman" panose="02020603050405020304" pitchFamily="18" charset="0"/>
            </a:endParaRPr>
          </a:p>
          <a:p>
            <a:pPr marL="0" indent="0">
              <a:lnSpc>
                <a:spcPct val="120000"/>
              </a:lnSpc>
              <a:buNone/>
            </a:pPr>
            <a:r>
              <a:rPr lang="en-GB" sz="1800" dirty="0">
                <a:effectLst/>
                <a:latin typeface="Calibri (Body)"/>
                <a:ea typeface="Calibri" panose="020F0502020204030204" pitchFamily="34" charset="0"/>
                <a:cs typeface="Arial" panose="020B0604020202020204" pitchFamily="34" charset="0"/>
              </a:rPr>
              <a:t>Rudolph, J., Tan, S., &amp; Tan, S. (2022). ChatGPT: Bullshit spewer or the end of traditional assessments in higher education? </a:t>
            </a:r>
            <a:r>
              <a:rPr lang="en-GB" sz="1800" i="1" dirty="0">
                <a:effectLst/>
                <a:latin typeface="Calibri (Body)"/>
                <a:ea typeface="Calibri" panose="020F0502020204030204" pitchFamily="34" charset="0"/>
                <a:cs typeface="Arial" panose="020B0604020202020204" pitchFamily="34" charset="0"/>
              </a:rPr>
              <a:t>Journal of Applied Learning and Teaching</a:t>
            </a:r>
            <a:r>
              <a:rPr lang="en-GB" sz="1800" dirty="0">
                <a:effectLst/>
                <a:latin typeface="Calibri (Body)"/>
                <a:ea typeface="Calibri" panose="020F0502020204030204" pitchFamily="34" charset="0"/>
                <a:cs typeface="Arial" panose="020B0604020202020204" pitchFamily="34" charset="0"/>
              </a:rPr>
              <a:t>, 6(1). </a:t>
            </a:r>
            <a:r>
              <a:rPr lang="en-GB" sz="1800" dirty="0">
                <a:effectLst/>
                <a:latin typeface="Calibri (Body)"/>
                <a:ea typeface="Calibri" panose="020F0502020204030204" pitchFamily="34" charset="0"/>
                <a:cs typeface="Arial" panose="020B0604020202020204" pitchFamily="34" charset="0"/>
                <a:hlinkClick r:id="rId5"/>
              </a:rPr>
              <a:t>https://doi.org/10.37074/jalt.2023.6.1.9</a:t>
            </a:r>
            <a:endParaRPr lang="en-GB" sz="1800" dirty="0">
              <a:effectLst/>
              <a:latin typeface="Calibri (Body)"/>
              <a:ea typeface="Calibri" panose="020F0502020204030204" pitchFamily="34" charset="0"/>
              <a:cs typeface="Arial" panose="020B0604020202020204" pitchFamily="34" charset="0"/>
            </a:endParaRPr>
          </a:p>
          <a:p>
            <a:pPr marL="0" indent="0">
              <a:lnSpc>
                <a:spcPct val="120000"/>
              </a:lnSpc>
              <a:buNone/>
            </a:pPr>
            <a:r>
              <a:rPr lang="en-GB" sz="1800" dirty="0">
                <a:latin typeface="Calibri (Body)"/>
              </a:rPr>
              <a:t>Skorburg, J.A. &amp; White, D.J. (2023). </a:t>
            </a:r>
            <a:r>
              <a:rPr lang="en-GB" sz="1800" i="1" dirty="0">
                <a:latin typeface="Calibri (Body)"/>
              </a:rPr>
              <a:t>Did ChatGPT kill the student essay? </a:t>
            </a:r>
            <a:r>
              <a:rPr lang="en-GB" sz="1800" dirty="0">
                <a:latin typeface="Calibri (Body)"/>
              </a:rPr>
              <a:t>University of Guelph. </a:t>
            </a:r>
            <a:r>
              <a:rPr lang="en-GB" sz="1800" dirty="0">
                <a:latin typeface="Calibri (Body)"/>
                <a:hlinkClick r:id="rId6"/>
              </a:rPr>
              <a:t>https://news.uoguelph.ca/2023/03/did-chatgpt-kill-the-student-essay/</a:t>
            </a:r>
            <a:endParaRPr lang="en-GB" sz="1800" dirty="0">
              <a:latin typeface="Calibri (Body)"/>
            </a:endParaRPr>
          </a:p>
          <a:p>
            <a:pPr marL="0" indent="0">
              <a:buNone/>
            </a:pPr>
            <a:endParaRPr lang="en-GB" sz="1800" dirty="0">
              <a:latin typeface="Calibri (Body)"/>
            </a:endParaRPr>
          </a:p>
        </p:txBody>
      </p:sp>
    </p:spTree>
    <p:extLst>
      <p:ext uri="{BB962C8B-B14F-4D97-AF65-F5344CB8AC3E}">
        <p14:creationId xmlns:p14="http://schemas.microsoft.com/office/powerpoint/2010/main" val="51522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C997-EDBE-CE26-1AF6-71E85A250AF9}"/>
              </a:ext>
            </a:extLst>
          </p:cNvPr>
          <p:cNvSpPr>
            <a:spLocks noGrp="1"/>
          </p:cNvSpPr>
          <p:nvPr>
            <p:ph type="title"/>
          </p:nvPr>
        </p:nvSpPr>
        <p:spPr>
          <a:xfrm>
            <a:off x="838200" y="365126"/>
            <a:ext cx="10515600" cy="496112"/>
          </a:xfrm>
        </p:spPr>
        <p:txBody>
          <a:bodyPr>
            <a:normAutofit fontScale="90000"/>
          </a:bodyPr>
          <a:lstStyle/>
          <a:p>
            <a:pPr algn="ctr"/>
            <a:r>
              <a:rPr lang="en-GB" sz="3600" b="1" i="1" dirty="0"/>
              <a:t>References</a:t>
            </a:r>
          </a:p>
        </p:txBody>
      </p:sp>
      <p:sp>
        <p:nvSpPr>
          <p:cNvPr id="3" name="Content Placeholder 2">
            <a:extLst>
              <a:ext uri="{FF2B5EF4-FFF2-40B4-BE49-F238E27FC236}">
                <a16:creationId xmlns:a16="http://schemas.microsoft.com/office/drawing/2014/main" id="{83176CA0-B1CF-3BA8-620C-09E17ECF4221}"/>
              </a:ext>
            </a:extLst>
          </p:cNvPr>
          <p:cNvSpPr>
            <a:spLocks noGrp="1"/>
          </p:cNvSpPr>
          <p:nvPr>
            <p:ph idx="1"/>
          </p:nvPr>
        </p:nvSpPr>
        <p:spPr>
          <a:xfrm>
            <a:off x="531627" y="1244009"/>
            <a:ext cx="11142921" cy="5248866"/>
          </a:xfrm>
        </p:spPr>
        <p:txBody>
          <a:bodyPr>
            <a:normAutofit/>
          </a:bodyPr>
          <a:lstStyle/>
          <a:p>
            <a:pPr marL="0" indent="0">
              <a:lnSpc>
                <a:spcPct val="120000"/>
              </a:lnSpc>
              <a:buNone/>
            </a:pPr>
            <a:r>
              <a:rPr lang="en-US" sz="1800" b="0" i="0" dirty="0">
                <a:solidFill>
                  <a:srgbClr val="222222"/>
                </a:solidFill>
                <a:effectLst/>
                <a:latin typeface="Calibri (Body)"/>
              </a:rPr>
              <a:t>Tsang, A. (2020). Enhancing learners’ awareness of oral presentation (delivery) skills in the context of self-regulated learning. </a:t>
            </a:r>
            <a:r>
              <a:rPr lang="en-US" sz="1800" b="0" i="1" dirty="0">
                <a:solidFill>
                  <a:srgbClr val="222222"/>
                </a:solidFill>
                <a:effectLst/>
                <a:latin typeface="Calibri (Body)"/>
              </a:rPr>
              <a:t>Active learning in higher education</a:t>
            </a:r>
            <a:r>
              <a:rPr lang="en-US" sz="1800" b="0" i="0" dirty="0">
                <a:solidFill>
                  <a:srgbClr val="222222"/>
                </a:solidFill>
                <a:effectLst/>
                <a:latin typeface="Calibri (Body)"/>
              </a:rPr>
              <a:t>, </a:t>
            </a:r>
            <a:r>
              <a:rPr lang="en-US" sz="1800" b="0" i="1" dirty="0">
                <a:solidFill>
                  <a:srgbClr val="222222"/>
                </a:solidFill>
                <a:effectLst/>
                <a:latin typeface="Calibri (Body)"/>
              </a:rPr>
              <a:t>21</a:t>
            </a:r>
            <a:r>
              <a:rPr lang="en-US" sz="1800" b="0" i="0" dirty="0">
                <a:solidFill>
                  <a:srgbClr val="222222"/>
                </a:solidFill>
                <a:effectLst/>
                <a:latin typeface="Calibri (Body)"/>
              </a:rPr>
              <a:t>(1), 39-50</a:t>
            </a:r>
            <a:r>
              <a:rPr lang="en-US" sz="1800" b="0" i="0" dirty="0">
                <a:effectLst/>
                <a:latin typeface="Calibri (Body)"/>
              </a:rPr>
              <a:t>. </a:t>
            </a:r>
            <a:r>
              <a:rPr lang="en-GB" sz="1800" b="0" i="0" u="none" strike="noStrike" dirty="0">
                <a:effectLst/>
                <a:latin typeface="Calibri (Body)"/>
                <a:hlinkClick r:id="rId3"/>
              </a:rPr>
              <a:t>https://doi.org/10.1177/1469787417731214</a:t>
            </a:r>
            <a:endParaRPr lang="en-GB" sz="1800" dirty="0">
              <a:latin typeface="Calibri (Body)"/>
            </a:endParaRPr>
          </a:p>
          <a:p>
            <a:pPr marL="0" indent="0">
              <a:lnSpc>
                <a:spcPct val="120000"/>
              </a:lnSpc>
              <a:buNone/>
            </a:pPr>
            <a:r>
              <a:rPr lang="en-US" sz="1800" b="0" i="0" u="none" strike="noStrike" baseline="0" dirty="0">
                <a:latin typeface="Calibri (Body)"/>
              </a:rPr>
              <a:t>Vygotsky, L. S. (1986). </a:t>
            </a:r>
            <a:r>
              <a:rPr lang="en-US" sz="1800" b="0" i="1" u="none" strike="noStrike" baseline="0" dirty="0">
                <a:latin typeface="Calibri (Body)"/>
              </a:rPr>
              <a:t>Thought and Language</a:t>
            </a:r>
            <a:r>
              <a:rPr lang="en-US" sz="1800" b="0" i="0" u="none" strike="noStrike" baseline="0" dirty="0">
                <a:latin typeface="Calibri (Body)"/>
              </a:rPr>
              <a:t>. MIT Press.</a:t>
            </a:r>
            <a:endParaRPr lang="en-GB" sz="1800" dirty="0">
              <a:latin typeface="Calibri (Body)"/>
            </a:endParaRPr>
          </a:p>
          <a:p>
            <a:pPr marL="0" indent="0" algn="l">
              <a:buNone/>
            </a:pPr>
            <a:r>
              <a:rPr lang="en-US" sz="1800" b="0" i="0" u="none" strike="noStrike" baseline="0" dirty="0">
                <a:latin typeface="Calibri (Body)"/>
              </a:rPr>
              <a:t>Wilkinson, A. (1965). Spoken English. Edgbaston, University of </a:t>
            </a:r>
            <a:r>
              <a:rPr lang="en-GB" sz="1800" b="0" i="0" u="none" strike="noStrike" baseline="0" dirty="0">
                <a:latin typeface="Calibri (Body)"/>
              </a:rPr>
              <a:t>Birmingham</a:t>
            </a:r>
            <a:r>
              <a:rPr lang="en-GB" sz="1800" dirty="0">
                <a:latin typeface="Calibri (Body)"/>
              </a:rPr>
              <a:t>.</a:t>
            </a:r>
          </a:p>
          <a:p>
            <a:pPr marL="0" indent="0">
              <a:lnSpc>
                <a:spcPct val="120000"/>
              </a:lnSpc>
              <a:buNone/>
            </a:pPr>
            <a:r>
              <a:rPr lang="en-GB" sz="1800" dirty="0">
                <a:effectLst/>
                <a:latin typeface="Calibri (Body)"/>
                <a:ea typeface="Calibri" panose="020F0502020204030204" pitchFamily="34" charset="0"/>
                <a:cs typeface="Times New Roman" panose="02020603050405020304" pitchFamily="18" charset="0"/>
              </a:rPr>
              <a:t>Wingate, U. (2012). ‘Argument!’ helping students understand what essay writing is about. </a:t>
            </a:r>
            <a:r>
              <a:rPr lang="en-GB" sz="1800" i="1" dirty="0">
                <a:effectLst/>
                <a:latin typeface="Calibri (Body)"/>
                <a:ea typeface="Calibri" panose="020F0502020204030204" pitchFamily="34" charset="0"/>
                <a:cs typeface="Times New Roman" panose="02020603050405020304" pitchFamily="18" charset="0"/>
              </a:rPr>
              <a:t>Journal of English for academic purposes</a:t>
            </a:r>
            <a:r>
              <a:rPr lang="en-GB" sz="1800" dirty="0">
                <a:effectLst/>
                <a:latin typeface="Calibri (Body)"/>
                <a:ea typeface="Calibri" panose="020F0502020204030204" pitchFamily="34" charset="0"/>
                <a:cs typeface="Times New Roman" panose="02020603050405020304" pitchFamily="18" charset="0"/>
              </a:rPr>
              <a:t>, </a:t>
            </a:r>
            <a:r>
              <a:rPr lang="en-GB" sz="1800" i="1" dirty="0">
                <a:effectLst/>
                <a:latin typeface="Calibri (Body)"/>
                <a:ea typeface="Calibri" panose="020F0502020204030204" pitchFamily="34" charset="0"/>
                <a:cs typeface="Times New Roman" panose="02020603050405020304" pitchFamily="18" charset="0"/>
              </a:rPr>
              <a:t>11</a:t>
            </a:r>
            <a:r>
              <a:rPr lang="en-GB" sz="1800" dirty="0">
                <a:effectLst/>
                <a:latin typeface="Calibri (Body)"/>
                <a:ea typeface="Calibri" panose="020F0502020204030204" pitchFamily="34" charset="0"/>
                <a:cs typeface="Times New Roman" panose="02020603050405020304" pitchFamily="18" charset="0"/>
              </a:rPr>
              <a:t>(2), 145-154. </a:t>
            </a:r>
            <a:r>
              <a:rPr lang="en-GB" sz="1800" b="0" i="0" u="none" strike="noStrike" dirty="0">
                <a:solidFill>
                  <a:srgbClr val="2E2E2E"/>
                </a:solidFill>
                <a:effectLst/>
                <a:latin typeface="Calibri (Body)"/>
                <a:hlinkClick r:id="rId4"/>
              </a:rPr>
              <a:t>https://doi.org/10.1016/j.jeap.2011.11.001</a:t>
            </a:r>
            <a:endParaRPr lang="en-GB" sz="1800" b="0" i="0" u="none" strike="noStrike" dirty="0">
              <a:solidFill>
                <a:srgbClr val="2E2E2E"/>
              </a:solidFill>
              <a:effectLst/>
              <a:latin typeface="Calibri (Body)"/>
            </a:endParaRPr>
          </a:p>
          <a:p>
            <a:pPr marL="0" indent="0">
              <a:lnSpc>
                <a:spcPct val="120000"/>
              </a:lnSpc>
              <a:buNone/>
            </a:pPr>
            <a:r>
              <a:rPr lang="en-GB" sz="1800" dirty="0">
                <a:latin typeface="Calibri (Body)"/>
              </a:rPr>
              <a:t>Zaretsky, R. (2023, January 12). </a:t>
            </a:r>
            <a:r>
              <a:rPr lang="en-GB" sz="1800" i="1" dirty="0">
                <a:latin typeface="Calibri (Body)"/>
              </a:rPr>
              <a:t>Words, words, words. What does the advent of ChatGPT mean for already beleaguered teachers? </a:t>
            </a:r>
            <a:r>
              <a:rPr lang="en-GB" sz="1800" dirty="0">
                <a:latin typeface="Calibri (Body)"/>
              </a:rPr>
              <a:t>The American Scholar. </a:t>
            </a:r>
            <a:r>
              <a:rPr lang="en-GB" sz="1800" dirty="0">
                <a:latin typeface="Calibri (Body)"/>
                <a:hlinkClick r:id="rId5"/>
              </a:rPr>
              <a:t>https://theamericanscholar.org/words-words-words/</a:t>
            </a:r>
            <a:endParaRPr lang="en-GB" sz="1800" dirty="0">
              <a:latin typeface="Calibri (Body)"/>
            </a:endParaRPr>
          </a:p>
          <a:p>
            <a:pPr marL="0" indent="0">
              <a:lnSpc>
                <a:spcPct val="120000"/>
              </a:lnSpc>
              <a:buNone/>
            </a:pPr>
            <a:endParaRPr lang="en-GB" sz="1800" dirty="0">
              <a:latin typeface="Calibri (Body)"/>
            </a:endParaRPr>
          </a:p>
          <a:p>
            <a:endParaRPr lang="en-GB" sz="1800" dirty="0">
              <a:latin typeface="Calibri (Body)"/>
            </a:endParaRPr>
          </a:p>
        </p:txBody>
      </p:sp>
    </p:spTree>
    <p:extLst>
      <p:ext uri="{BB962C8B-B14F-4D97-AF65-F5344CB8AC3E}">
        <p14:creationId xmlns:p14="http://schemas.microsoft.com/office/powerpoint/2010/main" val="3241263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CB22-A2D0-1169-E94F-93B70A2ED024}"/>
              </a:ext>
            </a:extLst>
          </p:cNvPr>
          <p:cNvSpPr>
            <a:spLocks noGrp="1"/>
          </p:cNvSpPr>
          <p:nvPr>
            <p:ph type="title"/>
          </p:nvPr>
        </p:nvSpPr>
        <p:spPr>
          <a:xfrm>
            <a:off x="1040219" y="2268353"/>
            <a:ext cx="10515600" cy="1325563"/>
          </a:xfrm>
        </p:spPr>
        <p:txBody>
          <a:bodyPr/>
          <a:lstStyle/>
          <a:p>
            <a:r>
              <a:rPr lang="en-GB" b="1" i="1" dirty="0"/>
              <a:t>Appendix (useful documents/slides for Q&amp;A)</a:t>
            </a:r>
          </a:p>
        </p:txBody>
      </p:sp>
    </p:spTree>
    <p:extLst>
      <p:ext uri="{BB962C8B-B14F-4D97-AF65-F5344CB8AC3E}">
        <p14:creationId xmlns:p14="http://schemas.microsoft.com/office/powerpoint/2010/main" val="383320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25390B-0F86-5CF2-EFCF-30B85BB44577}"/>
              </a:ext>
            </a:extLst>
          </p:cNvPr>
          <p:cNvSpPr>
            <a:spLocks noGrp="1"/>
          </p:cNvSpPr>
          <p:nvPr>
            <p:ph type="title"/>
          </p:nvPr>
        </p:nvSpPr>
        <p:spPr>
          <a:xfrm>
            <a:off x="838200" y="365125"/>
            <a:ext cx="10515600" cy="1325563"/>
          </a:xfrm>
        </p:spPr>
        <p:txBody>
          <a:bodyPr>
            <a:normAutofit/>
          </a:bodyPr>
          <a:lstStyle/>
          <a:p>
            <a:r>
              <a:rPr lang="en-GB" b="1" dirty="0"/>
              <a:t>The right to deconstruct …</a:t>
            </a:r>
          </a:p>
        </p:txBody>
      </p:sp>
      <p:sp>
        <p:nvSpPr>
          <p:cNvPr id="3" name="Content Placeholder 2">
            <a:extLst>
              <a:ext uri="{FF2B5EF4-FFF2-40B4-BE49-F238E27FC236}">
                <a16:creationId xmlns:a16="http://schemas.microsoft.com/office/drawing/2014/main" id="{47E710D7-E639-EE75-1320-D0B8D4ADEAE6}"/>
              </a:ext>
            </a:extLst>
          </p:cNvPr>
          <p:cNvSpPr>
            <a:spLocks noGrp="1"/>
          </p:cNvSpPr>
          <p:nvPr>
            <p:ph idx="1"/>
          </p:nvPr>
        </p:nvSpPr>
        <p:spPr>
          <a:xfrm>
            <a:off x="558265" y="1578544"/>
            <a:ext cx="6785811" cy="1646920"/>
          </a:xfrm>
        </p:spPr>
        <p:txBody>
          <a:bodyPr>
            <a:normAutofit/>
          </a:bodyPr>
          <a:lstStyle/>
          <a:p>
            <a:pPr marL="0" indent="0">
              <a:buNone/>
            </a:pPr>
            <a:r>
              <a:rPr lang="en-GB" sz="2000" i="1" dirty="0">
                <a:effectLst/>
                <a:latin typeface="Calibri" panose="020F0502020204030204" pitchFamily="34" charset="0"/>
                <a:ea typeface="Calibri" panose="020F0502020204030204" pitchFamily="34" charset="0"/>
              </a:rPr>
              <a:t>‘</a:t>
            </a:r>
            <a:r>
              <a:rPr lang="en-GB" sz="2000" i="1" dirty="0">
                <a:solidFill>
                  <a:srgbClr val="002060"/>
                </a:solidFill>
                <a:effectLst/>
                <a:latin typeface="Calibri" panose="020F0502020204030204" pitchFamily="34" charset="0"/>
                <a:ea typeface="Calibri" panose="020F0502020204030204" pitchFamily="34" charset="0"/>
              </a:rPr>
              <a:t>Alternative assessment certainly fits with the theme of deconstructing EAP. However, given the nature of EAP is to support students in their studies, it is unclear how preparing students for an assessment format that they will not encounter in their studies will benefit them.’ </a:t>
            </a:r>
            <a:r>
              <a:rPr lang="en-GB" sz="2000" dirty="0">
                <a:solidFill>
                  <a:srgbClr val="002060"/>
                </a:solidFill>
                <a:effectLst/>
                <a:latin typeface="Calibri" panose="020F0502020204030204" pitchFamily="34" charset="0"/>
                <a:ea typeface="Calibri" panose="020F0502020204030204" pitchFamily="34" charset="0"/>
              </a:rPr>
              <a:t>(reviewer’s comment)</a:t>
            </a:r>
          </a:p>
          <a:p>
            <a:pPr marL="0" indent="0">
              <a:buNone/>
            </a:pPr>
            <a:endParaRPr lang="en-US" sz="1400" dirty="0"/>
          </a:p>
        </p:txBody>
      </p:sp>
      <p:sp>
        <p:nvSpPr>
          <p:cNvPr id="8" name="TextBox 7">
            <a:extLst>
              <a:ext uri="{FF2B5EF4-FFF2-40B4-BE49-F238E27FC236}">
                <a16:creationId xmlns:a16="http://schemas.microsoft.com/office/drawing/2014/main" id="{F10CCED1-EA0D-8038-D1F7-E8A08E9B4828}"/>
              </a:ext>
            </a:extLst>
          </p:cNvPr>
          <p:cNvSpPr txBox="1"/>
          <p:nvPr/>
        </p:nvSpPr>
        <p:spPr>
          <a:xfrm>
            <a:off x="8461007" y="2917687"/>
            <a:ext cx="3040781" cy="307777"/>
          </a:xfrm>
          <a:prstGeom prst="rect">
            <a:avLst/>
          </a:prstGeom>
          <a:noFill/>
        </p:spPr>
        <p:txBody>
          <a:bodyPr wrap="square">
            <a:spAutoFit/>
          </a:bodyPr>
          <a:lstStyle/>
          <a:p>
            <a:r>
              <a:rPr lang="en-US" sz="1400" dirty="0"/>
              <a:t>Photo by Paolo Candelo on Unsplashed </a:t>
            </a:r>
            <a:endParaRPr lang="en-GB" sz="1400" dirty="0"/>
          </a:p>
        </p:txBody>
      </p:sp>
      <p:pic>
        <p:nvPicPr>
          <p:cNvPr id="23" name="Picture 22" descr="Diagram&#10;&#10;Description automatically generated with medium confidence">
            <a:extLst>
              <a:ext uri="{FF2B5EF4-FFF2-40B4-BE49-F238E27FC236}">
                <a16:creationId xmlns:a16="http://schemas.microsoft.com/office/drawing/2014/main" id="{F76E67BF-3C7C-CBAB-67FC-7D6859F60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213" y="0"/>
            <a:ext cx="4408370" cy="2916455"/>
          </a:xfrm>
          <a:prstGeom prst="rect">
            <a:avLst/>
          </a:prstGeom>
        </p:spPr>
      </p:pic>
      <p:sp>
        <p:nvSpPr>
          <p:cNvPr id="26" name="TextBox 25">
            <a:extLst>
              <a:ext uri="{FF2B5EF4-FFF2-40B4-BE49-F238E27FC236}">
                <a16:creationId xmlns:a16="http://schemas.microsoft.com/office/drawing/2014/main" id="{1623F8CB-80C4-F03C-0604-97733FC76566}"/>
              </a:ext>
            </a:extLst>
          </p:cNvPr>
          <p:cNvSpPr txBox="1"/>
          <p:nvPr/>
        </p:nvSpPr>
        <p:spPr>
          <a:xfrm>
            <a:off x="386695" y="3527428"/>
            <a:ext cx="11415562" cy="2893100"/>
          </a:xfrm>
          <a:prstGeom prst="rect">
            <a:avLst/>
          </a:prstGeom>
          <a:noFill/>
        </p:spPr>
        <p:txBody>
          <a:bodyPr wrap="square" rtlCol="0">
            <a:spAutoFit/>
          </a:bodyPr>
          <a:lstStyle/>
          <a:p>
            <a:pPr>
              <a:buFont typeface="Wingdings" panose="05000000000000000000" pitchFamily="2" charset="2"/>
              <a:buChar char="Ø"/>
            </a:pPr>
            <a:endParaRPr lang="en-US" sz="2000" dirty="0"/>
          </a:p>
          <a:p>
            <a:pPr>
              <a:buFont typeface="Wingdings" panose="05000000000000000000" pitchFamily="2" charset="2"/>
              <a:buChar char="Ø"/>
            </a:pPr>
            <a:r>
              <a:rPr lang="en-US" sz="2000" dirty="0"/>
              <a:t>‘</a:t>
            </a:r>
            <a:r>
              <a:rPr lang="en-US" sz="2400" dirty="0"/>
              <a:t>If EAP is considered a field, and not a ‘peripheral support service’ (Ding and Bruce, 2017, p.3) or other often deprecating terms, then it is a legitimate academic discipline in which research and publication are component parts, integrated with teaching.’ </a:t>
            </a:r>
            <a:r>
              <a:rPr lang="en-US" dirty="0"/>
              <a:t>(Davis, 2019, p.2)</a:t>
            </a:r>
          </a:p>
          <a:p>
            <a:pPr>
              <a:buFont typeface="Wingdings" panose="05000000000000000000" pitchFamily="2" charset="2"/>
              <a:buChar char="Ø"/>
            </a:pPr>
            <a:endParaRPr lang="en-US" sz="2400" dirty="0"/>
          </a:p>
          <a:p>
            <a:endParaRPr lang="en-US" sz="2400" dirty="0"/>
          </a:p>
          <a:p>
            <a:pPr>
              <a:buFont typeface="Wingdings" panose="05000000000000000000" pitchFamily="2" charset="2"/>
              <a:buChar char="Ø"/>
            </a:pPr>
            <a:r>
              <a:rPr lang="en-US" sz="2400" dirty="0"/>
              <a:t> Can EAP practitioners be equal participants in HE assessment research?</a:t>
            </a:r>
            <a:endParaRPr lang="en-GB" sz="2400" dirty="0"/>
          </a:p>
          <a:p>
            <a:endParaRPr lang="en-GB" dirty="0"/>
          </a:p>
        </p:txBody>
      </p:sp>
    </p:spTree>
    <p:extLst>
      <p:ext uri="{BB962C8B-B14F-4D97-AF65-F5344CB8AC3E}">
        <p14:creationId xmlns:p14="http://schemas.microsoft.com/office/powerpoint/2010/main" val="9433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2">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4" descr="White puzzle with one red piece">
            <a:extLst>
              <a:ext uri="{FF2B5EF4-FFF2-40B4-BE49-F238E27FC236}">
                <a16:creationId xmlns:a16="http://schemas.microsoft.com/office/drawing/2014/main" id="{86DC5777-BECC-6159-ECA5-816879ABD91F}"/>
              </a:ext>
            </a:extLst>
          </p:cNvPr>
          <p:cNvPicPr>
            <a:picLocks noChangeAspect="1"/>
          </p:cNvPicPr>
          <p:nvPr/>
        </p:nvPicPr>
        <p:blipFill rotWithShape="1">
          <a:blip r:embed="rId2"/>
          <a:srcRect/>
          <a:stretch/>
        </p:blipFill>
        <p:spPr>
          <a:xfrm>
            <a:off x="1" y="1"/>
            <a:ext cx="12192000" cy="6857999"/>
          </a:xfrm>
          <a:prstGeom prst="rect">
            <a:avLst/>
          </a:prstGeom>
        </p:spPr>
      </p:pic>
      <p:sp useBgFill="1">
        <p:nvSpPr>
          <p:cNvPr id="49" name="Freeform: Shape 24">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AAFEFD-CEE0-E5CA-9258-659CD48278CE}"/>
              </a:ext>
            </a:extLst>
          </p:cNvPr>
          <p:cNvSpPr>
            <a:spLocks noGrp="1"/>
          </p:cNvSpPr>
          <p:nvPr>
            <p:ph type="title"/>
          </p:nvPr>
        </p:nvSpPr>
        <p:spPr>
          <a:xfrm>
            <a:off x="872603" y="1071350"/>
            <a:ext cx="4940368" cy="1339382"/>
          </a:xfrm>
        </p:spPr>
        <p:txBody>
          <a:bodyPr>
            <a:normAutofit/>
          </a:bodyPr>
          <a:lstStyle/>
          <a:p>
            <a:pPr algn="ctr"/>
            <a:r>
              <a:rPr lang="en-GB" sz="3200" b="1" i="1" dirty="0"/>
              <a:t>The underlying ‘spirit’ of the enquiry</a:t>
            </a:r>
          </a:p>
        </p:txBody>
      </p:sp>
      <p:sp>
        <p:nvSpPr>
          <p:cNvPr id="5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D3C7BA6-537D-5FE8-C6F4-E16B139C1EBE}"/>
              </a:ext>
            </a:extLst>
          </p:cNvPr>
          <p:cNvSpPr>
            <a:spLocks noGrp="1"/>
          </p:cNvSpPr>
          <p:nvPr>
            <p:ph idx="1"/>
          </p:nvPr>
        </p:nvSpPr>
        <p:spPr>
          <a:xfrm>
            <a:off x="872603" y="2547257"/>
            <a:ext cx="4940368" cy="3109740"/>
          </a:xfrm>
        </p:spPr>
        <p:txBody>
          <a:bodyPr anchor="ctr">
            <a:normAutofit/>
          </a:bodyPr>
          <a:lstStyle/>
          <a:p>
            <a:pPr marL="0" indent="0">
              <a:buNone/>
            </a:pPr>
            <a:r>
              <a:rPr lang="en-GB" sz="2000" b="1" dirty="0"/>
              <a:t>Critical friend: </a:t>
            </a:r>
            <a:r>
              <a:rPr lang="en-GB" sz="2000" dirty="0"/>
              <a:t>‘If it’s never been done before, maybe it cannot be done…’</a:t>
            </a:r>
          </a:p>
          <a:p>
            <a:pPr marL="0" indent="0">
              <a:buNone/>
            </a:pPr>
            <a:r>
              <a:rPr lang="en-GB" sz="2000" b="1" dirty="0"/>
              <a:t>Me: </a:t>
            </a:r>
            <a:r>
              <a:rPr lang="en-GB" sz="2000" dirty="0"/>
              <a:t>‘Maybe it cannot. But why don’t we try?’</a:t>
            </a:r>
          </a:p>
          <a:p>
            <a:pPr marL="0" indent="0">
              <a:buNone/>
            </a:pPr>
            <a:r>
              <a:rPr lang="en-US" sz="2000" b="1" dirty="0">
                <a:effectLst/>
                <a:latin typeface="Calibri (Body)"/>
                <a:ea typeface="Calibri" panose="020F0502020204030204" pitchFamily="34" charset="0"/>
              </a:rPr>
              <a:t>O’Neil</a:t>
            </a:r>
            <a:r>
              <a:rPr lang="en-US" sz="2000" dirty="0">
                <a:effectLst/>
                <a:latin typeface="Calibri (Body)"/>
                <a:ea typeface="Calibri" panose="020F0502020204030204" pitchFamily="34" charset="0"/>
              </a:rPr>
              <a:t> (2012, p.134)</a:t>
            </a:r>
            <a:r>
              <a:rPr lang="en-US" sz="2000" b="1" dirty="0">
                <a:effectLst/>
                <a:latin typeface="Calibri (Body)"/>
                <a:ea typeface="Calibri" panose="020F0502020204030204" pitchFamily="34" charset="0"/>
              </a:rPr>
              <a:t>: </a:t>
            </a:r>
            <a:r>
              <a:rPr lang="en-US" sz="2000" dirty="0">
                <a:effectLst/>
                <a:latin typeface="Calibri (Body)"/>
                <a:ea typeface="Calibri" panose="020F0502020204030204" pitchFamily="34" charset="0"/>
              </a:rPr>
              <a:t>‘</a:t>
            </a:r>
            <a:r>
              <a:rPr lang="en-US" sz="2000" dirty="0">
                <a:latin typeface="Calibri (Body)"/>
                <a:ea typeface="Calibri" panose="020F0502020204030204" pitchFamily="34" charset="0"/>
              </a:rPr>
              <a:t>F</a:t>
            </a:r>
            <a:r>
              <a:rPr lang="en-US" sz="2000" dirty="0">
                <a:effectLst/>
                <a:latin typeface="Calibri (Body)"/>
                <a:ea typeface="Calibri" panose="020F0502020204030204" pitchFamily="34" charset="0"/>
              </a:rPr>
              <a:t>ail early, fail often and report it’. </a:t>
            </a:r>
            <a:endParaRPr lang="en-GB" sz="2000" dirty="0">
              <a:latin typeface="Calibri (Body)"/>
            </a:endParaRPr>
          </a:p>
          <a:p>
            <a:endParaRPr lang="en-GB" sz="2000" dirty="0"/>
          </a:p>
        </p:txBody>
      </p:sp>
    </p:spTree>
    <p:extLst>
      <p:ext uri="{BB962C8B-B14F-4D97-AF65-F5344CB8AC3E}">
        <p14:creationId xmlns:p14="http://schemas.microsoft.com/office/powerpoint/2010/main" val="410809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Diagram, text&#10;&#10;Description automatically generated">
            <a:extLst>
              <a:ext uri="{FF2B5EF4-FFF2-40B4-BE49-F238E27FC236}">
                <a16:creationId xmlns:a16="http://schemas.microsoft.com/office/drawing/2014/main" id="{E5B0AA7A-85F7-6797-05D4-BF96C7975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465" y="116958"/>
            <a:ext cx="6092456" cy="6655982"/>
          </a:xfrm>
          <a:prstGeom prst="rect">
            <a:avLst/>
          </a:prstGeom>
        </p:spPr>
      </p:pic>
      <p:sp>
        <p:nvSpPr>
          <p:cNvPr id="4" name="TextBox 3">
            <a:extLst>
              <a:ext uri="{FF2B5EF4-FFF2-40B4-BE49-F238E27FC236}">
                <a16:creationId xmlns:a16="http://schemas.microsoft.com/office/drawing/2014/main" id="{B3C89A01-D092-6322-2F64-94F3F5B6EAB4}"/>
              </a:ext>
            </a:extLst>
          </p:cNvPr>
          <p:cNvSpPr txBox="1"/>
          <p:nvPr/>
        </p:nvSpPr>
        <p:spPr>
          <a:xfrm>
            <a:off x="287079" y="2817628"/>
            <a:ext cx="3338623" cy="1261884"/>
          </a:xfrm>
          <a:prstGeom prst="rect">
            <a:avLst/>
          </a:prstGeom>
          <a:noFill/>
        </p:spPr>
        <p:txBody>
          <a:bodyPr wrap="square" rtlCol="0">
            <a:spAutoFit/>
          </a:bodyPr>
          <a:lstStyle/>
          <a:p>
            <a:r>
              <a:rPr lang="en-GB" sz="2800" b="1" dirty="0">
                <a:solidFill>
                  <a:schemeClr val="bg1"/>
                </a:solidFill>
              </a:rPr>
              <a:t>Cambridge Oracy Skills Framework </a:t>
            </a:r>
            <a:r>
              <a:rPr lang="en-GB" sz="2000" b="1" dirty="0">
                <a:solidFill>
                  <a:schemeClr val="bg1"/>
                </a:solidFill>
              </a:rPr>
              <a:t>(Mercer et al, 2017, p.54)</a:t>
            </a:r>
          </a:p>
        </p:txBody>
      </p:sp>
      <p:sp>
        <p:nvSpPr>
          <p:cNvPr id="5" name="TextBox 4">
            <a:extLst>
              <a:ext uri="{FF2B5EF4-FFF2-40B4-BE49-F238E27FC236}">
                <a16:creationId xmlns:a16="http://schemas.microsoft.com/office/drawing/2014/main" id="{56616F91-38EA-24D2-DC42-DA7CCFF18107}"/>
              </a:ext>
            </a:extLst>
          </p:cNvPr>
          <p:cNvSpPr txBox="1"/>
          <p:nvPr/>
        </p:nvSpPr>
        <p:spPr>
          <a:xfrm>
            <a:off x="777640" y="383757"/>
            <a:ext cx="3124510" cy="923330"/>
          </a:xfrm>
          <a:prstGeom prst="rect">
            <a:avLst/>
          </a:prstGeom>
          <a:noFill/>
        </p:spPr>
        <p:txBody>
          <a:bodyPr wrap="square" rtlCol="0">
            <a:spAutoFit/>
          </a:bodyPr>
          <a:lstStyle/>
          <a:p>
            <a:r>
              <a:rPr lang="en-GB" i="1" dirty="0">
                <a:solidFill>
                  <a:schemeClr val="bg1"/>
                </a:solidFill>
              </a:rPr>
              <a:t>In ‘oral essay’, students would draw upon some of these skills, but not all.</a:t>
            </a:r>
          </a:p>
        </p:txBody>
      </p:sp>
    </p:spTree>
    <p:extLst>
      <p:ext uri="{BB962C8B-B14F-4D97-AF65-F5344CB8AC3E}">
        <p14:creationId xmlns:p14="http://schemas.microsoft.com/office/powerpoint/2010/main" val="311146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Table&#10;&#10;Description automatically generated">
            <a:extLst>
              <a:ext uri="{FF2B5EF4-FFF2-40B4-BE49-F238E27FC236}">
                <a16:creationId xmlns:a16="http://schemas.microsoft.com/office/drawing/2014/main" id="{8819C865-255C-BC6E-7B14-55437C058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840" y="1212113"/>
            <a:ext cx="7711462" cy="4800466"/>
          </a:xfrm>
          <a:prstGeom prst="rect">
            <a:avLst/>
          </a:prstGeom>
        </p:spPr>
      </p:pic>
      <p:sp>
        <p:nvSpPr>
          <p:cNvPr id="4" name="TextBox 3">
            <a:extLst>
              <a:ext uri="{FF2B5EF4-FFF2-40B4-BE49-F238E27FC236}">
                <a16:creationId xmlns:a16="http://schemas.microsoft.com/office/drawing/2014/main" id="{9CCAA1CF-FA8A-DF3B-386E-E6240D763235}"/>
              </a:ext>
            </a:extLst>
          </p:cNvPr>
          <p:cNvSpPr txBox="1"/>
          <p:nvPr/>
        </p:nvSpPr>
        <p:spPr>
          <a:xfrm>
            <a:off x="770861" y="3245645"/>
            <a:ext cx="2934586" cy="1138773"/>
          </a:xfrm>
          <a:prstGeom prst="rect">
            <a:avLst/>
          </a:prstGeom>
          <a:noFill/>
        </p:spPr>
        <p:txBody>
          <a:bodyPr wrap="square" rtlCol="0">
            <a:spAutoFit/>
          </a:bodyPr>
          <a:lstStyle/>
          <a:p>
            <a:r>
              <a:rPr lang="en-GB" sz="2400" b="1" dirty="0">
                <a:solidFill>
                  <a:schemeClr val="bg1"/>
                </a:solidFill>
              </a:rPr>
              <a:t>Joughin’s dimensions of oral assessment </a:t>
            </a:r>
            <a:r>
              <a:rPr lang="en-GB" sz="2000" b="1" dirty="0">
                <a:solidFill>
                  <a:schemeClr val="bg1"/>
                </a:solidFill>
              </a:rPr>
              <a:t>(1998, p.368)</a:t>
            </a:r>
          </a:p>
        </p:txBody>
      </p:sp>
      <p:sp>
        <p:nvSpPr>
          <p:cNvPr id="5" name="TextBox 4">
            <a:extLst>
              <a:ext uri="{FF2B5EF4-FFF2-40B4-BE49-F238E27FC236}">
                <a16:creationId xmlns:a16="http://schemas.microsoft.com/office/drawing/2014/main" id="{10148887-EE37-F6CE-44EA-ECBF35A89F73}"/>
              </a:ext>
            </a:extLst>
          </p:cNvPr>
          <p:cNvSpPr txBox="1"/>
          <p:nvPr/>
        </p:nvSpPr>
        <p:spPr>
          <a:xfrm>
            <a:off x="574158" y="383757"/>
            <a:ext cx="3327992" cy="646331"/>
          </a:xfrm>
          <a:prstGeom prst="rect">
            <a:avLst/>
          </a:prstGeom>
          <a:noFill/>
        </p:spPr>
        <p:txBody>
          <a:bodyPr wrap="square" rtlCol="0">
            <a:spAutoFit/>
          </a:bodyPr>
          <a:lstStyle/>
          <a:p>
            <a:r>
              <a:rPr lang="en-GB" i="1" dirty="0">
                <a:solidFill>
                  <a:schemeClr val="bg1"/>
                </a:solidFill>
              </a:rPr>
              <a:t>‘Oral essay’ can be positioned within the proposed dimensions.</a:t>
            </a:r>
          </a:p>
        </p:txBody>
      </p:sp>
    </p:spTree>
    <p:extLst>
      <p:ext uri="{BB962C8B-B14F-4D97-AF65-F5344CB8AC3E}">
        <p14:creationId xmlns:p14="http://schemas.microsoft.com/office/powerpoint/2010/main" val="3559780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Diagram&#10;&#10;Description automatically generated with medium confidence">
            <a:extLst>
              <a:ext uri="{FF2B5EF4-FFF2-40B4-BE49-F238E27FC236}">
                <a16:creationId xmlns:a16="http://schemas.microsoft.com/office/drawing/2014/main" id="{C5A0D4B6-E923-4D32-AEB0-10691EC5FC25}"/>
              </a:ext>
            </a:extLst>
          </p:cNvPr>
          <p:cNvPicPr>
            <a:picLocks noChangeAspect="1"/>
          </p:cNvPicPr>
          <p:nvPr/>
        </p:nvPicPr>
        <p:blipFill rotWithShape="1">
          <a:blip r:embed="rId3">
            <a:extLst>
              <a:ext uri="{28A0092B-C50C-407E-A947-70E740481C1C}">
                <a14:useLocalDpi xmlns:a14="http://schemas.microsoft.com/office/drawing/2010/main" val="0"/>
              </a:ext>
            </a:extLst>
          </a:blip>
          <a:srcRect l="13743" t="5631" r="22137" b="8769"/>
          <a:stretch/>
        </p:blipFill>
        <p:spPr>
          <a:xfrm>
            <a:off x="4284921" y="903767"/>
            <a:ext cx="7240815" cy="4705278"/>
          </a:xfrm>
          <a:prstGeom prst="rect">
            <a:avLst/>
          </a:prstGeom>
        </p:spPr>
      </p:pic>
      <p:sp>
        <p:nvSpPr>
          <p:cNvPr id="4" name="TextBox 3">
            <a:extLst>
              <a:ext uri="{FF2B5EF4-FFF2-40B4-BE49-F238E27FC236}">
                <a16:creationId xmlns:a16="http://schemas.microsoft.com/office/drawing/2014/main" id="{8C5F1D77-8105-2C99-A74D-404F54ADF04E}"/>
              </a:ext>
            </a:extLst>
          </p:cNvPr>
          <p:cNvSpPr txBox="1"/>
          <p:nvPr/>
        </p:nvSpPr>
        <p:spPr>
          <a:xfrm>
            <a:off x="730969" y="2841104"/>
            <a:ext cx="2576666" cy="1261884"/>
          </a:xfrm>
          <a:prstGeom prst="rect">
            <a:avLst/>
          </a:prstGeom>
          <a:noFill/>
        </p:spPr>
        <p:txBody>
          <a:bodyPr wrap="square" rtlCol="0">
            <a:spAutoFit/>
          </a:bodyPr>
          <a:lstStyle/>
          <a:p>
            <a:r>
              <a:rPr lang="en-GB" sz="2800" b="1" dirty="0">
                <a:solidFill>
                  <a:schemeClr val="bg1"/>
                </a:solidFill>
              </a:rPr>
              <a:t>Essay writing framework </a:t>
            </a:r>
            <a:r>
              <a:rPr lang="en-GB" sz="2000" b="1" dirty="0">
                <a:solidFill>
                  <a:schemeClr val="bg1"/>
                </a:solidFill>
              </a:rPr>
              <a:t>(Wingate, 2012, p.153)</a:t>
            </a:r>
          </a:p>
        </p:txBody>
      </p:sp>
      <p:sp>
        <p:nvSpPr>
          <p:cNvPr id="13" name="TextBox 12">
            <a:extLst>
              <a:ext uri="{FF2B5EF4-FFF2-40B4-BE49-F238E27FC236}">
                <a16:creationId xmlns:a16="http://schemas.microsoft.com/office/drawing/2014/main" id="{2A8D3A9A-5B00-C629-A8D6-4CC22F9A3C24}"/>
              </a:ext>
            </a:extLst>
          </p:cNvPr>
          <p:cNvSpPr txBox="1"/>
          <p:nvPr/>
        </p:nvSpPr>
        <p:spPr>
          <a:xfrm>
            <a:off x="730969" y="715498"/>
            <a:ext cx="3124510" cy="646331"/>
          </a:xfrm>
          <a:prstGeom prst="rect">
            <a:avLst/>
          </a:prstGeom>
          <a:noFill/>
        </p:spPr>
        <p:txBody>
          <a:bodyPr wrap="square" rtlCol="0">
            <a:spAutoFit/>
          </a:bodyPr>
          <a:lstStyle/>
          <a:p>
            <a:r>
              <a:rPr lang="en-GB" i="1" dirty="0">
                <a:solidFill>
                  <a:schemeClr val="bg1"/>
                </a:solidFill>
              </a:rPr>
              <a:t>The framework can be adapted for the ‘oral essay’.</a:t>
            </a:r>
          </a:p>
        </p:txBody>
      </p:sp>
    </p:spTree>
    <p:extLst>
      <p:ext uri="{BB962C8B-B14F-4D97-AF65-F5344CB8AC3E}">
        <p14:creationId xmlns:p14="http://schemas.microsoft.com/office/powerpoint/2010/main" val="100940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A44C5F-4A06-A74A-547E-75EA2CAE4BE8}"/>
              </a:ext>
            </a:extLst>
          </p:cNvPr>
          <p:cNvSpPr>
            <a:spLocks noGrp="1"/>
          </p:cNvSpPr>
          <p:nvPr>
            <p:ph type="title"/>
          </p:nvPr>
        </p:nvSpPr>
        <p:spPr>
          <a:xfrm>
            <a:off x="1354990" y="2712720"/>
            <a:ext cx="2196905" cy="777408"/>
          </a:xfrm>
        </p:spPr>
        <p:txBody>
          <a:bodyPr anchor="t">
            <a:normAutofit/>
          </a:bodyPr>
          <a:lstStyle/>
          <a:p>
            <a:pPr defTabSz="868680"/>
            <a:r>
              <a:rPr lang="en-GB" kern="1200" dirty="0">
                <a:solidFill>
                  <a:schemeClr val="tx1"/>
                </a:solidFill>
                <a:latin typeface="Calibri (Body)"/>
              </a:rPr>
              <a:t>Outline:</a:t>
            </a:r>
            <a:endParaRPr lang="en-GB" dirty="0">
              <a:latin typeface="Calibri (Body)"/>
            </a:endParaRPr>
          </a:p>
        </p:txBody>
      </p:sp>
      <p:sp>
        <p:nvSpPr>
          <p:cNvPr id="3" name="Content Placeholder 2">
            <a:extLst>
              <a:ext uri="{FF2B5EF4-FFF2-40B4-BE49-F238E27FC236}">
                <a16:creationId xmlns:a16="http://schemas.microsoft.com/office/drawing/2014/main" id="{34B46FFC-A0D6-9A86-EA1E-100D3C555432}"/>
              </a:ext>
            </a:extLst>
          </p:cNvPr>
          <p:cNvSpPr>
            <a:spLocks noGrp="1"/>
          </p:cNvSpPr>
          <p:nvPr>
            <p:ph idx="1"/>
          </p:nvPr>
        </p:nvSpPr>
        <p:spPr>
          <a:xfrm>
            <a:off x="3867179" y="2712720"/>
            <a:ext cx="6789595" cy="3015607"/>
          </a:xfrm>
        </p:spPr>
        <p:txBody>
          <a:bodyPr anchor="b">
            <a:normAutofit fontScale="92500" lnSpcReduction="20000"/>
          </a:bodyPr>
          <a:lstStyle/>
          <a:p>
            <a:pPr marL="217170" indent="-217170" defTabSz="868680">
              <a:spcBef>
                <a:spcPts val="950"/>
              </a:spcBef>
            </a:pPr>
            <a:endParaRPr lang="en-GB" sz="2200" kern="1200" dirty="0">
              <a:solidFill>
                <a:schemeClr val="tx1"/>
              </a:solidFill>
              <a:latin typeface="+mn-lt"/>
              <a:ea typeface="+mn-ea"/>
              <a:cs typeface="+mn-cs"/>
            </a:endParaRPr>
          </a:p>
          <a:p>
            <a:pPr marL="217170" indent="-217170" defTabSz="868680">
              <a:spcBef>
                <a:spcPts val="950"/>
              </a:spcBef>
            </a:pPr>
            <a:r>
              <a:rPr lang="en-GB" sz="2400" kern="1200" dirty="0">
                <a:solidFill>
                  <a:schemeClr val="tx1"/>
                </a:solidFill>
                <a:latin typeface="+mn-lt"/>
                <a:ea typeface="+mn-ea"/>
                <a:cs typeface="+mn-cs"/>
              </a:rPr>
              <a:t>Is the essay really dead?</a:t>
            </a:r>
          </a:p>
          <a:p>
            <a:pPr marL="217170" indent="-217170" defTabSz="868680">
              <a:spcBef>
                <a:spcPts val="950"/>
              </a:spcBef>
            </a:pPr>
            <a:r>
              <a:rPr lang="en-GB" sz="2400" kern="1200" dirty="0">
                <a:solidFill>
                  <a:schemeClr val="tx1"/>
                </a:solidFill>
                <a:latin typeface="+mn-lt"/>
                <a:ea typeface="+mn-ea"/>
                <a:cs typeface="+mn-cs"/>
              </a:rPr>
              <a:t>Conceptualising ‘oral essay’</a:t>
            </a:r>
          </a:p>
          <a:p>
            <a:pPr marL="217170" indent="-217170" defTabSz="868680">
              <a:spcBef>
                <a:spcPts val="950"/>
              </a:spcBef>
            </a:pPr>
            <a:r>
              <a:rPr lang="en-GB" sz="2400" kern="1200" dirty="0">
                <a:solidFill>
                  <a:schemeClr val="tx1"/>
                </a:solidFill>
                <a:latin typeface="+mn-lt"/>
                <a:ea typeface="+mn-ea"/>
                <a:cs typeface="+mn-cs"/>
              </a:rPr>
              <a:t>Motivators for the research project</a:t>
            </a:r>
          </a:p>
          <a:p>
            <a:pPr marL="217170" indent="-217170" defTabSz="868680">
              <a:spcBef>
                <a:spcPts val="950"/>
              </a:spcBef>
            </a:pPr>
            <a:r>
              <a:rPr lang="en-GB" sz="2400" kern="1200" dirty="0">
                <a:solidFill>
                  <a:schemeClr val="tx1"/>
                </a:solidFill>
                <a:latin typeface="+mn-lt"/>
                <a:ea typeface="+mn-ea"/>
                <a:cs typeface="+mn-cs"/>
              </a:rPr>
              <a:t>Pilot study design</a:t>
            </a:r>
          </a:p>
          <a:p>
            <a:pPr marL="217170" indent="-217170" defTabSz="868680">
              <a:spcBef>
                <a:spcPts val="950"/>
              </a:spcBef>
            </a:pPr>
            <a:r>
              <a:rPr lang="en-GB" sz="2400" kern="1200" dirty="0">
                <a:solidFill>
                  <a:schemeClr val="tx1"/>
                </a:solidFill>
                <a:latin typeface="+mn-lt"/>
                <a:ea typeface="+mn-ea"/>
                <a:cs typeface="+mn-cs"/>
              </a:rPr>
              <a:t>Pilot study preliminary results</a:t>
            </a:r>
          </a:p>
          <a:p>
            <a:pPr marL="217170" indent="-217170" defTabSz="868680">
              <a:spcBef>
                <a:spcPts val="950"/>
              </a:spcBef>
            </a:pPr>
            <a:r>
              <a:rPr lang="en-GB" sz="2400" kern="1200" dirty="0">
                <a:solidFill>
                  <a:schemeClr val="tx1"/>
                </a:solidFill>
                <a:latin typeface="+mn-lt"/>
                <a:ea typeface="+mn-ea"/>
                <a:cs typeface="+mn-cs"/>
              </a:rPr>
              <a:t>Quotes from interviews</a:t>
            </a:r>
          </a:p>
          <a:p>
            <a:pPr marL="217170" indent="-217170" defTabSz="868680">
              <a:spcBef>
                <a:spcPts val="950"/>
              </a:spcBef>
            </a:pPr>
            <a:r>
              <a:rPr lang="en-GB" sz="2400" kern="1200" dirty="0">
                <a:solidFill>
                  <a:schemeClr val="tx1"/>
                </a:solidFill>
                <a:latin typeface="+mn-lt"/>
                <a:ea typeface="+mn-ea"/>
                <a:cs typeface="+mn-cs"/>
              </a:rPr>
              <a:t>What’s next?</a:t>
            </a:r>
          </a:p>
          <a:p>
            <a:endParaRPr lang="en-GB" sz="1800" dirty="0"/>
          </a:p>
        </p:txBody>
      </p:sp>
      <p:sp>
        <p:nvSpPr>
          <p:cNvPr id="4" name="TextBox 3">
            <a:extLst>
              <a:ext uri="{FF2B5EF4-FFF2-40B4-BE49-F238E27FC236}">
                <a16:creationId xmlns:a16="http://schemas.microsoft.com/office/drawing/2014/main" id="{DB901E4F-3114-D03C-08FF-5EA09B388D55}"/>
              </a:ext>
            </a:extLst>
          </p:cNvPr>
          <p:cNvSpPr txBox="1"/>
          <p:nvPr/>
        </p:nvSpPr>
        <p:spPr>
          <a:xfrm>
            <a:off x="1355844" y="1212233"/>
            <a:ext cx="1421339" cy="769441"/>
          </a:xfrm>
          <a:prstGeom prst="rect">
            <a:avLst/>
          </a:prstGeom>
          <a:noFill/>
        </p:spPr>
        <p:txBody>
          <a:bodyPr wrap="square" rtlCol="0">
            <a:spAutoFit/>
          </a:bodyPr>
          <a:lstStyle/>
          <a:p>
            <a:pPr defTabSz="868680">
              <a:spcAft>
                <a:spcPts val="600"/>
              </a:spcAft>
            </a:pPr>
            <a:r>
              <a:rPr lang="en-GB" sz="4400" kern="1200" dirty="0">
                <a:solidFill>
                  <a:schemeClr val="tx1"/>
                </a:solidFill>
                <a:latin typeface="+mn-lt"/>
                <a:ea typeface="+mn-ea"/>
                <a:cs typeface="+mn-cs"/>
              </a:rPr>
              <a:t>Aim:</a:t>
            </a:r>
            <a:endParaRPr lang="en-GB" sz="4400" dirty="0"/>
          </a:p>
        </p:txBody>
      </p:sp>
      <p:sp>
        <p:nvSpPr>
          <p:cNvPr id="5" name="TextBox 4">
            <a:extLst>
              <a:ext uri="{FF2B5EF4-FFF2-40B4-BE49-F238E27FC236}">
                <a16:creationId xmlns:a16="http://schemas.microsoft.com/office/drawing/2014/main" id="{FD59A319-32A6-848D-7E21-F1E26904B009}"/>
              </a:ext>
            </a:extLst>
          </p:cNvPr>
          <p:cNvSpPr txBox="1"/>
          <p:nvPr/>
        </p:nvSpPr>
        <p:spPr>
          <a:xfrm>
            <a:off x="3749040" y="1239480"/>
            <a:ext cx="7508239" cy="1189556"/>
          </a:xfrm>
          <a:prstGeom prst="rect">
            <a:avLst/>
          </a:prstGeom>
          <a:noFill/>
        </p:spPr>
        <p:txBody>
          <a:bodyPr wrap="square" rtlCol="0">
            <a:spAutoFit/>
          </a:bodyPr>
          <a:lstStyle/>
          <a:p>
            <a:pPr marL="342900" indent="-342900" defTabSz="868680">
              <a:spcAft>
                <a:spcPts val="600"/>
              </a:spcAft>
              <a:buFont typeface="Wingdings" panose="05000000000000000000" pitchFamily="2" charset="2"/>
              <a:buChar char="v"/>
            </a:pPr>
            <a:r>
              <a:rPr lang="en-GB" sz="2200" kern="1200" dirty="0">
                <a:solidFill>
                  <a:schemeClr val="tx1"/>
                </a:solidFill>
                <a:latin typeface="+mn-lt"/>
                <a:ea typeface="+mn-ea"/>
                <a:cs typeface="+mn-cs"/>
              </a:rPr>
              <a:t>to discuss ‘oral essay’ as a concept under construction</a:t>
            </a:r>
          </a:p>
          <a:p>
            <a:pPr marL="342900" indent="-342900" defTabSz="868680">
              <a:spcAft>
                <a:spcPts val="600"/>
              </a:spcAft>
              <a:buFont typeface="Wingdings" panose="05000000000000000000" pitchFamily="2" charset="2"/>
              <a:buChar char="v"/>
            </a:pPr>
            <a:r>
              <a:rPr lang="en-GB" sz="2200" kern="1200" dirty="0">
                <a:solidFill>
                  <a:schemeClr val="tx1"/>
                </a:solidFill>
                <a:latin typeface="+mn-lt"/>
                <a:ea typeface="+mn-ea"/>
                <a:cs typeface="+mn-cs"/>
              </a:rPr>
              <a:t>to discuss the results of a PhD pilot study</a:t>
            </a:r>
            <a:br>
              <a:rPr lang="en-GB" sz="2200" kern="1200" dirty="0">
                <a:solidFill>
                  <a:schemeClr val="tx1"/>
                </a:solidFill>
                <a:latin typeface="+mn-lt"/>
                <a:ea typeface="+mn-ea"/>
                <a:cs typeface="+mn-cs"/>
              </a:rPr>
            </a:br>
            <a:r>
              <a:rPr lang="en-GB" sz="2200" i="1" kern="1200" dirty="0">
                <a:solidFill>
                  <a:schemeClr val="tx1"/>
                </a:solidFill>
                <a:latin typeface="+mn-lt"/>
                <a:ea typeface="+mn-ea"/>
                <a:cs typeface="+mn-cs"/>
              </a:rPr>
              <a:t>(supervisors: prof. Lesley Gourlay &amp; prof. Alison Clark-Wilson)</a:t>
            </a:r>
            <a:endParaRPr lang="en-GB" sz="2200" i="1" dirty="0"/>
          </a:p>
        </p:txBody>
      </p:sp>
    </p:spTree>
    <p:extLst>
      <p:ext uri="{BB962C8B-B14F-4D97-AF65-F5344CB8AC3E}">
        <p14:creationId xmlns:p14="http://schemas.microsoft.com/office/powerpoint/2010/main" val="362697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FE55-E365-E070-43AD-E05E4878CE53}"/>
              </a:ext>
            </a:extLst>
          </p:cNvPr>
          <p:cNvSpPr>
            <a:spLocks noGrp="1"/>
          </p:cNvSpPr>
          <p:nvPr>
            <p:ph type="title"/>
          </p:nvPr>
        </p:nvSpPr>
        <p:spPr>
          <a:xfrm>
            <a:off x="2767665" y="273914"/>
            <a:ext cx="5822482" cy="824779"/>
          </a:xfrm>
        </p:spPr>
        <p:txBody>
          <a:bodyPr>
            <a:normAutofit/>
          </a:bodyPr>
          <a:lstStyle/>
          <a:p>
            <a:pPr algn="ctr"/>
            <a:r>
              <a:rPr lang="en-GB" b="1" i="1" dirty="0">
                <a:solidFill>
                  <a:srgbClr val="7030A0"/>
                </a:solidFill>
              </a:rPr>
              <a:t>Is the essay really dead… </a:t>
            </a:r>
          </a:p>
        </p:txBody>
      </p:sp>
      <p:sp>
        <p:nvSpPr>
          <p:cNvPr id="3" name="Content Placeholder 2">
            <a:extLst>
              <a:ext uri="{FF2B5EF4-FFF2-40B4-BE49-F238E27FC236}">
                <a16:creationId xmlns:a16="http://schemas.microsoft.com/office/drawing/2014/main" id="{D98481C1-3A44-2B65-B2D7-1D5EF8D3427D}"/>
              </a:ext>
            </a:extLst>
          </p:cNvPr>
          <p:cNvSpPr>
            <a:spLocks noGrp="1"/>
          </p:cNvSpPr>
          <p:nvPr>
            <p:ph idx="1"/>
          </p:nvPr>
        </p:nvSpPr>
        <p:spPr>
          <a:xfrm>
            <a:off x="590349" y="1299410"/>
            <a:ext cx="11011301" cy="4259179"/>
          </a:xfrm>
        </p:spPr>
        <p:txBody>
          <a:bodyPr>
            <a:normAutofit fontScale="25000" lnSpcReduction="20000"/>
          </a:bodyPr>
          <a:lstStyle/>
          <a:p>
            <a:pPr>
              <a:lnSpc>
                <a:spcPct val="120000"/>
              </a:lnSpc>
            </a:pPr>
            <a:r>
              <a:rPr lang="en-GB" sz="11200" b="1" dirty="0"/>
              <a:t>Articles in academic journals</a:t>
            </a:r>
            <a:br>
              <a:rPr lang="en-GB" sz="4100" dirty="0"/>
            </a:br>
            <a:r>
              <a:rPr lang="en-GB" sz="4100" dirty="0"/>
              <a:t>       </a:t>
            </a:r>
            <a:r>
              <a:rPr lang="en-GB" sz="9600" dirty="0"/>
              <a:t>   Richard Andrews, ‘The End of the Essay’, 2003 </a:t>
            </a:r>
            <a:br>
              <a:rPr lang="en-GB" sz="9600" dirty="0"/>
            </a:br>
            <a:r>
              <a:rPr lang="en-GB" sz="9600" dirty="0"/>
              <a:t>      Tom Gyenes and Judith Wilks, ‘Is the Essay Dead?’, 2014</a:t>
            </a:r>
            <a:br>
              <a:rPr lang="en-GB" sz="9600" dirty="0"/>
            </a:br>
            <a:r>
              <a:rPr lang="en-GB" sz="9600" dirty="0"/>
              <a:t>      Brandon Konoval, ‘Is the Essay Dead?, 2022</a:t>
            </a:r>
          </a:p>
          <a:p>
            <a:pPr>
              <a:lnSpc>
                <a:spcPct val="120000"/>
              </a:lnSpc>
            </a:pPr>
            <a:endParaRPr lang="en-GB" sz="6000" dirty="0"/>
          </a:p>
          <a:p>
            <a:pPr>
              <a:lnSpc>
                <a:spcPct val="120000"/>
              </a:lnSpc>
            </a:pPr>
            <a:r>
              <a:rPr lang="en-GB" sz="11200" b="1" dirty="0"/>
              <a:t>Current media hype and metaphors of death </a:t>
            </a:r>
            <a:br>
              <a:rPr lang="en-GB" dirty="0"/>
            </a:br>
            <a:r>
              <a:rPr lang="en-GB" sz="9600" dirty="0"/>
              <a:t>      ‘The college essay is </a:t>
            </a:r>
            <a:r>
              <a:rPr lang="en-GB" sz="9600" u="sng" dirty="0"/>
              <a:t>dead</a:t>
            </a:r>
            <a:r>
              <a:rPr lang="en-GB" sz="9600" dirty="0"/>
              <a:t>’ </a:t>
            </a:r>
            <a:r>
              <a:rPr lang="en-GB" sz="7200" u="sng" dirty="0">
                <a:solidFill>
                  <a:srgbClr val="002060"/>
                </a:solidFill>
                <a:hlinkClick r:id="rId3">
                  <a:extLst>
                    <a:ext uri="{A12FA001-AC4F-418D-AE19-62706E023703}">
                      <ahyp:hlinkClr xmlns:ahyp="http://schemas.microsoft.com/office/drawing/2018/hyperlinkcolor" val="tx"/>
                    </a:ext>
                  </a:extLst>
                </a:hlinkClick>
              </a:rPr>
              <a:t>(Marche, 2022)</a:t>
            </a:r>
            <a:br>
              <a:rPr lang="en-GB" sz="7200" u="sng" dirty="0">
                <a:solidFill>
                  <a:srgbClr val="7030A0"/>
                </a:solidFill>
              </a:rPr>
            </a:br>
            <a:r>
              <a:rPr lang="en-GB" sz="9600" dirty="0">
                <a:solidFill>
                  <a:srgbClr val="7030A0"/>
                </a:solidFill>
              </a:rPr>
              <a:t>      </a:t>
            </a:r>
            <a:r>
              <a:rPr lang="en-GB" sz="9600" dirty="0"/>
              <a:t>‘The essay is dead, but it’s not yet </a:t>
            </a:r>
            <a:r>
              <a:rPr lang="en-GB" sz="9600" u="sng" dirty="0"/>
              <a:t>buried</a:t>
            </a:r>
            <a:r>
              <a:rPr lang="en-GB" sz="9600" dirty="0"/>
              <a:t>’ </a:t>
            </a:r>
            <a:r>
              <a:rPr lang="en-GB" sz="7200" dirty="0">
                <a:solidFill>
                  <a:srgbClr val="002060"/>
                </a:solidFill>
                <a:hlinkClick r:id="rId4">
                  <a:extLst>
                    <a:ext uri="{A12FA001-AC4F-418D-AE19-62706E023703}">
                      <ahyp:hlinkClr xmlns:ahyp="http://schemas.microsoft.com/office/drawing/2018/hyperlinkcolor" val="tx"/>
                    </a:ext>
                  </a:extLst>
                </a:hlinkClick>
              </a:rPr>
              <a:t>(Zaretsky, 2023)</a:t>
            </a:r>
            <a:br>
              <a:rPr lang="en-GB" sz="7200" dirty="0">
                <a:solidFill>
                  <a:srgbClr val="7030A0"/>
                </a:solidFill>
              </a:rPr>
            </a:br>
            <a:r>
              <a:rPr lang="en-GB" sz="9600" dirty="0">
                <a:solidFill>
                  <a:srgbClr val="7030A0"/>
                </a:solidFill>
              </a:rPr>
              <a:t>      </a:t>
            </a:r>
            <a:r>
              <a:rPr lang="en-GB" sz="9600" dirty="0"/>
              <a:t>‘Did ChatGPT </a:t>
            </a:r>
            <a:r>
              <a:rPr lang="en-GB" sz="9600" u="sng" dirty="0"/>
              <a:t>kill</a:t>
            </a:r>
            <a:r>
              <a:rPr lang="en-GB" sz="9600" dirty="0"/>
              <a:t> the student essay?’ </a:t>
            </a:r>
            <a:r>
              <a:rPr lang="en-GB" sz="7200" dirty="0">
                <a:solidFill>
                  <a:srgbClr val="002060"/>
                </a:solidFill>
                <a:hlinkClick r:id="rId5">
                  <a:extLst>
                    <a:ext uri="{A12FA001-AC4F-418D-AE19-62706E023703}">
                      <ahyp:hlinkClr xmlns:ahyp="http://schemas.microsoft.com/office/drawing/2018/hyperlinkcolor" val="tx"/>
                    </a:ext>
                  </a:extLst>
                </a:hlinkClick>
              </a:rPr>
              <a:t>(Skorburg &amp; White, 2023)</a:t>
            </a:r>
            <a:br>
              <a:rPr lang="en-GB" sz="7200" dirty="0">
                <a:solidFill>
                  <a:srgbClr val="7030A0"/>
                </a:solidFill>
              </a:rPr>
            </a:br>
            <a:r>
              <a:rPr lang="en-GB" sz="9600" dirty="0"/>
              <a:t>      ‘If AI kills the essay, I will be a pallbearer at the </a:t>
            </a:r>
            <a:r>
              <a:rPr lang="en-GB" sz="9600" u="sng" dirty="0"/>
              <a:t>funeral</a:t>
            </a:r>
            <a:r>
              <a:rPr lang="en-GB" sz="9600" dirty="0"/>
              <a:t>’ </a:t>
            </a:r>
            <a:r>
              <a:rPr lang="en-GB" sz="7200" dirty="0">
                <a:solidFill>
                  <a:srgbClr val="002060"/>
                </a:solidFill>
                <a:hlinkClick r:id="rId6">
                  <a:extLst>
                    <a:ext uri="{A12FA001-AC4F-418D-AE19-62706E023703}">
                      <ahyp:hlinkClr xmlns:ahyp="http://schemas.microsoft.com/office/drawing/2018/hyperlinkcolor" val="tx"/>
                    </a:ext>
                  </a:extLst>
                </a:hlinkClick>
              </a:rPr>
              <a:t>(Bugeja, 2023)</a:t>
            </a:r>
            <a:endParaRPr lang="en-GB" sz="7200" dirty="0">
              <a:solidFill>
                <a:srgbClr val="002060"/>
              </a:solidFill>
            </a:endParaRPr>
          </a:p>
          <a:p>
            <a:pPr marL="0" indent="0">
              <a:lnSpc>
                <a:spcPct val="120000"/>
              </a:lnSpc>
              <a:buNone/>
            </a:pPr>
            <a:br>
              <a:rPr lang="en-GB" sz="3800" dirty="0"/>
            </a:br>
            <a:endParaRPr lang="en-GB" sz="3800" dirty="0"/>
          </a:p>
          <a:p>
            <a:pPr marL="0" indent="0">
              <a:buNone/>
            </a:pPr>
            <a:br>
              <a:rPr lang="en-GB" dirty="0"/>
            </a:br>
            <a:br>
              <a:rPr lang="en-GB" dirty="0"/>
            </a:br>
            <a:br>
              <a:rPr lang="en-GB" dirty="0"/>
            </a:br>
            <a:endParaRPr lang="en-GB" dirty="0"/>
          </a:p>
        </p:txBody>
      </p:sp>
      <p:sp>
        <p:nvSpPr>
          <p:cNvPr id="4" name="Title 1">
            <a:extLst>
              <a:ext uri="{FF2B5EF4-FFF2-40B4-BE49-F238E27FC236}">
                <a16:creationId xmlns:a16="http://schemas.microsoft.com/office/drawing/2014/main" id="{5E08813C-88D9-4D8B-C478-4C6F4D293EAE}"/>
              </a:ext>
            </a:extLst>
          </p:cNvPr>
          <p:cNvSpPr txBox="1">
            <a:spLocks/>
          </p:cNvSpPr>
          <p:nvPr/>
        </p:nvSpPr>
        <p:spPr>
          <a:xfrm>
            <a:off x="5393933" y="5527497"/>
            <a:ext cx="6622407" cy="11689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98738" indent="-2598738"/>
            <a:r>
              <a:rPr lang="en-GB" sz="4800" b="1" i="1" dirty="0">
                <a:solidFill>
                  <a:srgbClr val="7030A0"/>
                </a:solidFill>
              </a:rPr>
              <a:t>… or is it still ‘alive and well’?      </a:t>
            </a:r>
            <a:r>
              <a:rPr lang="en-GB" sz="2100" b="1" i="1" dirty="0">
                <a:solidFill>
                  <a:srgbClr val="7030A0"/>
                </a:solidFill>
              </a:rPr>
              <a:t>(Andrews, 2003)?</a:t>
            </a:r>
          </a:p>
        </p:txBody>
      </p:sp>
    </p:spTree>
    <p:extLst>
      <p:ext uri="{BB962C8B-B14F-4D97-AF65-F5344CB8AC3E}">
        <p14:creationId xmlns:p14="http://schemas.microsoft.com/office/powerpoint/2010/main" val="113953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D44D-AD62-CB12-0028-03D64960F79E}"/>
              </a:ext>
            </a:extLst>
          </p:cNvPr>
          <p:cNvSpPr>
            <a:spLocks noGrp="1"/>
          </p:cNvSpPr>
          <p:nvPr>
            <p:ph type="title"/>
          </p:nvPr>
        </p:nvSpPr>
        <p:spPr>
          <a:xfrm>
            <a:off x="3659033" y="187061"/>
            <a:ext cx="4561726" cy="569822"/>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sz="3200" b="1" i="1" dirty="0">
                <a:solidFill>
                  <a:srgbClr val="7030A0"/>
                </a:solidFill>
              </a:rPr>
              <a:t>Conceptualising oral essay</a:t>
            </a:r>
          </a:p>
        </p:txBody>
      </p:sp>
      <p:sp>
        <p:nvSpPr>
          <p:cNvPr id="3" name="Content Placeholder 2">
            <a:extLst>
              <a:ext uri="{FF2B5EF4-FFF2-40B4-BE49-F238E27FC236}">
                <a16:creationId xmlns:a16="http://schemas.microsoft.com/office/drawing/2014/main" id="{EA27EB6B-BC62-DD83-80B0-F97D7A6C7F47}"/>
              </a:ext>
            </a:extLst>
          </p:cNvPr>
          <p:cNvSpPr>
            <a:spLocks noGrp="1"/>
          </p:cNvSpPr>
          <p:nvPr>
            <p:ph idx="1"/>
          </p:nvPr>
        </p:nvSpPr>
        <p:spPr>
          <a:xfrm>
            <a:off x="499730" y="946298"/>
            <a:ext cx="11153554" cy="5699051"/>
          </a:xfrm>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200" dirty="0"/>
              <a:t>‘Part of its [essay] longevity is a result of its flexibility, its ability to adapt to different functions’. </a:t>
            </a:r>
            <a:br>
              <a:rPr lang="en-US" sz="2000" dirty="0"/>
            </a:br>
            <a:r>
              <a:rPr lang="en-US" sz="1600" dirty="0"/>
              <a:t>(Andrews, 2003, p.126)</a:t>
            </a:r>
          </a:p>
          <a:p>
            <a:pPr marL="0" indent="0" algn="ctr">
              <a:buNone/>
            </a:pPr>
            <a:r>
              <a:rPr lang="en-US" sz="2400" u="sng" dirty="0"/>
              <a:t>Can an essay adapt to a different mode of delivery?</a:t>
            </a:r>
          </a:p>
          <a:p>
            <a:pPr marL="0" indent="0">
              <a:buNone/>
            </a:pPr>
            <a:r>
              <a:rPr lang="en-GB" sz="2600" b="1" i="1" dirty="0">
                <a:solidFill>
                  <a:srgbClr val="002060"/>
                </a:solidFill>
              </a:rPr>
              <a:t>‘Oral essay’ </a:t>
            </a:r>
            <a:r>
              <a:rPr lang="en-GB" sz="2600" dirty="0">
                <a:solidFill>
                  <a:srgbClr val="002060"/>
                </a:solidFill>
              </a:rPr>
              <a:t>- </a:t>
            </a:r>
            <a:r>
              <a:rPr lang="en-GB"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 ‘spontaneous’ structured oral monologue without visual aids or prepared manuscripts (where students are ‘given the floor’ to orally construct a critical academic argument combining personal stance and experts’ ideas)</a:t>
            </a:r>
          </a:p>
          <a:p>
            <a:endParaRPr lang="en-GB" sz="2200" dirty="0"/>
          </a:p>
          <a:p>
            <a:pPr>
              <a:buFont typeface="Wingdings" panose="05000000000000000000" pitchFamily="2" charset="2"/>
              <a:buChar char="ü"/>
            </a:pPr>
            <a:r>
              <a:rPr lang="en-GB" sz="2200" dirty="0"/>
              <a:t>Performance aspect removed (no standing, no microphone required, body language irrelevant)</a:t>
            </a:r>
            <a:br>
              <a:rPr lang="en-GB" sz="2200" dirty="0"/>
            </a:br>
            <a:r>
              <a:rPr lang="en-GB" sz="2200" dirty="0"/>
              <a:t>Focus on articulating ideas, building on the views of others and constructing an academic narrative</a:t>
            </a:r>
          </a:p>
          <a:p>
            <a:pPr>
              <a:buFont typeface="Wingdings" panose="05000000000000000000" pitchFamily="2" charset="2"/>
              <a:buChar char="ü"/>
            </a:pPr>
            <a:r>
              <a:rPr lang="en-GB" sz="2200" dirty="0"/>
              <a:t>Aimed at all students, regardless of linguistic background (home and international students)</a:t>
            </a:r>
          </a:p>
          <a:p>
            <a:pPr marL="265113" indent="-265113">
              <a:buNone/>
            </a:pPr>
            <a:r>
              <a:rPr lang="en-GB" sz="2200" b="1" dirty="0">
                <a:solidFill>
                  <a:srgbClr val="0070C0"/>
                </a:solidFill>
              </a:rPr>
              <a:t>?</a:t>
            </a:r>
            <a:r>
              <a:rPr lang="en-GB" sz="2200" dirty="0"/>
              <a:t>  Assessment? Assessment of learning, for learning or as learning? Skill-development task?  Exercise in academic literacy? Assignment? Scaffolding tool? ‘A means by which learning could take place’ </a:t>
            </a:r>
            <a:r>
              <a:rPr lang="en-GB" sz="1800" dirty="0"/>
              <a:t>(Tsang, 2020)</a:t>
            </a:r>
            <a:r>
              <a:rPr lang="en-GB" sz="2200" dirty="0"/>
              <a:t>? Communication genre? Speech event?</a:t>
            </a:r>
            <a:endParaRPr lang="en-GB" sz="1800" dirty="0"/>
          </a:p>
          <a:p>
            <a:pPr marL="0" indent="0">
              <a:buNone/>
            </a:pPr>
            <a:r>
              <a:rPr lang="en-GB" sz="2200" b="1" dirty="0">
                <a:solidFill>
                  <a:srgbClr val="0070C0"/>
                </a:solidFill>
              </a:rPr>
              <a:t>?</a:t>
            </a:r>
            <a:r>
              <a:rPr lang="en-GB" sz="1800" dirty="0"/>
              <a:t>   </a:t>
            </a:r>
            <a:r>
              <a:rPr lang="en-GB" sz="2200" dirty="0"/>
              <a:t>Marking criteria? Assessment rubrics? Rating scales? Learning outcomes? Desirable goals?</a:t>
            </a:r>
          </a:p>
        </p:txBody>
      </p:sp>
    </p:spTree>
    <p:extLst>
      <p:ext uri="{BB962C8B-B14F-4D97-AF65-F5344CB8AC3E}">
        <p14:creationId xmlns:p14="http://schemas.microsoft.com/office/powerpoint/2010/main" val="121667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AE410BF-3FCC-4AFF-7C4C-165BFEEA8C84}"/>
              </a:ext>
            </a:extLst>
          </p:cNvPr>
          <p:cNvGraphicFramePr>
            <a:graphicFrameLocks noGrp="1"/>
          </p:cNvGraphicFramePr>
          <p:nvPr>
            <p:ph idx="1"/>
            <p:extLst>
              <p:ext uri="{D42A27DB-BD31-4B8C-83A1-F6EECF244321}">
                <p14:modId xmlns:p14="http://schemas.microsoft.com/office/powerpoint/2010/main" val="2178082556"/>
              </p:ext>
            </p:extLst>
          </p:nvPr>
        </p:nvGraphicFramePr>
        <p:xfrm>
          <a:off x="606056" y="365126"/>
          <a:ext cx="11174817" cy="649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BAD6585F-8908-E83E-FDD3-D2C7225BBDCB}"/>
              </a:ext>
            </a:extLst>
          </p:cNvPr>
          <p:cNvSpPr>
            <a:spLocks noGrp="1"/>
          </p:cNvSpPr>
          <p:nvPr>
            <p:ph type="title"/>
          </p:nvPr>
        </p:nvSpPr>
        <p:spPr>
          <a:xfrm>
            <a:off x="6535554" y="365126"/>
            <a:ext cx="4818246" cy="586596"/>
          </a:xfrm>
        </p:spPr>
        <p:txBody>
          <a:bodyPr>
            <a:normAutofit/>
          </a:bodyPr>
          <a:lstStyle/>
          <a:p>
            <a:pPr algn="ctr"/>
            <a:r>
              <a:rPr lang="en-GB" sz="3200" b="1" i="1" dirty="0">
                <a:solidFill>
                  <a:srgbClr val="7030A0"/>
                </a:solidFill>
              </a:rPr>
              <a:t>Conceptualising oral essay</a:t>
            </a:r>
          </a:p>
        </p:txBody>
      </p:sp>
    </p:spTree>
    <p:extLst>
      <p:ext uri="{BB962C8B-B14F-4D97-AF65-F5344CB8AC3E}">
        <p14:creationId xmlns:p14="http://schemas.microsoft.com/office/powerpoint/2010/main" val="282782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D544-A1FA-8462-6D56-337872BF8E71}"/>
              </a:ext>
            </a:extLst>
          </p:cNvPr>
          <p:cNvSpPr>
            <a:spLocks noGrp="1"/>
          </p:cNvSpPr>
          <p:nvPr>
            <p:ph type="title"/>
          </p:nvPr>
        </p:nvSpPr>
        <p:spPr>
          <a:xfrm>
            <a:off x="838200" y="230373"/>
            <a:ext cx="10515600" cy="587775"/>
          </a:xfrm>
        </p:spPr>
        <p:txBody>
          <a:bodyPr>
            <a:normAutofit/>
          </a:bodyPr>
          <a:lstStyle/>
          <a:p>
            <a:pPr algn="ctr"/>
            <a:r>
              <a:rPr lang="en-GB" sz="3600" b="1" i="1" dirty="0">
                <a:solidFill>
                  <a:srgbClr val="002060"/>
                </a:solidFill>
              </a:rPr>
              <a:t>Motivators for the ‘oral essay’ project</a:t>
            </a:r>
            <a:r>
              <a:rPr lang="en-GB" sz="3600" dirty="0">
                <a:solidFill>
                  <a:srgbClr val="002060"/>
                </a:solidFill>
              </a:rPr>
              <a:t> </a:t>
            </a:r>
          </a:p>
        </p:txBody>
      </p:sp>
      <p:sp>
        <p:nvSpPr>
          <p:cNvPr id="3" name="Content Placeholder 2">
            <a:extLst>
              <a:ext uri="{FF2B5EF4-FFF2-40B4-BE49-F238E27FC236}">
                <a16:creationId xmlns:a16="http://schemas.microsoft.com/office/drawing/2014/main" id="{C7E53644-811C-8920-EA8C-782EF959E340}"/>
              </a:ext>
            </a:extLst>
          </p:cNvPr>
          <p:cNvSpPr>
            <a:spLocks noGrp="1"/>
          </p:cNvSpPr>
          <p:nvPr>
            <p:ph idx="1"/>
          </p:nvPr>
        </p:nvSpPr>
        <p:spPr>
          <a:xfrm>
            <a:off x="481263" y="1010652"/>
            <a:ext cx="11213432" cy="5507106"/>
          </a:xfrm>
        </p:spPr>
        <p:txBody>
          <a:bodyPr>
            <a:normAutofit fontScale="70000" lnSpcReduction="20000"/>
          </a:bodyPr>
          <a:lstStyle/>
          <a:p>
            <a:pPr>
              <a:buFont typeface="Wingdings" panose="05000000000000000000" pitchFamily="2" charset="2"/>
              <a:buChar char="ü"/>
            </a:pPr>
            <a:r>
              <a:rPr lang="en-GB" dirty="0"/>
              <a:t> </a:t>
            </a:r>
            <a:r>
              <a:rPr lang="en-GB" sz="3100" dirty="0"/>
              <a:t>My professional experience and the concepts of ‘ownership’ and ‘detachment’</a:t>
            </a:r>
          </a:p>
          <a:p>
            <a:pPr marL="0" indent="0">
              <a:buNone/>
            </a:pPr>
            <a:r>
              <a:rPr lang="en-GB" sz="2400" i="1" dirty="0">
                <a:solidFill>
                  <a:srgbClr val="7030A0"/>
                </a:solidFill>
                <a:effectLst/>
                <a:latin typeface="Calibri (Body)"/>
                <a:ea typeface="Calibri" panose="020F0502020204030204" pitchFamily="34" charset="0"/>
                <a:cs typeface="Times New Roman" panose="02020603050405020304" pitchFamily="18" charset="0"/>
              </a:rPr>
              <a:t>              </a:t>
            </a:r>
            <a:r>
              <a:rPr lang="en-GB" sz="2900" i="1" dirty="0">
                <a:solidFill>
                  <a:srgbClr val="7030A0"/>
                </a:solidFill>
                <a:effectLst/>
                <a:latin typeface="Calibri (Body)"/>
                <a:ea typeface="Calibri" panose="020F0502020204030204" pitchFamily="34" charset="0"/>
                <a:cs typeface="Times New Roman" panose="02020603050405020304" pitchFamily="18" charset="0"/>
              </a:rPr>
              <a:t>‘I own the words I speak more than I own the words that I write’. </a:t>
            </a:r>
            <a:br>
              <a:rPr lang="en-GB" sz="26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0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(student’s sentiment recorded by Joughin, 2008, p.107)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600" i="1" dirty="0">
                <a:solidFill>
                  <a:srgbClr val="7030A0"/>
                </a:solidFill>
              </a:rPr>
              <a:t>              </a:t>
            </a:r>
            <a:r>
              <a:rPr lang="en-GB" sz="2900" i="1" dirty="0">
                <a:solidFill>
                  <a:srgbClr val="7030A0"/>
                </a:solidFill>
              </a:rPr>
              <a:t>‘Omnia mea mecum porto’ (‘All that is mine I carry with me’)</a:t>
            </a:r>
          </a:p>
          <a:p>
            <a:pPr marL="0" indent="0">
              <a:buNone/>
            </a:pPr>
            <a:endParaRPr lang="en-GB" sz="2400" i="1" dirty="0">
              <a:solidFill>
                <a:srgbClr val="7030A0"/>
              </a:solidFill>
            </a:endParaRPr>
          </a:p>
          <a:p>
            <a:pPr>
              <a:buFont typeface="Wingdings" panose="05000000000000000000" pitchFamily="2" charset="2"/>
              <a:buChar char="ü"/>
            </a:pPr>
            <a:r>
              <a:rPr lang="en-GB" dirty="0"/>
              <a:t> </a:t>
            </a:r>
            <a:r>
              <a:rPr lang="en-GB" sz="3100" dirty="0"/>
              <a:t>The appeal to develop students’ oracy skills and put oracy in HE on research agenda</a:t>
            </a:r>
            <a:br>
              <a:rPr lang="en-GB" dirty="0"/>
            </a:br>
            <a:r>
              <a:rPr lang="en-GB" dirty="0"/>
              <a:t>  </a:t>
            </a:r>
            <a:r>
              <a:rPr lang="en-GB" sz="1800" dirty="0"/>
              <a:t>(Heron, 2019; Heron et al, 2021; Mercer et al, 2017; Wilkinson, 1965)</a:t>
            </a:r>
          </a:p>
          <a:p>
            <a:pPr marL="0" indent="0">
              <a:lnSpc>
                <a:spcPct val="120000"/>
              </a:lnSpc>
              <a:buNone/>
            </a:pPr>
            <a:r>
              <a:rPr lang="en-GB" sz="2900" i="1" dirty="0">
                <a:solidFill>
                  <a:srgbClr val="7030A0"/>
                </a:solidFill>
              </a:rPr>
              <a:t>   ‘Skewed by deprivation and privilege’</a:t>
            </a:r>
            <a:r>
              <a:rPr lang="en-GB" sz="2600" i="1" dirty="0">
                <a:solidFill>
                  <a:srgbClr val="7030A0"/>
                </a:solidFill>
              </a:rPr>
              <a:t> </a:t>
            </a:r>
            <a:r>
              <a:rPr lang="en-GB" sz="2300" i="1" dirty="0"/>
              <a:t>(Dockrell, 2019)</a:t>
            </a:r>
            <a:br>
              <a:rPr lang="en-GB" sz="2300" i="1" dirty="0"/>
            </a:br>
            <a:r>
              <a:rPr lang="en-GB" sz="2600" i="1" dirty="0">
                <a:solidFill>
                  <a:srgbClr val="7030A0"/>
                </a:solidFill>
              </a:rPr>
              <a:t>    </a:t>
            </a:r>
            <a:r>
              <a:rPr lang="en-GB" sz="2900" i="1" dirty="0">
                <a:solidFill>
                  <a:srgbClr val="7030A0"/>
                </a:solidFill>
              </a:rPr>
              <a:t>‘Cultural capital’ </a:t>
            </a:r>
            <a:r>
              <a:rPr lang="en-GB" sz="2300" i="1" dirty="0"/>
              <a:t>(Bourdieu, 1986) </a:t>
            </a:r>
            <a:r>
              <a:rPr lang="en-GB" sz="2900" i="1" dirty="0">
                <a:solidFill>
                  <a:srgbClr val="7030A0"/>
                </a:solidFill>
              </a:rPr>
              <a:t>that can improve employability and enable social mobility? </a:t>
            </a:r>
            <a:br>
              <a:rPr lang="en-GB" sz="2600" i="1" dirty="0"/>
            </a:br>
            <a:r>
              <a:rPr lang="en-GB" sz="2600" i="1" dirty="0">
                <a:solidFill>
                  <a:srgbClr val="7030A0"/>
                </a:solidFill>
              </a:rPr>
              <a:t>    </a:t>
            </a:r>
            <a:r>
              <a:rPr lang="en-GB" sz="2900" i="1" dirty="0">
                <a:solidFill>
                  <a:srgbClr val="7030A0"/>
                </a:solidFill>
              </a:rPr>
              <a:t>‘Oracy as competence’ and ‘oracy for learning’</a:t>
            </a:r>
            <a:r>
              <a:rPr lang="en-GB" sz="2900" i="1" dirty="0"/>
              <a:t> </a:t>
            </a:r>
            <a:r>
              <a:rPr lang="en-GB" sz="2300" i="1" dirty="0"/>
              <a:t>(Heron et al, 2022)</a:t>
            </a:r>
            <a:br>
              <a:rPr lang="en-GB" sz="2300" i="1" dirty="0"/>
            </a:br>
            <a:r>
              <a:rPr lang="en-GB" sz="2300" i="1" dirty="0"/>
              <a:t>     </a:t>
            </a:r>
            <a:r>
              <a:rPr lang="en-GB" sz="2900" i="1" dirty="0">
                <a:solidFill>
                  <a:srgbClr val="7030A0"/>
                </a:solidFill>
              </a:rPr>
              <a:t>Tool for thinking, meaning making, constructing knowledge and enhancing learning? </a:t>
            </a:r>
            <a:r>
              <a:rPr lang="en-GB" sz="2000" i="1" dirty="0"/>
              <a:t>(Mah, 2016; Vygotsky, 1986) </a:t>
            </a:r>
            <a:br>
              <a:rPr lang="en-GB" sz="2400" i="1" dirty="0"/>
            </a:br>
            <a:endParaRPr lang="en-GB" sz="2300" i="1" dirty="0"/>
          </a:p>
          <a:p>
            <a:pPr>
              <a:buFont typeface="Wingdings" panose="05000000000000000000" pitchFamily="2" charset="2"/>
              <a:buChar char="ü"/>
            </a:pPr>
            <a:r>
              <a:rPr lang="en-GB" dirty="0"/>
              <a:t> </a:t>
            </a:r>
            <a:r>
              <a:rPr lang="en-GB" sz="3100" dirty="0">
                <a:latin typeface="Calibri (Body)"/>
                <a:ea typeface="Calibri" panose="020F0502020204030204" pitchFamily="34" charset="0"/>
              </a:rPr>
              <a:t>The need to continue diversifying assessment for an increasingly diverse student cohort </a:t>
            </a:r>
            <a:br>
              <a:rPr lang="en-GB" dirty="0">
                <a:latin typeface="Calibri (Body)"/>
                <a:ea typeface="Calibri" panose="020F0502020204030204" pitchFamily="34" charset="0"/>
              </a:rPr>
            </a:br>
            <a:r>
              <a:rPr lang="en-GB" sz="1800" dirty="0">
                <a:latin typeface="Times New Roman" panose="02020603050405020304" pitchFamily="18" charset="0"/>
                <a:ea typeface="Calibri" panose="020F0502020204030204" pitchFamily="34" charset="0"/>
              </a:rPr>
              <a:t>(O’Neill and Padden, 2021)</a:t>
            </a:r>
            <a:r>
              <a:rPr lang="en-GB" dirty="0"/>
              <a:t> </a:t>
            </a:r>
          </a:p>
          <a:p>
            <a:endParaRPr lang="en-GB" sz="1800" dirty="0"/>
          </a:p>
          <a:p>
            <a:pPr>
              <a:buFont typeface="Wingdings" panose="05000000000000000000" pitchFamily="2" charset="2"/>
              <a:buChar char="ü"/>
            </a:pPr>
            <a:r>
              <a:rPr lang="en-GB" dirty="0"/>
              <a:t> </a:t>
            </a:r>
            <a:r>
              <a:rPr lang="en-GB" sz="3100" dirty="0"/>
              <a:t>The introduction of sophisticated AI writing tools </a:t>
            </a:r>
            <a:r>
              <a:rPr lang="en-GB" sz="1800" dirty="0"/>
              <a:t>(Rudolph et al, 2023)</a:t>
            </a:r>
          </a:p>
          <a:p>
            <a:pPr marL="0" indent="0">
              <a:buNone/>
            </a:pPr>
            <a:r>
              <a:rPr lang="en-GB" sz="2900" dirty="0">
                <a:solidFill>
                  <a:srgbClr val="7030A0"/>
                </a:solidFill>
              </a:rPr>
              <a:t>                   </a:t>
            </a:r>
            <a:r>
              <a:rPr lang="en-GB" sz="2900" i="1" dirty="0">
                <a:solidFill>
                  <a:srgbClr val="7030A0"/>
                </a:solidFill>
              </a:rPr>
              <a:t>AI vs HI? What makes us human? </a:t>
            </a:r>
            <a:r>
              <a:rPr lang="en-GB" sz="2900" i="1" dirty="0">
                <a:solidFill>
                  <a:srgbClr val="7030A0"/>
                </a:solidFill>
                <a:hlinkClick r:id="rId3"/>
              </a:rPr>
              <a:t>Raising the standards on being human</a:t>
            </a:r>
            <a:r>
              <a:rPr lang="en-GB" sz="2900" i="1" dirty="0">
                <a:solidFill>
                  <a:srgbClr val="7030A0"/>
                </a:solidFill>
              </a:rPr>
              <a:t>. </a:t>
            </a:r>
          </a:p>
          <a:p>
            <a:endParaRPr lang="en-GB" sz="2000" dirty="0"/>
          </a:p>
        </p:txBody>
      </p:sp>
    </p:spTree>
    <p:extLst>
      <p:ext uri="{BB962C8B-B14F-4D97-AF65-F5344CB8AC3E}">
        <p14:creationId xmlns:p14="http://schemas.microsoft.com/office/powerpoint/2010/main" val="11256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B969-AEF9-9572-FBF9-F92F0E0DF1A7}"/>
              </a:ext>
            </a:extLst>
          </p:cNvPr>
          <p:cNvSpPr>
            <a:spLocks noGrp="1"/>
          </p:cNvSpPr>
          <p:nvPr>
            <p:ph type="title"/>
          </p:nvPr>
        </p:nvSpPr>
        <p:spPr>
          <a:xfrm>
            <a:off x="838200" y="259248"/>
            <a:ext cx="10515600" cy="684029"/>
          </a:xfrm>
          <a:ln>
            <a:noFill/>
          </a:ln>
          <a:effectLst/>
          <a:scene3d>
            <a:camera prst="orthographicFront">
              <a:rot lat="0" lon="0" rev="0"/>
            </a:camera>
            <a:lightRig rig="chilly" dir="t">
              <a:rot lat="0" lon="0" rev="18480000"/>
            </a:lightRig>
          </a:scene3d>
          <a:sp3d prstMaterial="clear">
            <a:bevelT h="63500"/>
          </a:sp3d>
        </p:spPr>
        <p:txBody>
          <a:bodyPr>
            <a:normAutofit fontScale="90000"/>
          </a:bodyPr>
          <a:lstStyle/>
          <a:p>
            <a:pPr algn="ctr"/>
            <a:r>
              <a:rPr lang="en-GB" b="1" dirty="0"/>
              <a:t>Pilot study </a:t>
            </a:r>
          </a:p>
        </p:txBody>
      </p:sp>
      <p:sp>
        <p:nvSpPr>
          <p:cNvPr id="3" name="Content Placeholder 2">
            <a:extLst>
              <a:ext uri="{FF2B5EF4-FFF2-40B4-BE49-F238E27FC236}">
                <a16:creationId xmlns:a16="http://schemas.microsoft.com/office/drawing/2014/main" id="{6DD5FBD7-41C0-70D1-7B0B-2359ED965057}"/>
              </a:ext>
            </a:extLst>
          </p:cNvPr>
          <p:cNvSpPr>
            <a:spLocks noGrp="1"/>
          </p:cNvSpPr>
          <p:nvPr>
            <p:ph idx="1"/>
          </p:nvPr>
        </p:nvSpPr>
        <p:spPr>
          <a:xfrm>
            <a:off x="539014" y="1203158"/>
            <a:ext cx="11040177" cy="5274644"/>
          </a:xfrm>
        </p:spPr>
        <p:txBody>
          <a:bodyPr>
            <a:normAutofit fontScale="77500" lnSpcReduction="20000"/>
          </a:bodyPr>
          <a:lstStyle/>
          <a:p>
            <a:pPr>
              <a:lnSpc>
                <a:spcPct val="120000"/>
              </a:lnSpc>
            </a:pPr>
            <a:r>
              <a:rPr lang="en-GB" b="1" dirty="0">
                <a:latin typeface="Calibri (Body)"/>
              </a:rPr>
              <a:t>Part of the on-going Design-Based Research PhD project </a:t>
            </a:r>
            <a:br>
              <a:rPr lang="en-GB" b="1" dirty="0">
                <a:latin typeface="Calibri (Body)"/>
              </a:rPr>
            </a:br>
            <a:r>
              <a:rPr lang="en-GB" dirty="0">
                <a:latin typeface="Calibri (Body)"/>
              </a:rPr>
              <a:t>(</a:t>
            </a:r>
            <a:r>
              <a:rPr lang="en-GB" i="1" dirty="0">
                <a:latin typeface="Calibri (Body)"/>
              </a:rPr>
              <a:t>interventionist, collaborative, iterative </a:t>
            </a:r>
            <a:r>
              <a:rPr lang="en-GB" dirty="0">
                <a:latin typeface="Calibri (Body)"/>
              </a:rPr>
              <a:t>– </a:t>
            </a:r>
            <a:r>
              <a:rPr lang="en-GB" sz="1900" dirty="0">
                <a:latin typeface="Calibri (Body)"/>
              </a:rPr>
              <a:t>McKenney &amp; Reeves, 2018; Bakker, 2018</a:t>
            </a:r>
            <a:r>
              <a:rPr lang="en-GB" dirty="0">
                <a:latin typeface="Calibri (Body)"/>
              </a:rPr>
              <a:t>)</a:t>
            </a:r>
          </a:p>
          <a:p>
            <a:pPr>
              <a:lnSpc>
                <a:spcPct val="120000"/>
              </a:lnSpc>
              <a:spcAft>
                <a:spcPts val="800"/>
              </a:spcAft>
            </a:pPr>
            <a:r>
              <a:rPr lang="en-GB" b="1" dirty="0">
                <a:latin typeface="Calibri (Body)"/>
              </a:rPr>
              <a:t>Exploratory stage </a:t>
            </a:r>
            <a:br>
              <a:rPr lang="en-GB" b="1" dirty="0">
                <a:latin typeface="Calibri (Body)"/>
              </a:rPr>
            </a:br>
            <a:r>
              <a:rPr lang="en-GB" b="1" dirty="0">
                <a:latin typeface="Calibri (Body)"/>
              </a:rPr>
              <a:t>(to illuminate potential features of an oral essay &amp; to listen to students’ voices)</a:t>
            </a:r>
            <a:br>
              <a:rPr lang="en-GB" dirty="0">
                <a:latin typeface="Calibri (Body)"/>
              </a:rPr>
            </a:br>
            <a:r>
              <a:rPr lang="en-GB"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R.Q.1. </a:t>
            </a:r>
            <a:r>
              <a:rPr lang="en-GB"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How is the task of ‘oral essay’ interpreted by students?</a:t>
            </a:r>
            <a:br>
              <a:rPr lang="en-GB"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GB"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R.Q.2. What are students’ attitudes towards an essay task when it is implemented in an oral format? </a:t>
            </a:r>
            <a:br>
              <a:rPr lang="en-GB"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r>
              <a:rPr lang="en-GB" sz="2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R.Q.3. How do students characterise their performance of an oral essay task?</a:t>
            </a:r>
            <a:r>
              <a:rPr lang="en-GB"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GB"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GB"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R.Q.4. Which features of the written essay are exhibited in the oral essay?</a:t>
            </a:r>
            <a:endParaRPr lang="en-GB"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b="1" dirty="0">
                <a:latin typeface="Calibri (Body)"/>
              </a:rPr>
              <a:t>Sample: </a:t>
            </a:r>
            <a:r>
              <a:rPr lang="en-GB" dirty="0">
                <a:latin typeface="Calibri (Body)"/>
              </a:rPr>
              <a:t>non-probability small convenience sample, n=7, international, Master’s</a:t>
            </a:r>
          </a:p>
          <a:p>
            <a:r>
              <a:rPr lang="en-GB" b="1" dirty="0">
                <a:latin typeface="Calibri (Body)"/>
              </a:rPr>
              <a:t>Ethics: </a:t>
            </a:r>
            <a:r>
              <a:rPr lang="en-GB" dirty="0">
                <a:latin typeface="Calibri (Body)"/>
              </a:rPr>
              <a:t>voluntary participation, outside classroom time, minimised power imbalance</a:t>
            </a:r>
          </a:p>
          <a:p>
            <a:pPr>
              <a:lnSpc>
                <a:spcPct val="120000"/>
              </a:lnSpc>
            </a:pPr>
            <a:r>
              <a:rPr lang="en-GB" b="1" dirty="0">
                <a:latin typeface="Calibri (Body)"/>
              </a:rPr>
              <a:t>‘Oral essay’ task: </a:t>
            </a:r>
            <a:r>
              <a:rPr lang="en-US" sz="2800" dirty="0">
                <a:effectLst/>
                <a:latin typeface="Calibri (Body)"/>
                <a:ea typeface="Calibri" panose="020F0502020204030204" pitchFamily="34" charset="0"/>
                <a:cs typeface="Times New Roman" panose="02020603050405020304" pitchFamily="18" charset="0"/>
              </a:rPr>
              <a:t>read a small number of quotes (experts’ ideas), then synthesize and incorporate them into your own oral argument on a given topic</a:t>
            </a:r>
          </a:p>
          <a:p>
            <a:pPr>
              <a:lnSpc>
                <a:spcPct val="120000"/>
              </a:lnSpc>
            </a:pPr>
            <a:r>
              <a:rPr lang="en-GB" b="1" dirty="0">
                <a:latin typeface="Calibri (Body)"/>
              </a:rPr>
              <a:t>Mixed methods (pragmatism paradigm): </a:t>
            </a:r>
            <a:r>
              <a:rPr lang="en-GB" dirty="0">
                <a:latin typeface="Calibri (Body)"/>
              </a:rPr>
              <a:t>observation of oral essay production, semi-structured interview, background questionnaire, self-rating scale</a:t>
            </a:r>
          </a:p>
          <a:p>
            <a:pPr>
              <a:lnSpc>
                <a:spcPct val="120000"/>
              </a:lnSpc>
            </a:pPr>
            <a:endParaRPr lang="en-GB" dirty="0">
              <a:latin typeface="Calibri (Body)"/>
            </a:endParaRPr>
          </a:p>
        </p:txBody>
      </p:sp>
    </p:spTree>
    <p:extLst>
      <p:ext uri="{BB962C8B-B14F-4D97-AF65-F5344CB8AC3E}">
        <p14:creationId xmlns:p14="http://schemas.microsoft.com/office/powerpoint/2010/main" val="35418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tter chart&#10;&#10;Description automatically generated with medium confidence">
            <a:extLst>
              <a:ext uri="{FF2B5EF4-FFF2-40B4-BE49-F238E27FC236}">
                <a16:creationId xmlns:a16="http://schemas.microsoft.com/office/drawing/2014/main" id="{E76089B5-5425-1773-9E66-710958CA8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9612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3102</Words>
  <Application>Microsoft Office PowerPoint</Application>
  <PresentationFormat>Widescreen</PresentationFormat>
  <Paragraphs>183</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(Body)</vt:lpstr>
      <vt:lpstr>Calibri Light</vt:lpstr>
      <vt:lpstr>Times New Roman</vt:lpstr>
      <vt:lpstr>Wingdings</vt:lpstr>
      <vt:lpstr>Office Theme</vt:lpstr>
      <vt:lpstr>Deconstructing the concept of essay creation.   Can it be delivered in an oral mode? </vt:lpstr>
      <vt:lpstr>PowerPoint Presentation</vt:lpstr>
      <vt:lpstr>Outline:</vt:lpstr>
      <vt:lpstr>Is the essay really dead… </vt:lpstr>
      <vt:lpstr>Conceptualising oral essay</vt:lpstr>
      <vt:lpstr>Conceptualising oral essay</vt:lpstr>
      <vt:lpstr>Motivators for the ‘oral essay’ project </vt:lpstr>
      <vt:lpstr>Pilot study </vt:lpstr>
      <vt:lpstr>PowerPoint Presentation</vt:lpstr>
      <vt:lpstr>PowerPoint Presentation</vt:lpstr>
      <vt:lpstr>PowerPoint Presentation</vt:lpstr>
      <vt:lpstr>PowerPoint Presentation</vt:lpstr>
      <vt:lpstr>Preliminary findings</vt:lpstr>
      <vt:lpstr>Students’ thoughts as reflection of academic theories</vt:lpstr>
      <vt:lpstr>What’s next?</vt:lpstr>
      <vt:lpstr>Thank you for ‘giving me the floor’  Disclaimer:  My speech was not spontaneous </vt:lpstr>
      <vt:lpstr>‘Oral essay’ task – pilot design</vt:lpstr>
      <vt:lpstr>References</vt:lpstr>
      <vt:lpstr>References</vt:lpstr>
      <vt:lpstr>References</vt:lpstr>
      <vt:lpstr>References</vt:lpstr>
      <vt:lpstr>Appendix (useful documents/slides for Q&amp;A)</vt:lpstr>
      <vt:lpstr>The right to deconstruct …</vt:lpstr>
      <vt:lpstr>The underlying ‘spirit’ of the enquiry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ekaterina.dowdle.21@ucl.ac.uk</dc:creator>
  <cp:lastModifiedBy>Katrina Dowdle</cp:lastModifiedBy>
  <cp:revision>2</cp:revision>
  <dcterms:created xsi:type="dcterms:W3CDTF">2023-04-10T07:15:39Z</dcterms:created>
  <dcterms:modified xsi:type="dcterms:W3CDTF">2023-04-16T11:04:32Z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