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3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charts/style1.xml" ContentType="application/vnd.ms-office.chartstyle+xml"/>
  <Override PartName="/ppt/charts/colors1.xml" ContentType="application/vnd.ms-office.chartcolorstyle+xml"/>
  <Override PartName="/ppt/charts/chart1.xml" ContentType="application/vnd.openxmlformats-officedocument.drawingml.chart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2"/>
  </p:notesMasterIdLst>
  <p:handoutMasterIdLst>
    <p:handoutMasterId r:id="rId23"/>
  </p:handoutMasterIdLst>
  <p:sldIdLst>
    <p:sldId id="256" r:id="rId3"/>
    <p:sldId id="695" r:id="rId4"/>
    <p:sldId id="718" r:id="rId5"/>
    <p:sldId id="692" r:id="rId6"/>
    <p:sldId id="697" r:id="rId7"/>
    <p:sldId id="698" r:id="rId8"/>
    <p:sldId id="684" r:id="rId9"/>
    <p:sldId id="699" r:id="rId10"/>
    <p:sldId id="702" r:id="rId11"/>
    <p:sldId id="717" r:id="rId12"/>
    <p:sldId id="700" r:id="rId13"/>
    <p:sldId id="719" r:id="rId14"/>
    <p:sldId id="701" r:id="rId15"/>
    <p:sldId id="708" r:id="rId16"/>
    <p:sldId id="703" r:id="rId17"/>
    <p:sldId id="716" r:id="rId18"/>
    <p:sldId id="720" r:id="rId19"/>
    <p:sldId id="659" r:id="rId20"/>
    <p:sldId id="550" r:id="rId21"/>
  </p:sldIdLst>
  <p:sldSz cx="8640763" cy="6483350"/>
  <p:notesSz cx="6797675" cy="9926638"/>
  <p:defaultTextStyle>
    <a:defPPr>
      <a:defRPr lang="en-US"/>
    </a:defPPr>
    <a:lvl1pPr marL="0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32100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64199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296299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728399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160499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592598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024698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456798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2">
          <p15:clr>
            <a:srgbClr val="A4A3A4"/>
          </p15:clr>
        </p15:guide>
        <p15:guide id="2" pos="272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00"/>
    <a:srgbClr val="FFFFCC"/>
    <a:srgbClr val="333399"/>
    <a:srgbClr val="FFCCFF"/>
    <a:srgbClr val="FF33CC"/>
    <a:srgbClr val="000066"/>
    <a:srgbClr val="CC0066"/>
    <a:srgbClr val="9900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3" autoAdjust="0"/>
    <p:restoredTop sz="75632" autoAdjust="0"/>
  </p:normalViewPr>
  <p:slideViewPr>
    <p:cSldViewPr snapToGrid="0" snapToObjects="1">
      <p:cViewPr varScale="1">
        <p:scale>
          <a:sx n="72" d="100"/>
          <a:sy n="72" d="100"/>
        </p:scale>
        <p:origin x="1071" y="42"/>
      </p:cViewPr>
      <p:guideLst>
        <p:guide orient="horz" pos="2042"/>
        <p:guide pos="272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3639"/>
    </p:cViewPr>
  </p:sorterViewPr>
  <p:notesViewPr>
    <p:cSldViewPr snapToGrid="0" snapToObjects="1">
      <p:cViewPr varScale="1">
        <p:scale>
          <a:sx n="94" d="100"/>
          <a:sy n="94" d="100"/>
        </p:scale>
        <p:origin x="3149" y="10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ata_Access\Papers%202021%20on\Papers%2021\BALEAP_JEAP\Sections\section%20data%20&amp;%20pimproc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pimproc!$A$2:$A$38</c:f>
              <c:numCache>
                <c:formatCode>General</c:formatCode>
                <c:ptCount val="37"/>
                <c:pt idx="0">
                  <c:v>1975</c:v>
                </c:pt>
                <c:pt idx="1">
                  <c:v>1977</c:v>
                </c:pt>
                <c:pt idx="2">
                  <c:v>1979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1985</c:v>
                </c:pt>
                <c:pt idx="7">
                  <c:v>1987</c:v>
                </c:pt>
                <c:pt idx="8">
                  <c:v>1989</c:v>
                </c:pt>
                <c:pt idx="9">
                  <c:v>1991</c:v>
                </c:pt>
                <c:pt idx="10">
                  <c:v>1993</c:v>
                </c:pt>
                <c:pt idx="11">
                  <c:v>1994</c:v>
                </c:pt>
                <c:pt idx="12">
                  <c:v>1995</c:v>
                </c:pt>
                <c:pt idx="13">
                  <c:v>1996</c:v>
                </c:pt>
                <c:pt idx="14">
                  <c:v>1997</c:v>
                </c:pt>
                <c:pt idx="15">
                  <c:v>1998</c:v>
                </c:pt>
                <c:pt idx="16">
                  <c:v>1999</c:v>
                </c:pt>
                <c:pt idx="17">
                  <c:v>2000</c:v>
                </c:pt>
                <c:pt idx="18">
                  <c:v>2001</c:v>
                </c:pt>
                <c:pt idx="19">
                  <c:v>2002</c:v>
                </c:pt>
                <c:pt idx="20">
                  <c:v>2003</c:v>
                </c:pt>
                <c:pt idx="21">
                  <c:v>2004</c:v>
                </c:pt>
                <c:pt idx="22">
                  <c:v>2005</c:v>
                </c:pt>
                <c:pt idx="23">
                  <c:v>2006</c:v>
                </c:pt>
                <c:pt idx="24">
                  <c:v>2007</c:v>
                </c:pt>
                <c:pt idx="25">
                  <c:v>2008</c:v>
                </c:pt>
                <c:pt idx="26">
                  <c:v>2009</c:v>
                </c:pt>
                <c:pt idx="27">
                  <c:v>2010</c:v>
                </c:pt>
                <c:pt idx="28">
                  <c:v>2011</c:v>
                </c:pt>
                <c:pt idx="29">
                  <c:v>2012</c:v>
                </c:pt>
                <c:pt idx="30">
                  <c:v>2013</c:v>
                </c:pt>
                <c:pt idx="31">
                  <c:v>2014</c:v>
                </c:pt>
                <c:pt idx="32">
                  <c:v>2015</c:v>
                </c:pt>
                <c:pt idx="33">
                  <c:v>2016</c:v>
                </c:pt>
                <c:pt idx="34">
                  <c:v>2017</c:v>
                </c:pt>
                <c:pt idx="35">
                  <c:v>2018</c:v>
                </c:pt>
                <c:pt idx="36">
                  <c:v>2019</c:v>
                </c:pt>
              </c:numCache>
            </c:numRef>
          </c:xVal>
          <c:yVal>
            <c:numRef>
              <c:f>pimproc!$D$2:$D$38</c:f>
              <c:numCache>
                <c:formatCode>General</c:formatCode>
                <c:ptCount val="37"/>
                <c:pt idx="0">
                  <c:v>16</c:v>
                </c:pt>
                <c:pt idx="1">
                  <c:v>19</c:v>
                </c:pt>
                <c:pt idx="2">
                  <c:v>12</c:v>
                </c:pt>
                <c:pt idx="3">
                  <c:v>14</c:v>
                </c:pt>
                <c:pt idx="4">
                  <c:v>17</c:v>
                </c:pt>
                <c:pt idx="5">
                  <c:v>11</c:v>
                </c:pt>
                <c:pt idx="6">
                  <c:v>17</c:v>
                </c:pt>
                <c:pt idx="7">
                  <c:v>13</c:v>
                </c:pt>
                <c:pt idx="8">
                  <c:v>10</c:v>
                </c:pt>
                <c:pt idx="9">
                  <c:v>18</c:v>
                </c:pt>
                <c:pt idx="10">
                  <c:v>21</c:v>
                </c:pt>
                <c:pt idx="11">
                  <c:v>16</c:v>
                </c:pt>
                <c:pt idx="12">
                  <c:v>25</c:v>
                </c:pt>
                <c:pt idx="13">
                  <c:v>11</c:v>
                </c:pt>
                <c:pt idx="14">
                  <c:v>32</c:v>
                </c:pt>
                <c:pt idx="15">
                  <c:v>12</c:v>
                </c:pt>
                <c:pt idx="16">
                  <c:v>46</c:v>
                </c:pt>
                <c:pt idx="17">
                  <c:v>25</c:v>
                </c:pt>
                <c:pt idx="18">
                  <c:v>43</c:v>
                </c:pt>
                <c:pt idx="19">
                  <c:v>24</c:v>
                </c:pt>
                <c:pt idx="20">
                  <c:v>44</c:v>
                </c:pt>
                <c:pt idx="21">
                  <c:v>35</c:v>
                </c:pt>
                <c:pt idx="22">
                  <c:v>70</c:v>
                </c:pt>
                <c:pt idx="23">
                  <c:v>44</c:v>
                </c:pt>
                <c:pt idx="24">
                  <c:v>48</c:v>
                </c:pt>
                <c:pt idx="25">
                  <c:v>23</c:v>
                </c:pt>
                <c:pt idx="26">
                  <c:v>25</c:v>
                </c:pt>
                <c:pt idx="27">
                  <c:v>34</c:v>
                </c:pt>
                <c:pt idx="28">
                  <c:v>81</c:v>
                </c:pt>
                <c:pt idx="29">
                  <c:v>67</c:v>
                </c:pt>
                <c:pt idx="30">
                  <c:v>62</c:v>
                </c:pt>
                <c:pt idx="31">
                  <c:v>84</c:v>
                </c:pt>
                <c:pt idx="32">
                  <c:v>70</c:v>
                </c:pt>
                <c:pt idx="33">
                  <c:v>63</c:v>
                </c:pt>
                <c:pt idx="34">
                  <c:v>70</c:v>
                </c:pt>
                <c:pt idx="35">
                  <c:v>40</c:v>
                </c:pt>
                <c:pt idx="36">
                  <c:v>48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3830440"/>
        <c:axId val="353830832"/>
      </c:scatterChart>
      <c:valAx>
        <c:axId val="353830440"/>
        <c:scaling>
          <c:orientation val="minMax"/>
          <c:max val="2019"/>
          <c:min val="197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3830832"/>
        <c:crosses val="autoZero"/>
        <c:crossBetween val="midCat"/>
      </c:valAx>
      <c:valAx>
        <c:axId val="353830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38304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FBF051-3CDA-4705-B1AC-DA0301E09D3F}" type="datetimeFigureOut">
              <a:rPr lang="en-GB" smtClean="0"/>
              <a:t>09/04/2023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1B0D3D-8D25-42E1-8017-9A1AACBDD2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3235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C735AC-A2DA-4F13-A8C8-2AC537E0DDE6}" type="datetimeFigureOut">
              <a:rPr lang="en-GB" smtClean="0"/>
              <a:t>09/04/2023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D7373-4666-4851-83B3-DA77E5250B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460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D7373-4666-4851-83B3-DA77E5250B8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0792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D7373-4666-4851-83B3-DA77E5250B8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132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/>
              <a:t>When we look closer, we see that most of these papers are not concerned with student corpus use or DDL. </a:t>
            </a:r>
            <a:r>
              <a:rPr lang="en-GB" sz="1200" dirty="0" err="1" smtClean="0"/>
              <a:t>Concordancing</a:t>
            </a:r>
            <a:r>
              <a:rPr lang="en-GB" sz="1200" dirty="0" smtClean="0"/>
              <a:t> is usually mentioned</a:t>
            </a:r>
            <a:r>
              <a:rPr lang="en-GB" sz="1200" baseline="0" dirty="0" smtClean="0"/>
              <a:t> in terms of language analysis</a:t>
            </a:r>
            <a:endParaRPr lang="en-GB" sz="12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 smtClean="0"/>
              <a:t>The cited papers do have at least some discussion or examples of DDL, although not all have this as their main focus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 smtClean="0"/>
              <a:t>In fact, teachers would get very little exposure to DDL from JEAP over this period.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 smtClean="0"/>
              <a:t>What about the language analysis papers. Here are some typical examples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D7373-4666-4851-83B3-DA77E5250B8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5373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D7373-4666-4851-83B3-DA77E5250B8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619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/>
              <a:t>When we look closer, we see that most of these papers are not concerned with student corpus use or DDL. </a:t>
            </a:r>
            <a:r>
              <a:rPr lang="en-GB" sz="1200" dirty="0" err="1" smtClean="0"/>
              <a:t>Concordancing</a:t>
            </a:r>
            <a:r>
              <a:rPr lang="en-GB" sz="1200" dirty="0" smtClean="0"/>
              <a:t> is usually mentioned</a:t>
            </a:r>
            <a:r>
              <a:rPr lang="en-GB" sz="1200" baseline="0" dirty="0" smtClean="0"/>
              <a:t> in terms of language analysis</a:t>
            </a:r>
            <a:endParaRPr lang="en-GB" sz="12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 smtClean="0"/>
              <a:t>The cited papers do have at least some discussion or examples of DDL, although not all have this as their main focus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 smtClean="0"/>
              <a:t>In fact, teachers would get very little exposure to DDL from JEAP over this period.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 smtClean="0"/>
              <a:t>What about the language analysis papers. Here are some typical examples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D7373-4666-4851-83B3-DA77E5250B8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6020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D7373-4666-4851-83B3-DA77E5250B8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811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/>
              <a:t>When we look closer, we see that most of these papers are not concerned with student corpus use or DDL. </a:t>
            </a:r>
            <a:r>
              <a:rPr lang="en-GB" sz="1200" dirty="0" err="1" smtClean="0"/>
              <a:t>Concordancing</a:t>
            </a:r>
            <a:r>
              <a:rPr lang="en-GB" sz="1200" dirty="0" smtClean="0"/>
              <a:t> is usually mentioned</a:t>
            </a:r>
            <a:r>
              <a:rPr lang="en-GB" sz="1200" baseline="0" dirty="0" smtClean="0"/>
              <a:t> in terms of language analysis</a:t>
            </a:r>
            <a:endParaRPr lang="en-GB" sz="12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 smtClean="0"/>
              <a:t>The cited papers do have at least some discussion or examples of DDL, although not all have this as their main focus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 smtClean="0"/>
              <a:t>In fact, teachers would get very little exposure to DDL from JEAP over this period.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 smtClean="0"/>
              <a:t>What about the language analysis papers. Here are some typical examples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D7373-4666-4851-83B3-DA77E5250B8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936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D7373-4666-4851-83B3-DA77E5250B8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3444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D7373-4666-4851-83B3-DA77E5250B8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810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D7373-4666-4851-83B3-DA77E5250B8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621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298271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immediate post-course (343) and delayed post-course, after one year (221). Charles and Hadley 2022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32103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immediate post-course (343) and delayed post-course, after one year (221). Charles and Hadley 2022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129730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D7373-4666-4851-83B3-DA77E5250B8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145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D7373-4666-4851-83B3-DA77E5250B8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881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D7373-4666-4851-83B3-DA77E5250B8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993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/>
              <a:t>When we look closer, we see that most of these papers are not concerned with student corpus use or DDL. </a:t>
            </a:r>
            <a:r>
              <a:rPr lang="en-GB" sz="1200" dirty="0" err="1" smtClean="0"/>
              <a:t>Concordancing</a:t>
            </a:r>
            <a:r>
              <a:rPr lang="en-GB" sz="1200" dirty="0" smtClean="0"/>
              <a:t> is usually mentioned</a:t>
            </a:r>
            <a:r>
              <a:rPr lang="en-GB" sz="1200" baseline="0" dirty="0" smtClean="0"/>
              <a:t> in terms of language analysis</a:t>
            </a:r>
            <a:endParaRPr lang="en-GB" sz="12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 smtClean="0"/>
              <a:t>The cited papers do have at least some discussion or examples of DDL, although not all have this as their main focus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 smtClean="0"/>
              <a:t>In fact, teachers would get very little exposure to DDL from JEAP over this period.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 smtClean="0"/>
              <a:t>What about the language analysis papers. Here are some typical examples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D7373-4666-4851-83B3-DA77E5250B8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460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/>
              <a:t>When we look closer, we see that most of these papers are not concerned with student corpus use or DDL. </a:t>
            </a:r>
            <a:r>
              <a:rPr lang="en-GB" sz="1200" dirty="0" err="1" smtClean="0"/>
              <a:t>Concordancing</a:t>
            </a:r>
            <a:r>
              <a:rPr lang="en-GB" sz="1200" dirty="0" smtClean="0"/>
              <a:t> is usually mentioned</a:t>
            </a:r>
            <a:r>
              <a:rPr lang="en-GB" sz="1200" baseline="0" dirty="0" smtClean="0"/>
              <a:t> in terms of language analysis</a:t>
            </a:r>
            <a:endParaRPr lang="en-GB" sz="12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 smtClean="0"/>
              <a:t>The cited papers do have at least some discussion or examples of DDL, although not all have this as their main focus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 smtClean="0"/>
              <a:t>In fact, teachers would get very little exposure to DDL from JEAP over this period.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 smtClean="0"/>
              <a:t>What about the language analysis papers. Here are some typical examples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D7373-4666-4851-83B3-DA77E5250B8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043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88000" y="1188000"/>
            <a:ext cx="604800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kern="1200" dirty="0" smtClean="0">
                <a:solidFill>
                  <a:schemeClr val="bg1"/>
                </a:solidFill>
                <a:effectLst/>
                <a:latin typeface="FoundrySterling-Book"/>
                <a:ea typeface="+mn-ea"/>
                <a:cs typeface="+mn-cs"/>
              </a:rPr>
              <a:t>Deconstructing</a:t>
            </a:r>
            <a:r>
              <a:rPr lang="en-GB" sz="4800" kern="1200" baseline="0" dirty="0" smtClean="0">
                <a:solidFill>
                  <a:schemeClr val="bg1"/>
                </a:solidFill>
                <a:effectLst/>
                <a:latin typeface="FoundrySterling-Book"/>
                <a:ea typeface="+mn-ea"/>
                <a:cs typeface="+mn-cs"/>
              </a:rPr>
              <a:t> </a:t>
            </a:r>
            <a:r>
              <a:rPr lang="en-GB" sz="4800" kern="1200" dirty="0" smtClean="0">
                <a:solidFill>
                  <a:schemeClr val="bg1"/>
                </a:solidFill>
                <a:effectLst/>
                <a:latin typeface="FoundrySterling-Book"/>
                <a:ea typeface="+mn-ea"/>
                <a:cs typeface="+mn-cs"/>
              </a:rPr>
              <a:t>research in BALEAP</a:t>
            </a:r>
          </a:p>
          <a:p>
            <a:endParaRPr lang="en-GB" sz="4000" kern="1200" dirty="0" smtClean="0">
              <a:solidFill>
                <a:schemeClr val="bg1"/>
              </a:solidFill>
              <a:effectLst/>
              <a:latin typeface="FoundrySterling-Book"/>
              <a:ea typeface="+mn-ea"/>
              <a:cs typeface="+mn-cs"/>
            </a:endParaRPr>
          </a:p>
          <a:p>
            <a:r>
              <a:rPr lang="en-GB" sz="3200" kern="1200" dirty="0" smtClean="0">
                <a:solidFill>
                  <a:schemeClr val="bg1"/>
                </a:solidFill>
                <a:effectLst/>
                <a:latin typeface="FoundrySterling-Book"/>
                <a:ea typeface="+mn-ea"/>
                <a:cs typeface="+mn-cs"/>
              </a:rPr>
              <a:t>How might we reconstruct it to better serve new purposes?</a:t>
            </a:r>
          </a:p>
          <a:p>
            <a:endParaRPr lang="en-US" sz="2000" dirty="0" smtClean="0">
              <a:solidFill>
                <a:schemeClr val="bg1"/>
              </a:solidFill>
              <a:latin typeface="FoundrySterling-Book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FoundrySterling-Book"/>
              </a:rPr>
              <a:t>Maggie Charles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FoundrySterling-Book"/>
              </a:rPr>
              <a:t>University of Oxford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FoundrySterling-Book"/>
              </a:rPr>
              <a:t>maggiecharles_oxford@yahoo.com</a:t>
            </a:r>
          </a:p>
          <a:p>
            <a:pPr algn="l">
              <a:spcAft>
                <a:spcPts val="0"/>
              </a:spcAft>
            </a:pPr>
            <a:endParaRPr lang="en-GB" sz="4000" b="0" dirty="0">
              <a:solidFill>
                <a:schemeClr val="bg1"/>
              </a:solidFill>
              <a:effectLst/>
              <a:latin typeface="FoundrySterling-Book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710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-20387" y="0"/>
            <a:ext cx="8640763" cy="1224000"/>
          </a:xfrm>
          <a:prstGeom prst="rect">
            <a:avLst/>
          </a:prstGeom>
          <a:solidFill>
            <a:schemeClr val="bg1"/>
          </a:solidFill>
        </p:spPr>
        <p:txBody>
          <a:bodyPr tIns="252000" bIns="252000" anchor="ctr"/>
          <a:lstStyle>
            <a:lvl1pPr marL="0" indent="0" algn="ctr">
              <a:buNone/>
              <a:defRPr sz="4000">
                <a:ln>
                  <a:noFill/>
                </a:ln>
                <a:solidFill>
                  <a:schemeClr val="tx1"/>
                </a:solidFill>
                <a:latin typeface="FoundrySterling-Book"/>
              </a:defRPr>
            </a:lvl1pPr>
          </a:lstStyle>
          <a:p>
            <a:pPr lvl="0"/>
            <a:r>
              <a:rPr lang="en-US" dirty="0" err="1" smtClean="0"/>
              <a:t>hck</a:t>
            </a:r>
            <a:r>
              <a:rPr lang="en-US" dirty="0" smtClean="0"/>
              <a:t>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561372" y="1655999"/>
            <a:ext cx="7477246" cy="4229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FoundrySterling-Book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4905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305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53" y="345179"/>
            <a:ext cx="7452658" cy="12531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53" y="1725892"/>
            <a:ext cx="7452658" cy="41136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4052" y="6009106"/>
            <a:ext cx="1944172" cy="34517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62253" y="6009106"/>
            <a:ext cx="2916258" cy="34517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02539" y="6009106"/>
            <a:ext cx="1944172" cy="345178"/>
          </a:xfrm>
          <a:prstGeom prst="rect">
            <a:avLst/>
          </a:prstGeom>
        </p:spPr>
        <p:txBody>
          <a:bodyPr/>
          <a:lstStyle/>
          <a:p>
            <a:fld id="{E25D8A78-B320-40E0-B4AC-0187EEC253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524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-20386" y="1"/>
            <a:ext cx="8640763" cy="1224000"/>
          </a:xfrm>
          <a:prstGeom prst="rect">
            <a:avLst/>
          </a:prstGeom>
          <a:solidFill>
            <a:schemeClr val="bg1"/>
          </a:solidFill>
        </p:spPr>
        <p:txBody>
          <a:bodyPr tIns="252000" bIns="252000" anchor="ctr"/>
          <a:lstStyle>
            <a:lvl1pPr marL="0" indent="0" algn="ctr">
              <a:buNone/>
              <a:defRPr sz="2999">
                <a:ln>
                  <a:noFill/>
                </a:ln>
                <a:solidFill>
                  <a:schemeClr val="tx1"/>
                </a:solidFill>
                <a:latin typeface="FoundrySterling-Book"/>
              </a:defRPr>
            </a:lvl1pPr>
          </a:lstStyle>
          <a:p>
            <a:pPr lvl="0"/>
            <a:r>
              <a:rPr lang="en-US" dirty="0" err="1" smtClean="0"/>
              <a:t>hck</a:t>
            </a:r>
            <a:r>
              <a:rPr lang="en-US" dirty="0" smtClean="0"/>
              <a:t>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561372" y="1656000"/>
            <a:ext cx="7477246" cy="4229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9">
                <a:latin typeface="FoundrySterling-Book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297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WattsDSC_0055_retouchedforPP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5070"/>
            <a:ext cx="8640763" cy="5668279"/>
          </a:xfrm>
          <a:prstGeom prst="rect">
            <a:avLst/>
          </a:prstGeom>
        </p:spPr>
      </p:pic>
      <p:pic>
        <p:nvPicPr>
          <p:cNvPr id="8" name="Picture 7" descr="ox_small_cmyk_pos_rect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107" y="178883"/>
            <a:ext cx="1521068" cy="468528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216000"/>
            <a:ext cx="6765403" cy="339645"/>
          </a:xfrm>
          <a:prstGeom prst="rect">
            <a:avLst/>
          </a:prstGeom>
          <a:noFill/>
        </p:spPr>
        <p:txBody>
          <a:bodyPr wrap="square" tIns="46800" rtlCol="0">
            <a:spAutoFit/>
          </a:bodyPr>
          <a:lstStyle/>
          <a:p>
            <a:pPr algn="ctr"/>
            <a:r>
              <a:rPr lang="en-GB" sz="1600" b="0" kern="1200" dirty="0" smtClean="0">
                <a:solidFill>
                  <a:schemeClr val="tx1"/>
                </a:solidFill>
                <a:effectLst/>
                <a:latin typeface="FoundrySterling-Book"/>
                <a:ea typeface="+mn-ea"/>
                <a:cs typeface="+mn-cs"/>
              </a:rPr>
              <a:t>BALEAP Conference 2023,</a:t>
            </a:r>
            <a:r>
              <a:rPr lang="en-GB" sz="1600" b="0" kern="1200" baseline="0" dirty="0" smtClean="0">
                <a:solidFill>
                  <a:schemeClr val="tx1"/>
                </a:solidFill>
                <a:effectLst/>
                <a:latin typeface="FoundrySterling-Book"/>
                <a:ea typeface="+mn-ea"/>
                <a:cs typeface="+mn-cs"/>
              </a:rPr>
              <a:t> </a:t>
            </a:r>
            <a:r>
              <a:rPr lang="en-GB" sz="1600" b="0" kern="1200" dirty="0" smtClean="0">
                <a:solidFill>
                  <a:schemeClr val="tx1"/>
                </a:solidFill>
                <a:effectLst/>
                <a:latin typeface="FoundrySterling-Book"/>
                <a:ea typeface="+mn-ea"/>
                <a:cs typeface="+mn-cs"/>
              </a:rPr>
              <a:t>University of Warwick,</a:t>
            </a:r>
            <a:r>
              <a:rPr lang="en-GB" sz="1600" b="0" kern="1200" baseline="0" dirty="0" smtClean="0">
                <a:solidFill>
                  <a:schemeClr val="tx1"/>
                </a:solidFill>
                <a:effectLst/>
                <a:latin typeface="FoundrySterling-Book"/>
                <a:ea typeface="+mn-ea"/>
                <a:cs typeface="+mn-cs"/>
              </a:rPr>
              <a:t> </a:t>
            </a:r>
            <a:r>
              <a:rPr lang="en-GB" sz="1600" b="0" kern="1200" dirty="0" smtClean="0">
                <a:solidFill>
                  <a:schemeClr val="tx1"/>
                </a:solidFill>
                <a:effectLst/>
                <a:latin typeface="FoundrySterling-Book"/>
                <a:ea typeface="+mn-ea"/>
                <a:cs typeface="+mn-cs"/>
              </a:rPr>
              <a:t>April 19-21</a:t>
            </a:r>
            <a:r>
              <a:rPr lang="en-GB" sz="1600" b="0" kern="1200" baseline="0" dirty="0" smtClean="0">
                <a:solidFill>
                  <a:schemeClr val="tx1"/>
                </a:solidFill>
                <a:effectLst/>
                <a:latin typeface="FoundrySterling-Book"/>
                <a:ea typeface="+mn-ea"/>
                <a:cs typeface="+mn-cs"/>
              </a:rPr>
              <a:t> </a:t>
            </a:r>
            <a:r>
              <a:rPr lang="en-GB" sz="1600" b="0" kern="1200" dirty="0" smtClean="0">
                <a:solidFill>
                  <a:schemeClr val="tx1"/>
                </a:solidFill>
                <a:effectLst/>
                <a:latin typeface="FoundrySterling-Book"/>
                <a:ea typeface="+mn-ea"/>
                <a:cs typeface="+mn-cs"/>
              </a:rPr>
              <a:t>2023</a:t>
            </a:r>
            <a:r>
              <a:rPr lang="en-GB" sz="1600" kern="1200" dirty="0" smtClean="0">
                <a:solidFill>
                  <a:schemeClr val="tx1"/>
                </a:solidFill>
                <a:effectLst/>
                <a:latin typeface="FoundrySterling-Book"/>
                <a:ea typeface="+mn-ea"/>
                <a:cs typeface="+mn-cs"/>
              </a:rPr>
              <a:t> </a:t>
            </a:r>
            <a:endParaRPr lang="en-GB" sz="1600" kern="1200" dirty="0">
              <a:solidFill>
                <a:schemeClr val="tx1"/>
              </a:solidFill>
              <a:effectLst/>
              <a:latin typeface="FoundrySterling-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94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321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75" indent="-324075" algn="l" defTabSz="4321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02162" indent="-270062" algn="l" defTabSz="432100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249" indent="-216050" algn="l" defTabSz="432100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349" indent="-216050" algn="l" defTabSz="432100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449" indent="-216050" algn="l" defTabSz="432100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5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086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407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8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2100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1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2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83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4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5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46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7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-1" y="0"/>
            <a:ext cx="8640763" cy="648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3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321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75" indent="-324075" algn="l" defTabSz="4321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02162" indent="-270062" algn="l" defTabSz="432100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249" indent="-216050" algn="l" defTabSz="432100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349" indent="-216050" algn="l" defTabSz="432100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449" indent="-216050" algn="l" defTabSz="432100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5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086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407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8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2100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1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2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83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4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5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46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7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tlab.sci.waseda.ac.jp/" TargetMode="External"/><Relationship Id="rId7" Type="http://schemas.openxmlformats.org/officeDocument/2006/relationships/hyperlink" Target="https://doi.org/10.1016/j.jeap.2020.100925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16/j.jeap.2020.100929" TargetMode="External"/><Relationship Id="rId5" Type="http://schemas.openxmlformats.org/officeDocument/2006/relationships/hyperlink" Target="https://doi.org/10.1016/j.jeap.2022.101109" TargetMode="External"/><Relationship Id="rId4" Type="http://schemas.openxmlformats.org/officeDocument/2006/relationships/hyperlink" Target="https://doi.org/10.1016/j.jeap.2021.10106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59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0" y="168676"/>
            <a:ext cx="8640763" cy="1219200"/>
          </a:xfrm>
        </p:spPr>
        <p:txBody>
          <a:bodyPr/>
          <a:lstStyle/>
          <a:p>
            <a:r>
              <a:rPr lang="en-GB" altLang="en-US" dirty="0" smtClean="0">
                <a:cs typeface="Arial" panose="020B0604020202020204" pitchFamily="34" charset="0"/>
              </a:rPr>
              <a:t>Research </a:t>
            </a:r>
            <a:r>
              <a:rPr lang="en-GB" altLang="en-US" dirty="0">
                <a:cs typeface="Arial" panose="020B0604020202020204" pitchFamily="34" charset="0"/>
              </a:rPr>
              <a:t>for New </a:t>
            </a:r>
            <a:r>
              <a:rPr lang="en-GB" altLang="en-US" dirty="0" smtClean="0">
                <a:cs typeface="Arial" panose="020B0604020202020204" pitchFamily="34" charset="0"/>
              </a:rPr>
              <a:t>Purposes: Students &amp; Courses</a:t>
            </a:r>
            <a:endParaRPr lang="en-GB" altLang="en-US" dirty="0">
              <a:cs typeface="Arial" panose="020B0604020202020204" pitchFamily="34" charset="0"/>
            </a:endParaRPr>
          </a:p>
        </p:txBody>
      </p:sp>
      <p:pic>
        <p:nvPicPr>
          <p:cNvPr id="7" name="Google Shape;122;p18" descr="A group of people sitting around a table with laptops&#10;&#10;Description automatically generated with medium confidence">
            <a:extLst>
              <a:ext uri="{FF2B5EF4-FFF2-40B4-BE49-F238E27FC236}">
                <a16:creationId xmlns="" xmlns:a16="http://schemas.microsoft.com/office/drawing/2014/main" id="{583C43DE-365B-4975-AB3C-2316D549199B}"/>
              </a:ext>
            </a:extLst>
          </p:cNvPr>
          <p:cNvPicPr preferRelativeResize="0"/>
          <p:nvPr/>
        </p:nvPicPr>
        <p:blipFill rotWithShape="1">
          <a:blip r:embed="rId3"/>
          <a:srcRect l="2016" r="970"/>
          <a:stretch/>
        </p:blipFill>
        <p:spPr>
          <a:xfrm>
            <a:off x="26504" y="1522947"/>
            <a:ext cx="8607287" cy="4380896"/>
          </a:xfrm>
          <a:prstGeom prst="rect">
            <a:avLst/>
          </a:prstGeom>
          <a:noFill/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2581439" y="2000025"/>
            <a:ext cx="3497416" cy="3227957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tIns="144000" bIns="144000"/>
          <a:lstStyle/>
          <a:p>
            <a:pPr>
              <a:spcBef>
                <a:spcPts val="600"/>
              </a:spcBef>
            </a:pPr>
            <a:r>
              <a:rPr lang="en-US" altLang="en-US" sz="2000" b="1" dirty="0" smtClean="0"/>
              <a:t>Non-traditional EAP Users </a:t>
            </a:r>
            <a:r>
              <a:rPr lang="en-US" altLang="en-US" sz="2000" dirty="0" smtClean="0"/>
              <a:t>Researchers</a:t>
            </a:r>
          </a:p>
          <a:p>
            <a:pPr>
              <a:spcBef>
                <a:spcPts val="600"/>
              </a:spcBef>
            </a:pPr>
            <a:r>
              <a:rPr lang="en-US" altLang="en-US" sz="2000" dirty="0" smtClean="0"/>
              <a:t>Staff</a:t>
            </a:r>
          </a:p>
          <a:p>
            <a:pPr>
              <a:spcBef>
                <a:spcPts val="600"/>
              </a:spcBef>
            </a:pPr>
            <a:r>
              <a:rPr lang="en-US" altLang="en-US" sz="2000" dirty="0" smtClean="0"/>
              <a:t>Secondary level</a:t>
            </a:r>
          </a:p>
          <a:p>
            <a:pPr>
              <a:spcBef>
                <a:spcPts val="600"/>
              </a:spcBef>
            </a:pPr>
            <a:endParaRPr lang="en-US" altLang="en-US" sz="2000" dirty="0" smtClean="0"/>
          </a:p>
          <a:p>
            <a:pPr>
              <a:spcBef>
                <a:spcPts val="600"/>
              </a:spcBef>
            </a:pPr>
            <a:r>
              <a:rPr lang="en-US" altLang="en-US" sz="2000" b="1" dirty="0" smtClean="0"/>
              <a:t>Non-University Provision</a:t>
            </a:r>
          </a:p>
          <a:p>
            <a:pPr>
              <a:spcBef>
                <a:spcPts val="600"/>
              </a:spcBef>
            </a:pPr>
            <a:r>
              <a:rPr lang="en-US" altLang="en-US" sz="2000" dirty="0" smtClean="0"/>
              <a:t>Outreach</a:t>
            </a:r>
          </a:p>
          <a:p>
            <a:pPr>
              <a:spcBef>
                <a:spcPts val="600"/>
              </a:spcBef>
            </a:pPr>
            <a:r>
              <a:rPr lang="en-US" altLang="en-US" sz="2000" dirty="0" smtClean="0"/>
              <a:t>Tutoring</a:t>
            </a:r>
          </a:p>
          <a:p>
            <a:pPr>
              <a:spcBef>
                <a:spcPts val="600"/>
              </a:spcBef>
            </a:pPr>
            <a:endParaRPr lang="en-US" altLang="en-US" sz="2000" dirty="0"/>
          </a:p>
          <a:p>
            <a:pPr>
              <a:spcBef>
                <a:spcPts val="600"/>
              </a:spcBef>
            </a:pPr>
            <a:endParaRPr lang="en-US" altLang="en-US" sz="2000" dirty="0" smtClean="0"/>
          </a:p>
          <a:p>
            <a:pPr>
              <a:spcBef>
                <a:spcPts val="1200"/>
              </a:spcBef>
            </a:pPr>
            <a:endParaRPr lang="en-US" altLang="en-US" sz="1600" b="1" dirty="0" smtClean="0"/>
          </a:p>
          <a:p>
            <a:pPr>
              <a:spcBef>
                <a:spcPts val="1200"/>
              </a:spcBef>
            </a:pPr>
            <a:endParaRPr lang="en-US" altLang="en-US" sz="1600" b="1" dirty="0"/>
          </a:p>
          <a:p>
            <a:pPr>
              <a:spcBef>
                <a:spcPts val="1200"/>
              </a:spcBef>
            </a:pPr>
            <a:endParaRPr lang="en-US" altLang="en-US" sz="1600" b="1" dirty="0" smtClean="0"/>
          </a:p>
          <a:p>
            <a:pPr>
              <a:spcBef>
                <a:spcPts val="1200"/>
              </a:spcBef>
            </a:pPr>
            <a:endParaRPr lang="en-US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38820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0" y="142876"/>
            <a:ext cx="8640763" cy="778150"/>
          </a:xfrm>
        </p:spPr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Major Topics: Combined Data</a:t>
            </a:r>
          </a:p>
        </p:txBody>
      </p:sp>
      <p:graphicFrame>
        <p:nvGraphicFramePr>
          <p:cNvPr id="8" name="Content Placeholder 4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816520092"/>
              </p:ext>
            </p:extLst>
          </p:nvPr>
        </p:nvGraphicFramePr>
        <p:xfrm>
          <a:off x="561975" y="973495"/>
          <a:ext cx="4679999" cy="5075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1350"/>
                <a:gridCol w="908779"/>
                <a:gridCol w="1239400"/>
                <a:gridCol w="1080470"/>
              </a:tblGrid>
              <a:tr h="97985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Topics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No. papers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% papers </a:t>
                      </a:r>
                    </a:p>
                    <a:p>
                      <a:pPr marL="0" marR="0" lvl="0" indent="0" algn="l" defTabSz="43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(n = 1,310)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Trend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819229"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Language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273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20.8%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solidFill>
                            <a:srgbClr val="0000FF"/>
                          </a:solidFill>
                        </a:rPr>
                        <a:t>falling</a:t>
                      </a:r>
                      <a:endParaRPr lang="en-GB" sz="18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19229"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Specificity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179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13.7%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solidFill>
                            <a:srgbClr val="0000FF"/>
                          </a:solidFill>
                        </a:rPr>
                        <a:t>falling</a:t>
                      </a:r>
                      <a:endParaRPr lang="en-GB" sz="18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19229"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Assessment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187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14.3%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i="1" dirty="0" smtClean="0">
                          <a:solidFill>
                            <a:srgbClr val="FF0000"/>
                          </a:solidFill>
                        </a:rPr>
                        <a:t>rising</a:t>
                      </a:r>
                      <a:endParaRPr lang="en-GB" sz="1800" b="1" i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819229"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Technology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113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8.6%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i="1" dirty="0" smtClean="0">
                          <a:solidFill>
                            <a:srgbClr val="FF0000"/>
                          </a:solidFill>
                        </a:rPr>
                        <a:t>rising</a:t>
                      </a:r>
                      <a:endParaRPr lang="en-GB" sz="1800" b="1" i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819229"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Teacher education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89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6.8%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i="1" dirty="0" smtClean="0">
                          <a:solidFill>
                            <a:srgbClr val="FF0000"/>
                          </a:solidFill>
                        </a:rPr>
                        <a:t>rising</a:t>
                      </a:r>
                      <a:endParaRPr lang="en-GB" sz="1800" b="1" i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ular Callout 8"/>
          <p:cNvSpPr/>
          <p:nvPr/>
        </p:nvSpPr>
        <p:spPr>
          <a:xfrm>
            <a:off x="5375024" y="1793804"/>
            <a:ext cx="2913289" cy="757239"/>
          </a:xfrm>
          <a:prstGeom prst="wedgeRectCallout">
            <a:avLst>
              <a:gd name="adj1" fmla="val -69172"/>
              <a:gd name="adj2" fmla="val 5558"/>
            </a:avLst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800" b="1" dirty="0" smtClean="0">
                <a:latin typeface="FoundrySterling-Book"/>
                <a:cs typeface="Arial" panose="020B0604020202020204" pitchFamily="34" charset="0"/>
              </a:rPr>
              <a:t>Language</a:t>
            </a:r>
          </a:p>
          <a:p>
            <a:r>
              <a:rPr lang="en-GB" sz="1600" dirty="0" smtClean="0">
                <a:latin typeface="FoundrySterling-Book"/>
                <a:cs typeface="Arial" panose="020B0604020202020204" pitchFamily="34" charset="0"/>
              </a:rPr>
              <a:t>Little recent interest</a:t>
            </a:r>
          </a:p>
          <a:p>
            <a:r>
              <a:rPr lang="en-GB" sz="1600" dirty="0" smtClean="0">
                <a:latin typeface="FoundrySterling-Book"/>
                <a:cs typeface="Arial" panose="020B0604020202020204" pitchFamily="34" charset="0"/>
              </a:rPr>
              <a:t>Fall from 40% - 20%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5375024" y="3599533"/>
            <a:ext cx="2913289" cy="764653"/>
          </a:xfrm>
          <a:prstGeom prst="wedgeRectCallout">
            <a:avLst>
              <a:gd name="adj1" fmla="val -67808"/>
              <a:gd name="adj2" fmla="val -5900"/>
            </a:avLst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800" b="1" dirty="0" smtClean="0">
                <a:latin typeface="FoundrySterling-Book"/>
                <a:cs typeface="Arial" panose="020B0604020202020204" pitchFamily="34" charset="0"/>
              </a:rPr>
              <a:t>Assessment</a:t>
            </a:r>
          </a:p>
          <a:p>
            <a:r>
              <a:rPr lang="en-GB" sz="1600" dirty="0" smtClean="0">
                <a:latin typeface="FoundrySterling-Book"/>
                <a:cs typeface="Arial" panose="020B0604020202020204" pitchFamily="34" charset="0"/>
              </a:rPr>
              <a:t>Ongoing interest</a:t>
            </a:r>
          </a:p>
          <a:p>
            <a:r>
              <a:rPr lang="en-GB" sz="1600" dirty="0" smtClean="0">
                <a:latin typeface="FoundrySterling-Book"/>
                <a:cs typeface="Arial" panose="020B0604020202020204" pitchFamily="34" charset="0"/>
              </a:rPr>
              <a:t>Rise 5% - 20%</a:t>
            </a:r>
            <a:endParaRPr lang="en-GB" sz="1600" dirty="0">
              <a:latin typeface="FoundrySterling-Book"/>
              <a:cs typeface="Arial" panose="020B0604020202020204" pitchFamily="34" charset="0"/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5375024" y="4470572"/>
            <a:ext cx="2913289" cy="764653"/>
          </a:xfrm>
          <a:prstGeom prst="wedgeRectCallout">
            <a:avLst>
              <a:gd name="adj1" fmla="val -67808"/>
              <a:gd name="adj2" fmla="val -5900"/>
            </a:avLst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800" b="1" dirty="0" smtClean="0">
                <a:latin typeface="FoundrySterling-Book"/>
                <a:cs typeface="Arial" panose="020B0604020202020204" pitchFamily="34" charset="0"/>
              </a:rPr>
              <a:t>Technology</a:t>
            </a:r>
          </a:p>
          <a:p>
            <a:r>
              <a:rPr lang="en-GB" sz="1600" dirty="0">
                <a:latin typeface="FoundrySterling-Book"/>
                <a:cs typeface="Arial" panose="020B0604020202020204" pitchFamily="34" charset="0"/>
              </a:rPr>
              <a:t>Ongoing interest</a:t>
            </a:r>
          </a:p>
          <a:p>
            <a:r>
              <a:rPr lang="en-GB" sz="1600" dirty="0">
                <a:latin typeface="FoundrySterling-Book"/>
                <a:cs typeface="Arial" panose="020B0604020202020204" pitchFamily="34" charset="0"/>
              </a:rPr>
              <a:t>Rise </a:t>
            </a:r>
            <a:r>
              <a:rPr lang="en-GB" sz="1600" dirty="0" smtClean="0">
                <a:latin typeface="FoundrySterling-Book"/>
                <a:cs typeface="Arial" panose="020B0604020202020204" pitchFamily="34" charset="0"/>
              </a:rPr>
              <a:t>4% - 10</a:t>
            </a:r>
            <a:r>
              <a:rPr lang="en-GB" sz="1600" dirty="0">
                <a:latin typeface="FoundrySterling-Book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5" name="Rectangular Callout 14"/>
          <p:cNvSpPr/>
          <p:nvPr/>
        </p:nvSpPr>
        <p:spPr>
          <a:xfrm>
            <a:off x="5375024" y="5320026"/>
            <a:ext cx="2913289" cy="764653"/>
          </a:xfrm>
          <a:prstGeom prst="wedgeRectCallout">
            <a:avLst>
              <a:gd name="adj1" fmla="val -67808"/>
              <a:gd name="adj2" fmla="val -5900"/>
            </a:avLst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800" b="1" dirty="0" smtClean="0">
                <a:latin typeface="FoundrySterling-Book"/>
                <a:cs typeface="Arial" panose="020B0604020202020204" pitchFamily="34" charset="0"/>
              </a:rPr>
              <a:t>Teacher Education</a:t>
            </a:r>
          </a:p>
          <a:p>
            <a:r>
              <a:rPr lang="en-GB" sz="1600" dirty="0" smtClean="0">
                <a:latin typeface="FoundrySterling-Book"/>
                <a:cs typeface="Arial" panose="020B0604020202020204" pitchFamily="34" charset="0"/>
              </a:rPr>
              <a:t>5 PIMs 1997-2014</a:t>
            </a:r>
          </a:p>
          <a:p>
            <a:r>
              <a:rPr lang="en-GB" sz="1600" dirty="0" smtClean="0">
                <a:latin typeface="FoundrySterling-Book"/>
                <a:cs typeface="Arial" panose="020B0604020202020204" pitchFamily="34" charset="0"/>
              </a:rPr>
              <a:t>Ongoing interest</a:t>
            </a:r>
            <a:endParaRPr lang="en-GB" sz="1600" dirty="0">
              <a:latin typeface="FoundrySterling-Book"/>
              <a:cs typeface="Arial" panose="020B0604020202020204" pitchFamily="34" charset="0"/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5375023" y="2621618"/>
            <a:ext cx="2913289" cy="921706"/>
          </a:xfrm>
          <a:prstGeom prst="wedgeRectCallout">
            <a:avLst>
              <a:gd name="adj1" fmla="val -69172"/>
              <a:gd name="adj2" fmla="val 5558"/>
            </a:avLst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800" b="1" dirty="0" smtClean="0">
                <a:latin typeface="FoundrySterling-Book"/>
                <a:cs typeface="Arial" panose="020B0604020202020204" pitchFamily="34" charset="0"/>
              </a:rPr>
              <a:t>Specificity</a:t>
            </a:r>
          </a:p>
          <a:p>
            <a:r>
              <a:rPr lang="en-GB" sz="1600" dirty="0" smtClean="0">
                <a:latin typeface="FoundrySterling-Book"/>
                <a:cs typeface="Arial" panose="020B0604020202020204" pitchFamily="34" charset="0"/>
              </a:rPr>
              <a:t>4 Procs. 4 PIMs 1981-2011</a:t>
            </a:r>
          </a:p>
          <a:p>
            <a:r>
              <a:rPr lang="en-GB" sz="1600" dirty="0" smtClean="0">
                <a:latin typeface="FoundrySterling-Book"/>
                <a:cs typeface="Arial" panose="020B0604020202020204" pitchFamily="34" charset="0"/>
              </a:rPr>
              <a:t>Early interest; Fall: 38% - 9%</a:t>
            </a:r>
          </a:p>
        </p:txBody>
      </p:sp>
    </p:spTree>
    <p:extLst>
      <p:ext uri="{BB962C8B-B14F-4D97-AF65-F5344CB8AC3E}">
        <p14:creationId xmlns:p14="http://schemas.microsoft.com/office/powerpoint/2010/main" val="351797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0" y="168676"/>
            <a:ext cx="8640763" cy="1219200"/>
          </a:xfrm>
        </p:spPr>
        <p:txBody>
          <a:bodyPr/>
          <a:lstStyle/>
          <a:p>
            <a:r>
              <a:rPr lang="en-GB" altLang="en-US" dirty="0" smtClean="0">
                <a:cs typeface="Arial" panose="020B0604020202020204" pitchFamily="34" charset="0"/>
              </a:rPr>
              <a:t>Research </a:t>
            </a:r>
            <a:r>
              <a:rPr lang="en-GB" altLang="en-US" dirty="0">
                <a:cs typeface="Arial" panose="020B0604020202020204" pitchFamily="34" charset="0"/>
              </a:rPr>
              <a:t>for New </a:t>
            </a:r>
            <a:r>
              <a:rPr lang="en-GB" altLang="en-US" dirty="0" smtClean="0">
                <a:cs typeface="Arial" panose="020B0604020202020204" pitchFamily="34" charset="0"/>
              </a:rPr>
              <a:t>Purposes: </a:t>
            </a:r>
          </a:p>
          <a:p>
            <a:r>
              <a:rPr lang="en-GB" altLang="en-US" dirty="0" smtClean="0">
                <a:cs typeface="Arial" panose="020B0604020202020204" pitchFamily="34" charset="0"/>
              </a:rPr>
              <a:t>Major Topics</a:t>
            </a:r>
            <a:endParaRPr lang="en-GB" altLang="en-US" dirty="0">
              <a:cs typeface="Arial" panose="020B0604020202020204" pitchFamily="34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3"/>
          <a:srcRect l="72811" t="20682" r="8404" b="45785"/>
          <a:stretch/>
        </p:blipFill>
        <p:spPr bwMode="auto">
          <a:xfrm>
            <a:off x="5884367" y="2025884"/>
            <a:ext cx="1080000" cy="9360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4"/>
          <a:srcRect l="19327" t="41162" r="53150" b="23461"/>
          <a:stretch/>
        </p:blipFill>
        <p:spPr bwMode="auto">
          <a:xfrm>
            <a:off x="1462764" y="2031584"/>
            <a:ext cx="1186479" cy="9360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5"/>
          <a:srcRect l="20690" t="26591" r="57538" b="42967"/>
          <a:stretch/>
        </p:blipFill>
        <p:spPr bwMode="auto">
          <a:xfrm>
            <a:off x="4804367" y="2025884"/>
            <a:ext cx="1080000" cy="9360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6"/>
          <a:srcRect l="52868" t="38410" r="29084" b="29356"/>
          <a:stretch/>
        </p:blipFill>
        <p:spPr bwMode="auto">
          <a:xfrm>
            <a:off x="3724367" y="2031584"/>
            <a:ext cx="1080000" cy="9360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/>
          <p:nvPr/>
        </p:nvPicPr>
        <p:blipFill rotWithShape="1">
          <a:blip r:embed="rId7"/>
          <a:srcRect l="21937" t="48603" r="55623" b="16675"/>
          <a:stretch/>
        </p:blipFill>
        <p:spPr bwMode="auto">
          <a:xfrm>
            <a:off x="2649243" y="2025884"/>
            <a:ext cx="1079500" cy="939800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462764" y="3579329"/>
            <a:ext cx="550160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35"/>
              </a:spcBef>
              <a:buFont typeface="Wingdings" panose="05000000000000000000" pitchFamily="2" charset="2"/>
              <a:buChar char="Ø"/>
            </a:pPr>
            <a:r>
              <a:rPr lang="en-US" altLang="en-US" sz="2400" b="1" dirty="0" smtClean="0">
                <a:latin typeface="FoundrySterling-Book"/>
              </a:rPr>
              <a:t>Artificial Intelligence</a:t>
            </a:r>
          </a:p>
          <a:p>
            <a:pPr marL="342900" indent="-342900">
              <a:spcBef>
                <a:spcPts val="635"/>
              </a:spcBef>
              <a:buFont typeface="Wingdings" panose="05000000000000000000" pitchFamily="2" charset="2"/>
              <a:buChar char="Ø"/>
            </a:pPr>
            <a:endParaRPr lang="en-US" altLang="en-US" sz="2400" b="1" dirty="0">
              <a:latin typeface="FoundrySterling-Book"/>
            </a:endParaRPr>
          </a:p>
          <a:p>
            <a:pPr marL="342900" indent="-342900">
              <a:spcBef>
                <a:spcPts val="635"/>
              </a:spcBef>
              <a:buFont typeface="Wingdings" panose="05000000000000000000" pitchFamily="2" charset="2"/>
              <a:buChar char="Ø"/>
            </a:pPr>
            <a:r>
              <a:rPr lang="en-US" altLang="en-US" sz="2400" b="1" dirty="0" smtClean="0">
                <a:latin typeface="FoundrySterling-Book"/>
              </a:rPr>
              <a:t>Interdisciplinary issues</a:t>
            </a:r>
          </a:p>
        </p:txBody>
      </p:sp>
    </p:spTree>
    <p:extLst>
      <p:ext uri="{BB962C8B-B14F-4D97-AF65-F5344CB8AC3E}">
        <p14:creationId xmlns:p14="http://schemas.microsoft.com/office/powerpoint/2010/main" val="349855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0" y="142875"/>
            <a:ext cx="8640763" cy="1205777"/>
          </a:xfrm>
        </p:spPr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Writing, Speaking, Reading, Listening: Combined Data</a:t>
            </a:r>
          </a:p>
        </p:txBody>
      </p:sp>
      <p:graphicFrame>
        <p:nvGraphicFramePr>
          <p:cNvPr id="8" name="Content Placeholder 4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117259287"/>
              </p:ext>
            </p:extLst>
          </p:nvPr>
        </p:nvGraphicFramePr>
        <p:xfrm>
          <a:off x="469210" y="1576469"/>
          <a:ext cx="4679999" cy="4680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190"/>
                <a:gridCol w="1133061"/>
                <a:gridCol w="1259278"/>
                <a:gridCol w="1080470"/>
              </a:tblGrid>
              <a:tr h="760110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Topics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No. papers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% papers </a:t>
                      </a:r>
                    </a:p>
                    <a:p>
                      <a:pPr marL="0" marR="0" lvl="0" indent="0" algn="l" defTabSz="43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(n = 1,310)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Trend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898271"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Writing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265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20.2%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solidFill>
                            <a:srgbClr val="0000FF"/>
                          </a:solidFill>
                        </a:rPr>
                        <a:t>falling</a:t>
                      </a:r>
                      <a:endParaRPr lang="en-GB" sz="18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007207"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Speaking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64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4.9%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i="1" dirty="0" smtClean="0">
                          <a:solidFill>
                            <a:srgbClr val="FF0000"/>
                          </a:solidFill>
                        </a:rPr>
                        <a:t>rising</a:t>
                      </a:r>
                      <a:endParaRPr lang="en-GB" sz="1800" b="1" i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007207"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Reading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56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4.3%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i="1" dirty="0" smtClean="0">
                          <a:solidFill>
                            <a:srgbClr val="FF0000"/>
                          </a:solidFill>
                        </a:rPr>
                        <a:t>rising</a:t>
                      </a:r>
                      <a:endParaRPr lang="en-GB" sz="1800" b="1" i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007207"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Listening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2.6%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solidFill>
                            <a:srgbClr val="00CC00"/>
                          </a:solidFill>
                        </a:rPr>
                        <a:t>stable</a:t>
                      </a:r>
                      <a:endParaRPr lang="en-GB" sz="1800" b="1" dirty="0">
                        <a:solidFill>
                          <a:srgbClr val="00CC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ular Callout 8"/>
          <p:cNvSpPr/>
          <p:nvPr/>
        </p:nvSpPr>
        <p:spPr>
          <a:xfrm>
            <a:off x="5261853" y="2160105"/>
            <a:ext cx="2913289" cy="1004428"/>
          </a:xfrm>
          <a:prstGeom prst="wedgeRectCallout">
            <a:avLst>
              <a:gd name="adj1" fmla="val -67808"/>
              <a:gd name="adj2" fmla="val -5900"/>
            </a:avLst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800" b="1" dirty="0" smtClean="0">
                <a:latin typeface="FoundrySterling-Book"/>
                <a:cs typeface="Arial" panose="020B0604020202020204" pitchFamily="34" charset="0"/>
              </a:rPr>
              <a:t>Writing</a:t>
            </a:r>
          </a:p>
          <a:p>
            <a:r>
              <a:rPr lang="en-GB" sz="1600" dirty="0" smtClean="0">
                <a:latin typeface="FoundrySterling-Book"/>
                <a:cs typeface="Arial" panose="020B0604020202020204" pitchFamily="34" charset="0"/>
              </a:rPr>
              <a:t>1 Proc. 5 PIMs, 1985-2013</a:t>
            </a:r>
          </a:p>
          <a:p>
            <a:r>
              <a:rPr lang="en-GB" sz="1600" dirty="0" smtClean="0">
                <a:latin typeface="FoundrySterling-Book"/>
                <a:cs typeface="Arial" panose="020B0604020202020204" pitchFamily="34" charset="0"/>
              </a:rPr>
              <a:t>Ongoing interest </a:t>
            </a:r>
          </a:p>
          <a:p>
            <a:r>
              <a:rPr lang="en-GB" sz="1600" dirty="0" smtClean="0">
                <a:latin typeface="FoundrySterling-Book"/>
                <a:cs typeface="Arial" panose="020B0604020202020204" pitchFamily="34" charset="0"/>
              </a:rPr>
              <a:t>But </a:t>
            </a:r>
            <a:r>
              <a:rPr lang="en-GB" sz="1600" b="1" dirty="0" smtClean="0">
                <a:solidFill>
                  <a:srgbClr val="0000FF"/>
                </a:solidFill>
                <a:latin typeface="FoundrySterling-Book"/>
                <a:cs typeface="Arial" panose="020B0604020202020204" pitchFamily="34" charset="0"/>
              </a:rPr>
              <a:t>fall</a:t>
            </a:r>
            <a:r>
              <a:rPr lang="en-GB" sz="1600" dirty="0" smtClean="0">
                <a:latin typeface="FoundrySterling-Book"/>
                <a:cs typeface="Arial" panose="020B0604020202020204" pitchFamily="34" charset="0"/>
              </a:rPr>
              <a:t> from 25% to 16%</a:t>
            </a:r>
            <a:endParaRPr lang="en-GB" sz="1600" dirty="0">
              <a:latin typeface="FoundrySterling-Book"/>
              <a:cs typeface="Arial" panose="020B0604020202020204" pitchFamily="34" charset="0"/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5208843" y="5338543"/>
            <a:ext cx="2913289" cy="764653"/>
          </a:xfrm>
          <a:prstGeom prst="wedgeRectCallout">
            <a:avLst>
              <a:gd name="adj1" fmla="val -67808"/>
              <a:gd name="adj2" fmla="val -5900"/>
            </a:avLst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800" b="1" dirty="0" smtClean="0">
                <a:latin typeface="FoundrySterling-Book"/>
                <a:cs typeface="Arial" panose="020B0604020202020204" pitchFamily="34" charset="0"/>
              </a:rPr>
              <a:t>Listening</a:t>
            </a:r>
          </a:p>
          <a:p>
            <a:r>
              <a:rPr lang="en-GB" sz="1600" dirty="0" smtClean="0">
                <a:latin typeface="FoundrySterling-Book"/>
                <a:cs typeface="Arial" panose="020B0604020202020204" pitchFamily="34" charset="0"/>
              </a:rPr>
              <a:t>1 PIM 2009</a:t>
            </a:r>
          </a:p>
          <a:p>
            <a:r>
              <a:rPr lang="en-GB" sz="1600" dirty="0" smtClean="0">
                <a:latin typeface="FoundrySterling-Book"/>
                <a:cs typeface="Arial" panose="020B0604020202020204" pitchFamily="34" charset="0"/>
              </a:rPr>
              <a:t>Ongoing low interest</a:t>
            </a:r>
            <a:endParaRPr lang="en-GB" sz="1600" dirty="0">
              <a:latin typeface="FoundrySterling-Book"/>
              <a:cs typeface="Arial" panose="020B0604020202020204" pitchFamily="34" charset="0"/>
            </a:endParaRPr>
          </a:p>
        </p:txBody>
      </p:sp>
      <p:sp>
        <p:nvSpPr>
          <p:cNvPr id="13" name="Rectangular Callout 12"/>
          <p:cNvSpPr/>
          <p:nvPr/>
        </p:nvSpPr>
        <p:spPr>
          <a:xfrm>
            <a:off x="5208843" y="3297299"/>
            <a:ext cx="2913289" cy="764653"/>
          </a:xfrm>
          <a:prstGeom prst="wedgeRectCallout">
            <a:avLst>
              <a:gd name="adj1" fmla="val -67808"/>
              <a:gd name="adj2" fmla="val -5900"/>
            </a:avLst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800" b="1" dirty="0" smtClean="0">
                <a:latin typeface="FoundrySterling-Book"/>
                <a:cs typeface="Arial" panose="020B0604020202020204" pitchFamily="34" charset="0"/>
              </a:rPr>
              <a:t>Speaking</a:t>
            </a:r>
          </a:p>
          <a:p>
            <a:r>
              <a:rPr lang="en-GB" sz="1600" dirty="0" smtClean="0">
                <a:latin typeface="FoundrySterling-Book"/>
                <a:cs typeface="Arial" panose="020B0604020202020204" pitchFamily="34" charset="0"/>
              </a:rPr>
              <a:t>2 PIMs, 1994 &amp; 2018</a:t>
            </a:r>
          </a:p>
          <a:p>
            <a:r>
              <a:rPr lang="en-GB" sz="1600" dirty="0" smtClean="0">
                <a:latin typeface="FoundrySterling-Book"/>
                <a:cs typeface="Arial" panose="020B0604020202020204" pitchFamily="34" charset="0"/>
              </a:rPr>
              <a:t>Recent revival of interest</a:t>
            </a:r>
            <a:endParaRPr lang="en-GB" sz="1600" dirty="0">
              <a:latin typeface="FoundrySterling-Book"/>
              <a:cs typeface="Arial" panose="020B0604020202020204" pitchFamily="34" charset="0"/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5208843" y="4308356"/>
            <a:ext cx="2913289" cy="764653"/>
          </a:xfrm>
          <a:prstGeom prst="wedgeRectCallout">
            <a:avLst>
              <a:gd name="adj1" fmla="val -67808"/>
              <a:gd name="adj2" fmla="val -5900"/>
            </a:avLst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800" b="1" dirty="0" smtClean="0">
                <a:latin typeface="FoundrySterling-Book"/>
                <a:cs typeface="Arial" panose="020B0604020202020204" pitchFamily="34" charset="0"/>
              </a:rPr>
              <a:t>Reading</a:t>
            </a:r>
          </a:p>
          <a:p>
            <a:r>
              <a:rPr lang="en-GB" sz="1600" dirty="0" smtClean="0">
                <a:latin typeface="FoundrySterling-Book"/>
                <a:cs typeface="Arial" panose="020B0604020202020204" pitchFamily="34" charset="0"/>
              </a:rPr>
              <a:t>3 </a:t>
            </a:r>
            <a:r>
              <a:rPr lang="en-GB" sz="1600" dirty="0">
                <a:latin typeface="FoundrySterling-Book"/>
                <a:cs typeface="Arial" panose="020B0604020202020204" pitchFamily="34" charset="0"/>
              </a:rPr>
              <a:t>PIMs, </a:t>
            </a:r>
            <a:r>
              <a:rPr lang="en-GB" sz="1600" dirty="0" smtClean="0">
                <a:latin typeface="FoundrySterling-Book"/>
                <a:cs typeface="Arial" panose="020B0604020202020204" pitchFamily="34" charset="0"/>
              </a:rPr>
              <a:t>1994, 1998 </a:t>
            </a:r>
            <a:r>
              <a:rPr lang="en-GB" sz="1600" dirty="0">
                <a:latin typeface="FoundrySterling-Book"/>
                <a:cs typeface="Arial" panose="020B0604020202020204" pitchFamily="34" charset="0"/>
              </a:rPr>
              <a:t>&amp; </a:t>
            </a:r>
            <a:r>
              <a:rPr lang="en-GB" sz="1600" dirty="0" smtClean="0">
                <a:latin typeface="FoundrySterling-Book"/>
                <a:cs typeface="Arial" panose="020B0604020202020204" pitchFamily="34" charset="0"/>
              </a:rPr>
              <a:t>2015</a:t>
            </a:r>
            <a:endParaRPr lang="en-GB" sz="1600" dirty="0">
              <a:latin typeface="FoundrySterling-Book"/>
              <a:cs typeface="Arial" panose="020B0604020202020204" pitchFamily="34" charset="0"/>
            </a:endParaRPr>
          </a:p>
          <a:p>
            <a:r>
              <a:rPr lang="en-GB" sz="1600" dirty="0">
                <a:latin typeface="FoundrySterling-Book"/>
                <a:cs typeface="Arial" panose="020B0604020202020204" pitchFamily="34" charset="0"/>
              </a:rPr>
              <a:t>Recent revival of interest</a:t>
            </a:r>
          </a:p>
        </p:txBody>
      </p:sp>
    </p:spTree>
    <p:extLst>
      <p:ext uri="{BB962C8B-B14F-4D97-AF65-F5344CB8AC3E}">
        <p14:creationId xmlns:p14="http://schemas.microsoft.com/office/powerpoint/2010/main" val="12870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0" y="168676"/>
            <a:ext cx="8640763" cy="1219200"/>
          </a:xfrm>
        </p:spPr>
        <p:txBody>
          <a:bodyPr/>
          <a:lstStyle/>
          <a:p>
            <a:r>
              <a:rPr lang="en-GB" altLang="en-US" dirty="0" smtClean="0">
                <a:cs typeface="Arial" panose="020B0604020202020204" pitchFamily="34" charset="0"/>
              </a:rPr>
              <a:t>Research </a:t>
            </a:r>
            <a:r>
              <a:rPr lang="en-GB" altLang="en-US" dirty="0">
                <a:cs typeface="Arial" panose="020B0604020202020204" pitchFamily="34" charset="0"/>
              </a:rPr>
              <a:t>for New </a:t>
            </a:r>
            <a:r>
              <a:rPr lang="en-GB" altLang="en-US" dirty="0" smtClean="0">
                <a:cs typeface="Arial" panose="020B0604020202020204" pitchFamily="34" charset="0"/>
              </a:rPr>
              <a:t>Purposes: Writing, Speaking, Reading, Listening</a:t>
            </a:r>
            <a:endParaRPr lang="en-GB" altLang="en-US" dirty="0">
              <a:cs typeface="Arial" panose="020B0604020202020204" pitchFamily="34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48536" t="22011" r="26121" b="50206"/>
          <a:stretch/>
        </p:blipFill>
        <p:spPr bwMode="auto">
          <a:xfrm>
            <a:off x="2471043" y="1870289"/>
            <a:ext cx="1800000" cy="10800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4"/>
          <a:srcRect l="65524" t="21124" r="3674" b="45781"/>
          <a:stretch/>
        </p:blipFill>
        <p:spPr bwMode="auto">
          <a:xfrm>
            <a:off x="6038312" y="1869449"/>
            <a:ext cx="1800000" cy="10800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5"/>
          <a:srcRect l="50936" t="46090" r="28872" b="29972"/>
          <a:stretch/>
        </p:blipFill>
        <p:spPr bwMode="auto">
          <a:xfrm>
            <a:off x="4271043" y="1869449"/>
            <a:ext cx="1800000" cy="10800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6"/>
          <a:srcRect l="48865" t="22011" r="26033" b="45625"/>
          <a:stretch/>
        </p:blipFill>
        <p:spPr bwMode="auto">
          <a:xfrm>
            <a:off x="638312" y="1869449"/>
            <a:ext cx="1800000" cy="10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38312" y="3418973"/>
            <a:ext cx="7200000" cy="2608805"/>
          </a:xfrm>
          <a:prstGeom prst="rect">
            <a:avLst/>
          </a:prstGeom>
          <a:ln w="28575">
            <a:noFill/>
          </a:ln>
        </p:spPr>
        <p:txBody>
          <a:bodyPr tIns="144000" bIns="144000"/>
          <a:lstStyle>
            <a:lvl1pPr marL="0" indent="0" algn="l" defTabSz="4321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FoundrySterling-Book"/>
                <a:ea typeface="+mn-ea"/>
                <a:cs typeface="+mn-cs"/>
              </a:defRPr>
            </a:lvl1pPr>
            <a:lvl2pPr marL="702162" indent="-270062" algn="l" defTabSz="432100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249" indent="-216050" algn="l" defTabSz="432100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349" indent="-216050" algn="l" defTabSz="432100" rtl="0" eaLnBrk="1" latinLnBrk="0" hangingPunct="1">
              <a:spcBef>
                <a:spcPct val="20000"/>
              </a:spcBef>
              <a:buFont typeface="Arial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4449" indent="-216050" algn="l" defTabSz="432100" rtl="0" eaLnBrk="1" latinLnBrk="0" hangingPunct="1">
              <a:spcBef>
                <a:spcPct val="20000"/>
              </a:spcBef>
              <a:buFont typeface="Arial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548" indent="-216050" algn="l" defTabSz="432100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648" indent="-216050" algn="l" defTabSz="432100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748" indent="-216050" algn="l" defTabSz="432100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848" indent="-216050" algn="l" defTabSz="432100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en-US" b="1" dirty="0" smtClean="0"/>
              <a:t>Listening, Speaking, Reading, Writing</a:t>
            </a:r>
          </a:p>
          <a:p>
            <a:pPr lvl="1">
              <a:spcBef>
                <a:spcPts val="600"/>
              </a:spcBef>
            </a:pPr>
            <a:r>
              <a:rPr lang="en-US" altLang="en-US" sz="2400" dirty="0" smtClean="0">
                <a:latin typeface="FoundrySterling-Book"/>
              </a:rPr>
              <a:t>In/for online environments</a:t>
            </a:r>
          </a:p>
          <a:p>
            <a:pPr>
              <a:spcBef>
                <a:spcPts val="600"/>
              </a:spcBef>
            </a:pPr>
            <a:endParaRPr lang="en-US" altLang="en-US" dirty="0" smtClean="0"/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en-US" b="1" dirty="0"/>
              <a:t>Integrating skills</a:t>
            </a:r>
          </a:p>
          <a:p>
            <a:pPr>
              <a:spcBef>
                <a:spcPts val="600"/>
              </a:spcBef>
            </a:pPr>
            <a:endParaRPr lang="en-US" altLang="en-US" sz="2000" b="1" dirty="0" smtClean="0"/>
          </a:p>
          <a:p>
            <a:pPr>
              <a:spcBef>
                <a:spcPts val="1200"/>
              </a:spcBef>
            </a:pPr>
            <a:endParaRPr lang="en-US" altLang="en-US" sz="1600" b="1" dirty="0" smtClean="0"/>
          </a:p>
          <a:p>
            <a:pPr>
              <a:spcBef>
                <a:spcPts val="1200"/>
              </a:spcBef>
            </a:pPr>
            <a:endParaRPr lang="en-US" altLang="en-US" sz="1600" b="1" dirty="0" smtClean="0"/>
          </a:p>
          <a:p>
            <a:pPr>
              <a:spcBef>
                <a:spcPts val="1200"/>
              </a:spcBef>
            </a:pPr>
            <a:endParaRPr lang="en-US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21859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0" y="142876"/>
            <a:ext cx="8640763" cy="778150"/>
          </a:xfrm>
        </p:spPr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Approaches to EAP: Combined Data</a:t>
            </a:r>
          </a:p>
        </p:txBody>
      </p:sp>
      <p:graphicFrame>
        <p:nvGraphicFramePr>
          <p:cNvPr id="8" name="Content Placeholder 4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853423352"/>
              </p:ext>
            </p:extLst>
          </p:nvPr>
        </p:nvGraphicFramePr>
        <p:xfrm>
          <a:off x="561975" y="973495"/>
          <a:ext cx="4679999" cy="5133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2599"/>
                <a:gridCol w="934278"/>
                <a:gridCol w="1252652"/>
                <a:gridCol w="1080470"/>
              </a:tblGrid>
              <a:tr h="784002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Topics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No. papers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% papers </a:t>
                      </a:r>
                    </a:p>
                    <a:p>
                      <a:pPr marL="0" marR="0" lvl="0" indent="0" algn="l" defTabSz="43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(n = 1,310)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Trend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869957"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Intercultural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84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6.4%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solidFill>
                            <a:srgbClr val="00CC00"/>
                          </a:solidFill>
                        </a:rPr>
                        <a:t>stable</a:t>
                      </a:r>
                      <a:endParaRPr lang="en-GB" sz="1800" b="1" dirty="0">
                        <a:solidFill>
                          <a:srgbClr val="00CC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69957"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Academic literacy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56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4.3%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i="1" dirty="0" smtClean="0">
                          <a:solidFill>
                            <a:srgbClr val="FF0000"/>
                          </a:solidFill>
                        </a:rPr>
                        <a:t>rising</a:t>
                      </a:r>
                      <a:endParaRPr lang="en-GB" sz="1800" b="1" i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869957"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Corpora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46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3.5%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i="1" dirty="0" smtClean="0">
                          <a:solidFill>
                            <a:srgbClr val="FF0000"/>
                          </a:solidFill>
                        </a:rPr>
                        <a:t>rising</a:t>
                      </a:r>
                      <a:endParaRPr lang="en-GB" sz="1800" b="1" i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869957"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Critical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42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3.2%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i="1" dirty="0" smtClean="0">
                          <a:solidFill>
                            <a:srgbClr val="FF0000"/>
                          </a:solidFill>
                        </a:rPr>
                        <a:t>rising</a:t>
                      </a:r>
                      <a:endParaRPr lang="en-GB" sz="1800" b="1" i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869957"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Genre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2.1%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i="1" dirty="0" smtClean="0">
                          <a:solidFill>
                            <a:srgbClr val="FF0000"/>
                          </a:solidFill>
                        </a:rPr>
                        <a:t>rising</a:t>
                      </a:r>
                      <a:endParaRPr lang="en-GB" sz="1800" b="1" i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Rectangular Callout 12"/>
          <p:cNvSpPr/>
          <p:nvPr/>
        </p:nvSpPr>
        <p:spPr>
          <a:xfrm>
            <a:off x="5241973" y="1655439"/>
            <a:ext cx="2913289" cy="764653"/>
          </a:xfrm>
          <a:prstGeom prst="wedgeRectCallout">
            <a:avLst>
              <a:gd name="adj1" fmla="val -67808"/>
              <a:gd name="adj2" fmla="val -5900"/>
            </a:avLst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800" b="1" dirty="0" smtClean="0">
                <a:latin typeface="FoundrySterling-Book"/>
                <a:cs typeface="Arial" panose="020B0604020202020204" pitchFamily="34" charset="0"/>
              </a:rPr>
              <a:t>Intercultural</a:t>
            </a:r>
          </a:p>
          <a:p>
            <a:r>
              <a:rPr lang="en-GB" sz="1600" dirty="0" smtClean="0">
                <a:latin typeface="FoundrySterling-Book"/>
                <a:cs typeface="Arial" panose="020B0604020202020204" pitchFamily="34" charset="0"/>
              </a:rPr>
              <a:t>Ongoing interest</a:t>
            </a:r>
          </a:p>
          <a:p>
            <a:r>
              <a:rPr lang="en-GB" sz="1600" dirty="0" smtClean="0">
                <a:latin typeface="FoundrySterling-Book"/>
                <a:cs typeface="Arial" panose="020B0604020202020204" pitchFamily="34" charset="0"/>
              </a:rPr>
              <a:t>Proc. 1991, PIMs 2005, 2017</a:t>
            </a:r>
            <a:endParaRPr lang="en-GB" sz="1600" dirty="0">
              <a:latin typeface="FoundrySterling-Book"/>
              <a:cs typeface="Arial" panose="020B0604020202020204" pitchFamily="34" charset="0"/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5241975" y="2531675"/>
            <a:ext cx="2913289" cy="925575"/>
          </a:xfrm>
          <a:prstGeom prst="wedgeRectCallout">
            <a:avLst>
              <a:gd name="adj1" fmla="val -67808"/>
              <a:gd name="adj2" fmla="val -5900"/>
            </a:avLst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800" b="1" dirty="0" smtClean="0">
                <a:latin typeface="FoundrySterling-Book"/>
                <a:cs typeface="Arial" panose="020B0604020202020204" pitchFamily="34" charset="0"/>
              </a:rPr>
              <a:t>Academic literacy</a:t>
            </a:r>
          </a:p>
          <a:p>
            <a:r>
              <a:rPr lang="en-GB" sz="1600" dirty="0" smtClean="0">
                <a:latin typeface="FoundrySterling-Book"/>
                <a:cs typeface="Arial" panose="020B0604020202020204" pitchFamily="34" charset="0"/>
              </a:rPr>
              <a:t>Proc. 2003, PIM 2018</a:t>
            </a:r>
          </a:p>
          <a:p>
            <a:r>
              <a:rPr lang="en-GB" sz="1600" dirty="0">
                <a:latin typeface="FoundrySterling-Book"/>
                <a:cs typeface="Arial" panose="020B0604020202020204" pitchFamily="34" charset="0"/>
              </a:rPr>
              <a:t>Low interest, but </a:t>
            </a:r>
            <a:r>
              <a:rPr lang="en-GB" sz="1600" dirty="0" smtClean="0">
                <a:latin typeface="FoundrySterling-Book"/>
                <a:cs typeface="Arial" panose="020B0604020202020204" pitchFamily="34" charset="0"/>
              </a:rPr>
              <a:t>rising to 8% </a:t>
            </a:r>
            <a:endParaRPr lang="en-GB" sz="1600" dirty="0">
              <a:latin typeface="FoundrySterling-Book"/>
              <a:cs typeface="Arial" panose="020B0604020202020204" pitchFamily="34" charset="0"/>
            </a:endParaRPr>
          </a:p>
        </p:txBody>
      </p:sp>
      <p:sp>
        <p:nvSpPr>
          <p:cNvPr id="15" name="Rectangular Callout 14"/>
          <p:cNvSpPr/>
          <p:nvPr/>
        </p:nvSpPr>
        <p:spPr>
          <a:xfrm>
            <a:off x="5241974" y="3558792"/>
            <a:ext cx="2913289" cy="764653"/>
          </a:xfrm>
          <a:prstGeom prst="wedgeRectCallout">
            <a:avLst>
              <a:gd name="adj1" fmla="val -67808"/>
              <a:gd name="adj2" fmla="val -5900"/>
            </a:avLst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800" b="1" dirty="0" smtClean="0">
                <a:latin typeface="FoundrySterling-Book"/>
                <a:cs typeface="Arial" panose="020B0604020202020204" pitchFamily="34" charset="0"/>
              </a:rPr>
              <a:t>Corpora</a:t>
            </a:r>
          </a:p>
          <a:p>
            <a:r>
              <a:rPr lang="en-GB" sz="1600" dirty="0" smtClean="0">
                <a:latin typeface="FoundrySterling-Book"/>
                <a:cs typeface="Arial" panose="020B0604020202020204" pitchFamily="34" charset="0"/>
              </a:rPr>
              <a:t>2 PIMs 2003, 2014</a:t>
            </a:r>
          </a:p>
          <a:p>
            <a:r>
              <a:rPr lang="en-GB" sz="1600" dirty="0" smtClean="0">
                <a:latin typeface="FoundrySterling-Book"/>
                <a:cs typeface="Arial" panose="020B0604020202020204" pitchFamily="34" charset="0"/>
              </a:rPr>
              <a:t>Low interest, but rising to 5%</a:t>
            </a:r>
            <a:endParaRPr lang="en-GB" sz="1600" dirty="0">
              <a:latin typeface="FoundrySterling-Book"/>
              <a:cs typeface="Arial" panose="020B0604020202020204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5241975" y="4424987"/>
            <a:ext cx="2913289" cy="764653"/>
          </a:xfrm>
          <a:prstGeom prst="wedgeRectCallout">
            <a:avLst>
              <a:gd name="adj1" fmla="val -67808"/>
              <a:gd name="adj2" fmla="val -5900"/>
            </a:avLst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800" b="1" dirty="0" smtClean="0">
                <a:latin typeface="FoundrySterling-Book"/>
                <a:cs typeface="Arial" panose="020B0604020202020204" pitchFamily="34" charset="0"/>
              </a:rPr>
              <a:t>Critical</a:t>
            </a:r>
          </a:p>
          <a:p>
            <a:r>
              <a:rPr lang="en-GB" sz="1600" dirty="0" smtClean="0">
                <a:latin typeface="FoundrySterling-Book"/>
                <a:cs typeface="Arial" panose="020B0604020202020204" pitchFamily="34" charset="0"/>
              </a:rPr>
              <a:t>Low interest, but rising to 4%</a:t>
            </a:r>
            <a:endParaRPr lang="en-GB" sz="1600" dirty="0">
              <a:latin typeface="FoundrySterling-Book"/>
              <a:cs typeface="Arial" panose="020B0604020202020204" pitchFamily="34" charset="0"/>
            </a:endParaRPr>
          </a:p>
        </p:txBody>
      </p:sp>
      <p:sp>
        <p:nvSpPr>
          <p:cNvPr id="17" name="Rectangular Callout 16"/>
          <p:cNvSpPr/>
          <p:nvPr/>
        </p:nvSpPr>
        <p:spPr>
          <a:xfrm>
            <a:off x="5241975" y="5291182"/>
            <a:ext cx="2981014" cy="764653"/>
          </a:xfrm>
          <a:prstGeom prst="wedgeRectCallout">
            <a:avLst>
              <a:gd name="adj1" fmla="val -67808"/>
              <a:gd name="adj2" fmla="val -5900"/>
            </a:avLst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800" b="1" dirty="0" smtClean="0">
                <a:latin typeface="FoundrySterling-Book"/>
                <a:cs typeface="Arial" panose="020B0604020202020204" pitchFamily="34" charset="0"/>
              </a:rPr>
              <a:t>Genre</a:t>
            </a:r>
          </a:p>
          <a:p>
            <a:r>
              <a:rPr lang="en-GB" sz="1600" dirty="0" smtClean="0">
                <a:latin typeface="FoundrySterling-Book"/>
                <a:cs typeface="Arial" panose="020B0604020202020204" pitchFamily="34" charset="0"/>
              </a:rPr>
              <a:t>Surprisingly, No Proc. </a:t>
            </a:r>
            <a:r>
              <a:rPr lang="en-GB" sz="1600" dirty="0">
                <a:latin typeface="FoundrySterling-Book"/>
                <a:cs typeface="Arial" panose="020B0604020202020204" pitchFamily="34" charset="0"/>
              </a:rPr>
              <a:t>o</a:t>
            </a:r>
            <a:r>
              <a:rPr lang="en-GB" sz="1600" dirty="0" smtClean="0">
                <a:latin typeface="FoundrySterling-Book"/>
                <a:cs typeface="Arial" panose="020B0604020202020204" pitchFamily="34" charset="0"/>
              </a:rPr>
              <a:t>r PIMs</a:t>
            </a:r>
          </a:p>
          <a:p>
            <a:r>
              <a:rPr lang="en-GB" sz="1600" dirty="0">
                <a:latin typeface="FoundrySterling-Book"/>
                <a:cs typeface="Arial" panose="020B0604020202020204" pitchFamily="34" charset="0"/>
              </a:rPr>
              <a:t>Low interest, but </a:t>
            </a:r>
            <a:r>
              <a:rPr lang="en-GB" sz="1600" dirty="0" smtClean="0">
                <a:latin typeface="FoundrySterling-Book"/>
                <a:cs typeface="Arial" panose="020B0604020202020204" pitchFamily="34" charset="0"/>
              </a:rPr>
              <a:t>rising to 2.5%</a:t>
            </a:r>
            <a:endParaRPr lang="en-GB" sz="1600" dirty="0">
              <a:latin typeface="FoundrySterling-Book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7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0" y="165652"/>
            <a:ext cx="8640763" cy="1212574"/>
          </a:xfrm>
        </p:spPr>
        <p:txBody>
          <a:bodyPr>
            <a:noAutofit/>
          </a:bodyPr>
          <a:lstStyle/>
          <a:p>
            <a:r>
              <a:rPr lang="en-GB" altLang="en-US" sz="4000" dirty="0" smtClean="0">
                <a:cs typeface="Arial" panose="020B0604020202020204" pitchFamily="34" charset="0"/>
              </a:rPr>
              <a:t>Research </a:t>
            </a:r>
            <a:r>
              <a:rPr lang="en-GB" altLang="en-US" sz="4000" dirty="0">
                <a:cs typeface="Arial" panose="020B0604020202020204" pitchFamily="34" charset="0"/>
              </a:rPr>
              <a:t>for New </a:t>
            </a:r>
            <a:r>
              <a:rPr lang="en-GB" altLang="en-US" sz="4000" dirty="0" smtClean="0">
                <a:cs typeface="Arial" panose="020B0604020202020204" pitchFamily="34" charset="0"/>
              </a:rPr>
              <a:t>Purposes: Approaches to EAP</a:t>
            </a:r>
            <a:endParaRPr lang="en-GB" altLang="en-US" sz="4000" dirty="0"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/>
          <p:nvPr/>
        </p:nvPicPr>
        <p:blipFill rotWithShape="1">
          <a:blip r:embed="rId3"/>
          <a:srcRect l="50138" t="34716" r="32739" b="42384"/>
          <a:stretch/>
        </p:blipFill>
        <p:spPr bwMode="auto">
          <a:xfrm>
            <a:off x="0" y="1616765"/>
            <a:ext cx="8640763" cy="48665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21565" y="3412768"/>
            <a:ext cx="4552122" cy="147001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850"/>
              </a:spcBef>
              <a:spcAft>
                <a:spcPts val="850"/>
              </a:spcAft>
              <a:buFont typeface="Wingdings" panose="05000000000000000000" pitchFamily="2" charset="2"/>
              <a:buChar char="Ø"/>
            </a:pPr>
            <a:r>
              <a:rPr lang="en-GB" sz="1984" dirty="0" smtClean="0">
                <a:latin typeface="FoundrySterling-Book"/>
              </a:rPr>
              <a:t>Exploration of social context</a:t>
            </a:r>
          </a:p>
          <a:p>
            <a:pPr marL="342900" indent="-342900">
              <a:spcBef>
                <a:spcPts val="850"/>
              </a:spcBef>
              <a:spcAft>
                <a:spcPts val="850"/>
              </a:spcAft>
              <a:buFont typeface="Wingdings" panose="05000000000000000000" pitchFamily="2" charset="2"/>
              <a:buChar char="Ø"/>
            </a:pPr>
            <a:r>
              <a:rPr lang="en-GB" sz="1984" dirty="0" smtClean="0">
                <a:latin typeface="FoundrySterling-Book"/>
              </a:rPr>
              <a:t>Data-driven learning</a:t>
            </a:r>
          </a:p>
          <a:p>
            <a:pPr marL="342900" indent="-342900">
              <a:spcBef>
                <a:spcPts val="850"/>
              </a:spcBef>
              <a:spcAft>
                <a:spcPts val="850"/>
              </a:spcAft>
              <a:buFont typeface="Wingdings" panose="05000000000000000000" pitchFamily="2" charset="2"/>
              <a:buChar char="Ø"/>
            </a:pPr>
            <a:r>
              <a:rPr lang="en-GB" sz="1984" dirty="0" smtClean="0">
                <a:latin typeface="FoundrySterling-Book"/>
              </a:rPr>
              <a:t>Multi-modal and digital genres</a:t>
            </a:r>
          </a:p>
        </p:txBody>
      </p:sp>
    </p:spTree>
    <p:extLst>
      <p:ext uri="{BB962C8B-B14F-4D97-AF65-F5344CB8AC3E}">
        <p14:creationId xmlns:p14="http://schemas.microsoft.com/office/powerpoint/2010/main" val="403183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2714"/>
            <a:ext cx="8640763" cy="721482"/>
          </a:xfrm>
        </p:spPr>
        <p:txBody>
          <a:bodyPr/>
          <a:lstStyle/>
          <a:p>
            <a:r>
              <a:rPr lang="en-GB" dirty="0" smtClean="0">
                <a:latin typeface="FoundrySterling-Book"/>
              </a:rPr>
              <a:t>Possible Future Directions</a:t>
            </a:r>
            <a:endParaRPr lang="en-GB" dirty="0">
              <a:latin typeface="FoundrySterling-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51" y="1336681"/>
            <a:ext cx="4746575" cy="449830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dirty="0" smtClean="0">
                <a:latin typeface="FoundrySterling-Book"/>
              </a:rPr>
              <a:t>9 areas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altLang="en-US" sz="1600" dirty="0">
                <a:latin typeface="FoundrySterling-Book"/>
              </a:rPr>
              <a:t>Non-traditional EAP u</a:t>
            </a:r>
            <a:r>
              <a:rPr lang="en-US" altLang="en-US" sz="1600" dirty="0" smtClean="0">
                <a:latin typeface="FoundrySterling-Book"/>
              </a:rPr>
              <a:t>sers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altLang="en-US" sz="1600" dirty="0" smtClean="0">
                <a:latin typeface="FoundrySterling-Book"/>
              </a:rPr>
              <a:t>Non-university provision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altLang="en-US" sz="1600" dirty="0" smtClean="0">
                <a:latin typeface="FoundrySterling-Book"/>
              </a:rPr>
              <a:t>Artificial intelligence</a:t>
            </a:r>
            <a:endParaRPr lang="en-US" altLang="en-US" sz="1600" dirty="0">
              <a:latin typeface="FoundrySterling-Book"/>
            </a:endParaRP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altLang="en-US" sz="1600" dirty="0" smtClean="0">
                <a:latin typeface="FoundrySterling-Book"/>
              </a:rPr>
              <a:t>Interdisciplinary </a:t>
            </a:r>
            <a:r>
              <a:rPr lang="en-US" altLang="en-US" sz="1600" dirty="0">
                <a:latin typeface="FoundrySterling-Book"/>
              </a:rPr>
              <a:t>issues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altLang="en-US" sz="1600" dirty="0" smtClean="0">
                <a:latin typeface="FoundrySterling-Book"/>
              </a:rPr>
              <a:t>Listening, Reading, Speaking, Writing in/for </a:t>
            </a:r>
            <a:r>
              <a:rPr lang="en-US" altLang="en-US" sz="1600" dirty="0">
                <a:latin typeface="FoundrySterling-Book"/>
              </a:rPr>
              <a:t>online environments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altLang="en-US" sz="1600" dirty="0" smtClean="0">
                <a:latin typeface="FoundrySterling-Book"/>
              </a:rPr>
              <a:t>Integrating </a:t>
            </a:r>
            <a:r>
              <a:rPr lang="en-US" altLang="en-US" sz="1600" dirty="0">
                <a:latin typeface="FoundrySterling-Book"/>
              </a:rPr>
              <a:t>skills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1600" dirty="0" smtClean="0">
                <a:latin typeface="FoundrySterling-Book"/>
              </a:rPr>
              <a:t>Exploration of social </a:t>
            </a:r>
            <a:r>
              <a:rPr lang="en-GB" sz="1600" dirty="0">
                <a:latin typeface="FoundrySterling-Book"/>
              </a:rPr>
              <a:t>context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1600" dirty="0">
                <a:latin typeface="FoundrySterling-Book"/>
              </a:rPr>
              <a:t>Data-driven learning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1600" dirty="0">
                <a:latin typeface="FoundrySterling-Book"/>
              </a:rPr>
              <a:t>Multi-modal and digital </a:t>
            </a:r>
            <a:r>
              <a:rPr lang="en-GB" sz="1600" dirty="0" smtClean="0">
                <a:latin typeface="FoundrySterling-Book"/>
              </a:rPr>
              <a:t>genres</a:t>
            </a:r>
            <a:endParaRPr lang="en-GB" sz="1600" dirty="0">
              <a:latin typeface="FoundrySterling-Boo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794" y="1289126"/>
            <a:ext cx="1926992" cy="228869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D8A78-B320-40E0-B4AC-0187EEC253A8}" type="slidenum">
              <a:rPr lang="en-GB" smtClean="0"/>
              <a:t>17</a:t>
            </a:fld>
            <a:endParaRPr lang="en-GB"/>
          </a:p>
        </p:txBody>
      </p:sp>
      <p:sp>
        <p:nvSpPr>
          <p:cNvPr id="7" name="Explosion 1 6"/>
          <p:cNvSpPr/>
          <p:nvPr/>
        </p:nvSpPr>
        <p:spPr>
          <a:xfrm>
            <a:off x="1031810" y="885297"/>
            <a:ext cx="6301145" cy="5073771"/>
          </a:xfrm>
          <a:prstGeom prst="irregularSeal1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904"/>
              </a:spcBef>
            </a:pPr>
            <a:endParaRPr lang="en-US" altLang="en-US" sz="2539" b="1" i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904"/>
              </a:spcBef>
            </a:pPr>
            <a:r>
              <a:rPr lang="en-US" altLang="en-US" sz="2539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importantly</a:t>
            </a:r>
          </a:p>
          <a:p>
            <a:pPr algn="ctr">
              <a:spcBef>
                <a:spcPts val="1904"/>
              </a:spcBef>
            </a:pPr>
            <a:r>
              <a:rPr lang="en-US" altLang="en-US" sz="2539" b="1" i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 us keep our </a:t>
            </a:r>
            <a:r>
              <a:rPr lang="en-US" altLang="en-US" sz="2539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 </a:t>
            </a:r>
            <a:r>
              <a:rPr lang="en-US" altLang="en-US" sz="2539" b="1" i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research</a:t>
            </a:r>
            <a:endParaRPr lang="en-US" altLang="en-US" sz="2539" b="1" i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904"/>
              </a:spcBef>
            </a:pPr>
            <a:endParaRPr lang="en-US" altLang="en-US" sz="2539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84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561372" y="1871973"/>
            <a:ext cx="7477246" cy="2771048"/>
          </a:xfrm>
        </p:spPr>
        <p:txBody>
          <a:bodyPr anchor="t" anchorCtr="0"/>
          <a:lstStyle/>
          <a:p>
            <a:pPr algn="ctr">
              <a:spcBef>
                <a:spcPts val="600"/>
              </a:spcBef>
            </a:pPr>
            <a:r>
              <a:rPr lang="en-US" altLang="en-US" sz="4400" b="1" dirty="0" smtClean="0"/>
              <a:t>Thank you!</a:t>
            </a:r>
          </a:p>
          <a:p>
            <a:pPr algn="ctr">
              <a:spcBef>
                <a:spcPts val="600"/>
              </a:spcBef>
            </a:pPr>
            <a:endParaRPr lang="en-US" altLang="en-US" sz="4400" b="1" dirty="0" smtClean="0"/>
          </a:p>
          <a:p>
            <a:pPr algn="ctr">
              <a:spcBef>
                <a:spcPts val="600"/>
              </a:spcBef>
            </a:pPr>
            <a:r>
              <a:rPr lang="en-US" altLang="en-US" sz="4400" b="1" dirty="0" smtClean="0"/>
              <a:t>Any questions?</a:t>
            </a:r>
            <a:endParaRPr lang="en-US" altLang="en-US" sz="4400" dirty="0"/>
          </a:p>
          <a:p>
            <a:pPr>
              <a:spcBef>
                <a:spcPts val="600"/>
              </a:spcBef>
            </a:pPr>
            <a:endParaRPr lang="en-US" altLang="en-US" sz="1800" dirty="0" smtClean="0"/>
          </a:p>
          <a:p>
            <a:pPr>
              <a:spcBef>
                <a:spcPts val="600"/>
              </a:spcBef>
            </a:pPr>
            <a:r>
              <a:rPr lang="en-US" altLang="en-US" sz="1800" dirty="0" smtClean="0"/>
              <a:t>	</a:t>
            </a:r>
          </a:p>
          <a:p>
            <a:pPr>
              <a:spcBef>
                <a:spcPts val="600"/>
              </a:spcBef>
            </a:pPr>
            <a:endParaRPr lang="en-US" altLang="en-US" sz="1800" dirty="0" smtClean="0"/>
          </a:p>
          <a:p>
            <a:pPr>
              <a:spcBef>
                <a:spcPts val="600"/>
              </a:spcBef>
            </a:pPr>
            <a:endParaRPr lang="en-US" altLang="en-US" sz="1800" dirty="0"/>
          </a:p>
          <a:p>
            <a:endParaRPr lang="en-GB" sz="2000" dirty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287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-1" y="0"/>
            <a:ext cx="8640763" cy="797169"/>
          </a:xfrm>
        </p:spPr>
        <p:txBody>
          <a:bodyPr/>
          <a:lstStyle/>
          <a:p>
            <a:r>
              <a:rPr lang="en-GB" dirty="0" smtClean="0"/>
              <a:t>Acknowledgement &amp; References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01601" y="1095343"/>
            <a:ext cx="8424984" cy="4410935"/>
          </a:xfrm>
        </p:spPr>
        <p:txBody>
          <a:bodyPr/>
          <a:lstStyle/>
          <a:p>
            <a:pPr algn="ctr"/>
            <a:r>
              <a:rPr lang="en-GB" sz="1800" b="1" dirty="0" smtClean="0"/>
              <a:t>Acknowledgement</a:t>
            </a:r>
          </a:p>
          <a:p>
            <a:r>
              <a:rPr lang="en-GB" sz="1400" dirty="0"/>
              <a:t>I would like to thank Andy Gillett, who kindly let me use the data he had collected on BALEAP PIMs and proceedings. </a:t>
            </a:r>
          </a:p>
          <a:p>
            <a:endParaRPr lang="en-GB" sz="1400" dirty="0" smtClean="0"/>
          </a:p>
          <a:p>
            <a:pPr algn="ctr"/>
            <a:r>
              <a:rPr lang="en-GB" sz="1800" b="1" dirty="0" smtClean="0"/>
              <a:t>References</a:t>
            </a:r>
            <a:endParaRPr lang="en-GB" sz="1800" b="1" dirty="0"/>
          </a:p>
          <a:p>
            <a:r>
              <a:rPr lang="en-GB" sz="1400" dirty="0"/>
              <a:t>Anthony, L. (2019). </a:t>
            </a:r>
            <a:r>
              <a:rPr lang="en-GB" sz="1400" i="1" dirty="0" err="1"/>
              <a:t>AntConc</a:t>
            </a:r>
            <a:r>
              <a:rPr lang="en-GB" sz="1400" dirty="0"/>
              <a:t> (3.5.8) [Computer software]. Tokyo, Japan: </a:t>
            </a:r>
            <a:r>
              <a:rPr lang="en-GB" sz="1400" dirty="0" err="1"/>
              <a:t>Waseda</a:t>
            </a:r>
            <a:r>
              <a:rPr lang="en-GB" sz="1400" dirty="0"/>
              <a:t> University. Available from </a:t>
            </a:r>
            <a:r>
              <a:rPr lang="en-GB" sz="1400" dirty="0">
                <a:hlinkClick r:id="rId3"/>
              </a:rPr>
              <a:t>http://www.antlab.sci.waseda.ac.jp</a:t>
            </a:r>
            <a:r>
              <a:rPr lang="en-GB" sz="1400" dirty="0" smtClean="0">
                <a:hlinkClick r:id="rId3"/>
              </a:rPr>
              <a:t>/</a:t>
            </a:r>
            <a:endParaRPr lang="en-GB" sz="1400" dirty="0" smtClean="0"/>
          </a:p>
          <a:p>
            <a:r>
              <a:rPr lang="en-GB" sz="1400" dirty="0" smtClean="0"/>
              <a:t>Charles</a:t>
            </a:r>
            <a:r>
              <a:rPr lang="en-GB" sz="1400" dirty="0"/>
              <a:t>, M. (</a:t>
            </a:r>
            <a:r>
              <a:rPr lang="en-GB" sz="1400" dirty="0" smtClean="0"/>
              <a:t>2022). </a:t>
            </a:r>
            <a:r>
              <a:rPr lang="en-GB" sz="1400" dirty="0"/>
              <a:t>EAP research in BALEAP 1975–2019: Past issues and future directions. </a:t>
            </a:r>
            <a:r>
              <a:rPr lang="en-GB" sz="1400" i="1" dirty="0"/>
              <a:t>Journal of English for Academic Purposes</a:t>
            </a:r>
            <a:r>
              <a:rPr lang="en-GB" sz="1400" dirty="0"/>
              <a:t>, 101060. </a:t>
            </a:r>
            <a:r>
              <a:rPr lang="en-GB" sz="1400" dirty="0">
                <a:hlinkClick r:id="rId4"/>
              </a:rPr>
              <a:t>https://doi.org/10.1016/j.jeap.2021.101060</a:t>
            </a:r>
            <a:endParaRPr lang="en-GB" sz="1400" dirty="0"/>
          </a:p>
          <a:p>
            <a:r>
              <a:rPr lang="en-GB" sz="1400" dirty="0"/>
              <a:t>Ding, A., Bond, B., &amp; Bruce, I. (2022). ‘Clearly you have nothing better to do with your time than this’: A critical historical exploration of contributions to the BALEAP discussion list. </a:t>
            </a:r>
            <a:r>
              <a:rPr lang="en-GB" sz="1400" i="1" dirty="0"/>
              <a:t>Journal of English for Academic Purposes</a:t>
            </a:r>
            <a:r>
              <a:rPr lang="en-GB" sz="1400" dirty="0"/>
              <a:t>, </a:t>
            </a:r>
            <a:r>
              <a:rPr lang="en-GB" sz="1400" i="1" dirty="0"/>
              <a:t>58</a:t>
            </a:r>
            <a:r>
              <a:rPr lang="en-GB" sz="1400" dirty="0"/>
              <a:t>, 101109. </a:t>
            </a:r>
            <a:r>
              <a:rPr lang="en-GB" sz="1400" dirty="0">
                <a:hlinkClick r:id="rId5"/>
              </a:rPr>
              <a:t>https://doi.org/10.1016/j.jeap.2022.101109</a:t>
            </a:r>
            <a:endParaRPr lang="en-GB" sz="1400" dirty="0"/>
          </a:p>
          <a:p>
            <a:r>
              <a:rPr lang="en-GB" sz="1400" dirty="0" smtClean="0"/>
              <a:t>Hyland</a:t>
            </a:r>
            <a:r>
              <a:rPr lang="en-GB" sz="1400" dirty="0"/>
              <a:t>, K., &amp; Jiang, F. (Kevin). (2021). A bibliometric study of EAP research: Who is doing what, where and when? </a:t>
            </a:r>
            <a:r>
              <a:rPr lang="en-GB" sz="1400" i="1" dirty="0"/>
              <a:t>Journal of English for Academic Purposes</a:t>
            </a:r>
            <a:r>
              <a:rPr lang="en-GB" sz="1400" dirty="0"/>
              <a:t>, </a:t>
            </a:r>
            <a:r>
              <a:rPr lang="en-GB" sz="1400" i="1" dirty="0"/>
              <a:t>49</a:t>
            </a:r>
            <a:r>
              <a:rPr lang="en-GB" sz="1400" dirty="0"/>
              <a:t>, 100929. </a:t>
            </a:r>
            <a:r>
              <a:rPr lang="en-GB" sz="1400" dirty="0">
                <a:hlinkClick r:id="rId6"/>
              </a:rPr>
              <a:t>https://doi.org/10.1016/j.jeap.2020.100929</a:t>
            </a:r>
            <a:endParaRPr lang="en-GB" sz="1400" dirty="0"/>
          </a:p>
          <a:p>
            <a:r>
              <a:rPr lang="en-GB" sz="1400" dirty="0" err="1" smtClean="0"/>
              <a:t>Riazi</a:t>
            </a:r>
            <a:r>
              <a:rPr lang="en-GB" sz="1400" dirty="0"/>
              <a:t>, A. M., </a:t>
            </a:r>
            <a:r>
              <a:rPr lang="en-GB" sz="1400" dirty="0" err="1"/>
              <a:t>Ghanbar</a:t>
            </a:r>
            <a:r>
              <a:rPr lang="en-GB" sz="1400" dirty="0"/>
              <a:t>, H., &amp; </a:t>
            </a:r>
            <a:r>
              <a:rPr lang="en-GB" sz="1400" dirty="0" err="1"/>
              <a:t>Fazel</a:t>
            </a:r>
            <a:r>
              <a:rPr lang="en-GB" sz="1400" dirty="0"/>
              <a:t>, I. (2020). The contexts, theoretical and methodological orientation of EAP research: Evidence from empirical articles published in the Journal of English for Academic Purposes. </a:t>
            </a:r>
            <a:r>
              <a:rPr lang="en-GB" sz="1400" i="1" dirty="0"/>
              <a:t>Journal of English for Academic Purposes</a:t>
            </a:r>
            <a:r>
              <a:rPr lang="en-GB" sz="1400" dirty="0"/>
              <a:t>, </a:t>
            </a:r>
            <a:r>
              <a:rPr lang="en-GB" sz="1400" i="1" dirty="0"/>
              <a:t>48</a:t>
            </a:r>
            <a:r>
              <a:rPr lang="en-GB" sz="1400" dirty="0"/>
              <a:t>. </a:t>
            </a:r>
            <a:r>
              <a:rPr lang="en-GB" sz="1400" dirty="0">
                <a:hlinkClick r:id="rId7"/>
              </a:rPr>
              <a:t>https://doi.org/10.1016/j.jeap.2020.100925</a:t>
            </a:r>
            <a:endParaRPr lang="en-GB" sz="1400" dirty="0"/>
          </a:p>
          <a:p>
            <a:pPr marL="363538" indent="-363538">
              <a:spcBef>
                <a:spcPts val="0"/>
              </a:spcBef>
            </a:pPr>
            <a:endParaRPr lang="en-GB" sz="1400" dirty="0"/>
          </a:p>
          <a:p>
            <a:pPr marL="363538" indent="-363538">
              <a:spcBef>
                <a:spcPts val="0"/>
              </a:spcBef>
            </a:pPr>
            <a:endParaRPr lang="en-GB" sz="1400" dirty="0"/>
          </a:p>
          <a:p>
            <a:pPr marL="363538" indent="-363538">
              <a:spcBef>
                <a:spcPts val="0"/>
              </a:spcBef>
            </a:pPr>
            <a:endParaRPr lang="en-GB" sz="1400" dirty="0" smtClean="0"/>
          </a:p>
          <a:p>
            <a:pPr marL="358775" indent="-358775"/>
            <a:endParaRPr lang="en-GB" sz="1400" dirty="0"/>
          </a:p>
          <a:p>
            <a:endParaRPr lang="en-GB" sz="1200" dirty="0"/>
          </a:p>
          <a:p>
            <a:pPr marL="358775" indent="-358775"/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13292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Box 1"/>
          <p:cNvSpPr txBox="1">
            <a:spLocks noChangeArrowheads="1"/>
          </p:cNvSpPr>
          <p:nvPr/>
        </p:nvSpPr>
        <p:spPr bwMode="auto">
          <a:xfrm>
            <a:off x="0" y="369332"/>
            <a:ext cx="8640000" cy="70787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91433" tIns="45716" rIns="91433" bIns="45716" anchor="ctr" anchorCtr="0">
            <a:spAutoFit/>
          </a:bodyPr>
          <a:lstStyle>
            <a:lvl1pPr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5pPr>
            <a:lvl6pPr marL="2514600" indent="-228600" defTabSz="431800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6pPr>
            <a:lvl7pPr marL="2971800" indent="-228600" defTabSz="431800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7pPr>
            <a:lvl8pPr marL="3429000" indent="-228600" defTabSz="431800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8pPr>
            <a:lvl9pPr marL="3886200" indent="-228600" defTabSz="431800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dirty="0" smtClean="0"/>
              <a:t>3 Recent Surveys of EAP</a:t>
            </a:r>
            <a:endParaRPr lang="en-US" altLang="en-US" sz="40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3417902" y="1204323"/>
            <a:ext cx="4850287" cy="150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3" tIns="45716" rIns="91433" bIns="45716">
            <a:spAutoFit/>
          </a:bodyPr>
          <a:lstStyle>
            <a:lvl1pPr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5pPr>
            <a:lvl6pPr marL="2514600" indent="-228600" defTabSz="431800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6pPr>
            <a:lvl7pPr marL="2971800" indent="-228600" defTabSz="431800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7pPr>
            <a:lvl8pPr marL="3429000" indent="-228600" defTabSz="431800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8pPr>
            <a:lvl9pPr marL="3886200" indent="-228600" defTabSz="431800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9pPr>
          </a:lstStyle>
          <a:p>
            <a:r>
              <a:rPr lang="en-GB" sz="2000" b="1" dirty="0" err="1" smtClean="0"/>
              <a:t>Riazi</a:t>
            </a:r>
            <a:r>
              <a:rPr lang="en-GB" sz="2000" b="1" dirty="0" smtClean="0"/>
              <a:t> et al. (2020)</a:t>
            </a:r>
          </a:p>
          <a:p>
            <a:r>
              <a:rPr lang="en-GB" sz="1800" b="1" dirty="0" smtClean="0"/>
              <a:t>Data: </a:t>
            </a:r>
            <a:r>
              <a:rPr lang="en-GB" sz="1800" dirty="0" smtClean="0"/>
              <a:t>research articles from JEAP</a:t>
            </a:r>
            <a:r>
              <a:rPr lang="en-GB" sz="1800" dirty="0"/>
              <a:t>, </a:t>
            </a:r>
            <a:r>
              <a:rPr lang="en-GB" sz="1800" dirty="0" smtClean="0"/>
              <a:t>2002-2019</a:t>
            </a:r>
          </a:p>
          <a:p>
            <a:r>
              <a:rPr lang="en-GB" sz="1800" b="1" dirty="0" smtClean="0"/>
              <a:t>Findings: </a:t>
            </a:r>
            <a:r>
              <a:rPr lang="en-GB" sz="1800" dirty="0" smtClean="0"/>
              <a:t>Increased attention to intercultural rhetoric, assessment, student produced academic discourse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7901" y="3024382"/>
            <a:ext cx="497615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FoundrySterling-Book"/>
              </a:rPr>
              <a:t>H</a:t>
            </a:r>
            <a:r>
              <a:rPr lang="en-GB" sz="2000" b="1" dirty="0" smtClean="0">
                <a:latin typeface="FoundrySterling-Book"/>
              </a:rPr>
              <a:t>yland and Jiang (2021)</a:t>
            </a:r>
          </a:p>
          <a:p>
            <a:r>
              <a:rPr lang="en-GB" sz="1800" b="1" dirty="0" smtClean="0">
                <a:latin typeface="FoundrySterling-Book"/>
              </a:rPr>
              <a:t>Data:</a:t>
            </a:r>
            <a:r>
              <a:rPr lang="en-GB" sz="1800" dirty="0" smtClean="0">
                <a:latin typeface="FoundrySterling-Book"/>
              </a:rPr>
              <a:t> research articles, 40 journals,1980-2020</a:t>
            </a:r>
          </a:p>
          <a:p>
            <a:r>
              <a:rPr lang="en-GB" sz="1800" b="1" dirty="0" smtClean="0">
                <a:latin typeface="FoundrySterling-Book"/>
              </a:rPr>
              <a:t>Findings: </a:t>
            </a:r>
            <a:r>
              <a:rPr lang="en-GB" sz="1800" dirty="0" smtClean="0">
                <a:latin typeface="FoundrySterling-Book"/>
              </a:rPr>
              <a:t>Increased attention to identity, interaction and genre  </a:t>
            </a:r>
          </a:p>
        </p:txBody>
      </p:sp>
      <p:pic>
        <p:nvPicPr>
          <p:cNvPr id="11" name="Picture 10"/>
          <p:cNvPicPr/>
          <p:nvPr/>
        </p:nvPicPr>
        <p:blipFill rotWithShape="1">
          <a:blip r:embed="rId3"/>
          <a:srcRect l="6481" t="19310" r="82717" b="54500"/>
          <a:stretch/>
        </p:blipFill>
        <p:spPr bwMode="auto">
          <a:xfrm>
            <a:off x="1404718" y="1364390"/>
            <a:ext cx="801769" cy="10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4"/>
          <a:srcRect l="52768" t="17136" r="30028" b="52423"/>
          <a:stretch/>
        </p:blipFill>
        <p:spPr bwMode="auto">
          <a:xfrm>
            <a:off x="1872718" y="3171935"/>
            <a:ext cx="936000" cy="936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5"/>
          <a:srcRect l="12134" t="34568" r="71665" b="36322"/>
          <a:stretch/>
        </p:blipFill>
        <p:spPr bwMode="auto">
          <a:xfrm>
            <a:off x="521033" y="3171935"/>
            <a:ext cx="927735" cy="936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3417901" y="4472426"/>
            <a:ext cx="4850287" cy="1525701"/>
          </a:xfrm>
          <a:prstGeom prst="rect">
            <a:avLst/>
          </a:prstGeom>
          <a:ln w="28575">
            <a:noFill/>
          </a:ln>
        </p:spPr>
        <p:txBody>
          <a:bodyPr tIns="144000" bIns="144000"/>
          <a:lstStyle>
            <a:lvl1pPr marL="0" indent="0" algn="l" defTabSz="4321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FoundrySterling-Book"/>
                <a:ea typeface="+mn-ea"/>
                <a:cs typeface="+mn-cs"/>
              </a:defRPr>
            </a:lvl1pPr>
            <a:lvl2pPr marL="702162" indent="-270062" algn="l" defTabSz="432100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249" indent="-216050" algn="l" defTabSz="432100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349" indent="-216050" algn="l" defTabSz="432100" rtl="0" eaLnBrk="1" latinLnBrk="0" hangingPunct="1">
              <a:spcBef>
                <a:spcPct val="20000"/>
              </a:spcBef>
              <a:buFont typeface="Arial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4449" indent="-216050" algn="l" defTabSz="432100" rtl="0" eaLnBrk="1" latinLnBrk="0" hangingPunct="1">
              <a:spcBef>
                <a:spcPct val="20000"/>
              </a:spcBef>
              <a:buFont typeface="Arial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548" indent="-216050" algn="l" defTabSz="432100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648" indent="-216050" algn="l" defTabSz="432100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748" indent="-216050" algn="l" defTabSz="432100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848" indent="-216050" algn="l" defTabSz="432100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smtClean="0"/>
              <a:t>Ding et al. (2022)</a:t>
            </a:r>
            <a:endParaRPr lang="en-GB" sz="2000" b="1" dirty="0"/>
          </a:p>
          <a:p>
            <a:r>
              <a:rPr lang="en-GB" sz="1800" b="1" dirty="0" smtClean="0"/>
              <a:t>Data:</a:t>
            </a:r>
            <a:r>
              <a:rPr lang="en-GB" sz="1800" dirty="0" smtClean="0"/>
              <a:t> BALEAP discussion list,1998-2021</a:t>
            </a:r>
          </a:p>
          <a:p>
            <a:r>
              <a:rPr lang="en-GB" sz="1800" b="1" dirty="0" smtClean="0"/>
              <a:t>Findings: </a:t>
            </a:r>
            <a:r>
              <a:rPr lang="en-GB" sz="1800" dirty="0" smtClean="0"/>
              <a:t>Lack of attention to interests and concerns of practitioners</a:t>
            </a:r>
            <a:endParaRPr lang="en-GB" sz="1800" dirty="0"/>
          </a:p>
        </p:txBody>
      </p:sp>
      <p:pic>
        <p:nvPicPr>
          <p:cNvPr id="14" name="Picture 13"/>
          <p:cNvPicPr/>
          <p:nvPr/>
        </p:nvPicPr>
        <p:blipFill rotWithShape="1">
          <a:blip r:embed="rId6"/>
          <a:srcRect l="52453" t="22012" r="27181" b="41791"/>
          <a:stretch/>
        </p:blipFill>
        <p:spPr bwMode="auto">
          <a:xfrm>
            <a:off x="1260718" y="4695276"/>
            <a:ext cx="1080000" cy="10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9493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Box 1"/>
          <p:cNvSpPr txBox="1">
            <a:spLocks noChangeArrowheads="1"/>
          </p:cNvSpPr>
          <p:nvPr/>
        </p:nvSpPr>
        <p:spPr bwMode="auto">
          <a:xfrm>
            <a:off x="61636" y="266484"/>
            <a:ext cx="8328774" cy="64632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91433" tIns="45716" rIns="91433" bIns="45716" anchor="ctr" anchorCtr="0">
            <a:spAutoFit/>
          </a:bodyPr>
          <a:lstStyle>
            <a:lvl1pPr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5pPr>
            <a:lvl6pPr marL="2514600" indent="-228600" defTabSz="431800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6pPr>
            <a:lvl7pPr marL="2971800" indent="-228600" defTabSz="431800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7pPr>
            <a:lvl8pPr marL="3429000" indent="-228600" defTabSz="431800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8pPr>
            <a:lvl9pPr marL="3886200" indent="-228600" defTabSz="431800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dirty="0" smtClean="0"/>
              <a:t>Data for this Study </a:t>
            </a:r>
            <a:r>
              <a:rPr lang="en-US" altLang="en-US" sz="2400" dirty="0" smtClean="0"/>
              <a:t>(Charles, 2022)</a:t>
            </a:r>
            <a:endParaRPr lang="en-US" alt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843377" y="1061655"/>
            <a:ext cx="6773664" cy="309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3" tIns="45716" rIns="91433" bIns="45716">
            <a:spAutoFit/>
          </a:bodyPr>
          <a:lstStyle>
            <a:lvl1pPr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5pPr>
            <a:lvl6pPr marL="2514600" indent="-228600" defTabSz="431800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6pPr>
            <a:lvl7pPr marL="2971800" indent="-228600" defTabSz="431800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7pPr>
            <a:lvl8pPr marL="3429000" indent="-228600" defTabSz="431800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8pPr>
            <a:lvl9pPr marL="3886200" indent="-228600" defTabSz="431800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GB" sz="2000" b="1" dirty="0" smtClean="0"/>
              <a:t>PIMS</a:t>
            </a:r>
          </a:p>
          <a:p>
            <a:pPr>
              <a:spcBef>
                <a:spcPts val="600"/>
              </a:spcBef>
            </a:pPr>
            <a:r>
              <a:rPr lang="en-GB" sz="2000" dirty="0" smtClean="0"/>
              <a:t>66 meetings </a:t>
            </a:r>
            <a:r>
              <a:rPr lang="en-GB" sz="2000" dirty="0"/>
              <a:t>(1994-2019)</a:t>
            </a:r>
          </a:p>
          <a:p>
            <a:pPr>
              <a:spcBef>
                <a:spcPts val="600"/>
              </a:spcBef>
            </a:pPr>
            <a:r>
              <a:rPr lang="en-GB" sz="2000" dirty="0" smtClean="0"/>
              <a:t>919 Titles of PIMS presentations (9,547 words)</a:t>
            </a:r>
          </a:p>
          <a:p>
            <a:pPr>
              <a:spcBef>
                <a:spcPts val="600"/>
              </a:spcBef>
            </a:pPr>
            <a:endParaRPr lang="en-GB" sz="2000" dirty="0" smtClean="0"/>
          </a:p>
          <a:p>
            <a:pPr>
              <a:spcBef>
                <a:spcPts val="600"/>
              </a:spcBef>
            </a:pPr>
            <a:r>
              <a:rPr lang="en-GB" sz="2000" b="1" dirty="0" smtClean="0"/>
              <a:t>Proceedings</a:t>
            </a:r>
          </a:p>
          <a:p>
            <a:pPr>
              <a:spcBef>
                <a:spcPts val="600"/>
              </a:spcBef>
            </a:pPr>
            <a:r>
              <a:rPr lang="en-GB" sz="2000" dirty="0" smtClean="0"/>
              <a:t>23 </a:t>
            </a:r>
            <a:r>
              <a:rPr lang="en-GB" sz="2000" dirty="0"/>
              <a:t>volumes (1975-2017)</a:t>
            </a:r>
          </a:p>
          <a:p>
            <a:pPr>
              <a:spcBef>
                <a:spcPts val="600"/>
              </a:spcBef>
            </a:pPr>
            <a:r>
              <a:rPr lang="en-GB" sz="2000" dirty="0" smtClean="0"/>
              <a:t>391 Titles of published chapters (3,922 words)</a:t>
            </a:r>
          </a:p>
          <a:p>
            <a:pPr>
              <a:spcBef>
                <a:spcPts val="600"/>
              </a:spcBef>
            </a:pPr>
            <a:endParaRPr lang="en-GB" sz="20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843377" y="4154801"/>
            <a:ext cx="72175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>
                <a:latin typeface="FoundrySterling-Book"/>
              </a:rPr>
              <a:t>Combined</a:t>
            </a:r>
          </a:p>
          <a:p>
            <a:pPr>
              <a:spcBef>
                <a:spcPts val="600"/>
              </a:spcBef>
            </a:pPr>
            <a:r>
              <a:rPr lang="en-GB" sz="2000" dirty="0">
                <a:latin typeface="FoundrySterling-Book"/>
              </a:rPr>
              <a:t>1,310 titles (13,469 words)</a:t>
            </a:r>
          </a:p>
          <a:p>
            <a:pPr>
              <a:spcBef>
                <a:spcPts val="600"/>
              </a:spcBef>
            </a:pPr>
            <a:r>
              <a:rPr lang="en-GB" sz="2000" b="1" dirty="0">
                <a:latin typeface="FoundrySterling-Book"/>
              </a:rPr>
              <a:t>Period: </a:t>
            </a:r>
            <a:r>
              <a:rPr lang="en-GB" sz="2000" dirty="0">
                <a:latin typeface="FoundrySterling-Book"/>
              </a:rPr>
              <a:t>1975 – 2019</a:t>
            </a:r>
          </a:p>
        </p:txBody>
      </p:sp>
      <p:sp>
        <p:nvSpPr>
          <p:cNvPr id="8" name="Explosion 1 7"/>
          <p:cNvSpPr/>
          <p:nvPr/>
        </p:nvSpPr>
        <p:spPr>
          <a:xfrm>
            <a:off x="1031810" y="885297"/>
            <a:ext cx="6120000" cy="4860000"/>
          </a:xfrm>
          <a:prstGeom prst="irregularSeal1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904"/>
              </a:spcBef>
            </a:pPr>
            <a:endParaRPr lang="en-US" altLang="en-US" sz="2539" b="1" i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904"/>
              </a:spcBef>
            </a:pPr>
            <a:r>
              <a:rPr lang="en-US" altLang="en-US" sz="2539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Practitioner research data</a:t>
            </a:r>
          </a:p>
          <a:p>
            <a:pPr algn="ctr">
              <a:spcBef>
                <a:spcPts val="1904"/>
              </a:spcBef>
            </a:pPr>
            <a:endParaRPr lang="en-US" altLang="en-US" sz="2539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96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Box 1"/>
          <p:cNvSpPr txBox="1">
            <a:spLocks noChangeArrowheads="1"/>
          </p:cNvSpPr>
          <p:nvPr/>
        </p:nvSpPr>
        <p:spPr bwMode="auto">
          <a:xfrm>
            <a:off x="61636" y="266484"/>
            <a:ext cx="8328774" cy="64632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91433" tIns="45716" rIns="91433" bIns="45716" anchor="ctr" anchorCtr="0">
            <a:spAutoFit/>
          </a:bodyPr>
          <a:lstStyle>
            <a:lvl1pPr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5pPr>
            <a:lvl6pPr marL="2514600" indent="-228600" defTabSz="431800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6pPr>
            <a:lvl7pPr marL="2971800" indent="-228600" defTabSz="431800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7pPr>
            <a:lvl8pPr marL="3429000" indent="-228600" defTabSz="431800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8pPr>
            <a:lvl9pPr marL="3886200" indent="-228600" defTabSz="431800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dirty="0" smtClean="0"/>
              <a:t>Method: Bottom-up, Top-down</a:t>
            </a:r>
            <a:endParaRPr lang="en-US" altLang="en-US" sz="36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843377" y="1061655"/>
            <a:ext cx="6773664" cy="452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3" tIns="45716" rIns="91433" bIns="45716">
            <a:spAutoFit/>
          </a:bodyPr>
          <a:lstStyle>
            <a:lvl1pPr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5pPr>
            <a:lvl6pPr marL="2514600" indent="-228600" defTabSz="431800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6pPr>
            <a:lvl7pPr marL="2971800" indent="-228600" defTabSz="431800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7pPr>
            <a:lvl8pPr marL="3429000" indent="-228600" defTabSz="431800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8pPr>
            <a:lvl9pPr marL="3886200" indent="-228600" defTabSz="431800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FoundrySterling-Book"/>
                <a:cs typeface="Arial" panose="020B0604020202020204" pitchFamily="34" charset="0"/>
              </a:defRPr>
            </a:lvl9pPr>
          </a:lstStyle>
          <a:p>
            <a:r>
              <a:rPr lang="en-GB" sz="2000" b="1" dirty="0" smtClean="0"/>
              <a:t>Corpus: </a:t>
            </a:r>
            <a:r>
              <a:rPr lang="en-GB" sz="2000" dirty="0"/>
              <a:t>13,469 </a:t>
            </a:r>
            <a:r>
              <a:rPr lang="en-GB" sz="2000" dirty="0" smtClean="0"/>
              <a:t>words</a:t>
            </a:r>
          </a:p>
          <a:p>
            <a:r>
              <a:rPr lang="en-GB" sz="2000" b="1" dirty="0" smtClean="0"/>
              <a:t>Sub-corpora: PIMS = </a:t>
            </a:r>
            <a:r>
              <a:rPr lang="en-GB" sz="2000" dirty="0" smtClean="0"/>
              <a:t>9,547; </a:t>
            </a:r>
            <a:r>
              <a:rPr lang="en-GB" sz="2000" b="1" dirty="0" smtClean="0"/>
              <a:t>Proceedings </a:t>
            </a:r>
            <a:r>
              <a:rPr lang="en-GB" sz="2000" dirty="0" smtClean="0"/>
              <a:t>= </a:t>
            </a:r>
            <a:r>
              <a:rPr lang="en-GB" sz="2000" dirty="0"/>
              <a:t>3,922 </a:t>
            </a:r>
            <a:r>
              <a:rPr lang="en-GB" sz="2000" dirty="0" smtClean="0"/>
              <a:t>words</a:t>
            </a:r>
            <a:endParaRPr lang="en-GB" sz="2000" b="1" dirty="0" smtClean="0"/>
          </a:p>
          <a:p>
            <a:endParaRPr lang="en-GB" sz="2000" b="1" dirty="0" smtClean="0"/>
          </a:p>
          <a:p>
            <a:r>
              <a:rPr lang="en-GB" sz="2000" b="1" dirty="0" smtClean="0">
                <a:solidFill>
                  <a:srgbClr val="FF0000"/>
                </a:solidFill>
              </a:rPr>
              <a:t>Bottom-up Corpus Analysis </a:t>
            </a:r>
            <a:r>
              <a:rPr lang="en-GB" sz="2000" b="1" dirty="0" smtClean="0"/>
              <a:t>(</a:t>
            </a:r>
            <a:r>
              <a:rPr lang="en-GB" sz="2000" b="1" dirty="0" err="1" smtClean="0"/>
              <a:t>AntConc</a:t>
            </a:r>
            <a:r>
              <a:rPr lang="en-GB" sz="2000" b="1" dirty="0" smtClean="0"/>
              <a:t>, Anthony 2020)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/>
              <a:t>Word lists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/>
              <a:t>Corpus Keywords </a:t>
            </a:r>
          </a:p>
          <a:p>
            <a:r>
              <a:rPr lang="en-GB" sz="1600" i="1" dirty="0" smtClean="0"/>
              <a:t>A word </a:t>
            </a:r>
            <a:r>
              <a:rPr lang="en-GB" sz="1600" i="1" dirty="0"/>
              <a:t>which occurs more often than would be expected by chance in comparison with a reference </a:t>
            </a:r>
            <a:r>
              <a:rPr lang="en-GB" sz="1600" i="1" dirty="0" smtClean="0"/>
              <a:t>corpus.</a:t>
            </a:r>
          </a:p>
          <a:p>
            <a:endParaRPr lang="en-GB" sz="1600" b="1" i="1" dirty="0">
              <a:solidFill>
                <a:srgbClr val="FF0000"/>
              </a:solidFill>
            </a:endParaRPr>
          </a:p>
          <a:p>
            <a:r>
              <a:rPr lang="en-GB" sz="2000" b="1" dirty="0" smtClean="0">
                <a:solidFill>
                  <a:srgbClr val="FF0000"/>
                </a:solidFill>
              </a:rPr>
              <a:t>Top-down Manual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PIMs &amp; </a:t>
            </a:r>
            <a:r>
              <a:rPr lang="en-GB" sz="2000" dirty="0"/>
              <a:t>proceedings </a:t>
            </a:r>
            <a:r>
              <a:rPr lang="en-GB" sz="2000" dirty="0" smtClean="0"/>
              <a:t>classified by topic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</a:t>
            </a:r>
            <a:r>
              <a:rPr lang="en-GB" sz="2000" dirty="0" smtClean="0"/>
              <a:t>opics cross-checked with keyword </a:t>
            </a:r>
            <a:r>
              <a:rPr lang="en-GB" sz="2000" dirty="0"/>
              <a:t>and wordlist data </a:t>
            </a:r>
            <a:endParaRPr lang="en-GB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Associated terms identified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Concordances run on all terms and checked for relevance, double counting of titles etc.</a:t>
            </a:r>
          </a:p>
        </p:txBody>
      </p:sp>
    </p:spTree>
    <p:extLst>
      <p:ext uri="{BB962C8B-B14F-4D97-AF65-F5344CB8AC3E}">
        <p14:creationId xmlns:p14="http://schemas.microsoft.com/office/powerpoint/2010/main" val="420963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altLang="en-US" dirty="0" smtClean="0"/>
              <a:t>Research Questions</a:t>
            </a:r>
            <a:endParaRPr lang="en-US" alt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561372" y="1224001"/>
            <a:ext cx="7477246" cy="4857204"/>
          </a:xfrm>
          <a:ln w="28575">
            <a:noFill/>
          </a:ln>
        </p:spPr>
        <p:txBody>
          <a:bodyPr/>
          <a:lstStyle/>
          <a:p>
            <a:pPr>
              <a:spcBef>
                <a:spcPts val="1200"/>
              </a:spcBef>
            </a:pPr>
            <a:endParaRPr lang="en-GB" sz="1200" dirty="0" smtClean="0"/>
          </a:p>
          <a:p>
            <a:pPr>
              <a:spcBef>
                <a:spcPts val="600"/>
              </a:spcBef>
            </a:pPr>
            <a:r>
              <a:rPr lang="en-GB" sz="2800" dirty="0" smtClean="0"/>
              <a:t>RQ1 What </a:t>
            </a:r>
            <a:r>
              <a:rPr lang="en-GB" sz="2800" dirty="0"/>
              <a:t>were the </a:t>
            </a:r>
            <a:r>
              <a:rPr lang="en-GB" sz="2800" b="1" dirty="0">
                <a:solidFill>
                  <a:srgbClr val="FF0000"/>
                </a:solidFill>
              </a:rPr>
              <a:t>most frequently addressed topics </a:t>
            </a:r>
            <a:r>
              <a:rPr lang="en-GB" sz="2800" dirty="0"/>
              <a:t>over the period 1975–2019? </a:t>
            </a:r>
            <a:endParaRPr lang="en-GB" sz="2800" dirty="0" smtClean="0"/>
          </a:p>
          <a:p>
            <a:pPr>
              <a:spcBef>
                <a:spcPts val="600"/>
              </a:spcBef>
            </a:pPr>
            <a:endParaRPr lang="en-GB" sz="2800" dirty="0" smtClean="0"/>
          </a:p>
          <a:p>
            <a:pPr>
              <a:spcBef>
                <a:spcPts val="600"/>
              </a:spcBef>
            </a:pPr>
            <a:endParaRPr lang="en-GB" sz="2800" dirty="0"/>
          </a:p>
          <a:p>
            <a:pPr>
              <a:spcBef>
                <a:spcPts val="600"/>
              </a:spcBef>
            </a:pPr>
            <a:r>
              <a:rPr lang="en-GB" sz="2800" dirty="0" smtClean="0"/>
              <a:t>RQ2 To </a:t>
            </a:r>
            <a:r>
              <a:rPr lang="en-GB" sz="2800" dirty="0"/>
              <a:t>what extent have these </a:t>
            </a:r>
            <a:r>
              <a:rPr lang="en-GB" sz="2800" b="1" dirty="0">
                <a:solidFill>
                  <a:srgbClr val="FF0000"/>
                </a:solidFill>
              </a:rPr>
              <a:t>topics varied</a:t>
            </a:r>
            <a:r>
              <a:rPr lang="en-GB" sz="2800" dirty="0"/>
              <a:t> over the period? </a:t>
            </a:r>
            <a:endParaRPr lang="en-US" altLang="en-US" sz="2800" dirty="0"/>
          </a:p>
          <a:p>
            <a:endParaRPr lang="en-US" altLang="en-US" b="1" dirty="0" smtClean="0">
              <a:solidFill>
                <a:srgbClr val="2F20EC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775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altLang="en-US" dirty="0" smtClean="0"/>
              <a:t>Results</a:t>
            </a:r>
            <a:endParaRPr lang="en-US" alt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561372" y="1224001"/>
            <a:ext cx="7477246" cy="4857204"/>
          </a:xfrm>
          <a:ln w="28575">
            <a:noFill/>
          </a:ln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 sz="2800" dirty="0" smtClean="0"/>
              <a:t>5 areas reported</a:t>
            </a:r>
          </a:p>
          <a:p>
            <a:pPr>
              <a:spcBef>
                <a:spcPts val="600"/>
              </a:spcBef>
            </a:pPr>
            <a:endParaRPr lang="en-GB" sz="1600" dirty="0" smtClean="0"/>
          </a:p>
          <a:p>
            <a:pPr marL="514350" indent="-514350">
              <a:spcBef>
                <a:spcPts val="600"/>
              </a:spcBef>
              <a:buAutoNum type="arabicParenR"/>
            </a:pPr>
            <a:r>
              <a:rPr lang="en-GB" sz="2800" dirty="0" smtClean="0"/>
              <a:t>PIMs </a:t>
            </a:r>
            <a:r>
              <a:rPr lang="en-GB" sz="2800" dirty="0"/>
              <a:t>and </a:t>
            </a:r>
            <a:r>
              <a:rPr lang="en-GB" sz="2800" dirty="0" smtClean="0"/>
              <a:t>Proceedings</a:t>
            </a:r>
          </a:p>
          <a:p>
            <a:pPr marL="514350" indent="-514350">
              <a:spcBef>
                <a:spcPts val="600"/>
              </a:spcBef>
              <a:buAutoNum type="arabicParenR"/>
            </a:pPr>
            <a:r>
              <a:rPr lang="en-GB" sz="2800" dirty="0" smtClean="0"/>
              <a:t>Courses </a:t>
            </a:r>
            <a:r>
              <a:rPr lang="en-GB" sz="2800" dirty="0"/>
              <a:t>and </a:t>
            </a:r>
            <a:r>
              <a:rPr lang="en-GB" sz="2800" dirty="0" smtClean="0"/>
              <a:t>students</a:t>
            </a:r>
          </a:p>
          <a:p>
            <a:pPr marL="514350" indent="-514350">
              <a:spcBef>
                <a:spcPts val="600"/>
              </a:spcBef>
              <a:buAutoNum type="arabicParenR"/>
            </a:pPr>
            <a:r>
              <a:rPr lang="en-GB" sz="2800" dirty="0" smtClean="0"/>
              <a:t>Major </a:t>
            </a:r>
            <a:r>
              <a:rPr lang="en-GB" sz="2800" dirty="0"/>
              <a:t>topics in </a:t>
            </a:r>
            <a:r>
              <a:rPr lang="en-GB" sz="2800" dirty="0" smtClean="0"/>
              <a:t>BALEAP</a:t>
            </a:r>
            <a:endParaRPr lang="en-GB" sz="2800" dirty="0"/>
          </a:p>
          <a:p>
            <a:pPr marL="514350" indent="-514350">
              <a:spcBef>
                <a:spcPts val="600"/>
              </a:spcBef>
              <a:buAutoNum type="arabicParenR"/>
            </a:pPr>
            <a:r>
              <a:rPr lang="en-GB" sz="2800" dirty="0" smtClean="0"/>
              <a:t>The communicative </a:t>
            </a:r>
            <a:r>
              <a:rPr lang="en-GB" sz="2800" dirty="0"/>
              <a:t>skills of writing, speaking, reading and listening; </a:t>
            </a:r>
            <a:endParaRPr lang="en-GB" sz="2800" dirty="0" smtClean="0"/>
          </a:p>
          <a:p>
            <a:pPr marL="514350" indent="-514350">
              <a:spcBef>
                <a:spcPts val="600"/>
              </a:spcBef>
              <a:buAutoNum type="arabicParenR"/>
            </a:pPr>
            <a:r>
              <a:rPr lang="en-GB" sz="2800" dirty="0" smtClean="0"/>
              <a:t>Approaches </a:t>
            </a:r>
            <a:r>
              <a:rPr lang="en-GB" sz="2800" dirty="0"/>
              <a:t>to </a:t>
            </a:r>
            <a:r>
              <a:rPr lang="en-GB" sz="2800" dirty="0" smtClean="0"/>
              <a:t>EAP</a:t>
            </a:r>
            <a:endParaRPr lang="en-US" altLang="en-US" b="1" dirty="0" smtClean="0">
              <a:solidFill>
                <a:srgbClr val="2F20EC"/>
              </a:solidFill>
            </a:endParaRPr>
          </a:p>
          <a:p>
            <a:endParaRPr lang="en-GB" sz="160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515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 smtClean="0"/>
              <a:t>PIMs &amp; Proceedings: Research in BALEAP</a:t>
            </a:r>
            <a:endParaRPr lang="en-GB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2307599"/>
              </p:ext>
            </p:extLst>
          </p:nvPr>
        </p:nvGraphicFramePr>
        <p:xfrm>
          <a:off x="695740" y="1093304"/>
          <a:ext cx="756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95740" y="4739576"/>
            <a:ext cx="7217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1600" dirty="0" smtClean="0">
                <a:latin typeface="FoundrySterling-Book"/>
              </a:rPr>
              <a:t>Number of titles per year: PIMs and Proceedings combined</a:t>
            </a:r>
            <a:endParaRPr lang="en-GB" sz="1600" dirty="0">
              <a:latin typeface="FoundrySterling-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5740" y="5340114"/>
            <a:ext cx="7217546" cy="52322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2800" dirty="0" smtClean="0">
                <a:latin typeface="FoundrySterling-Book"/>
              </a:rPr>
              <a:t>Huge growth in research</a:t>
            </a:r>
            <a:endParaRPr lang="en-GB" sz="2800" dirty="0">
              <a:latin typeface="FoundrySterling-Book"/>
            </a:endParaRPr>
          </a:p>
        </p:txBody>
      </p:sp>
    </p:spTree>
    <p:extLst>
      <p:ext uri="{BB962C8B-B14F-4D97-AF65-F5344CB8AC3E}">
        <p14:creationId xmlns:p14="http://schemas.microsoft.com/office/powerpoint/2010/main" val="366082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0" y="142875"/>
            <a:ext cx="8640763" cy="1036567"/>
          </a:xfrm>
        </p:spPr>
        <p:txBody>
          <a:bodyPr/>
          <a:lstStyle/>
          <a:p>
            <a:r>
              <a:rPr lang="en-GB" sz="3600" dirty="0"/>
              <a:t>PIMs &amp; Proceedings: </a:t>
            </a:r>
            <a:r>
              <a:rPr lang="en-GB" sz="3600" dirty="0" smtClean="0">
                <a:cs typeface="Arial" panose="020B0604020202020204" pitchFamily="34" charset="0"/>
              </a:rPr>
              <a:t>Most Frequent Topics</a:t>
            </a:r>
          </a:p>
        </p:txBody>
      </p:sp>
      <p:graphicFrame>
        <p:nvGraphicFramePr>
          <p:cNvPr id="8" name="Content Placeholder 4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864431882"/>
              </p:ext>
            </p:extLst>
          </p:nvPr>
        </p:nvGraphicFramePr>
        <p:xfrm>
          <a:off x="561975" y="1268895"/>
          <a:ext cx="7289938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0738"/>
                <a:gridCol w="1636644"/>
                <a:gridCol w="1709530"/>
                <a:gridCol w="1683026"/>
              </a:tblGrid>
              <a:tr h="362880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PIMs Topics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No. PIMs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No. papers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% PIMs papers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32640"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Assessment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85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9.3%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2640"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Teacher education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72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7.8%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32640"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Writing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68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7.4%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32640"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In-sessional issues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76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8.3%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32640"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ESP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41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4.5%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32640"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Reading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2.7%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32640"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Technology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42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4.6%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32640"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29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409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44.5%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953549"/>
              </p:ext>
            </p:extLst>
          </p:nvPr>
        </p:nvGraphicFramePr>
        <p:xfrm>
          <a:off x="593725" y="4455561"/>
          <a:ext cx="7289938" cy="170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0738"/>
                <a:gridCol w="1636644"/>
                <a:gridCol w="1709530"/>
                <a:gridCol w="1683026"/>
              </a:tblGrid>
              <a:tr h="362880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Proceedings</a:t>
                      </a:r>
                      <a:r>
                        <a:rPr lang="en-GB" sz="1800" baseline="0" dirty="0" smtClean="0"/>
                        <a:t> </a:t>
                      </a:r>
                      <a:r>
                        <a:rPr lang="en-GB" sz="1800" dirty="0" smtClean="0"/>
                        <a:t>Topics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No. Procs.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No. papers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% Procs. papers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32640"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ESP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57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14.6%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2640"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Change &amp; Development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57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14.6%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32640"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Collaboration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12%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32640"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161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41.2%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Oval 8"/>
          <p:cNvSpPr/>
          <p:nvPr/>
        </p:nvSpPr>
        <p:spPr>
          <a:xfrm>
            <a:off x="496956" y="4832403"/>
            <a:ext cx="808383" cy="3710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496955" y="2957884"/>
            <a:ext cx="808383" cy="3710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81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0" y="142876"/>
            <a:ext cx="8640763" cy="778150"/>
          </a:xfrm>
        </p:spPr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Courses &amp; Students: Combined Data</a:t>
            </a:r>
          </a:p>
        </p:txBody>
      </p:sp>
      <p:graphicFrame>
        <p:nvGraphicFramePr>
          <p:cNvPr id="8" name="Content Placeholder 4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092713939"/>
              </p:ext>
            </p:extLst>
          </p:nvPr>
        </p:nvGraphicFramePr>
        <p:xfrm>
          <a:off x="561975" y="874103"/>
          <a:ext cx="4460599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6095"/>
                <a:gridCol w="921026"/>
                <a:gridCol w="1338469"/>
                <a:gridCol w="815009"/>
              </a:tblGrid>
              <a:tr h="362880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Topics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No. papers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% papers </a:t>
                      </a:r>
                    </a:p>
                    <a:p>
                      <a:pPr marL="0" marR="0" lvl="0" indent="0" algn="l" defTabSz="43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(n = 1,310)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Trend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32640"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Students</a:t>
                      </a:r>
                    </a:p>
                    <a:p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297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22.7%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solidFill>
                            <a:srgbClr val="00CC00"/>
                          </a:solidFill>
                        </a:rPr>
                        <a:t>stable</a:t>
                      </a:r>
                      <a:endParaRPr lang="en-GB" sz="1800" b="1" dirty="0">
                        <a:solidFill>
                          <a:srgbClr val="00CC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2640"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Courses</a:t>
                      </a:r>
                    </a:p>
                    <a:p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168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12.8%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solidFill>
                            <a:srgbClr val="00CC00"/>
                          </a:solidFill>
                        </a:rPr>
                        <a:t>stable</a:t>
                      </a:r>
                      <a:endParaRPr lang="en-GB" sz="1800" b="1" dirty="0">
                        <a:solidFill>
                          <a:srgbClr val="00CC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2640"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Graduates</a:t>
                      </a:r>
                    </a:p>
                    <a:p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102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7.8%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solidFill>
                            <a:srgbClr val="0000FF"/>
                          </a:solidFill>
                        </a:rPr>
                        <a:t>falling</a:t>
                      </a:r>
                      <a:endParaRPr lang="en-GB" sz="18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32640"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Pre-sessional issues</a:t>
                      </a:r>
                    </a:p>
                    <a:p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89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6.8%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solidFill>
                            <a:srgbClr val="0000FF"/>
                          </a:solidFill>
                        </a:rPr>
                        <a:t>falling</a:t>
                      </a:r>
                      <a:endParaRPr lang="en-GB" sz="18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32640"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In-sessional issues</a:t>
                      </a:r>
                    </a:p>
                    <a:p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92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7%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i="1" dirty="0" smtClean="0">
                          <a:solidFill>
                            <a:srgbClr val="FF0000"/>
                          </a:solidFill>
                        </a:rPr>
                        <a:t>rising</a:t>
                      </a:r>
                      <a:endParaRPr lang="en-GB" sz="1800" b="1" i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2640"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Foundation</a:t>
                      </a:r>
                    </a:p>
                    <a:p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2.6%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1" dirty="0" smtClean="0">
                          <a:solidFill>
                            <a:srgbClr val="FF0000"/>
                          </a:solidFill>
                        </a:rPr>
                        <a:t>rising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angular Callout 9"/>
          <p:cNvSpPr/>
          <p:nvPr/>
        </p:nvSpPr>
        <p:spPr>
          <a:xfrm>
            <a:off x="5322015" y="1510748"/>
            <a:ext cx="2913289" cy="1035534"/>
          </a:xfrm>
          <a:prstGeom prst="wedgeRectCallout">
            <a:avLst>
              <a:gd name="adj1" fmla="val -69855"/>
              <a:gd name="adj2" fmla="val 12031"/>
            </a:avLst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800" b="1" dirty="0" smtClean="0">
                <a:latin typeface="FoundrySterling-Book"/>
                <a:cs typeface="Arial" panose="020B0604020202020204" pitchFamily="34" charset="0"/>
              </a:rPr>
              <a:t>Students/Courses</a:t>
            </a:r>
          </a:p>
          <a:p>
            <a:r>
              <a:rPr lang="en-GB" sz="1600" dirty="0">
                <a:latin typeface="FoundrySterling-Book"/>
                <a:cs typeface="Arial" panose="020B0604020202020204" pitchFamily="34" charset="0"/>
              </a:rPr>
              <a:t>O</a:t>
            </a:r>
            <a:r>
              <a:rPr lang="en-GB" sz="1600" dirty="0" smtClean="0">
                <a:latin typeface="FoundrySterling-Book"/>
                <a:cs typeface="Arial" panose="020B0604020202020204" pitchFamily="34" charset="0"/>
              </a:rPr>
              <a:t>ngoing </a:t>
            </a:r>
            <a:r>
              <a:rPr lang="en-GB" sz="1600" b="1" dirty="0" smtClean="0">
                <a:solidFill>
                  <a:srgbClr val="FF0000"/>
                </a:solidFill>
                <a:latin typeface="FoundrySterling-Book"/>
                <a:cs typeface="Arial" panose="020B0604020202020204" pitchFamily="34" charset="0"/>
              </a:rPr>
              <a:t>practical</a:t>
            </a:r>
            <a:r>
              <a:rPr lang="en-GB" sz="1600" dirty="0" smtClean="0">
                <a:latin typeface="FoundrySterling-Book"/>
                <a:cs typeface="Arial" panose="020B0604020202020204" pitchFamily="34" charset="0"/>
              </a:rPr>
              <a:t> focus of research in BALEAP</a:t>
            </a:r>
            <a:endParaRPr lang="en-GB" sz="1600" dirty="0">
              <a:latin typeface="FoundrySterling-Book"/>
              <a:cs typeface="Arial" panose="020B0604020202020204" pitchFamily="34" charset="0"/>
            </a:endParaRPr>
          </a:p>
        </p:txBody>
      </p:sp>
      <p:sp>
        <p:nvSpPr>
          <p:cNvPr id="13" name="Rectangular Callout 12"/>
          <p:cNvSpPr/>
          <p:nvPr/>
        </p:nvSpPr>
        <p:spPr>
          <a:xfrm>
            <a:off x="5322015" y="2639168"/>
            <a:ext cx="2913289" cy="1140471"/>
          </a:xfrm>
          <a:prstGeom prst="wedgeRectCallout">
            <a:avLst>
              <a:gd name="adj1" fmla="val -67808"/>
              <a:gd name="adj2" fmla="val -5900"/>
            </a:avLst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800" b="1" dirty="0" smtClean="0">
                <a:latin typeface="FoundrySterling-Book"/>
                <a:cs typeface="Arial" panose="020B0604020202020204" pitchFamily="34" charset="0"/>
              </a:rPr>
              <a:t>Graduates</a:t>
            </a:r>
          </a:p>
          <a:p>
            <a:r>
              <a:rPr lang="en-GB" sz="1600" dirty="0" smtClean="0">
                <a:latin typeface="FoundrySterling-Book"/>
                <a:cs typeface="Arial" panose="020B0604020202020204" pitchFamily="34" charset="0"/>
              </a:rPr>
              <a:t>Surprising falling trend</a:t>
            </a:r>
          </a:p>
          <a:p>
            <a:r>
              <a:rPr lang="en-GB" sz="1600" dirty="0" smtClean="0">
                <a:latin typeface="FoundrySterling-Book"/>
                <a:cs typeface="Arial" panose="020B0604020202020204" pitchFamily="34" charset="0"/>
              </a:rPr>
              <a:t>Master’s level: increase</a:t>
            </a:r>
          </a:p>
          <a:p>
            <a:r>
              <a:rPr lang="en-GB" sz="1600" dirty="0" smtClean="0">
                <a:latin typeface="FoundrySterling-Book"/>
                <a:cs typeface="Arial" panose="020B0604020202020204" pitchFamily="34" charset="0"/>
              </a:rPr>
              <a:t>Doctoral level: static</a:t>
            </a:r>
          </a:p>
        </p:txBody>
      </p:sp>
      <p:sp>
        <p:nvSpPr>
          <p:cNvPr id="14" name="Rectangular Callout 13"/>
          <p:cNvSpPr/>
          <p:nvPr/>
        </p:nvSpPr>
        <p:spPr>
          <a:xfrm>
            <a:off x="5375024" y="4690044"/>
            <a:ext cx="2913289" cy="789583"/>
          </a:xfrm>
          <a:prstGeom prst="wedgeRectCallout">
            <a:avLst>
              <a:gd name="adj1" fmla="val -67808"/>
              <a:gd name="adj2" fmla="val -5900"/>
            </a:avLst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800" b="1" dirty="0" smtClean="0">
                <a:latin typeface="FoundrySterling-Book"/>
                <a:cs typeface="Arial" panose="020B0604020202020204" pitchFamily="34" charset="0"/>
              </a:rPr>
              <a:t>In-sessional</a:t>
            </a:r>
          </a:p>
          <a:p>
            <a:r>
              <a:rPr lang="en-GB" sz="1600" dirty="0" smtClean="0">
                <a:latin typeface="FoundrySterling-Book"/>
                <a:cs typeface="Arial" panose="020B0604020202020204" pitchFamily="34" charset="0"/>
              </a:rPr>
              <a:t>Ongoing interest</a:t>
            </a:r>
            <a:endParaRPr lang="en-GB" sz="1600" dirty="0">
              <a:latin typeface="FoundrySterling-Book"/>
              <a:cs typeface="Arial" panose="020B0604020202020204" pitchFamily="34" charset="0"/>
            </a:endParaRPr>
          </a:p>
          <a:p>
            <a:r>
              <a:rPr lang="en-GB" sz="1600" dirty="0" smtClean="0">
                <a:latin typeface="FoundrySterling-Book"/>
                <a:cs typeface="Arial" panose="020B0604020202020204" pitchFamily="34" charset="0"/>
              </a:rPr>
              <a:t>4 PIMs,1998-2016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5333682" y="3826083"/>
            <a:ext cx="2913289" cy="764653"/>
          </a:xfrm>
          <a:prstGeom prst="wedgeRectCallout">
            <a:avLst>
              <a:gd name="adj1" fmla="val -67808"/>
              <a:gd name="adj2" fmla="val -5900"/>
            </a:avLst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800" b="1" dirty="0" smtClean="0">
                <a:latin typeface="FoundrySterling-Book"/>
                <a:cs typeface="Arial" panose="020B0604020202020204" pitchFamily="34" charset="0"/>
              </a:rPr>
              <a:t>Pre-sessional</a:t>
            </a:r>
          </a:p>
          <a:p>
            <a:r>
              <a:rPr lang="en-GB" sz="1600" dirty="0" smtClean="0">
                <a:latin typeface="FoundrySterling-Book"/>
                <a:cs typeface="Arial" panose="020B0604020202020204" pitchFamily="34" charset="0"/>
              </a:rPr>
              <a:t>Early interest, now decreasing</a:t>
            </a:r>
            <a:endParaRPr lang="en-GB" sz="1600" dirty="0">
              <a:latin typeface="FoundrySterling-Book"/>
              <a:cs typeface="Arial" panose="020B0604020202020204" pitchFamily="34" charset="0"/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5375023" y="5578936"/>
            <a:ext cx="2913289" cy="598688"/>
          </a:xfrm>
          <a:prstGeom prst="wedgeRectCallout">
            <a:avLst>
              <a:gd name="adj1" fmla="val -67808"/>
              <a:gd name="adj2" fmla="val -5900"/>
            </a:avLst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800" b="1" dirty="0">
                <a:latin typeface="FoundrySterling-Book"/>
                <a:cs typeface="Arial" panose="020B0604020202020204" pitchFamily="34" charset="0"/>
              </a:rPr>
              <a:t>F</a:t>
            </a:r>
            <a:r>
              <a:rPr lang="en-GB" sz="1800" b="1" dirty="0" smtClean="0">
                <a:latin typeface="FoundrySterling-Book"/>
                <a:cs typeface="Arial" panose="020B0604020202020204" pitchFamily="34" charset="0"/>
              </a:rPr>
              <a:t>oundation</a:t>
            </a:r>
          </a:p>
          <a:p>
            <a:r>
              <a:rPr lang="en-GB" sz="1600" dirty="0" smtClean="0">
                <a:latin typeface="FoundrySterling-Book"/>
                <a:cs typeface="Arial" panose="020B0604020202020204" pitchFamily="34" charset="0"/>
              </a:rPr>
              <a:t>Low interest</a:t>
            </a:r>
            <a:endParaRPr lang="en-GB" sz="1600" dirty="0">
              <a:latin typeface="FoundrySterling-Book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19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Opening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x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858552FAD47A43A817C855932B4E4D" ma:contentTypeVersion="16" ma:contentTypeDescription="Create a new document." ma:contentTypeScope="" ma:versionID="17e542395d8730ddaa547534d7aa8664">
  <xsd:schema xmlns:xsd="http://www.w3.org/2001/XMLSchema" xmlns:xs="http://www.w3.org/2001/XMLSchema" xmlns:p="http://schemas.microsoft.com/office/2006/metadata/properties" xmlns:ns2="b2e243ec-810e-4dca-ab1d-7db4618ccfca" xmlns:ns3="e75b0cfa-54d3-4d0a-8911-6a7167b8b1be" targetNamespace="http://schemas.microsoft.com/office/2006/metadata/properties" ma:root="true" ma:fieldsID="faa86ae4cfb7f07158750d4e614403e6" ns2:_="" ns3:_="">
    <xsd:import namespace="b2e243ec-810e-4dca-ab1d-7db4618ccfca"/>
    <xsd:import namespace="e75b0cfa-54d3-4d0a-8911-6a7167b8b1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e243ec-810e-4dca-ab1d-7db4618ccf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55cd427-a42c-44c8-816a-2405638e27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5b0cfa-54d3-4d0a-8911-6a7167b8b1b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ef2e5ae-e7b8-4f77-822e-dfda5c943398}" ma:internalName="TaxCatchAll" ma:showField="CatchAllData" ma:web="e75b0cfa-54d3-4d0a-8911-6a7167b8b1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75b0cfa-54d3-4d0a-8911-6a7167b8b1be" xsi:nil="true"/>
    <lcf76f155ced4ddcb4097134ff3c332f xmlns="b2e243ec-810e-4dca-ab1d-7db4618ccfc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1510A16-A4D2-4000-BFB6-91F0C4B2E511}"/>
</file>

<file path=customXml/itemProps2.xml><?xml version="1.0" encoding="utf-8"?>
<ds:datastoreItem xmlns:ds="http://schemas.openxmlformats.org/officeDocument/2006/customXml" ds:itemID="{101EE29E-A067-485C-A50D-02519FA1E0B1}"/>
</file>

<file path=customXml/itemProps3.xml><?xml version="1.0" encoding="utf-8"?>
<ds:datastoreItem xmlns:ds="http://schemas.openxmlformats.org/officeDocument/2006/customXml" ds:itemID="{CDCE6035-1EB1-4D9C-A846-DBDB1E059506}"/>
</file>

<file path=docProps/app.xml><?xml version="1.0" encoding="utf-8"?>
<Properties xmlns="http://schemas.openxmlformats.org/officeDocument/2006/extended-properties" xmlns:vt="http://schemas.openxmlformats.org/officeDocument/2006/docPropsVTypes">
  <TotalTime>19840</TotalTime>
  <Words>1611</Words>
  <Application>Microsoft Office PowerPoint</Application>
  <PresentationFormat>Custom</PresentationFormat>
  <Paragraphs>375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FoundrySterling-Book</vt:lpstr>
      <vt:lpstr>Wingdings</vt:lpstr>
      <vt:lpstr>Opening slide</vt:lpstr>
      <vt:lpstr>Text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Possible Future Directions</vt:lpstr>
      <vt:lpstr>PowerPoint Presentation</vt:lpstr>
      <vt:lpstr>PowerPoint Presentation</vt:lpstr>
    </vt:vector>
  </TitlesOfParts>
  <Company>UofO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Chinn</dc:creator>
  <cp:lastModifiedBy>Reviewer</cp:lastModifiedBy>
  <cp:revision>1838</cp:revision>
  <cp:lastPrinted>2022-07-12T12:50:18Z</cp:lastPrinted>
  <dcterms:created xsi:type="dcterms:W3CDTF">2014-03-20T14:30:16Z</dcterms:created>
  <dcterms:modified xsi:type="dcterms:W3CDTF">2023-04-09T14:14:00Z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0x010100C2858552FAD47A43A817C855932B4E4D</vt:lpwstr>
  </property>
</Properties>
</file>