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notesMasterIdLst>
    <p:notesMasterId r:id="rId19"/>
  </p:notesMasterIdLst>
  <p:sldIdLst>
    <p:sldId id="256" r:id="rId6"/>
    <p:sldId id="276" r:id="rId7"/>
    <p:sldId id="290" r:id="rId8"/>
    <p:sldId id="291" r:id="rId9"/>
    <p:sldId id="277" r:id="rId10"/>
    <p:sldId id="293" r:id="rId11"/>
    <p:sldId id="287" r:id="rId12"/>
    <p:sldId id="286" r:id="rId13"/>
    <p:sldId id="280" r:id="rId14"/>
    <p:sldId id="283" r:id="rId15"/>
    <p:sldId id="288" r:id="rId16"/>
    <p:sldId id="292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50540B-F3BA-A69F-D2C8-AFAB3B339CDF}" name="Neil Tibbetts" initials="NT" userId="S::od19505@bristol.ac.uk::ba68a790-348a-4b35-b8ba-7fb0a8541c8a" providerId="AD"/>
  <p188:author id="{D8E9EF2F-7D9C-BDDD-4716-B3B373BC101A}" name="Katherine High" initials="KH" userId="S::kh15349@bristol.ac.uk::da3ed0d6-e299-403a-a2ba-67e38ee049ae" providerId="AD"/>
  <p188:author id="{E81E15DD-0B5D-669B-D26A-FAD87FF9DB3A}" name="Debra Jones" initials="DJ" userId="S::dj17856@bristol.ac.uk::648d9f3e-6cef-427b-ae82-9ea30b5c22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148"/>
    <a:srgbClr val="E02299"/>
    <a:srgbClr val="19BDD9"/>
    <a:srgbClr val="AB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4A22E-DE7D-661D-8014-A83D8A758FE5}" v="2" dt="2023-04-17T14:18:58.763"/>
    <p1510:client id="{3E8CFF55-1B16-40E2-E55B-B095D5763217}" v="1601" dt="2023-04-17T16:03:20.935"/>
    <p1510:client id="{8EC20DCF-1C36-0D42-EE2C-73B87924B156}" v="38" dt="2023-04-17T16:52:29.361"/>
    <p1510:client id="{A985ED2E-7388-451F-AEE8-D4D445FF8DED}" v="183" dt="2023-04-17T18:30:05.134"/>
    <p1510:client id="{D6409A5F-3E7E-98C4-39D4-FD8E4F1E1D8E}" v="100" dt="2023-04-17T16:04:40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59" autoAdjust="0"/>
  </p:normalViewPr>
  <p:slideViewPr>
    <p:cSldViewPr snapToGrid="0">
      <p:cViewPr varScale="1">
        <p:scale>
          <a:sx n="61" d="100"/>
          <a:sy n="61" d="100"/>
        </p:scale>
        <p:origin x="136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B1E0F-F737-4D79-9B7A-9ABF476300B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4E5BA1-1963-49B6-B8DB-749B8A9534E1}">
      <dgm:prSet phldrT="[Text]" phldr="0"/>
      <dgm:spPr>
        <a:solidFill>
          <a:schemeClr val="accent6"/>
        </a:solidFill>
      </dgm:spPr>
      <dgm:t>
        <a:bodyPr/>
        <a:lstStyle/>
        <a:p>
          <a:pPr rtl="0"/>
          <a:r>
            <a:rPr lang="en-GB" dirty="0">
              <a:latin typeface="Calibri"/>
            </a:rPr>
            <a:t>Academic Literacies</a:t>
          </a:r>
          <a:endParaRPr lang="en-GB" dirty="0"/>
        </a:p>
      </dgm:t>
    </dgm:pt>
    <dgm:pt modelId="{66DAAF1B-A355-49FF-AA4E-A8BBD2B54590}" type="parTrans" cxnId="{62103592-D588-4B0B-8B61-853FC92834BD}">
      <dgm:prSet/>
      <dgm:spPr/>
      <dgm:t>
        <a:bodyPr/>
        <a:lstStyle/>
        <a:p>
          <a:endParaRPr lang="en-GB"/>
        </a:p>
      </dgm:t>
    </dgm:pt>
    <dgm:pt modelId="{29736321-2A0E-44AA-907F-F68A5131CBE6}" type="sibTrans" cxnId="{62103592-D588-4B0B-8B61-853FC92834BD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C109D76B-DEFD-43CB-AC98-9540E5C3621E}">
      <dgm:prSet phldrT="[Text]" phldr="0"/>
      <dgm:spPr>
        <a:solidFill>
          <a:schemeClr val="accent6"/>
        </a:solidFill>
      </dgm:spPr>
      <dgm:t>
        <a:bodyPr/>
        <a:lstStyle/>
        <a:p>
          <a:pPr rtl="0"/>
          <a:r>
            <a:rPr lang="en-GB">
              <a:latin typeface="Calibri"/>
            </a:rPr>
            <a:t>Academic Socialisation</a:t>
          </a:r>
          <a:endParaRPr lang="en-GB"/>
        </a:p>
      </dgm:t>
    </dgm:pt>
    <dgm:pt modelId="{FF8A7DB7-B535-4D4F-AA0A-760070AC5FA6}" type="parTrans" cxnId="{ED3136E6-66A1-4A97-A5E3-A8FBC93C64FF}">
      <dgm:prSet/>
      <dgm:spPr/>
      <dgm:t>
        <a:bodyPr/>
        <a:lstStyle/>
        <a:p>
          <a:endParaRPr lang="en-GB"/>
        </a:p>
      </dgm:t>
    </dgm:pt>
    <dgm:pt modelId="{5E5F3DD2-CFF3-4545-8C66-A684ABBBCC9F}" type="sibTrans" cxnId="{ED3136E6-66A1-4A97-A5E3-A8FBC93C64F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014BC17C-80E5-4713-B0F8-D7A550AEBCEC}">
      <dgm:prSet phldrT="[Text]" phldr="0"/>
      <dgm:spPr>
        <a:solidFill>
          <a:schemeClr val="accent6"/>
        </a:solidFill>
      </dgm:spPr>
      <dgm:t>
        <a:bodyPr/>
        <a:lstStyle/>
        <a:p>
          <a:pPr rtl="0"/>
          <a:r>
            <a:rPr lang="en-GB">
              <a:latin typeface="Calibri"/>
            </a:rPr>
            <a:t>Study Skills</a:t>
          </a:r>
          <a:endParaRPr lang="en-GB"/>
        </a:p>
      </dgm:t>
    </dgm:pt>
    <dgm:pt modelId="{ADA40929-74EE-4CC7-8E08-7F2FB302F4D2}" type="parTrans" cxnId="{3045AAEB-F6EF-490D-828B-D27AE5BFF36F}">
      <dgm:prSet/>
      <dgm:spPr/>
      <dgm:t>
        <a:bodyPr/>
        <a:lstStyle/>
        <a:p>
          <a:endParaRPr lang="en-GB"/>
        </a:p>
      </dgm:t>
    </dgm:pt>
    <dgm:pt modelId="{A0525B64-E29B-4B04-92AE-4A6EF7EDC8C3}" type="sibTrans" cxnId="{3045AAEB-F6EF-490D-828B-D27AE5BFF36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7D925CF9-52ED-4F2B-9296-F7689906DB29}" type="pres">
      <dgm:prSet presAssocID="{22EB1E0F-F737-4D79-9B7A-9ABF476300BC}" presName="Name0" presStyleCnt="0">
        <dgm:presLayoutVars>
          <dgm:dir/>
          <dgm:resizeHandles val="exact"/>
        </dgm:presLayoutVars>
      </dgm:prSet>
      <dgm:spPr/>
    </dgm:pt>
    <dgm:pt modelId="{13D0099E-0B4F-4FDF-BFD8-5A041C9D7D3D}" type="pres">
      <dgm:prSet presAssocID="{A24E5BA1-1963-49B6-B8DB-749B8A9534E1}" presName="node" presStyleLbl="node1" presStyleIdx="0" presStyleCnt="3">
        <dgm:presLayoutVars>
          <dgm:bulletEnabled val="1"/>
        </dgm:presLayoutVars>
      </dgm:prSet>
      <dgm:spPr/>
    </dgm:pt>
    <dgm:pt modelId="{CAC2B92E-BC45-4527-8CEC-AF0A74984697}" type="pres">
      <dgm:prSet presAssocID="{29736321-2A0E-44AA-907F-F68A5131CBE6}" presName="sibTrans" presStyleLbl="sibTrans2D1" presStyleIdx="0" presStyleCnt="3"/>
      <dgm:spPr/>
    </dgm:pt>
    <dgm:pt modelId="{2BEE7519-B0DB-4630-AF46-F084B487B6E4}" type="pres">
      <dgm:prSet presAssocID="{29736321-2A0E-44AA-907F-F68A5131CBE6}" presName="connectorText" presStyleLbl="sibTrans2D1" presStyleIdx="0" presStyleCnt="3"/>
      <dgm:spPr/>
    </dgm:pt>
    <dgm:pt modelId="{0D4B5B0D-9625-458F-ACE0-C08EF97258AA}" type="pres">
      <dgm:prSet presAssocID="{C109D76B-DEFD-43CB-AC98-9540E5C3621E}" presName="node" presStyleLbl="node1" presStyleIdx="1" presStyleCnt="3">
        <dgm:presLayoutVars>
          <dgm:bulletEnabled val="1"/>
        </dgm:presLayoutVars>
      </dgm:prSet>
      <dgm:spPr/>
    </dgm:pt>
    <dgm:pt modelId="{708E22F8-CFEC-4AD8-BF20-F61286294778}" type="pres">
      <dgm:prSet presAssocID="{5E5F3DD2-CFF3-4545-8C66-A684ABBBCC9F}" presName="sibTrans" presStyleLbl="sibTrans2D1" presStyleIdx="1" presStyleCnt="3"/>
      <dgm:spPr/>
    </dgm:pt>
    <dgm:pt modelId="{89D6CA02-837D-4712-990D-FE3013320A78}" type="pres">
      <dgm:prSet presAssocID="{5E5F3DD2-CFF3-4545-8C66-A684ABBBCC9F}" presName="connectorText" presStyleLbl="sibTrans2D1" presStyleIdx="1" presStyleCnt="3"/>
      <dgm:spPr/>
    </dgm:pt>
    <dgm:pt modelId="{33D4EA25-B7D9-402D-8C83-874A08A124E7}" type="pres">
      <dgm:prSet presAssocID="{014BC17C-80E5-4713-B0F8-D7A550AEBCEC}" presName="node" presStyleLbl="node1" presStyleIdx="2" presStyleCnt="3">
        <dgm:presLayoutVars>
          <dgm:bulletEnabled val="1"/>
        </dgm:presLayoutVars>
      </dgm:prSet>
      <dgm:spPr/>
    </dgm:pt>
    <dgm:pt modelId="{E652CD79-1E13-466A-A31B-C6B78657297D}" type="pres">
      <dgm:prSet presAssocID="{A0525B64-E29B-4B04-92AE-4A6EF7EDC8C3}" presName="sibTrans" presStyleLbl="sibTrans2D1" presStyleIdx="2" presStyleCnt="3"/>
      <dgm:spPr/>
    </dgm:pt>
    <dgm:pt modelId="{B9A00BCB-4799-43B4-BE3B-94A3222445C2}" type="pres">
      <dgm:prSet presAssocID="{A0525B64-E29B-4B04-92AE-4A6EF7EDC8C3}" presName="connectorText" presStyleLbl="sibTrans2D1" presStyleIdx="2" presStyleCnt="3"/>
      <dgm:spPr/>
    </dgm:pt>
  </dgm:ptLst>
  <dgm:cxnLst>
    <dgm:cxn modelId="{A2A0690B-781F-4FD9-AA21-3356DF663E68}" type="presOf" srcId="{A0525B64-E29B-4B04-92AE-4A6EF7EDC8C3}" destId="{B9A00BCB-4799-43B4-BE3B-94A3222445C2}" srcOrd="1" destOrd="0" presId="urn:microsoft.com/office/officeart/2005/8/layout/cycle7"/>
    <dgm:cxn modelId="{E90A5029-9BCC-4A39-9F60-FB8218897F2B}" type="presOf" srcId="{A0525B64-E29B-4B04-92AE-4A6EF7EDC8C3}" destId="{E652CD79-1E13-466A-A31B-C6B78657297D}" srcOrd="0" destOrd="0" presId="urn:microsoft.com/office/officeart/2005/8/layout/cycle7"/>
    <dgm:cxn modelId="{57D93530-340A-402E-92A5-55FD90416990}" type="presOf" srcId="{5E5F3DD2-CFF3-4545-8C66-A684ABBBCC9F}" destId="{89D6CA02-837D-4712-990D-FE3013320A78}" srcOrd="1" destOrd="0" presId="urn:microsoft.com/office/officeart/2005/8/layout/cycle7"/>
    <dgm:cxn modelId="{59A0587E-3815-4482-9676-62A9EABCD294}" type="presOf" srcId="{29736321-2A0E-44AA-907F-F68A5131CBE6}" destId="{2BEE7519-B0DB-4630-AF46-F084B487B6E4}" srcOrd="1" destOrd="0" presId="urn:microsoft.com/office/officeart/2005/8/layout/cycle7"/>
    <dgm:cxn modelId="{FC325F85-1F7B-4E0A-8A3C-6A1BBA68135E}" type="presOf" srcId="{C109D76B-DEFD-43CB-AC98-9540E5C3621E}" destId="{0D4B5B0D-9625-458F-ACE0-C08EF97258AA}" srcOrd="0" destOrd="0" presId="urn:microsoft.com/office/officeart/2005/8/layout/cycle7"/>
    <dgm:cxn modelId="{62103592-D588-4B0B-8B61-853FC92834BD}" srcId="{22EB1E0F-F737-4D79-9B7A-9ABF476300BC}" destId="{A24E5BA1-1963-49B6-B8DB-749B8A9534E1}" srcOrd="0" destOrd="0" parTransId="{66DAAF1B-A355-49FF-AA4E-A8BBD2B54590}" sibTransId="{29736321-2A0E-44AA-907F-F68A5131CBE6}"/>
    <dgm:cxn modelId="{E1C88094-09E7-4253-B8F8-E41B2B42DB93}" type="presOf" srcId="{29736321-2A0E-44AA-907F-F68A5131CBE6}" destId="{CAC2B92E-BC45-4527-8CEC-AF0A74984697}" srcOrd="0" destOrd="0" presId="urn:microsoft.com/office/officeart/2005/8/layout/cycle7"/>
    <dgm:cxn modelId="{ED01BEA9-F0E1-4ED4-B09B-D601BC5B0957}" type="presOf" srcId="{22EB1E0F-F737-4D79-9B7A-9ABF476300BC}" destId="{7D925CF9-52ED-4F2B-9296-F7689906DB29}" srcOrd="0" destOrd="0" presId="urn:microsoft.com/office/officeart/2005/8/layout/cycle7"/>
    <dgm:cxn modelId="{284D2EB1-D0F6-40AD-B0C1-A976CA64D984}" type="presOf" srcId="{A24E5BA1-1963-49B6-B8DB-749B8A9534E1}" destId="{13D0099E-0B4F-4FDF-BFD8-5A041C9D7D3D}" srcOrd="0" destOrd="0" presId="urn:microsoft.com/office/officeart/2005/8/layout/cycle7"/>
    <dgm:cxn modelId="{5FEC2DDD-7107-4CB2-84A5-5E7C074C04E8}" type="presOf" srcId="{5E5F3DD2-CFF3-4545-8C66-A684ABBBCC9F}" destId="{708E22F8-CFEC-4AD8-BF20-F61286294778}" srcOrd="0" destOrd="0" presId="urn:microsoft.com/office/officeart/2005/8/layout/cycle7"/>
    <dgm:cxn modelId="{3936AADF-3628-4057-A6FD-00FC0FE2B2B8}" type="presOf" srcId="{014BC17C-80E5-4713-B0F8-D7A550AEBCEC}" destId="{33D4EA25-B7D9-402D-8C83-874A08A124E7}" srcOrd="0" destOrd="0" presId="urn:microsoft.com/office/officeart/2005/8/layout/cycle7"/>
    <dgm:cxn modelId="{ED3136E6-66A1-4A97-A5E3-A8FBC93C64FF}" srcId="{22EB1E0F-F737-4D79-9B7A-9ABF476300BC}" destId="{C109D76B-DEFD-43CB-AC98-9540E5C3621E}" srcOrd="1" destOrd="0" parTransId="{FF8A7DB7-B535-4D4F-AA0A-760070AC5FA6}" sibTransId="{5E5F3DD2-CFF3-4545-8C66-A684ABBBCC9F}"/>
    <dgm:cxn modelId="{3045AAEB-F6EF-490D-828B-D27AE5BFF36F}" srcId="{22EB1E0F-F737-4D79-9B7A-9ABF476300BC}" destId="{014BC17C-80E5-4713-B0F8-D7A550AEBCEC}" srcOrd="2" destOrd="0" parTransId="{ADA40929-74EE-4CC7-8E08-7F2FB302F4D2}" sibTransId="{A0525B64-E29B-4B04-92AE-4A6EF7EDC8C3}"/>
    <dgm:cxn modelId="{92B76A15-6EB3-4046-ABB4-B4C8F1009AC5}" type="presParOf" srcId="{7D925CF9-52ED-4F2B-9296-F7689906DB29}" destId="{13D0099E-0B4F-4FDF-BFD8-5A041C9D7D3D}" srcOrd="0" destOrd="0" presId="urn:microsoft.com/office/officeart/2005/8/layout/cycle7"/>
    <dgm:cxn modelId="{8BAF1164-66A1-4A9B-B858-8E21A30304DA}" type="presParOf" srcId="{7D925CF9-52ED-4F2B-9296-F7689906DB29}" destId="{CAC2B92E-BC45-4527-8CEC-AF0A74984697}" srcOrd="1" destOrd="0" presId="urn:microsoft.com/office/officeart/2005/8/layout/cycle7"/>
    <dgm:cxn modelId="{7A3B2522-6FD0-4175-9391-52680AFBBA04}" type="presParOf" srcId="{CAC2B92E-BC45-4527-8CEC-AF0A74984697}" destId="{2BEE7519-B0DB-4630-AF46-F084B487B6E4}" srcOrd="0" destOrd="0" presId="urn:microsoft.com/office/officeart/2005/8/layout/cycle7"/>
    <dgm:cxn modelId="{0B45CF13-394D-40F5-81D3-6C23A1A995AE}" type="presParOf" srcId="{7D925CF9-52ED-4F2B-9296-F7689906DB29}" destId="{0D4B5B0D-9625-458F-ACE0-C08EF97258AA}" srcOrd="2" destOrd="0" presId="urn:microsoft.com/office/officeart/2005/8/layout/cycle7"/>
    <dgm:cxn modelId="{653C63CA-77F9-4941-8E2B-2BFFDDA0D9FF}" type="presParOf" srcId="{7D925CF9-52ED-4F2B-9296-F7689906DB29}" destId="{708E22F8-CFEC-4AD8-BF20-F61286294778}" srcOrd="3" destOrd="0" presId="urn:microsoft.com/office/officeart/2005/8/layout/cycle7"/>
    <dgm:cxn modelId="{95029379-D590-4613-9056-3041F94DB8A4}" type="presParOf" srcId="{708E22F8-CFEC-4AD8-BF20-F61286294778}" destId="{89D6CA02-837D-4712-990D-FE3013320A78}" srcOrd="0" destOrd="0" presId="urn:microsoft.com/office/officeart/2005/8/layout/cycle7"/>
    <dgm:cxn modelId="{C3A5A2F2-37ED-41C5-B6A3-F59EA047C423}" type="presParOf" srcId="{7D925CF9-52ED-4F2B-9296-F7689906DB29}" destId="{33D4EA25-B7D9-402D-8C83-874A08A124E7}" srcOrd="4" destOrd="0" presId="urn:microsoft.com/office/officeart/2005/8/layout/cycle7"/>
    <dgm:cxn modelId="{82E44C40-0A1B-420B-9574-8DCA83FCF811}" type="presParOf" srcId="{7D925CF9-52ED-4F2B-9296-F7689906DB29}" destId="{E652CD79-1E13-466A-A31B-C6B78657297D}" srcOrd="5" destOrd="0" presId="urn:microsoft.com/office/officeart/2005/8/layout/cycle7"/>
    <dgm:cxn modelId="{4735C6CC-809B-468E-9D67-1080850AD9A5}" type="presParOf" srcId="{E652CD79-1E13-466A-A31B-C6B78657297D}" destId="{B9A00BCB-4799-43B4-BE3B-94A3222445C2}" srcOrd="0" destOrd="0" presId="urn:microsoft.com/office/officeart/2005/8/layout/cycle7"/>
  </dgm:cxnLst>
  <dgm:bg/>
  <dgm:whole>
    <a:ln w="28575"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0099E-0B4F-4FDF-BFD8-5A041C9D7D3D}">
      <dsp:nvSpPr>
        <dsp:cNvPr id="0" name=""/>
        <dsp:cNvSpPr/>
      </dsp:nvSpPr>
      <dsp:spPr>
        <a:xfrm>
          <a:off x="1175684" y="256532"/>
          <a:ext cx="1422614" cy="7113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"/>
            </a:rPr>
            <a:t>Academic Literacies</a:t>
          </a:r>
          <a:endParaRPr lang="en-GB" sz="1800" kern="1200" dirty="0"/>
        </a:p>
      </dsp:txBody>
      <dsp:txXfrm>
        <a:off x="1196517" y="277365"/>
        <a:ext cx="1380948" cy="669641"/>
      </dsp:txXfrm>
    </dsp:sp>
    <dsp:sp modelId="{CAC2B92E-BC45-4527-8CEC-AF0A74984697}">
      <dsp:nvSpPr>
        <dsp:cNvPr id="0" name=""/>
        <dsp:cNvSpPr/>
      </dsp:nvSpPr>
      <dsp:spPr>
        <a:xfrm rot="3600000">
          <a:off x="2103335" y="1505869"/>
          <a:ext cx="742984" cy="248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178022" y="1555660"/>
        <a:ext cx="593610" cy="149375"/>
      </dsp:txXfrm>
    </dsp:sp>
    <dsp:sp modelId="{0D4B5B0D-9625-458F-ACE0-C08EF97258AA}">
      <dsp:nvSpPr>
        <dsp:cNvPr id="0" name=""/>
        <dsp:cNvSpPr/>
      </dsp:nvSpPr>
      <dsp:spPr>
        <a:xfrm>
          <a:off x="2351356" y="2292857"/>
          <a:ext cx="1422614" cy="7113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alibri"/>
            </a:rPr>
            <a:t>Academic Socialisation</a:t>
          </a:r>
          <a:endParaRPr lang="en-GB" sz="1800" kern="1200"/>
        </a:p>
      </dsp:txBody>
      <dsp:txXfrm>
        <a:off x="2372189" y="2313690"/>
        <a:ext cx="1380948" cy="669641"/>
      </dsp:txXfrm>
    </dsp:sp>
    <dsp:sp modelId="{708E22F8-CFEC-4AD8-BF20-F61286294778}">
      <dsp:nvSpPr>
        <dsp:cNvPr id="0" name=""/>
        <dsp:cNvSpPr/>
      </dsp:nvSpPr>
      <dsp:spPr>
        <a:xfrm rot="10800000">
          <a:off x="1515499" y="2524031"/>
          <a:ext cx="742984" cy="248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1590186" y="2573822"/>
        <a:ext cx="593610" cy="149375"/>
      </dsp:txXfrm>
    </dsp:sp>
    <dsp:sp modelId="{33D4EA25-B7D9-402D-8C83-874A08A124E7}">
      <dsp:nvSpPr>
        <dsp:cNvPr id="0" name=""/>
        <dsp:cNvSpPr/>
      </dsp:nvSpPr>
      <dsp:spPr>
        <a:xfrm>
          <a:off x="11" y="2292857"/>
          <a:ext cx="1422614" cy="7113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alibri"/>
            </a:rPr>
            <a:t>Study Skills</a:t>
          </a:r>
          <a:endParaRPr lang="en-GB" sz="1800" kern="1200"/>
        </a:p>
      </dsp:txBody>
      <dsp:txXfrm>
        <a:off x="20844" y="2313690"/>
        <a:ext cx="1380948" cy="669641"/>
      </dsp:txXfrm>
    </dsp:sp>
    <dsp:sp modelId="{E652CD79-1E13-466A-A31B-C6B78657297D}">
      <dsp:nvSpPr>
        <dsp:cNvPr id="0" name=""/>
        <dsp:cNvSpPr/>
      </dsp:nvSpPr>
      <dsp:spPr>
        <a:xfrm rot="18000000">
          <a:off x="927663" y="1505869"/>
          <a:ext cx="742984" cy="248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1002350" y="1555660"/>
        <a:ext cx="593610" cy="14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96589-4705-264C-9E0E-196693B0BC7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8F669-F596-BA4C-AD19-A16F8F31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LH</a:t>
            </a:r>
          </a:p>
          <a:p>
            <a:r>
              <a:rPr lang="en-US" dirty="0">
                <a:cs typeface="Calibri"/>
              </a:rPr>
              <a:t>Actually 20min presentation, 20min questions according to original guidelines from </a:t>
            </a:r>
            <a:r>
              <a:rPr lang="en-US" dirty="0" err="1">
                <a:cs typeface="Calibri"/>
              </a:rPr>
              <a:t>organisers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pPr algn="l"/>
            <a:r>
              <a:rPr lang="en-GB" dirty="0">
                <a:solidFill>
                  <a:schemeClr val="tx1"/>
                </a:solidFill>
                <a:cs typeface="Calibri"/>
              </a:rPr>
              <a:t>30min + Questions</a:t>
            </a:r>
          </a:p>
          <a:p>
            <a:pPr algn="l"/>
            <a:r>
              <a:rPr lang="en-GB" dirty="0">
                <a:solidFill>
                  <a:schemeClr val="tx1"/>
                </a:solidFill>
                <a:cs typeface="Calibri"/>
              </a:rPr>
              <a:t>Slide2-4 - ~10min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  <a:cs typeface="Calibri"/>
              </a:rPr>
              <a:t>Slide 5-10 ~10min</a:t>
            </a:r>
          </a:p>
          <a:p>
            <a:pPr algn="l"/>
            <a:r>
              <a:rPr lang="en-GB" dirty="0">
                <a:solidFill>
                  <a:schemeClr val="tx1"/>
                </a:solidFill>
                <a:cs typeface="Calibri"/>
              </a:rPr>
              <a:t>Slide 11 ~5-7min</a:t>
            </a:r>
          </a:p>
          <a:p>
            <a:pPr algn="l"/>
            <a:r>
              <a:rPr lang="en-GB" dirty="0">
                <a:solidFill>
                  <a:schemeClr val="tx1"/>
                </a:solidFill>
                <a:cs typeface="Calibri"/>
              </a:rPr>
              <a:t>Slide 12 10min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NT &amp; 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5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Font typeface="Arial"/>
              <a:buNone/>
            </a:pPr>
            <a:r>
              <a:rPr lang="en-GB" dirty="0"/>
              <a:t>KH</a:t>
            </a:r>
          </a:p>
          <a:p>
            <a:pPr marL="342265" indent="-342265">
              <a:spcBef>
                <a:spcPct val="20000"/>
              </a:spcBef>
              <a:buFont typeface="Arial"/>
              <a:buChar char="•"/>
            </a:pPr>
            <a:r>
              <a:rPr lang="en-GB" dirty="0"/>
              <a:t>Need to continue the collaboration from the induction into the year's teaching</a:t>
            </a:r>
            <a:endParaRPr lang="en-US" dirty="0"/>
          </a:p>
          <a:p>
            <a:pPr marL="342265" indent="-342265">
              <a:spcBef>
                <a:spcPct val="20000"/>
              </a:spcBef>
              <a:buFont typeface="Arial"/>
              <a:buChar char="•"/>
            </a:pPr>
            <a:r>
              <a:rPr lang="en-GB" dirty="0"/>
              <a:t>Gap in materials re showing the theory – needs to be more transparent – this could come through more collaboration</a:t>
            </a:r>
            <a:endParaRPr lang="en-US" dirty="0"/>
          </a:p>
          <a:p>
            <a:pPr marL="342265" indent="-342265">
              <a:spcBef>
                <a:spcPct val="20000"/>
              </a:spcBef>
              <a:buFont typeface="Arial"/>
              <a:buChar char="•"/>
            </a:pPr>
            <a:r>
              <a:rPr lang="en-GB" dirty="0"/>
              <a:t>Study Skills / Academic Socialisation / Academic Literacies – link back to the reading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Font typeface="Arial"/>
              <a:buNone/>
            </a:pPr>
            <a:r>
              <a:rPr lang="en-US" dirty="0"/>
              <a:t>DJ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30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 panose="020F0502020204030204"/>
              </a:rPr>
              <a:t>PH/LH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1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NT &amp; 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NT &amp; 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NT &amp; 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8F669-F596-BA4C-AD19-A16F8F31E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2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out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2545" y="1597819"/>
            <a:ext cx="5260694" cy="110251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>
                    <a:lumMod val="95000"/>
                  </a:schemeClr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br>
              <a:rPr lang="en-GB"/>
            </a:b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545" y="2700338"/>
            <a:ext cx="5260694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speaker name </a:t>
            </a:r>
            <a:r>
              <a:rPr lang="en-GB" err="1"/>
              <a:t>etc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32545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out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32546" y="1597820"/>
            <a:ext cx="5260694" cy="110251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>
                    <a:lumMod val="95000"/>
                  </a:schemeClr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br>
              <a:rPr lang="en-GB"/>
            </a:b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546" y="2700338"/>
            <a:ext cx="5260694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speaker name </a:t>
            </a:r>
            <a:r>
              <a:rPr lang="en-GB" err="1"/>
              <a:t>etc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32546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45667" y="-145334"/>
            <a:ext cx="4295215" cy="5425844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951155"/>
              <a:gd name="connsiteY0" fmla="*/ 5143500 h 5155075"/>
              <a:gd name="connsiteX1" fmla="*/ 1183466 w 3951155"/>
              <a:gd name="connsiteY1" fmla="*/ 1 h 5155075"/>
              <a:gd name="connsiteX2" fmla="*/ 3951155 w 3951155"/>
              <a:gd name="connsiteY2" fmla="*/ 0 h 5155075"/>
              <a:gd name="connsiteX3" fmla="*/ 3469376 w 3951155"/>
              <a:gd name="connsiteY3" fmla="*/ 5155075 h 5155075"/>
              <a:gd name="connsiteX4" fmla="*/ 0 w 3951155"/>
              <a:gd name="connsiteY4" fmla="*/ 5143500 h 5155075"/>
              <a:gd name="connsiteX0" fmla="*/ 0 w 3953956"/>
              <a:gd name="connsiteY0" fmla="*/ 5143500 h 5143500"/>
              <a:gd name="connsiteX1" fmla="*/ 1183466 w 3953956"/>
              <a:gd name="connsiteY1" fmla="*/ 1 h 5143500"/>
              <a:gd name="connsiteX2" fmla="*/ 3951155 w 3953956"/>
              <a:gd name="connsiteY2" fmla="*/ 0 h 5143500"/>
              <a:gd name="connsiteX3" fmla="*/ 3953826 w 3953956"/>
              <a:gd name="connsiteY3" fmla="*/ 5136908 h 5143500"/>
              <a:gd name="connsiteX4" fmla="*/ 0 w 3953956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3953826 w 4071705"/>
              <a:gd name="connsiteY3" fmla="*/ 5136908 h 5143500"/>
              <a:gd name="connsiteX4" fmla="*/ 0 w 4071705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4068636 w 4071705"/>
              <a:gd name="connsiteY3" fmla="*/ 5142649 h 5143500"/>
              <a:gd name="connsiteX4" fmla="*/ 0 w 407170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705" h="5143500">
                <a:moveTo>
                  <a:pt x="0" y="5143500"/>
                </a:moveTo>
                <a:lnTo>
                  <a:pt x="1183466" y="1"/>
                </a:lnTo>
                <a:lnTo>
                  <a:pt x="4071705" y="0"/>
                </a:lnTo>
                <a:cubicBezTo>
                  <a:pt x="4070756" y="1716429"/>
                  <a:pt x="4069585" y="3426220"/>
                  <a:pt x="4068636" y="51426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168275">
            <a:solidFill>
              <a:srgbClr val="19BDD9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2546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F19E26-4CB5-514D-A374-2C0A8DA4B3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827" y="1597820"/>
            <a:ext cx="4914740" cy="1102519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chemeClr val="bg1">
                    <a:lumMod val="95000"/>
                  </a:schemeClr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380319-4D9E-F248-9C9C-E632F37B40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827" y="2700338"/>
            <a:ext cx="462407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speaker name </a:t>
            </a:r>
            <a:r>
              <a:rPr lang="en-GB" err="1"/>
              <a:t>etc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0390" y="679045"/>
            <a:ext cx="5260694" cy="1102519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chemeClr val="bg1">
                    <a:lumMod val="95000"/>
                  </a:schemeClr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0391" y="1824038"/>
            <a:ext cx="5260473" cy="2501900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080" indent="-342892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57269" indent="-342892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714457" indent="-342892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71646" indent="-342892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7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8D0265-4BB3-D146-B018-CEB59B8CD2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5667" y="-145334"/>
            <a:ext cx="4295215" cy="5425844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951155"/>
              <a:gd name="connsiteY0" fmla="*/ 5143500 h 5155075"/>
              <a:gd name="connsiteX1" fmla="*/ 1183466 w 3951155"/>
              <a:gd name="connsiteY1" fmla="*/ 1 h 5155075"/>
              <a:gd name="connsiteX2" fmla="*/ 3951155 w 3951155"/>
              <a:gd name="connsiteY2" fmla="*/ 0 h 5155075"/>
              <a:gd name="connsiteX3" fmla="*/ 3469376 w 3951155"/>
              <a:gd name="connsiteY3" fmla="*/ 5155075 h 5155075"/>
              <a:gd name="connsiteX4" fmla="*/ 0 w 3951155"/>
              <a:gd name="connsiteY4" fmla="*/ 5143500 h 5155075"/>
              <a:gd name="connsiteX0" fmla="*/ 0 w 3953956"/>
              <a:gd name="connsiteY0" fmla="*/ 5143500 h 5143500"/>
              <a:gd name="connsiteX1" fmla="*/ 1183466 w 3953956"/>
              <a:gd name="connsiteY1" fmla="*/ 1 h 5143500"/>
              <a:gd name="connsiteX2" fmla="*/ 3951155 w 3953956"/>
              <a:gd name="connsiteY2" fmla="*/ 0 h 5143500"/>
              <a:gd name="connsiteX3" fmla="*/ 3953826 w 3953956"/>
              <a:gd name="connsiteY3" fmla="*/ 5136908 h 5143500"/>
              <a:gd name="connsiteX4" fmla="*/ 0 w 3953956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3953826 w 4071705"/>
              <a:gd name="connsiteY3" fmla="*/ 5136908 h 5143500"/>
              <a:gd name="connsiteX4" fmla="*/ 0 w 4071705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4068636 w 4071705"/>
              <a:gd name="connsiteY3" fmla="*/ 5142649 h 5143500"/>
              <a:gd name="connsiteX4" fmla="*/ 0 w 407170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705" h="5143500">
                <a:moveTo>
                  <a:pt x="0" y="5143500"/>
                </a:moveTo>
                <a:lnTo>
                  <a:pt x="1183466" y="1"/>
                </a:lnTo>
                <a:lnTo>
                  <a:pt x="4071705" y="0"/>
                </a:lnTo>
                <a:cubicBezTo>
                  <a:pt x="4070756" y="1716429"/>
                  <a:pt x="4069585" y="3426220"/>
                  <a:pt x="4068636" y="51426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168275">
            <a:solidFill>
              <a:srgbClr val="19BDD9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out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626" y="1342725"/>
            <a:ext cx="6959243" cy="2926063"/>
          </a:xfrm>
          <a:prstGeom prst="rect">
            <a:avLst/>
          </a:prstGeom>
        </p:spPr>
        <p:txBody>
          <a:bodyPr/>
          <a:lstStyle>
            <a:lvl1pPr marL="457189" indent="-457189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378" indent="-457189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57269" indent="-342892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714457" indent="-342892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71646" indent="-342892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7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98848B-296B-418E-82A6-CE4D7B8D2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274639"/>
            <a:ext cx="6959243" cy="993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Sanchez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hite)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3937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EBCCA8-4242-1C46-9149-1BBD831160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391" y="679045"/>
            <a:ext cx="4970675" cy="1102519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chemeClr val="tx1"/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F8172C-43F5-0641-98CB-0393ECD39B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391" y="1824039"/>
            <a:ext cx="4837451" cy="2021287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080" indent="-342892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269" indent="-342892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457" indent="-342892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646" indent="-342892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CC0DBAF-168F-374C-BC6F-8370465A26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5667" y="-145334"/>
            <a:ext cx="4295215" cy="5425844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951155"/>
              <a:gd name="connsiteY0" fmla="*/ 5143500 h 5155075"/>
              <a:gd name="connsiteX1" fmla="*/ 1183466 w 3951155"/>
              <a:gd name="connsiteY1" fmla="*/ 1 h 5155075"/>
              <a:gd name="connsiteX2" fmla="*/ 3951155 w 3951155"/>
              <a:gd name="connsiteY2" fmla="*/ 0 h 5155075"/>
              <a:gd name="connsiteX3" fmla="*/ 3469376 w 3951155"/>
              <a:gd name="connsiteY3" fmla="*/ 5155075 h 5155075"/>
              <a:gd name="connsiteX4" fmla="*/ 0 w 3951155"/>
              <a:gd name="connsiteY4" fmla="*/ 5143500 h 5155075"/>
              <a:gd name="connsiteX0" fmla="*/ 0 w 3953956"/>
              <a:gd name="connsiteY0" fmla="*/ 5143500 h 5143500"/>
              <a:gd name="connsiteX1" fmla="*/ 1183466 w 3953956"/>
              <a:gd name="connsiteY1" fmla="*/ 1 h 5143500"/>
              <a:gd name="connsiteX2" fmla="*/ 3951155 w 3953956"/>
              <a:gd name="connsiteY2" fmla="*/ 0 h 5143500"/>
              <a:gd name="connsiteX3" fmla="*/ 3953826 w 3953956"/>
              <a:gd name="connsiteY3" fmla="*/ 5136908 h 5143500"/>
              <a:gd name="connsiteX4" fmla="*/ 0 w 3953956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3953826 w 4071705"/>
              <a:gd name="connsiteY3" fmla="*/ 5136908 h 5143500"/>
              <a:gd name="connsiteX4" fmla="*/ 0 w 4071705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4068636 w 4071705"/>
              <a:gd name="connsiteY3" fmla="*/ 5142649 h 5143500"/>
              <a:gd name="connsiteX4" fmla="*/ 0 w 407170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705" h="5143500">
                <a:moveTo>
                  <a:pt x="0" y="5143500"/>
                </a:moveTo>
                <a:lnTo>
                  <a:pt x="1183466" y="1"/>
                </a:lnTo>
                <a:lnTo>
                  <a:pt x="4071705" y="0"/>
                </a:lnTo>
                <a:cubicBezTo>
                  <a:pt x="4070756" y="1716429"/>
                  <a:pt x="4069585" y="3426220"/>
                  <a:pt x="4068636" y="51426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168275">
            <a:solidFill>
              <a:srgbClr val="19BDD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hite) - no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626" y="1342725"/>
            <a:ext cx="3940715" cy="2926063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1pPr>
            <a:lvl2pPr marL="742931" indent="-285743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2pPr>
            <a:lvl3pPr marL="1200120" indent="-285743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1657309" indent="-285743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4pPr>
            <a:lvl5pPr marL="2114498" indent="-285743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7558" y="1343026"/>
            <a:ext cx="2730590" cy="2925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3937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7B3BD-E23B-4A5C-AC66-F2E93D62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314025"/>
            <a:ext cx="6989522" cy="993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Sanchez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full bleed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89177" y="4578878"/>
            <a:ext cx="3143250" cy="40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7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3814" y="392853"/>
            <a:ext cx="8236370" cy="3434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picture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89177" y="4578878"/>
            <a:ext cx="3143250" cy="40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7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45666" y="-145334"/>
            <a:ext cx="4295215" cy="5425844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951155"/>
              <a:gd name="connsiteY0" fmla="*/ 5143500 h 5155075"/>
              <a:gd name="connsiteX1" fmla="*/ 1183466 w 3951155"/>
              <a:gd name="connsiteY1" fmla="*/ 1 h 5155075"/>
              <a:gd name="connsiteX2" fmla="*/ 3951155 w 3951155"/>
              <a:gd name="connsiteY2" fmla="*/ 0 h 5155075"/>
              <a:gd name="connsiteX3" fmla="*/ 3469376 w 3951155"/>
              <a:gd name="connsiteY3" fmla="*/ 5155075 h 5155075"/>
              <a:gd name="connsiteX4" fmla="*/ 0 w 3951155"/>
              <a:gd name="connsiteY4" fmla="*/ 5143500 h 5155075"/>
              <a:gd name="connsiteX0" fmla="*/ 0 w 3953956"/>
              <a:gd name="connsiteY0" fmla="*/ 5143500 h 5143500"/>
              <a:gd name="connsiteX1" fmla="*/ 1183466 w 3953956"/>
              <a:gd name="connsiteY1" fmla="*/ 1 h 5143500"/>
              <a:gd name="connsiteX2" fmla="*/ 3951155 w 3953956"/>
              <a:gd name="connsiteY2" fmla="*/ 0 h 5143500"/>
              <a:gd name="connsiteX3" fmla="*/ 3953826 w 3953956"/>
              <a:gd name="connsiteY3" fmla="*/ 5136908 h 5143500"/>
              <a:gd name="connsiteX4" fmla="*/ 0 w 3953956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3953826 w 4071705"/>
              <a:gd name="connsiteY3" fmla="*/ 5136908 h 5143500"/>
              <a:gd name="connsiteX4" fmla="*/ 0 w 4071705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4068636 w 4071705"/>
              <a:gd name="connsiteY3" fmla="*/ 5142649 h 5143500"/>
              <a:gd name="connsiteX4" fmla="*/ 0 w 407170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705" h="5143500">
                <a:moveTo>
                  <a:pt x="0" y="5143500"/>
                </a:moveTo>
                <a:lnTo>
                  <a:pt x="1183466" y="1"/>
                </a:lnTo>
                <a:lnTo>
                  <a:pt x="4071705" y="0"/>
                </a:lnTo>
                <a:cubicBezTo>
                  <a:pt x="4070756" y="1716429"/>
                  <a:pt x="4069585" y="3426220"/>
                  <a:pt x="4068636" y="51426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168275">
            <a:solidFill>
              <a:srgbClr val="19BDD9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2545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F19E26-4CB5-514D-A374-2C0A8DA4B3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827" y="1597819"/>
            <a:ext cx="4914740" cy="110251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>
                    <a:lumMod val="95000"/>
                  </a:schemeClr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br>
              <a:rPr lang="en-GB"/>
            </a:b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7380319-4D9E-F248-9C9C-E632F37B40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827" y="2700338"/>
            <a:ext cx="462407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speaker name </a:t>
            </a:r>
            <a:r>
              <a:rPr lang="en-GB" err="1"/>
              <a:t>etc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0390" y="679044"/>
            <a:ext cx="5260694" cy="110251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>
                    <a:lumMod val="95000"/>
                  </a:schemeClr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br>
              <a:rPr lang="en-GB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0390" y="1824038"/>
            <a:ext cx="5260473" cy="25019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Font typeface="Arial" charset="0"/>
              <a:buChar char="•"/>
              <a:defRPr sz="2000" b="0" i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6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8D0265-4BB3-D146-B018-CEB59B8CD2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5666" y="-145334"/>
            <a:ext cx="4295215" cy="5425844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951155"/>
              <a:gd name="connsiteY0" fmla="*/ 5143500 h 5155075"/>
              <a:gd name="connsiteX1" fmla="*/ 1183466 w 3951155"/>
              <a:gd name="connsiteY1" fmla="*/ 1 h 5155075"/>
              <a:gd name="connsiteX2" fmla="*/ 3951155 w 3951155"/>
              <a:gd name="connsiteY2" fmla="*/ 0 h 5155075"/>
              <a:gd name="connsiteX3" fmla="*/ 3469376 w 3951155"/>
              <a:gd name="connsiteY3" fmla="*/ 5155075 h 5155075"/>
              <a:gd name="connsiteX4" fmla="*/ 0 w 3951155"/>
              <a:gd name="connsiteY4" fmla="*/ 5143500 h 5155075"/>
              <a:gd name="connsiteX0" fmla="*/ 0 w 3953956"/>
              <a:gd name="connsiteY0" fmla="*/ 5143500 h 5143500"/>
              <a:gd name="connsiteX1" fmla="*/ 1183466 w 3953956"/>
              <a:gd name="connsiteY1" fmla="*/ 1 h 5143500"/>
              <a:gd name="connsiteX2" fmla="*/ 3951155 w 3953956"/>
              <a:gd name="connsiteY2" fmla="*/ 0 h 5143500"/>
              <a:gd name="connsiteX3" fmla="*/ 3953826 w 3953956"/>
              <a:gd name="connsiteY3" fmla="*/ 5136908 h 5143500"/>
              <a:gd name="connsiteX4" fmla="*/ 0 w 3953956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3953826 w 4071705"/>
              <a:gd name="connsiteY3" fmla="*/ 5136908 h 5143500"/>
              <a:gd name="connsiteX4" fmla="*/ 0 w 4071705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4068636 w 4071705"/>
              <a:gd name="connsiteY3" fmla="*/ 5142649 h 5143500"/>
              <a:gd name="connsiteX4" fmla="*/ 0 w 407170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705" h="5143500">
                <a:moveTo>
                  <a:pt x="0" y="5143500"/>
                </a:moveTo>
                <a:lnTo>
                  <a:pt x="1183466" y="1"/>
                </a:lnTo>
                <a:lnTo>
                  <a:pt x="4071705" y="0"/>
                </a:lnTo>
                <a:cubicBezTo>
                  <a:pt x="4070756" y="1716429"/>
                  <a:pt x="4069585" y="3426220"/>
                  <a:pt x="4068636" y="51426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168275">
            <a:solidFill>
              <a:srgbClr val="19BDD9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out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341313"/>
            <a:ext cx="6959243" cy="905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>
              <a:defRPr b="1">
                <a:latin typeface="Sanchez" charset="0"/>
                <a:ea typeface="Sanchez" charset="0"/>
                <a:cs typeface="Sanchez" charset="0"/>
              </a:defRPr>
            </a:lvl2pPr>
            <a:lvl3pPr>
              <a:defRPr b="1">
                <a:latin typeface="Sanchez" charset="0"/>
                <a:ea typeface="Sanchez" charset="0"/>
                <a:cs typeface="Sanchez" charset="0"/>
              </a:defRPr>
            </a:lvl3pPr>
            <a:lvl4pPr>
              <a:defRPr b="1">
                <a:latin typeface="Sanchez" charset="0"/>
                <a:ea typeface="Sanchez" charset="0"/>
                <a:cs typeface="Sanchez" charset="0"/>
              </a:defRPr>
            </a:lvl4pPr>
            <a:lvl5pPr>
              <a:defRPr b="1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625" y="1342724"/>
            <a:ext cx="6959243" cy="29260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6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hite)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3936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EBCCA8-4242-1C46-9149-1BBD831160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390" y="679044"/>
            <a:ext cx="4970675" cy="1102519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Sanchez " charset="0"/>
                <a:ea typeface="Sanchez " charset="0"/>
                <a:cs typeface="Sanchez " charset="0"/>
              </a:defRPr>
            </a:lvl1pPr>
          </a:lstStyle>
          <a:p>
            <a:r>
              <a:rPr lang="en-GB"/>
              <a:t>Click to edit title</a:t>
            </a:r>
            <a:br>
              <a:rPr lang="en-GB"/>
            </a:b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F8172C-43F5-0641-98CB-0393ECD39B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390" y="1824038"/>
            <a:ext cx="4837451" cy="20212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CC0DBAF-168F-374C-BC6F-8370465A26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5666" y="-145334"/>
            <a:ext cx="4295215" cy="5425844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951155"/>
              <a:gd name="connsiteY0" fmla="*/ 5143500 h 5155075"/>
              <a:gd name="connsiteX1" fmla="*/ 1183466 w 3951155"/>
              <a:gd name="connsiteY1" fmla="*/ 1 h 5155075"/>
              <a:gd name="connsiteX2" fmla="*/ 3951155 w 3951155"/>
              <a:gd name="connsiteY2" fmla="*/ 0 h 5155075"/>
              <a:gd name="connsiteX3" fmla="*/ 3469376 w 3951155"/>
              <a:gd name="connsiteY3" fmla="*/ 5155075 h 5155075"/>
              <a:gd name="connsiteX4" fmla="*/ 0 w 3951155"/>
              <a:gd name="connsiteY4" fmla="*/ 5143500 h 5155075"/>
              <a:gd name="connsiteX0" fmla="*/ 0 w 3953956"/>
              <a:gd name="connsiteY0" fmla="*/ 5143500 h 5143500"/>
              <a:gd name="connsiteX1" fmla="*/ 1183466 w 3953956"/>
              <a:gd name="connsiteY1" fmla="*/ 1 h 5143500"/>
              <a:gd name="connsiteX2" fmla="*/ 3951155 w 3953956"/>
              <a:gd name="connsiteY2" fmla="*/ 0 h 5143500"/>
              <a:gd name="connsiteX3" fmla="*/ 3953826 w 3953956"/>
              <a:gd name="connsiteY3" fmla="*/ 5136908 h 5143500"/>
              <a:gd name="connsiteX4" fmla="*/ 0 w 3953956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3953826 w 4071705"/>
              <a:gd name="connsiteY3" fmla="*/ 5136908 h 5143500"/>
              <a:gd name="connsiteX4" fmla="*/ 0 w 4071705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4068636 w 4071705"/>
              <a:gd name="connsiteY3" fmla="*/ 5142649 h 5143500"/>
              <a:gd name="connsiteX4" fmla="*/ 0 w 407170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705" h="5143500">
                <a:moveTo>
                  <a:pt x="0" y="5143500"/>
                </a:moveTo>
                <a:lnTo>
                  <a:pt x="1183466" y="1"/>
                </a:lnTo>
                <a:lnTo>
                  <a:pt x="4071705" y="0"/>
                </a:lnTo>
                <a:cubicBezTo>
                  <a:pt x="4070756" y="1716429"/>
                  <a:pt x="4069585" y="3426220"/>
                  <a:pt x="4068636" y="5142649"/>
                </a:cubicBez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  <a:ln w="168275">
            <a:solidFill>
              <a:srgbClr val="19BDD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hite) - no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341313"/>
            <a:ext cx="6989521" cy="905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Sanchez" charset="0"/>
                <a:ea typeface="Sanchez" charset="0"/>
                <a:cs typeface="Sanchez" charset="0"/>
              </a:defRPr>
            </a:lvl1pPr>
            <a:lvl2pPr>
              <a:defRPr b="1">
                <a:latin typeface="Sanchez" charset="0"/>
                <a:ea typeface="Sanchez" charset="0"/>
                <a:cs typeface="Sanchez" charset="0"/>
              </a:defRPr>
            </a:lvl2pPr>
            <a:lvl3pPr>
              <a:defRPr b="1">
                <a:latin typeface="Sanchez" charset="0"/>
                <a:ea typeface="Sanchez" charset="0"/>
                <a:cs typeface="Sanchez" charset="0"/>
              </a:defRPr>
            </a:lvl3pPr>
            <a:lvl4pPr>
              <a:defRPr b="1">
                <a:latin typeface="Sanchez" charset="0"/>
                <a:ea typeface="Sanchez" charset="0"/>
                <a:cs typeface="Sanchez" charset="0"/>
              </a:defRPr>
            </a:lvl4pPr>
            <a:lvl5pPr>
              <a:defRPr b="1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625" y="1342724"/>
            <a:ext cx="3940715" cy="2926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000"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2pPr>
            <a:lvl3pPr marL="1200150" indent="-285750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Font typeface="Arial" charset="0"/>
              <a:buChar char="•"/>
              <a:defRPr sz="16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7557" y="1343025"/>
            <a:ext cx="2730590" cy="29257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3936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full bleed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89177" y="4578878"/>
            <a:ext cx="3143250" cy="40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6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0" y="0"/>
            <a:ext cx="9144000" cy="4267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3814" y="392853"/>
            <a:ext cx="8236370" cy="3434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picture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89177" y="4578878"/>
            <a:ext cx="3143250" cy="40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2400" b="1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6" y="4659313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2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4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6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800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layout without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626" y="1342725"/>
            <a:ext cx="6959243" cy="2926063"/>
          </a:xfrm>
          <a:prstGeom prst="rect">
            <a:avLst/>
          </a:prstGeom>
        </p:spPr>
        <p:txBody>
          <a:bodyPr/>
          <a:lstStyle>
            <a:lvl1pPr marL="457189" indent="-457189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378" indent="-457189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57269" indent="-342892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714457" indent="-342892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71646" indent="-342892">
              <a:buFont typeface="Arial" charset="0"/>
              <a:buChar char="•"/>
              <a:defRPr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3937" y="4659314"/>
            <a:ext cx="2987675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Sanchez" charset="0"/>
                <a:ea typeface="Sanchez" charset="0"/>
                <a:cs typeface="Sanchez" charset="0"/>
              </a:defRPr>
            </a:lvl1pPr>
            <a:lvl2pPr marL="457189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2pPr>
            <a:lvl3pPr marL="914378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3pPr>
            <a:lvl4pPr marL="1371566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4pPr>
            <a:lvl5pPr marL="1828754" indent="0">
              <a:buNone/>
              <a:defRPr sz="1400">
                <a:latin typeface="Sanchez" charset="0"/>
                <a:ea typeface="Sanchez" charset="0"/>
                <a:cs typeface="Sanchez" charset="0"/>
              </a:defRPr>
            </a:lvl5pPr>
          </a:lstStyle>
          <a:p>
            <a:pPr lvl="0"/>
            <a:r>
              <a:rPr lang="en-US" err="1"/>
              <a:t>bristol.ac.uk</a:t>
            </a:r>
            <a:r>
              <a:rPr lang="en-US"/>
              <a:t>/enter URL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98848B-296B-418E-82A6-CE4D7B8D2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274639"/>
            <a:ext cx="6959243" cy="993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Sanchez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9340" y="4731545"/>
            <a:ext cx="4053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8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9341" y="4731546"/>
            <a:ext cx="4053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9E21FE0-9120-7644-A8C9-4A38DD74D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0E1E-23A3-1D45-B3FD-A0BB8EC4B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7311"/>
            <a:ext cx="6324199" cy="3344432"/>
          </a:xfrm>
        </p:spPr>
        <p:txBody>
          <a:bodyPr lIns="91440" tIns="45720" rIns="91440" bIns="45720" anchor="t"/>
          <a:lstStyle/>
          <a:p>
            <a:r>
              <a:rPr lang="en-GB" sz="2800">
                <a:latin typeface="Sanchez "/>
              </a:rPr>
              <a:t>Deconstructing in-sessional: underpinning theories and practical implications </a:t>
            </a:r>
            <a:r>
              <a:rPr lang="en-GB" sz="2800" i="0">
                <a:effectLst/>
                <a:latin typeface="Sanchez "/>
              </a:rPr>
              <a:t>to </a:t>
            </a:r>
            <a:r>
              <a:rPr lang="en-GB" sz="2800">
                <a:latin typeface="Sanchez "/>
              </a:rPr>
              <a:t>define our EAP practice</a:t>
            </a:r>
            <a:br>
              <a:rPr lang="en-US" sz="3200" b="0" i="0">
                <a:effectLst/>
                <a:latin typeface="Calibri" panose="020F0502020204030204" pitchFamily="34" charset="0"/>
              </a:rPr>
            </a:br>
            <a:br>
              <a:rPr lang="en-US" sz="3200" b="0" i="0">
                <a:effectLst/>
                <a:latin typeface="Calibri" panose="020F0502020204030204" pitchFamily="34" charset="0"/>
              </a:rPr>
            </a:br>
            <a:r>
              <a:rPr lang="en-US" sz="2000" b="0">
                <a:solidFill>
                  <a:schemeClr val="bg1"/>
                </a:solidFill>
                <a:latin typeface="Calibri"/>
              </a:rPr>
              <a:t>Lisa Hanson, </a:t>
            </a:r>
            <a:r>
              <a:rPr lang="en-US" sz="2000" b="0">
                <a:solidFill>
                  <a:schemeClr val="bg1"/>
                </a:solidFill>
                <a:latin typeface="Calibri"/>
                <a:cs typeface="Calibri"/>
              </a:rPr>
              <a:t>Paul Hendrie, Katherine High, Debra Jones, </a:t>
            </a:r>
            <a:r>
              <a:rPr lang="en-US" sz="2000" b="0">
                <a:solidFill>
                  <a:schemeClr val="bg1"/>
                </a:solidFill>
                <a:latin typeface="Calibri"/>
              </a:rPr>
              <a:t>Neil Tibbetts</a:t>
            </a:r>
            <a:br>
              <a:rPr lang="en-US" sz="3200" b="0" i="0">
                <a:effectLst/>
                <a:latin typeface="Calibri" panose="020F0502020204030204" pitchFamily="34" charset="0"/>
              </a:rPr>
            </a:br>
            <a:br>
              <a:rPr lang="en-US" sz="3200" b="0" i="0">
                <a:effectLst/>
                <a:latin typeface="Calibri" panose="020F0502020204030204" pitchFamily="34" charset="0"/>
              </a:rPr>
            </a:br>
            <a:r>
              <a:rPr lang="en-US" sz="1800" b="0" i="0">
                <a:solidFill>
                  <a:schemeClr val="bg1"/>
                </a:solidFill>
                <a:effectLst/>
                <a:latin typeface="Calibri"/>
              </a:rPr>
              <a:t>BALEAP </a:t>
            </a:r>
            <a:r>
              <a:rPr lang="en-US" sz="1800" b="0">
                <a:solidFill>
                  <a:schemeClr val="bg1"/>
                </a:solidFill>
                <a:latin typeface="Calibri"/>
              </a:rPr>
              <a:t>Conference April 2023</a:t>
            </a:r>
            <a:br>
              <a:rPr lang="en-US" sz="1400" b="0" i="0">
                <a:effectLst/>
                <a:latin typeface="Segoe UI" panose="020B0502040204020203" pitchFamily="34" charset="0"/>
              </a:rPr>
            </a:b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7"/>
    </mc:Choice>
    <mc:Fallback xmlns="">
      <p:transition spd="slow" advTm="60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9" y="163212"/>
            <a:ext cx="7243522" cy="993775"/>
          </a:xfrm>
        </p:spPr>
        <p:txBody>
          <a:bodyPr lIns="91440" tIns="45720" rIns="91440" bIns="45720" anchor="t"/>
          <a:lstStyle/>
          <a:p>
            <a:r>
              <a:rPr lang="en-GB" dirty="0">
                <a:cs typeface="Arial"/>
              </a:rPr>
              <a:t>Stage 4:</a:t>
            </a:r>
            <a:r>
              <a:rPr lang="en-GB" sz="1800" dirty="0">
                <a:cs typeface="Arial"/>
              </a:rPr>
              <a:t> </a:t>
            </a:r>
            <a:r>
              <a:rPr lang="en-GB" sz="2400" dirty="0">
                <a:cs typeface="Arial"/>
              </a:rPr>
              <a:t>What are the practical implications of our underlying pedagogies?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0051E-1888-1014-8E54-0115670C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82" y="1156987"/>
            <a:ext cx="5324528" cy="3683953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D76A354-8959-40BA-0FCF-772D5CCC4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441" y="1156987"/>
            <a:ext cx="1719090" cy="2500067"/>
          </a:xfr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  <a:latin typeface="Arial"/>
                <a:cs typeface="Arial"/>
              </a:rPr>
              <a:t>Group poster presentation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“How to prepare for teaching an ALL”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75CE8-D957-AB3F-A79F-EC146EE63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48" b="61554"/>
          <a:stretch/>
        </p:blipFill>
        <p:spPr>
          <a:xfrm>
            <a:off x="2194982" y="1244709"/>
            <a:ext cx="6406444" cy="3825229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AAFA5-B6C1-659C-84B2-CC7AC5F9A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87" b="58765"/>
          <a:stretch/>
        </p:blipFill>
        <p:spPr>
          <a:xfrm>
            <a:off x="2155040" y="1133139"/>
            <a:ext cx="6863617" cy="3669888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8F1A2-5AD5-F861-B15A-F9001AC19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06" r="51374"/>
          <a:stretch/>
        </p:blipFill>
        <p:spPr>
          <a:xfrm>
            <a:off x="2276387" y="1142778"/>
            <a:ext cx="5446955" cy="400072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937EA4-F1CC-D7BF-904F-C482DCC2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62" t="50000"/>
          <a:stretch/>
        </p:blipFill>
        <p:spPr>
          <a:xfrm>
            <a:off x="2229538" y="1107289"/>
            <a:ext cx="5964223" cy="3962649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1FEE5-0909-2E3B-BE0A-9935EE219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040" y="1146568"/>
            <a:ext cx="5324528" cy="3683953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252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314025"/>
            <a:ext cx="7616584" cy="977900"/>
          </a:xfrm>
        </p:spPr>
        <p:txBody>
          <a:bodyPr lIns="91440" tIns="45720" rIns="91440" bIns="45720" anchor="t"/>
          <a:lstStyle/>
          <a:p>
            <a:r>
              <a:rPr lang="en-GB" dirty="0"/>
              <a:t>Coordinator Reflections 6 months 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F8C676-9E97-DF1D-4677-EB5857250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999300"/>
              </p:ext>
            </p:extLst>
          </p:nvPr>
        </p:nvGraphicFramePr>
        <p:xfrm>
          <a:off x="5148868" y="1679165"/>
          <a:ext cx="3773983" cy="326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165A5C-5639-EB4D-2B54-EB5328975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626" y="995884"/>
            <a:ext cx="4424797" cy="3943978"/>
          </a:xfr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 lIns="91440" tIns="45720" rIns="91440" bIns="45720" anchor="t">
            <a:noAutofit/>
          </a:bodyPr>
          <a:lstStyle/>
          <a:p>
            <a:pPr marL="342265" indent="-342265"/>
            <a:r>
              <a:rPr lang="en-GB" sz="2800" dirty="0">
                <a:latin typeface="Arial"/>
                <a:cs typeface="Arial"/>
              </a:rPr>
              <a:t>Continuing collaboration post induction</a:t>
            </a:r>
          </a:p>
          <a:p>
            <a:pPr marL="342265" indent="-342265"/>
            <a:endParaRPr lang="en-GB" sz="2800" dirty="0">
              <a:latin typeface="Arial"/>
              <a:cs typeface="Arial"/>
            </a:endParaRPr>
          </a:p>
          <a:p>
            <a:pPr marL="342265" indent="-342265"/>
            <a:r>
              <a:rPr lang="en-GB" sz="2800" dirty="0">
                <a:latin typeface="Arial"/>
                <a:cs typeface="Arial"/>
              </a:rPr>
              <a:t>Aligning theory and practice in materials</a:t>
            </a:r>
          </a:p>
          <a:p>
            <a:pPr marL="342265" indent="-342265"/>
            <a:endParaRPr lang="en-GB" sz="2800" dirty="0">
              <a:latin typeface="Arial"/>
              <a:cs typeface="Arial"/>
            </a:endParaRPr>
          </a:p>
          <a:p>
            <a:pPr marL="342265" indent="-342265"/>
            <a:r>
              <a:rPr lang="en-GB" sz="2800" dirty="0">
                <a:latin typeface="Arial"/>
                <a:cs typeface="Arial"/>
              </a:rPr>
              <a:t>Reflecting on Lea &amp; Street (1998)</a:t>
            </a:r>
          </a:p>
        </p:txBody>
      </p:sp>
    </p:spTree>
    <p:extLst>
      <p:ext uri="{BB962C8B-B14F-4D97-AF65-F5344CB8AC3E}">
        <p14:creationId xmlns:p14="http://schemas.microsoft.com/office/powerpoint/2010/main" val="42831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6" y="306087"/>
            <a:ext cx="7457834" cy="977900"/>
          </a:xfrm>
        </p:spPr>
        <p:txBody>
          <a:bodyPr lIns="91440" tIns="45720" rIns="91440" bIns="45720" anchor="t"/>
          <a:lstStyle/>
          <a:p>
            <a:r>
              <a:rPr lang="en-GB" dirty="0"/>
              <a:t>Coordinator Reflections 6 months on</a:t>
            </a:r>
            <a:endParaRPr lang="en-GB" b="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7DF98-C46C-B5A6-E0D3-65DC3238C66F}"/>
              </a:ext>
            </a:extLst>
          </p:cNvPr>
          <p:cNvSpPr txBox="1"/>
          <p:nvPr/>
        </p:nvSpPr>
        <p:spPr>
          <a:xfrm>
            <a:off x="272410" y="1030014"/>
            <a:ext cx="5298074" cy="393609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342265" defTabSz="457189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Arial"/>
                <a:ea typeface="+mn-lt"/>
                <a:cs typeface="+mn-lt"/>
              </a:rPr>
              <a:t>Programme specific or discipline specific </a:t>
            </a:r>
          </a:p>
          <a:p>
            <a:pPr indent="-342265" defTabSz="457189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indent="-342265" defTabSz="457189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Arial"/>
                <a:cs typeface="Arial"/>
              </a:rPr>
              <a:t>Student needs and Academic Literacies </a:t>
            </a:r>
          </a:p>
          <a:p>
            <a:pPr indent="-342265" defTabSz="457189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indent="-342265" defTabSz="457189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Arial"/>
                <a:cs typeface="Arial"/>
              </a:rPr>
              <a:t>Avoiding 'them' and 'us'</a:t>
            </a:r>
            <a:endParaRPr lang="en-US" sz="2800" dirty="0">
              <a:latin typeface="Arial" charset="0"/>
              <a:cs typeface="Arial" charset="0"/>
            </a:endParaRPr>
          </a:p>
          <a:p>
            <a:pPr indent="-342265" defTabSz="457189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700" dirty="0">
              <a:latin typeface="Arial" charset="0"/>
              <a:cs typeface="Arial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186B93-5BBC-A6C9-5643-58D236DA1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6" r="17412" b="-3"/>
          <a:stretch/>
        </p:blipFill>
        <p:spPr>
          <a:xfrm>
            <a:off x="5966998" y="1744717"/>
            <a:ext cx="2547241" cy="3221392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951155"/>
              <a:gd name="connsiteY0" fmla="*/ 5143500 h 5155075"/>
              <a:gd name="connsiteX1" fmla="*/ 1183466 w 3951155"/>
              <a:gd name="connsiteY1" fmla="*/ 1 h 5155075"/>
              <a:gd name="connsiteX2" fmla="*/ 3951155 w 3951155"/>
              <a:gd name="connsiteY2" fmla="*/ 0 h 5155075"/>
              <a:gd name="connsiteX3" fmla="*/ 3469376 w 3951155"/>
              <a:gd name="connsiteY3" fmla="*/ 5155075 h 5155075"/>
              <a:gd name="connsiteX4" fmla="*/ 0 w 3951155"/>
              <a:gd name="connsiteY4" fmla="*/ 5143500 h 5155075"/>
              <a:gd name="connsiteX0" fmla="*/ 0 w 3953956"/>
              <a:gd name="connsiteY0" fmla="*/ 5143500 h 5143500"/>
              <a:gd name="connsiteX1" fmla="*/ 1183466 w 3953956"/>
              <a:gd name="connsiteY1" fmla="*/ 1 h 5143500"/>
              <a:gd name="connsiteX2" fmla="*/ 3951155 w 3953956"/>
              <a:gd name="connsiteY2" fmla="*/ 0 h 5143500"/>
              <a:gd name="connsiteX3" fmla="*/ 3953826 w 3953956"/>
              <a:gd name="connsiteY3" fmla="*/ 5136908 h 5143500"/>
              <a:gd name="connsiteX4" fmla="*/ 0 w 3953956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3953826 w 4071705"/>
              <a:gd name="connsiteY3" fmla="*/ 5136908 h 5143500"/>
              <a:gd name="connsiteX4" fmla="*/ 0 w 4071705"/>
              <a:gd name="connsiteY4" fmla="*/ 5143500 h 5143500"/>
              <a:gd name="connsiteX0" fmla="*/ 0 w 4071705"/>
              <a:gd name="connsiteY0" fmla="*/ 5143500 h 5143500"/>
              <a:gd name="connsiteX1" fmla="*/ 1183466 w 4071705"/>
              <a:gd name="connsiteY1" fmla="*/ 1 h 5143500"/>
              <a:gd name="connsiteX2" fmla="*/ 4071705 w 4071705"/>
              <a:gd name="connsiteY2" fmla="*/ 0 h 5143500"/>
              <a:gd name="connsiteX3" fmla="*/ 4068636 w 4071705"/>
              <a:gd name="connsiteY3" fmla="*/ 5142649 h 5143500"/>
              <a:gd name="connsiteX4" fmla="*/ 0 w 407170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705" h="5143500">
                <a:moveTo>
                  <a:pt x="0" y="5143500"/>
                </a:moveTo>
                <a:lnTo>
                  <a:pt x="1183466" y="1"/>
                </a:lnTo>
                <a:lnTo>
                  <a:pt x="4071705" y="0"/>
                </a:lnTo>
                <a:cubicBezTo>
                  <a:pt x="4070756" y="1716429"/>
                  <a:pt x="4069585" y="3426220"/>
                  <a:pt x="4068636" y="5142649"/>
                </a:cubicBezTo>
                <a:lnTo>
                  <a:pt x="0" y="5143500"/>
                </a:lnTo>
                <a:close/>
              </a:path>
            </a:pathLst>
          </a:custGeom>
          <a:noFill/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52021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0B104A-EEB8-2AE9-E157-6AA21F2D0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636" y="977846"/>
            <a:ext cx="3562723" cy="2845925"/>
          </a:xfrm>
          <a:solidFill>
            <a:schemeClr val="bg1">
              <a:lumMod val="85000"/>
            </a:schemeClr>
          </a:solidFill>
          <a:ln w="28575">
            <a:solidFill>
              <a:srgbClr val="E02299"/>
            </a:solidFill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Definition of Insessional</a:t>
            </a:r>
            <a:endParaRPr lang="en-GB" sz="2800" dirty="0"/>
          </a:p>
          <a:p>
            <a:pPr marL="742315" lvl="1" indent="-285115"/>
            <a:r>
              <a:rPr lang="en-GB" sz="2000" dirty="0">
                <a:latin typeface="Arial"/>
                <a:cs typeface="Arial"/>
              </a:rPr>
              <a:t>What we don't do vs what we do </a:t>
            </a:r>
          </a:p>
          <a:p>
            <a:pPr marL="742315" lvl="1" indent="-285115"/>
            <a:r>
              <a:rPr lang="en-GB" sz="2000" dirty="0">
                <a:latin typeface="Arial"/>
                <a:cs typeface="Arial"/>
              </a:rPr>
              <a:t>Who we work with </a:t>
            </a:r>
            <a:endParaRPr lang="en-GB" sz="2000" dirty="0"/>
          </a:p>
          <a:p>
            <a:pPr marL="742315" lvl="1" indent="-285115"/>
            <a:r>
              <a:rPr lang="en-GB" sz="2000" dirty="0">
                <a:latin typeface="Arial"/>
                <a:cs typeface="Arial"/>
              </a:rPr>
              <a:t>How we work with them</a:t>
            </a:r>
          </a:p>
          <a:p>
            <a:pPr marL="742315" lvl="1" indent="-285115"/>
            <a:endParaRPr lang="en-GB" sz="2000" dirty="0">
              <a:cs typeface="Arial"/>
            </a:endParaRPr>
          </a:p>
          <a:p>
            <a:pPr marL="457200" lvl="1" indent="0">
              <a:buNone/>
            </a:pPr>
            <a:endParaRPr lang="en-GB" sz="2000" dirty="0">
              <a:cs typeface="Arial"/>
            </a:endParaRPr>
          </a:p>
          <a:p>
            <a:pPr marL="742315" lvl="1" indent="-285115"/>
            <a:endParaRPr lang="en-GB" dirty="0">
              <a:latin typeface="Arial"/>
              <a:cs typeface="Arial"/>
            </a:endParaRPr>
          </a:p>
          <a:p>
            <a:pPr marL="342265" indent="-342265"/>
            <a:endParaRPr lang="en-GB" dirty="0">
              <a:latin typeface="Arial"/>
              <a:cs typeface="Arial"/>
            </a:endParaRPr>
          </a:p>
          <a:p>
            <a:pPr marL="342265" indent="-342265"/>
            <a:endParaRPr lang="en-GB" dirty="0">
              <a:latin typeface="Arial"/>
              <a:cs typeface="Arial"/>
            </a:endParaRPr>
          </a:p>
          <a:p>
            <a:pPr marL="342265" indent="-342265"/>
            <a:endParaRPr lang="en-GB" dirty="0">
              <a:latin typeface="Arial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79" y="103472"/>
            <a:ext cx="6989522" cy="993775"/>
          </a:xfrm>
        </p:spPr>
        <p:txBody>
          <a:bodyPr lIns="91440" tIns="45720" rIns="91440" bIns="45720" anchor="t"/>
          <a:lstStyle/>
          <a:p>
            <a:r>
              <a:rPr lang="en-GB" dirty="0"/>
              <a:t>Definition or Approach?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CDB3D11-E119-E387-3968-7CADF80DC72F}"/>
              </a:ext>
            </a:extLst>
          </p:cNvPr>
          <p:cNvSpPr txBox="1">
            <a:spLocks/>
          </p:cNvSpPr>
          <p:nvPr/>
        </p:nvSpPr>
        <p:spPr>
          <a:xfrm>
            <a:off x="4278537" y="976092"/>
            <a:ext cx="4294644" cy="28534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E02299"/>
            </a:solidFill>
          </a:ln>
        </p:spPr>
        <p:txBody>
          <a:bodyPr lIns="91440" tIns="45720" rIns="91440" bIns="45720" anchor="t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20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09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498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Approach: Principled eclecticism</a:t>
            </a:r>
            <a:endParaRPr lang="en-US" sz="2800" dirty="0"/>
          </a:p>
          <a:p>
            <a:pPr marL="742315" lvl="1" indent="-285115"/>
            <a:r>
              <a:rPr lang="en-GB" sz="2000" dirty="0">
                <a:latin typeface="Arial"/>
                <a:cs typeface="Arial"/>
              </a:rPr>
              <a:t>Adaptability </a:t>
            </a:r>
          </a:p>
          <a:p>
            <a:pPr marL="742315" lvl="1" indent="-285115"/>
            <a:r>
              <a:rPr lang="en-GB" sz="2000" dirty="0">
                <a:latin typeface="Arial"/>
                <a:cs typeface="Arial"/>
              </a:rPr>
              <a:t>Value</a:t>
            </a:r>
          </a:p>
          <a:p>
            <a:pPr marL="742315" lvl="1" indent="-285115"/>
            <a:r>
              <a:rPr lang="en-GB" sz="2000" dirty="0">
                <a:latin typeface="Arial"/>
                <a:cs typeface="Arial"/>
              </a:rPr>
              <a:t>Collaborative understanding</a:t>
            </a:r>
          </a:p>
          <a:p>
            <a:pPr marL="742315" lvl="1" indent="-285115"/>
            <a:r>
              <a:rPr lang="en-GB" sz="2000" dirty="0">
                <a:latin typeface="Arial"/>
                <a:cs typeface="Arial"/>
              </a:rPr>
              <a:t>Opportunity for development</a:t>
            </a:r>
            <a:r>
              <a:rPr lang="en-GB" dirty="0">
                <a:latin typeface="Arial"/>
                <a:cs typeface="Arial"/>
              </a:rPr>
              <a:t> </a:t>
            </a:r>
          </a:p>
          <a:p>
            <a:pPr marL="742315" lvl="1" indent="-285115"/>
            <a:endParaRPr lang="en-GB" dirty="0">
              <a:cs typeface="Arial"/>
            </a:endParaRPr>
          </a:p>
          <a:p>
            <a:pPr marL="742315" lvl="1" indent="-285115"/>
            <a:endParaRPr lang="en-GB" dirty="0">
              <a:cs typeface="Arial"/>
            </a:endParaRPr>
          </a:p>
          <a:p>
            <a:pPr marL="742315" lvl="1" indent="-285115"/>
            <a:endParaRPr lang="en-GB" dirty="0">
              <a:cs typeface="Arial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15E45BC-4363-0059-783F-BED7E9276403}"/>
              </a:ext>
            </a:extLst>
          </p:cNvPr>
          <p:cNvSpPr txBox="1">
            <a:spLocks/>
          </p:cNvSpPr>
          <p:nvPr/>
        </p:nvSpPr>
        <p:spPr>
          <a:xfrm>
            <a:off x="546742" y="4054253"/>
            <a:ext cx="7974301" cy="102907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E02299"/>
            </a:solidFill>
          </a:ln>
        </p:spPr>
        <p:txBody>
          <a:bodyPr lIns="91440" tIns="45720" rIns="91440" bIns="45720" anchor="t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20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09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498" indent="-285743" algn="l" defTabSz="457189" rtl="0" eaLnBrk="1" latinLnBrk="0" hangingPunct="1">
              <a:spcBef>
                <a:spcPct val="20000"/>
              </a:spcBef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What is your definition or approach based on and how do you evaluate it?</a:t>
            </a:r>
            <a:endParaRPr lang="en-US" sz="2800" dirty="0"/>
          </a:p>
          <a:p>
            <a:pPr marL="0" indent="0">
              <a:buFont typeface="Arial" charset="0"/>
              <a:buNone/>
            </a:pPr>
            <a:endParaRPr lang="en-GB" sz="3200" dirty="0">
              <a:latin typeface="Arial"/>
              <a:cs typeface="Arial"/>
            </a:endParaRPr>
          </a:p>
          <a:p>
            <a:pPr marL="0" indent="0">
              <a:buFont typeface="Arial" charset="0"/>
              <a:buNone/>
            </a:pPr>
            <a:endParaRPr lang="en-GB" sz="3200" dirty="0">
              <a:cs typeface="Arial"/>
            </a:endParaRPr>
          </a:p>
          <a:p>
            <a:pPr marL="342265" indent="-342265"/>
            <a:endParaRPr lang="en-GB" dirty="0">
              <a:latin typeface="Arial"/>
              <a:cs typeface="Arial"/>
            </a:endParaRPr>
          </a:p>
          <a:p>
            <a:pPr marL="342265" indent="-342265"/>
            <a:endParaRPr lang="en-GB" dirty="0">
              <a:latin typeface="Arial"/>
              <a:cs typeface="Arial"/>
            </a:endParaRPr>
          </a:p>
          <a:p>
            <a:pPr marL="342265" indent="-342265"/>
            <a:endParaRPr lang="en-GB" dirty="0">
              <a:latin typeface="Arial"/>
              <a:cs typeface="Arial"/>
            </a:endParaRPr>
          </a:p>
          <a:p>
            <a:pPr marL="342265" indent="-342265"/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7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E028AC-939A-EBFD-D672-300CA030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4025"/>
            <a:ext cx="7528683" cy="993775"/>
          </a:xfrm>
        </p:spPr>
        <p:txBody>
          <a:bodyPr lIns="91440" tIns="45720" rIns="91440" bIns="45720" anchor="t"/>
          <a:lstStyle/>
          <a:p>
            <a:r>
              <a:rPr lang="en-GB" dirty="0"/>
              <a:t>Deconstructing our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27E7D-05D2-3F1B-E259-FC0020164131}"/>
              </a:ext>
            </a:extLst>
          </p:cNvPr>
          <p:cNvSpPr/>
          <p:nvPr/>
        </p:nvSpPr>
        <p:spPr>
          <a:xfrm>
            <a:off x="397294" y="950053"/>
            <a:ext cx="3795672" cy="24217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19BD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  <a:cs typeface="Calibri"/>
              </a:rPr>
              <a:t>Expanding Team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cs typeface="Calibri"/>
              </a:rPr>
              <a:t>2 to 4 Coordinators</a:t>
            </a:r>
          </a:p>
          <a:p>
            <a:pPr algn="ctr"/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cs typeface="Calibri"/>
              </a:rPr>
              <a:t>(Coming from International Foundation programme and Pre-sessional)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F5F87-820B-F100-60C0-4D4627CA815F}"/>
              </a:ext>
            </a:extLst>
          </p:cNvPr>
          <p:cNvSpPr/>
          <p:nvPr/>
        </p:nvSpPr>
        <p:spPr>
          <a:xfrm>
            <a:off x="4362529" y="950053"/>
            <a:ext cx="4117176" cy="392362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19BD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hat is academic language and literacy (ALL)?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Deconstruct &amp; evaluate our understandings of  the theoretical underpinnings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order to explain to others in the expanding team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kern="100" dirty="0">
                <a:solidFill>
                  <a:srgbClr val="19BDD9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b="1" kern="100" dirty="0">
                <a:solidFill>
                  <a:srgbClr val="19BDD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hat we do and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kern="100" dirty="0">
                <a:solidFill>
                  <a:srgbClr val="19BDD9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b="1" kern="100" dirty="0">
                <a:solidFill>
                  <a:srgbClr val="19BDD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 we do it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practical implications from the theoretical underpinnings</a:t>
            </a:r>
          </a:p>
        </p:txBody>
      </p:sp>
    </p:spTree>
    <p:extLst>
      <p:ext uri="{BB962C8B-B14F-4D97-AF65-F5344CB8AC3E}">
        <p14:creationId xmlns:p14="http://schemas.microsoft.com/office/powerpoint/2010/main" val="1776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E028AC-939A-EBFD-D672-300CA030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4025"/>
            <a:ext cx="7528683" cy="993775"/>
          </a:xfrm>
        </p:spPr>
        <p:txBody>
          <a:bodyPr lIns="91440" tIns="45720" rIns="91440" bIns="45720" anchor="t"/>
          <a:lstStyle/>
          <a:p>
            <a:r>
              <a:rPr lang="en-GB" dirty="0"/>
              <a:t>Deconstructing our approach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469DF091-6A86-E356-573A-91E3C0C1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1" y="915428"/>
            <a:ext cx="6082183" cy="2135780"/>
          </a:xfrm>
          <a:prstGeom prst="rect">
            <a:avLst/>
          </a:prstGeom>
          <a:ln w="28575">
            <a:solidFill>
              <a:srgbClr val="19BDD9"/>
            </a:solidFill>
          </a:ln>
        </p:spPr>
      </p:pic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2293844B-1312-FBDC-6F52-BB90733B3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90" y="1705281"/>
            <a:ext cx="4151536" cy="2451652"/>
          </a:xfrm>
          <a:prstGeom prst="rect">
            <a:avLst/>
          </a:prstGeom>
          <a:ln w="28575">
            <a:solidFill>
              <a:srgbClr val="19BDD9"/>
            </a:solidFill>
          </a:ln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DBD2AC18-B7BC-2395-86A7-FB2DAD3D0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91" y="2441244"/>
            <a:ext cx="4953121" cy="2571096"/>
          </a:xfrm>
          <a:prstGeom prst="rect">
            <a:avLst/>
          </a:prstGeom>
          <a:ln w="28575">
            <a:solidFill>
              <a:srgbClr val="19BDD9"/>
            </a:solidFill>
          </a:ln>
        </p:spPr>
      </p:pic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F2762E24-521C-B411-126D-639E55DD7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225" y="2441244"/>
            <a:ext cx="5496617" cy="2696542"/>
          </a:xfrm>
          <a:prstGeom prst="rect">
            <a:avLst/>
          </a:prstGeom>
          <a:ln w="28575">
            <a:solidFill>
              <a:srgbClr val="19BDD9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F5F87-820B-F100-60C0-4D4627CA815F}"/>
              </a:ext>
            </a:extLst>
          </p:cNvPr>
          <p:cNvSpPr/>
          <p:nvPr/>
        </p:nvSpPr>
        <p:spPr>
          <a:xfrm>
            <a:off x="4708254" y="858754"/>
            <a:ext cx="4117176" cy="392362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19BD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hat is academic language and literacy (ALL)?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Deconstruct &amp; evaluate our understandings of  the theoretical underpinnings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order to explain to others in the expanding team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kern="100" dirty="0">
                <a:solidFill>
                  <a:srgbClr val="19BDD9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b="1" kern="100" dirty="0">
                <a:solidFill>
                  <a:srgbClr val="19BDD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hat we do and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kern="100" dirty="0">
                <a:solidFill>
                  <a:srgbClr val="19BDD9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b="1" kern="100" dirty="0">
                <a:solidFill>
                  <a:srgbClr val="19BDD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 we do it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practical implications from the theoretical underpinnings</a:t>
            </a:r>
          </a:p>
        </p:txBody>
      </p:sp>
    </p:spTree>
    <p:extLst>
      <p:ext uri="{BB962C8B-B14F-4D97-AF65-F5344CB8AC3E}">
        <p14:creationId xmlns:p14="http://schemas.microsoft.com/office/powerpoint/2010/main" val="39984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E028AC-939A-EBFD-D672-300CA030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14025"/>
            <a:ext cx="7528683" cy="993775"/>
          </a:xfrm>
        </p:spPr>
        <p:txBody>
          <a:bodyPr lIns="91440" tIns="45720" rIns="91440" bIns="45720" anchor="t"/>
          <a:lstStyle/>
          <a:p>
            <a:r>
              <a:rPr lang="en-GB" dirty="0"/>
              <a:t>Deconstructing our approach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27E7D-05D2-3F1B-E259-FC0020164131}"/>
              </a:ext>
            </a:extLst>
          </p:cNvPr>
          <p:cNvSpPr/>
          <p:nvPr/>
        </p:nvSpPr>
        <p:spPr>
          <a:xfrm>
            <a:off x="319584" y="943277"/>
            <a:ext cx="3795672" cy="24217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19BD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  <a:cs typeface="Calibri"/>
              </a:rPr>
              <a:t>Expanding Team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cs typeface="Calibri"/>
              </a:rPr>
              <a:t>2 to 4 Coordinators</a:t>
            </a:r>
          </a:p>
          <a:p>
            <a:pPr algn="ctr"/>
            <a:endParaRPr lang="en-GB" sz="24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cs typeface="Calibri"/>
              </a:rPr>
              <a:t>(Coming from International Foundation programme and Pre-sessional)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E248D-889E-41D1-E1E5-2F85B596ABC3}"/>
              </a:ext>
            </a:extLst>
          </p:cNvPr>
          <p:cNvSpPr/>
          <p:nvPr/>
        </p:nvSpPr>
        <p:spPr>
          <a:xfrm>
            <a:off x="319584" y="3558987"/>
            <a:ext cx="3795672" cy="131849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  <a:cs typeface="Calibri"/>
              </a:rPr>
              <a:t>Reading Circles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deconstruct / began to co-construct at one level</a:t>
            </a:r>
            <a:endParaRPr lang="en-GB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F5F87-820B-F100-60C0-4D4627CA815F}"/>
              </a:ext>
            </a:extLst>
          </p:cNvPr>
          <p:cNvSpPr/>
          <p:nvPr/>
        </p:nvSpPr>
        <p:spPr>
          <a:xfrm>
            <a:off x="4362529" y="950053"/>
            <a:ext cx="4117176" cy="392362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19BD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hat is academic language and literacy (ALL)?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Deconstruct &amp; evaluate our understandings of  the theoretical underpinnings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order to explain to others in the expanding team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kern="100" dirty="0">
                <a:solidFill>
                  <a:srgbClr val="19BDD9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b="1" kern="100" dirty="0">
                <a:solidFill>
                  <a:srgbClr val="19BDD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hat we do and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b="1" kern="100" dirty="0">
                <a:solidFill>
                  <a:srgbClr val="19BDD9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GB" b="1" kern="100" dirty="0">
                <a:solidFill>
                  <a:srgbClr val="19BDD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 we do it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practical implications from the theoretical underpinnings</a:t>
            </a:r>
          </a:p>
        </p:txBody>
      </p:sp>
    </p:spTree>
    <p:extLst>
      <p:ext uri="{BB962C8B-B14F-4D97-AF65-F5344CB8AC3E}">
        <p14:creationId xmlns:p14="http://schemas.microsoft.com/office/powerpoint/2010/main" val="8200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E028AC-939A-EBFD-D672-300CA030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314025"/>
            <a:ext cx="6989522" cy="648501"/>
          </a:xfrm>
        </p:spPr>
        <p:txBody>
          <a:bodyPr lIns="91440" tIns="45720" rIns="91440" bIns="45720" anchor="t"/>
          <a:lstStyle/>
          <a:p>
            <a:r>
              <a:rPr lang="en-GB" dirty="0"/>
              <a:t>Reading Circles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FF61D-D5D2-C9C8-6A7B-C456C8588F30}"/>
              </a:ext>
            </a:extLst>
          </p:cNvPr>
          <p:cNvSpPr/>
          <p:nvPr/>
        </p:nvSpPr>
        <p:spPr>
          <a:xfrm>
            <a:off x="300609" y="1026875"/>
            <a:ext cx="3703831" cy="380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Met x4 over the summer </a:t>
            </a:r>
          </a:p>
          <a:p>
            <a:pPr marL="0" lvl="1"/>
            <a:endParaRPr lang="en-GB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1"/>
            <a:r>
              <a:rPr lang="en-GB" i="1" dirty="0">
                <a:solidFill>
                  <a:schemeClr val="tx1"/>
                </a:solidFill>
                <a:latin typeface="Arial"/>
                <a:cs typeface="Arial"/>
              </a:rPr>
              <a:t>(+ additional meetings based on the initial shared doc)</a:t>
            </a:r>
          </a:p>
          <a:p>
            <a:pPr marL="0" lvl="1"/>
            <a:endParaRPr lang="en-GB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1"/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Chose 4 underpinning theories we say ALL is based on</a:t>
            </a:r>
          </a:p>
          <a:p>
            <a:pPr marL="0" lvl="1"/>
            <a:endParaRPr lang="en-GB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1"/>
            <a:r>
              <a:rPr lang="en-GB" sz="2400" b="1" dirty="0">
                <a:solidFill>
                  <a:schemeClr val="accent3"/>
                </a:solidFill>
                <a:latin typeface="Arial"/>
                <a:cs typeface="Arial"/>
              </a:rPr>
              <a:t>But</a:t>
            </a: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 not interrogated recently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BF5DCE-4C8F-2457-F535-B78B9894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36" y="125955"/>
            <a:ext cx="3576320" cy="2777355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42803E-A835-D562-0BB1-F3D2AE08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45" y="2903310"/>
            <a:ext cx="3703831" cy="207447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757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dirty="0"/>
              <a:t>Outcome of reading circles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AE9FF-8BB5-CDFD-6912-AC7254D5D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71" y="2156131"/>
            <a:ext cx="3309114" cy="252294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699E1B-3475-4ACD-654C-C4EE56F074A8}"/>
              </a:ext>
            </a:extLst>
          </p:cNvPr>
          <p:cNvSpPr/>
          <p:nvPr/>
        </p:nvSpPr>
        <p:spPr>
          <a:xfrm>
            <a:off x="525335" y="1191989"/>
            <a:ext cx="4471797" cy="348709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Outcomes: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Elements of ALL to continue deconstructing &amp; evaluating</a:t>
            </a:r>
          </a:p>
          <a:p>
            <a:pPr marL="914400" lvl="1" indent="-457200">
              <a:buAutoNum type="arabicPeriod"/>
            </a:pPr>
            <a:endParaRPr lang="en-GB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0" lvl="1" indent="-457200"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Initial alignment of our approach</a:t>
            </a:r>
          </a:p>
          <a:p>
            <a:pPr marL="914400" lvl="1" indent="-457200">
              <a:buFontTx/>
              <a:buAutoNum type="arabicPeriod"/>
            </a:pPr>
            <a:endParaRPr lang="en-GB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Teacher induction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0B104A-EEB8-2AE9-E157-6AA21F2D0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627" y="1307800"/>
            <a:ext cx="2499818" cy="2097552"/>
          </a:xfr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4"/>
                </a:solidFill>
                <a:latin typeface="Arial"/>
                <a:cs typeface="Arial"/>
              </a:rPr>
              <a:t>Initial individual </a:t>
            </a:r>
            <a:r>
              <a:rPr lang="en-GB" sz="2800" dirty="0">
                <a:latin typeface="Arial"/>
                <a:cs typeface="Arial"/>
              </a:rPr>
              <a:t>ideas through a shared doc</a:t>
            </a:r>
            <a:endParaRPr lang="en-GB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cs typeface="Arial"/>
              </a:rPr>
              <a:t>Stage 1: </a:t>
            </a:r>
            <a:r>
              <a:rPr lang="en-GB" sz="2400" dirty="0">
                <a:cs typeface="Arial"/>
              </a:rPr>
              <a:t>What is ALL? </a:t>
            </a:r>
            <a:endParaRPr lang="en-GB" sz="2400" dirty="0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AEA40A7D-544C-E0B8-B871-6B4853AE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18" y="1307800"/>
            <a:ext cx="4489704" cy="355001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25919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98" y="164412"/>
            <a:ext cx="6916219" cy="993775"/>
          </a:xfrm>
        </p:spPr>
        <p:txBody>
          <a:bodyPr lIns="91440" tIns="45720" rIns="91440" bIns="45720" anchor="t"/>
          <a:lstStyle/>
          <a:p>
            <a:r>
              <a:rPr lang="en-GB" dirty="0">
                <a:cs typeface="Arial"/>
              </a:rPr>
              <a:t>Stage 2: </a:t>
            </a:r>
            <a:r>
              <a:rPr lang="en-GB" sz="2400" dirty="0">
                <a:cs typeface="Arial"/>
              </a:rPr>
              <a:t>How is it different to other provisions?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02E68-DCFA-842A-BB37-333182257CA1}"/>
              </a:ext>
            </a:extLst>
          </p:cNvPr>
          <p:cNvSpPr txBox="1"/>
          <p:nvPr/>
        </p:nvSpPr>
        <p:spPr>
          <a:xfrm>
            <a:off x="619698" y="1704675"/>
            <a:ext cx="6916219" cy="308392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457189">
              <a:spcBef>
                <a:spcPct val="20000"/>
              </a:spcBef>
              <a:buAutoNum type="arabicPeriod"/>
              <a:defRPr/>
            </a:pP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"We don’t get to know the students like we do on Foundation/ pre-sessional"</a:t>
            </a:r>
            <a:endParaRPr lang="en-US" dirty="0">
              <a:cs typeface="Calibri"/>
            </a:endParaRPr>
          </a:p>
          <a:p>
            <a:pPr marL="342900" indent="-342900" defTabSz="457189">
              <a:spcBef>
                <a:spcPct val="20000"/>
              </a:spcBef>
              <a:buAutoNum type="arabicPeriod"/>
              <a:defRPr/>
            </a:pP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"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ALL is different, so, as usual, teachers need to be flexible and responsive to a broad cast of individuals and their differing needs</a:t>
            </a: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."</a:t>
            </a:r>
            <a:endParaRPr lang="en-GB" dirty="0">
              <a:cs typeface="Calibri"/>
            </a:endParaRPr>
          </a:p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"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Sense of imposter syndrome when going into departments (especially STEM) to deliver sessions</a:t>
            </a: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"</a:t>
            </a:r>
            <a:endParaRPr lang="en-GB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"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Home students bring a different dynamic to the space</a:t>
            </a: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"</a:t>
            </a:r>
            <a:endParaRPr lang="en-GB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"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Expectations / conduct can be influenced by culture of department (e.g. in terms of interaction / collaboration</a:t>
            </a:r>
            <a:r>
              <a:rPr lang="en-GB" i="1" dirty="0">
                <a:latin typeface="Arial"/>
                <a:ea typeface="Calibri" panose="020F0502020204030204" pitchFamily="34" charset="0"/>
                <a:cs typeface="Arial"/>
              </a:rPr>
              <a:t>)"</a:t>
            </a:r>
            <a:endParaRPr lang="en-GB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DA0106-F347-AE4A-E0D2-98F2B51B5308}"/>
              </a:ext>
            </a:extLst>
          </p:cNvPr>
          <p:cNvSpPr txBox="1"/>
          <p:nvPr/>
        </p:nvSpPr>
        <p:spPr>
          <a:xfrm>
            <a:off x="619697" y="1158187"/>
            <a:ext cx="691621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457189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accent4"/>
                </a:solidFill>
                <a:latin typeface="Arial"/>
                <a:cs typeface="Arial"/>
              </a:rPr>
              <a:t>Group discussion </a:t>
            </a:r>
            <a:r>
              <a:rPr lang="en-GB" sz="2000" dirty="0">
                <a:latin typeface="Arial"/>
                <a:cs typeface="Arial"/>
              </a:rPr>
              <a:t>through the shared doc</a:t>
            </a:r>
            <a:endParaRPr lang="en-GB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11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ED9F7-B95D-5AC1-B58D-A4BCAF51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314025"/>
            <a:ext cx="7751522" cy="977900"/>
          </a:xfrm>
        </p:spPr>
        <p:txBody>
          <a:bodyPr lIns="91440" tIns="45720" rIns="91440" bIns="45720" anchor="t"/>
          <a:lstStyle/>
          <a:p>
            <a:r>
              <a:rPr lang="en-GB" dirty="0">
                <a:cs typeface="Arial"/>
              </a:rPr>
              <a:t>Stage 3:</a:t>
            </a:r>
            <a:r>
              <a:rPr lang="en-GB" sz="2400" dirty="0">
                <a:cs typeface="Arial"/>
              </a:rPr>
              <a:t> What are our underlying pedagogies?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56F03-062D-83F8-9FEC-6E69B983E78C}"/>
              </a:ext>
            </a:extLst>
          </p:cNvPr>
          <p:cNvSpPr txBox="1"/>
          <p:nvPr/>
        </p:nvSpPr>
        <p:spPr>
          <a:xfrm>
            <a:off x="558261" y="1576895"/>
            <a:ext cx="3193288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“CEM = </a:t>
            </a:r>
            <a:r>
              <a:rPr lang="en-GB" i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(</a:t>
            </a:r>
            <a:r>
              <a:rPr lang="en-GB" b="1" i="1" dirty="0">
                <a:solidFill>
                  <a:schemeClr val="accent4"/>
                </a:solidFill>
                <a:effectLst/>
                <a:latin typeface="Arial"/>
                <a:cs typeface="Arial"/>
              </a:rPr>
              <a:t>Contextualising, Embedding, Mapping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). A tool to measure effectiveness of in-sessional </a:t>
            </a:r>
            <a:r>
              <a:rPr lang="en-GB" i="1" dirty="0">
                <a:solidFill>
                  <a:srgbClr val="000000"/>
                </a:solidFill>
                <a:latin typeface="Arial"/>
                <a:cs typeface="Arial"/>
              </a:rPr>
              <a:t>provision - </a:t>
            </a: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reading this helped us to see our ALL provision as part of a wider picture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(I.e. there is a framework that other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uni’s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have used to assess their in-sessional support).” </a:t>
            </a:r>
          </a:p>
          <a:p>
            <a:endParaRPr lang="en-GB" sz="1100" i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1100" b="0" i="1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AF77A-3E15-4FA5-89A8-72CB4EEAB772}"/>
              </a:ext>
            </a:extLst>
          </p:cNvPr>
          <p:cNvSpPr txBox="1"/>
          <p:nvPr/>
        </p:nvSpPr>
        <p:spPr>
          <a:xfrm>
            <a:off x="558261" y="938801"/>
            <a:ext cx="69001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defTabSz="457189"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accent4"/>
                </a:solidFill>
                <a:latin typeface="Arial"/>
                <a:cs typeface="Arial"/>
              </a:rPr>
              <a:t>Group discussion </a:t>
            </a:r>
            <a:r>
              <a:rPr lang="en-GB" sz="2000" dirty="0">
                <a:latin typeface="Arial"/>
                <a:cs typeface="Arial"/>
              </a:rPr>
              <a:t>through </a:t>
            </a:r>
            <a:r>
              <a:rPr lang="en-GB" sz="2000" b="1" dirty="0">
                <a:solidFill>
                  <a:schemeClr val="accent4"/>
                </a:solidFill>
                <a:latin typeface="Arial"/>
                <a:cs typeface="Arial"/>
              </a:rPr>
              <a:t>reading circles </a:t>
            </a:r>
            <a:endParaRPr lang="en-GB" sz="2000" b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1C2AEF5-B4FC-64E8-F02F-33C772D17558}"/>
              </a:ext>
            </a:extLst>
          </p:cNvPr>
          <p:cNvSpPr txBox="1"/>
          <p:nvPr/>
        </p:nvSpPr>
        <p:spPr>
          <a:xfrm>
            <a:off x="3934490" y="1574965"/>
            <a:ext cx="3523872" cy="343170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“Use of</a:t>
            </a:r>
            <a:r>
              <a:rPr lang="en-GB" b="1" i="1" dirty="0">
                <a:solidFill>
                  <a:schemeClr val="accent4"/>
                </a:solidFill>
                <a:effectLst/>
                <a:latin typeface="Arial"/>
                <a:cs typeface="Arial"/>
              </a:rPr>
              <a:t> scaffolding rather than a list of rules 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to be used and obeyed. -SFL </a:t>
            </a:r>
            <a:endParaRPr lang="en-GB" b="0" i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/>
              <a:cs typeface="Arial"/>
            </a:endParaRPr>
          </a:p>
          <a:p>
            <a:endParaRPr lang="en-GB" i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 fontAlgn="base"/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Types of scaffolding - </a:t>
            </a:r>
            <a:r>
              <a:rPr lang="en-GB" b="1" i="1" dirty="0">
                <a:solidFill>
                  <a:schemeClr val="accent4"/>
                </a:solidFill>
                <a:effectLst/>
                <a:latin typeface="Arial"/>
                <a:cs typeface="Arial"/>
              </a:rPr>
              <a:t>modelling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(where a task is demonstrated explicitly): </a:t>
            </a:r>
            <a:r>
              <a:rPr lang="en-GB" b="1" i="1" dirty="0">
                <a:solidFill>
                  <a:schemeClr val="accent4"/>
                </a:solidFill>
                <a:effectLst/>
                <a:latin typeface="Arial"/>
                <a:cs typeface="Arial"/>
              </a:rPr>
              <a:t>coaching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(assisting learners to achieve a goal and giving feedback); and </a:t>
            </a:r>
            <a:r>
              <a:rPr lang="en-GB" b="1" i="1" dirty="0">
                <a:solidFill>
                  <a:schemeClr val="accent4"/>
                </a:solidFill>
                <a:effectLst/>
                <a:latin typeface="Arial"/>
                <a:cs typeface="Arial"/>
              </a:rPr>
              <a:t>fading</a:t>
            </a:r>
            <a:r>
              <a:rPr lang="en-GB" b="0" i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(the process whereby a scaffold is gradually withdrawn</a:t>
            </a:r>
            <a:r>
              <a:rPr lang="en-GB" i="1" dirty="0">
                <a:solidFill>
                  <a:srgbClr val="000000"/>
                </a:solidFill>
                <a:latin typeface="Arial"/>
                <a:cs typeface="Arial"/>
              </a:rPr>
              <a:t>).”</a:t>
            </a:r>
          </a:p>
          <a:p>
            <a:pPr algn="l" rtl="0" fontAlgn="base"/>
            <a:endParaRPr lang="en-GB" sz="800" b="0" i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/>
              <a:cs typeface="Arial"/>
            </a:endParaRPr>
          </a:p>
          <a:p>
            <a:pPr algn="l" rtl="0" fontAlgn="base"/>
            <a:endParaRPr lang="en-GB" sz="11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6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University of Bristo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ALL Centre_for_Academic_Language_and_Development_Powerpoint_Template" id="{9CDDA3E3-7EF7-40DC-B609-92E4BA06EC50}" vid="{1A29E2BA-629A-4914-B89C-C4FCB01AE1BE}"/>
    </a:ext>
  </a:extLst>
</a:theme>
</file>

<file path=ppt/theme/theme2.xml><?xml version="1.0" encoding="utf-8"?>
<a:theme xmlns:a="http://schemas.openxmlformats.org/drawingml/2006/main" name="University of Bristo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rge" id="{1AA61925-C5AE-4B08-87F1-4971C0B1D89A}" vid="{0C856356-3D4B-4AEE-A489-8166377472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c845fa-cb81-4ae1-b4e9-682f5ea0bea9">
      <UserInfo>
        <DisplayName/>
        <AccountId xsi:nil="true"/>
        <AccountType/>
      </UserInfo>
    </SharedWithUsers>
    <TaxCatchAll xmlns="90c845fa-cb81-4ae1-b4e9-682f5ea0bea9" xsi:nil="true"/>
    <lcf76f155ced4ddcb4097134ff3c332f xmlns="a2aea969-7af3-425d-b39f-755de9273150">
      <Terms xmlns="http://schemas.microsoft.com/office/infopath/2007/PartnerControls"/>
    </lcf76f155ced4ddcb4097134ff3c332f>
    <MediaLengthInSeconds xmlns="a2aea969-7af3-425d-b39f-755de92731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48C5DFD32E1478466DCA4653F16B2" ma:contentTypeVersion="14" ma:contentTypeDescription="Create a new document." ma:contentTypeScope="" ma:versionID="5ef1dd8c10fdf6bf35e0aed1425cc67e">
  <xsd:schema xmlns:xsd="http://www.w3.org/2001/XMLSchema" xmlns:xs="http://www.w3.org/2001/XMLSchema" xmlns:p="http://schemas.microsoft.com/office/2006/metadata/properties" xmlns:ns2="a2aea969-7af3-425d-b39f-755de9273150" xmlns:ns3="90c845fa-cb81-4ae1-b4e9-682f5ea0bea9" targetNamespace="http://schemas.microsoft.com/office/2006/metadata/properties" ma:root="true" ma:fieldsID="f0f84a05be2570b94b893bbe4addc5a5" ns2:_="" ns3:_="">
    <xsd:import namespace="a2aea969-7af3-425d-b39f-755de9273150"/>
    <xsd:import namespace="90c845fa-cb81-4ae1-b4e9-682f5ea0b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a969-7af3-425d-b39f-755de9273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845fa-cb81-4ae1-b4e9-682f5ea0b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8eb95e4-4572-4c98-ba71-94b00fcfa085}" ma:internalName="TaxCatchAll" ma:showField="CatchAllData" ma:web="90c845fa-cb81-4ae1-b4e9-682f5ea0b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0E80B5-FFC9-45DB-8842-39D548448A29}">
  <ds:schemaRefs>
    <ds:schemaRef ds:uri="http://schemas.microsoft.com/office/2006/metadata/properties"/>
    <ds:schemaRef ds:uri="90c845fa-cb81-4ae1-b4e9-682f5ea0bea9"/>
    <ds:schemaRef ds:uri="http://purl.org/dc/terms/"/>
    <ds:schemaRef ds:uri="http://schemas.microsoft.com/office/2006/documentManagement/types"/>
    <ds:schemaRef ds:uri="http://schemas.microsoft.com/office/infopath/2007/PartnerControls"/>
    <ds:schemaRef ds:uri="a2aea969-7af3-425d-b39f-755de9273150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6DAA52-935A-4A11-9CC0-4A1FEDFCA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C85A62-800D-4C42-B29B-013EA0080F12}">
  <ds:schemaRefs>
    <ds:schemaRef ds:uri="90c845fa-cb81-4ae1-b4e9-682f5ea0bea9"/>
    <ds:schemaRef ds:uri="a2aea969-7af3-425d-b39f-755de92731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SMALL_Accessible_CALD_Powerpoint_Template</Template>
  <TotalTime>22</TotalTime>
  <Words>754</Words>
  <Application>Microsoft Office PowerPoint</Application>
  <PresentationFormat>On-screen Show (16:9)</PresentationFormat>
  <Paragraphs>138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University of Bristol Presentation</vt:lpstr>
      <vt:lpstr>University of Bristol Presentation</vt:lpstr>
      <vt:lpstr>Deconstructing in-sessional: underpinning theories and practical implications to define our EAP practice  Lisa Hanson, Paul Hendrie, Katherine High, Debra Jones, Neil Tibbetts  BALEAP Conference April 2023 </vt:lpstr>
      <vt:lpstr>Deconstructing our approach</vt:lpstr>
      <vt:lpstr>Deconstructing our approach</vt:lpstr>
      <vt:lpstr>Deconstructing our approach</vt:lpstr>
      <vt:lpstr>Reading Circles</vt:lpstr>
      <vt:lpstr>Outcome of reading circles</vt:lpstr>
      <vt:lpstr>Stage 1: What is ALL? </vt:lpstr>
      <vt:lpstr>Stage 2: How is it different to other provisions?</vt:lpstr>
      <vt:lpstr>Stage 3: What are our underlying pedagogies?</vt:lpstr>
      <vt:lpstr>Stage 4: What are the practical implications of our underlying pedagogies?</vt:lpstr>
      <vt:lpstr>Coordinator Reflections 6 months on</vt:lpstr>
      <vt:lpstr>Coordinator Reflections 6 months on </vt:lpstr>
      <vt:lpstr>Definition or Approach?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ecological approach to teacher development   Maxine Gillway and Lisa Hanson  BALEAP PIM Sheffield Nov 2022 </dc:title>
  <dc:creator>Lisa Hanson</dc:creator>
  <cp:lastModifiedBy>Lisa Hanson</cp:lastModifiedBy>
  <cp:revision>3</cp:revision>
  <dcterms:created xsi:type="dcterms:W3CDTF">2022-10-27T15:18:50Z</dcterms:created>
  <dcterms:modified xsi:type="dcterms:W3CDTF">2023-04-17T18:32:53Z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0x010100AAA48C5DFD32E1478466DCA4653F16B2</vt:lpwstr>
  </property>
  <property fmtid="{D5CDD505-2E9C-101B-9397-08002B2CF9AE}" pid="3" name="Order">
    <vt:r8>9470500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