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9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8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90" r:id="rId3"/>
    <p:sldId id="266" r:id="rId4"/>
    <p:sldId id="257" r:id="rId5"/>
    <p:sldId id="263" r:id="rId6"/>
    <p:sldId id="272" r:id="rId7"/>
    <p:sldId id="270" r:id="rId8"/>
    <p:sldId id="285" r:id="rId9"/>
    <p:sldId id="264" r:id="rId10"/>
    <p:sldId id="265" r:id="rId11"/>
    <p:sldId id="288" r:id="rId12"/>
    <p:sldId id="275" r:id="rId13"/>
    <p:sldId id="281" r:id="rId14"/>
    <p:sldId id="276" r:id="rId15"/>
    <p:sldId id="287" r:id="rId16"/>
    <p:sldId id="289" r:id="rId17"/>
    <p:sldId id="279" r:id="rId18"/>
    <p:sldId id="260" r:id="rId19"/>
    <p:sldId id="280" r:id="rId20"/>
    <p:sldId id="284" r:id="rId21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72" y="7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Relationship Id="rId30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CBE56C-675E-41CC-8EE7-D10D8F6F2F38}" type="datetimeFigureOut">
              <a:rPr lang="en-GB" smtClean="0"/>
              <a:t>13/04/2023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D40EEE-A3BF-4225-8742-0726E49EA4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18973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C31593-0F57-43FD-9FDA-C877A229D6DA}" type="datetimeFigureOut">
              <a:rPr lang="en-GB" smtClean="0"/>
              <a:t>13/04/2023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8F0A00-FD31-4CAC-BC40-F023E35BCD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44014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dirty="0" err="1" smtClean="0"/>
              <a:t>Beacco</a:t>
            </a:r>
            <a:r>
              <a:rPr lang="en-GB" sz="1200" baseline="0" dirty="0" smtClean="0"/>
              <a:t> et al (2016) </a:t>
            </a:r>
            <a:r>
              <a:rPr lang="en-GB" sz="1200" dirty="0" smtClean="0"/>
              <a:t>Guide for the development and implementation of curricula for </a:t>
            </a:r>
            <a:r>
              <a:rPr lang="en-GB" sz="1200" dirty="0" err="1" smtClean="0"/>
              <a:t>plurilingual</a:t>
            </a:r>
            <a:r>
              <a:rPr lang="en-GB" sz="1200" dirty="0" smtClean="0"/>
              <a:t> and intercultural education. Strasbourg: Council of Europe. </a:t>
            </a:r>
          </a:p>
          <a:p>
            <a:r>
              <a:rPr lang="en-US" sz="1200" dirty="0" err="1" smtClean="0"/>
              <a:t>Pavlovskaya</a:t>
            </a:r>
            <a:r>
              <a:rPr lang="en-US" sz="1200" dirty="0" smtClean="0"/>
              <a:t> and </a:t>
            </a:r>
            <a:r>
              <a:rPr lang="en-US" sz="1200" dirty="0" err="1" smtClean="0"/>
              <a:t>Lankina</a:t>
            </a:r>
            <a:r>
              <a:rPr lang="en-US" sz="1200" dirty="0" smtClean="0"/>
              <a:t>, (2019) How new CEFR mediation descriptors can help to assess the discussion skills of management students - Global and analytical scales’,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8F0A00-FD31-4CAC-BC40-F023E35BCDA3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61219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Sociocultural approach – competence only exists if put into use,</a:t>
            </a:r>
            <a:r>
              <a:rPr lang="en-GB" baseline="0" dirty="0" smtClean="0"/>
              <a:t> </a:t>
            </a:r>
            <a:r>
              <a:rPr lang="en-GB" baseline="0" dirty="0" err="1" smtClean="0"/>
              <a:t>esp</a:t>
            </a:r>
            <a:r>
              <a:rPr lang="en-GB" baseline="0" dirty="0" smtClean="0"/>
              <a:t> professionally. Reflects changes in society. CEFR descriptors originate from the field of professional training for nurses to describe competences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8F0A00-FD31-4CAC-BC40-F023E35BCDA3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88359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err="1" smtClean="0"/>
              <a:t>Coste</a:t>
            </a:r>
            <a:r>
              <a:rPr lang="en-GB" baseline="0" dirty="0" smtClean="0"/>
              <a:t> and </a:t>
            </a:r>
            <a:r>
              <a:rPr lang="en-GB" baseline="0" dirty="0" err="1" smtClean="0"/>
              <a:t>Cavalli</a:t>
            </a:r>
            <a:r>
              <a:rPr lang="en-GB" baseline="0" dirty="0" smtClean="0"/>
              <a:t> (2015) providing access to information and competence building (cognitive mediation), contributing to interaction (relational mediation)</a:t>
            </a:r>
            <a:r>
              <a:rPr lang="en-GB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Coste</a:t>
            </a:r>
            <a:r>
              <a:rPr lang="en-GB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D. and </a:t>
            </a:r>
            <a:r>
              <a:rPr lang="en-GB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Cavalli</a:t>
            </a:r>
            <a:r>
              <a:rPr lang="en-GB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M. (2015) Education, Mobility, Otherness the Mediation Functions of Schools. Strasbourg: Council of Europe. https://rm.coe.int/education-mobility-otherness-the-mediation- functions-of-schools/16807367ee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8F0A00-FD31-4CAC-BC40-F023E35BCDA3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04618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Some mediation scales are more permanent/</a:t>
            </a:r>
            <a:r>
              <a:rPr lang="en-GB" b="1" dirty="0" smtClean="0"/>
              <a:t>Dominant </a:t>
            </a:r>
            <a:r>
              <a:rPr lang="en-GB" b="0" dirty="0" err="1" smtClean="0"/>
              <a:t>ie</a:t>
            </a:r>
            <a:r>
              <a:rPr lang="en-GB" b="0" dirty="0" smtClean="0"/>
              <a:t> Relaying information, Processing text, Adaptation of language.  </a:t>
            </a:r>
            <a:r>
              <a:rPr lang="en-GB" b="1" dirty="0" smtClean="0"/>
              <a:t>Supplementary </a:t>
            </a:r>
            <a:r>
              <a:rPr lang="en-GB" b="0" dirty="0" smtClean="0"/>
              <a:t>scales </a:t>
            </a:r>
            <a:r>
              <a:rPr lang="en-GB" b="0" dirty="0" err="1" smtClean="0"/>
              <a:t>ie</a:t>
            </a:r>
            <a:r>
              <a:rPr lang="en-GB" b="0" dirty="0" smtClean="0"/>
              <a:t> Explaining data</a:t>
            </a:r>
          </a:p>
          <a:p>
            <a:r>
              <a:rPr lang="en-GB" b="0" dirty="0" smtClean="0"/>
              <a:t>Activities and Strategies should</a:t>
            </a:r>
            <a:r>
              <a:rPr lang="en-GB" b="0" baseline="0" dirty="0" smtClean="0"/>
              <a:t> be used simultaneously as they complement each other (</a:t>
            </a:r>
            <a:r>
              <a:rPr lang="en-GB" b="0" baseline="0" dirty="0" err="1" smtClean="0"/>
              <a:t>Stathopoulou</a:t>
            </a:r>
            <a:r>
              <a:rPr lang="en-GB" b="0" baseline="0" dirty="0" smtClean="0"/>
              <a:t>, 2015)</a:t>
            </a:r>
            <a:r>
              <a:rPr lang="en-GB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Stathopoulou</a:t>
            </a:r>
            <a:r>
              <a:rPr lang="en-GB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Maria. 2015. </a:t>
            </a:r>
            <a:r>
              <a:rPr lang="en-GB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Cross-language mediation in foreign language teaching and testing. </a:t>
            </a:r>
            <a:r>
              <a:rPr lang="en-GB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Bristol: Multilingual Matters. </a:t>
            </a:r>
            <a:endParaRPr lang="en-GB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8F0A00-FD31-4CAC-BC40-F023E35BCDA3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89000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err="1" smtClean="0"/>
              <a:t>ie</a:t>
            </a:r>
            <a:r>
              <a:rPr lang="en-GB" dirty="0" smtClean="0"/>
              <a:t> C1</a:t>
            </a:r>
            <a:r>
              <a:rPr lang="en-GB" baseline="0" dirty="0" smtClean="0"/>
              <a:t> overall mediation: ‘clearly convey and summarise ideas in well-structured language’; confident – expert interviews; ‘sequence and signpost information’- OET. Adapting language – Mediation strategy</a:t>
            </a:r>
          </a:p>
          <a:p>
            <a:r>
              <a:rPr lang="en-GB" baseline="0" dirty="0" smtClean="0"/>
              <a:t>Intelligibility – supplementary scales CEFR 2020/ Walker et al (2021).  Demonstrate interest: B1.   </a:t>
            </a:r>
            <a:r>
              <a:rPr lang="en-GB" baseline="0" dirty="0" err="1" smtClean="0"/>
              <a:t>Turntaking</a:t>
            </a:r>
            <a:r>
              <a:rPr lang="en-GB" baseline="0" dirty="0" smtClean="0"/>
              <a:t>: B2.  Facilitating communication: NHS, OET, Mediation. Student descriptor: Brown and </a:t>
            </a:r>
            <a:r>
              <a:rPr lang="en-GB" baseline="0" dirty="0" err="1" smtClean="0"/>
              <a:t>Kiddle</a:t>
            </a:r>
            <a:r>
              <a:rPr lang="en-GB" baseline="0" dirty="0" smtClean="0"/>
              <a:t> (2019)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8F0A00-FD31-4CAC-BC40-F023E35BCDA3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33150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Time to practise/experiment,</a:t>
            </a:r>
            <a:r>
              <a:rPr lang="en-GB" baseline="0" dirty="0" smtClean="0"/>
              <a:t> independent learning, ownership. Liberalism – the individual authentic to themselves, allowing space to express themselves uniquely in different ways (important and possible in HE, </a:t>
            </a:r>
            <a:r>
              <a:rPr lang="en-GB" baseline="0" dirty="0" err="1" smtClean="0"/>
              <a:t>esp</a:t>
            </a:r>
            <a:r>
              <a:rPr lang="en-GB" baseline="0" dirty="0" smtClean="0"/>
              <a:t> </a:t>
            </a:r>
            <a:r>
              <a:rPr lang="en-GB" baseline="0" dirty="0" err="1" smtClean="0"/>
              <a:t>pluriculturally</a:t>
            </a:r>
            <a:r>
              <a:rPr lang="en-GB" baseline="0" dirty="0" smtClean="0"/>
              <a:t>) albeit guided, which is all part of learning (Find the dancing part of yourself)</a:t>
            </a: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8F0A00-FD31-4CAC-BC40-F023E35BCDA3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95836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Learner-centred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8F0A00-FD31-4CAC-BC40-F023E35BCDA3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0893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8F0A00-FD31-4CAC-BC40-F023E35BCDA3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68419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mtClean="0"/>
              <a:t>Find ‘</a:t>
            </a:r>
            <a:r>
              <a:rPr lang="en-GB" dirty="0" err="1" smtClean="0"/>
              <a:t>d</a:t>
            </a:r>
            <a:r>
              <a:rPr lang="en-GB" smtClean="0"/>
              <a:t>ancing </a:t>
            </a:r>
            <a:r>
              <a:rPr lang="en-GB" dirty="0" smtClean="0"/>
              <a:t>part’ of oneself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8F0A00-FD31-4CAC-BC40-F023E35BCDA3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42470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1BD35-9743-4FE9-8612-F3D7495B001A}" type="datetimeFigureOut">
              <a:rPr lang="en-GB" smtClean="0"/>
              <a:t>13/04/2023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5678A-39F3-4496-AC93-3CCBF4013C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4948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1BD35-9743-4FE9-8612-F3D7495B001A}" type="datetimeFigureOut">
              <a:rPr lang="en-GB" smtClean="0"/>
              <a:t>13/04/2023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5678A-39F3-4496-AC93-3CCBF4013C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4627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1BD35-9743-4FE9-8612-F3D7495B001A}" type="datetimeFigureOut">
              <a:rPr lang="en-GB" smtClean="0"/>
              <a:t>13/04/2023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5678A-39F3-4496-AC93-3CCBF4013C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6799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1BD35-9743-4FE9-8612-F3D7495B001A}" type="datetimeFigureOut">
              <a:rPr lang="en-GB" smtClean="0"/>
              <a:t>13/04/2023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5678A-39F3-4496-AC93-3CCBF4013C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7767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1BD35-9743-4FE9-8612-F3D7495B001A}" type="datetimeFigureOut">
              <a:rPr lang="en-GB" smtClean="0"/>
              <a:t>13/04/2023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5678A-39F3-4496-AC93-3CCBF4013C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6270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1BD35-9743-4FE9-8612-F3D7495B001A}" type="datetimeFigureOut">
              <a:rPr lang="en-GB" smtClean="0"/>
              <a:t>13/04/2023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5678A-39F3-4496-AC93-3CCBF4013C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6840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1BD35-9743-4FE9-8612-F3D7495B001A}" type="datetimeFigureOut">
              <a:rPr lang="en-GB" smtClean="0"/>
              <a:t>13/04/2023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5678A-39F3-4496-AC93-3CCBF4013C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6146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1BD35-9743-4FE9-8612-F3D7495B001A}" type="datetimeFigureOut">
              <a:rPr lang="en-GB" smtClean="0"/>
              <a:t>13/04/2023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5678A-39F3-4496-AC93-3CCBF4013C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6826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1BD35-9743-4FE9-8612-F3D7495B001A}" type="datetimeFigureOut">
              <a:rPr lang="en-GB" smtClean="0"/>
              <a:t>13/04/2023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5678A-39F3-4496-AC93-3CCBF4013C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4338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1BD35-9743-4FE9-8612-F3D7495B001A}" type="datetimeFigureOut">
              <a:rPr lang="en-GB" smtClean="0"/>
              <a:t>13/04/2023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5678A-39F3-4496-AC93-3CCBF4013C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5832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1BD35-9743-4FE9-8612-F3D7495B001A}" type="datetimeFigureOut">
              <a:rPr lang="en-GB" smtClean="0"/>
              <a:t>13/04/2023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5678A-39F3-4496-AC93-3CCBF4013C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6455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41BD35-9743-4FE9-8612-F3D7495B001A}" type="datetimeFigureOut">
              <a:rPr lang="en-GB" smtClean="0"/>
              <a:t>13/04/2023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5678A-39F3-4496-AC93-3CCBF4013C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3176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eaquals.org/wp-content/uploads/The-CEFR-Companion-Volume-Mediation-scales-operationalised.pdf" TargetMode="External"/><Relationship Id="rId13" Type="http://schemas.openxmlformats.org/officeDocument/2006/relationships/hyperlink" Target="https://www.academia.edu/41323540/Piccardo_E_and_North_B_2019_Broadening_the_scope_of_language_education_plurilingualism_mediation_and_collaborative_learning" TargetMode="External"/><Relationship Id="rId3" Type="http://schemas.openxmlformats.org/officeDocument/2006/relationships/hyperlink" Target="https://academic.oup.com/applij/article/I/1/1/181953?login=true" TargetMode="External"/><Relationship Id="rId7" Type="http://schemas.openxmlformats.org/officeDocument/2006/relationships/hyperlink" Target="https://pennstate.pure.elsevier.com/en/publications/recreating-our-worlds-with-words-a-sociohistorical-perspective-of" TargetMode="External"/><Relationship Id="rId12" Type="http://schemas.openxmlformats.org/officeDocument/2006/relationships/hyperlink" Target="https://www.alte.org/resources/Documents/Piccardo_ALTE_plenary_FINAL.pdf" TargetMode="External"/><Relationship Id="rId2" Type="http://schemas.openxmlformats.org/officeDocument/2006/relationships/hyperlink" Target="https://www.coe.int/en/web/language-policy/guide-for-the-development-and-implementation-of-curricula-for-plurilingual-and-intercultural-educatio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oup.es/en/EF-mediation-programme" TargetMode="External"/><Relationship Id="rId11" Type="http://schemas.openxmlformats.org/officeDocument/2006/relationships/hyperlink" Target="https://www.occupationalenglishtest.org/oet-uk/" TargetMode="External"/><Relationship Id="rId5" Type="http://schemas.openxmlformats.org/officeDocument/2006/relationships/hyperlink" Target="https://rm.coe.int/16807367ee" TargetMode="External"/><Relationship Id="rId10" Type="http://schemas.openxmlformats.org/officeDocument/2006/relationships/hyperlink" Target="https://rm.coe.int/168073ff31" TargetMode="External"/><Relationship Id="rId4" Type="http://schemas.openxmlformats.org/officeDocument/2006/relationships/hyperlink" Target="https://rm.coe.int/common-european-framework-of-reference-for-languages-learning-teaching/16809ea0d4" TargetMode="External"/><Relationship Id="rId9" Type="http://schemas.openxmlformats.org/officeDocument/2006/relationships/hyperlink" Target="https://www.jstor.org/stable/326815" TargetMode="External"/><Relationship Id="rId14" Type="http://schemas.openxmlformats.org/officeDocument/2006/relationships/hyperlink" Target="https://elt.oup.com/feature/global/expert/?cc=gb&amp;selLanguage=en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75211" y="887232"/>
            <a:ext cx="11103429" cy="2387600"/>
          </a:xfrm>
        </p:spPr>
        <p:txBody>
          <a:bodyPr>
            <a:normAutofit/>
          </a:bodyPr>
          <a:lstStyle/>
          <a:p>
            <a:r>
              <a:rPr lang="en-GB" sz="4000" dirty="0" smtClean="0">
                <a:latin typeface="+mn-lt"/>
              </a:rPr>
              <a:t>Deconstructing </a:t>
            </a:r>
            <a:r>
              <a:rPr lang="en-GB" sz="4000" dirty="0">
                <a:latin typeface="+mn-lt"/>
              </a:rPr>
              <a:t>communication skills: a competency framework for Foundation healthcare students using CEFR (2020) mediation skills.</a:t>
            </a:r>
            <a:br>
              <a:rPr lang="en-GB" sz="4000" dirty="0">
                <a:latin typeface="+mn-lt"/>
              </a:rPr>
            </a:br>
            <a:endParaRPr lang="en-GB" sz="40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10206446" cy="3112271"/>
          </a:xfrm>
        </p:spPr>
        <p:txBody>
          <a:bodyPr>
            <a:normAutofit fontScale="92500" lnSpcReduction="20000"/>
          </a:bodyPr>
          <a:lstStyle/>
          <a:p>
            <a:r>
              <a:rPr lang="en-GB" i="1" dirty="0" smtClean="0"/>
              <a:t>Margaret Russell </a:t>
            </a:r>
          </a:p>
          <a:p>
            <a:r>
              <a:rPr lang="en-GB" i="1" dirty="0" smtClean="0"/>
              <a:t>EAP Lecturer, University of Plymouth</a:t>
            </a:r>
          </a:p>
          <a:p>
            <a:endParaRPr lang="en-GB" i="1" dirty="0" smtClean="0"/>
          </a:p>
          <a:p>
            <a:endParaRPr lang="en-GB" i="1" dirty="0"/>
          </a:p>
          <a:p>
            <a:endParaRPr lang="en-GB" i="1" dirty="0" smtClean="0"/>
          </a:p>
          <a:p>
            <a:endParaRPr lang="en-GB" i="1" dirty="0"/>
          </a:p>
          <a:p>
            <a:endParaRPr lang="en-GB" i="1" dirty="0" smtClean="0"/>
          </a:p>
          <a:p>
            <a:r>
              <a:rPr lang="en-GB" i="1" dirty="0"/>
              <a:t> </a:t>
            </a:r>
            <a:r>
              <a:rPr lang="en-GB" i="1" dirty="0" smtClean="0"/>
              <a:t>                                                                                                                         </a:t>
            </a:r>
            <a:r>
              <a:rPr lang="en-GB" b="1" i="1" dirty="0" smtClean="0"/>
              <a:t>               </a:t>
            </a:r>
            <a:endParaRPr lang="en-GB" b="1" i="1" dirty="0"/>
          </a:p>
        </p:txBody>
      </p:sp>
    </p:spTree>
    <p:extLst>
      <p:ext uri="{BB962C8B-B14F-4D97-AF65-F5344CB8AC3E}">
        <p14:creationId xmlns:p14="http://schemas.microsoft.com/office/powerpoint/2010/main" val="2056711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4503"/>
            <a:ext cx="10515600" cy="1617889"/>
          </a:xfrm>
        </p:spPr>
        <p:txBody>
          <a:bodyPr>
            <a:normAutofit/>
          </a:bodyPr>
          <a:lstStyle/>
          <a:p>
            <a:r>
              <a:rPr lang="en-GB" sz="2800" dirty="0" smtClean="0">
                <a:solidFill>
                  <a:srgbClr val="0070C0"/>
                </a:solidFill>
                <a:latin typeface="+mn-lt"/>
              </a:rPr>
              <a:t>Mediation profiling</a:t>
            </a:r>
            <a:r>
              <a:rPr lang="en-GB" sz="2000" dirty="0" smtClean="0"/>
              <a:t>: look up and down CEFR descriptors to find a profile, use descriptors vertically as well as horizontally (</a:t>
            </a:r>
            <a:r>
              <a:rPr lang="en-GB" sz="2000" dirty="0" err="1" smtClean="0"/>
              <a:t>ie</a:t>
            </a:r>
            <a:r>
              <a:rPr lang="en-GB" sz="2000" dirty="0" smtClean="0"/>
              <a:t> B2 mentions useful skills/ideas even for C1 learners = range of competences) </a:t>
            </a:r>
            <a:r>
              <a:rPr lang="en-GB" sz="2000" dirty="0"/>
              <a:t/>
            </a:r>
            <a:br>
              <a:rPr lang="en-GB" sz="2000" dirty="0"/>
            </a:b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/>
              <a:t>Overall Mediation descriptors for C1 and B2 (CEFR,2020)</a:t>
            </a:r>
            <a:endParaRPr lang="en-GB" sz="20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66651" y="1828800"/>
            <a:ext cx="10084525" cy="154141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6651" y="3476625"/>
            <a:ext cx="10241280" cy="3054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3734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4663878"/>
              </p:ext>
            </p:extLst>
          </p:nvPr>
        </p:nvGraphicFramePr>
        <p:xfrm>
          <a:off x="568037" y="149468"/>
          <a:ext cx="11029018" cy="67256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82518">
                  <a:extLst>
                    <a:ext uri="{9D8B030D-6E8A-4147-A177-3AD203B41FA5}">
                      <a16:colId xmlns:a16="http://schemas.microsoft.com/office/drawing/2014/main" val="2820108164"/>
                    </a:ext>
                  </a:extLst>
                </a:gridCol>
                <a:gridCol w="2952442">
                  <a:extLst>
                    <a:ext uri="{9D8B030D-6E8A-4147-A177-3AD203B41FA5}">
                      <a16:colId xmlns:a16="http://schemas.microsoft.com/office/drawing/2014/main" val="1367224422"/>
                    </a:ext>
                  </a:extLst>
                </a:gridCol>
                <a:gridCol w="2794058">
                  <a:extLst>
                    <a:ext uri="{9D8B030D-6E8A-4147-A177-3AD203B41FA5}">
                      <a16:colId xmlns:a16="http://schemas.microsoft.com/office/drawing/2014/main" val="4275183768"/>
                    </a:ext>
                  </a:extLst>
                </a:gridCol>
              </a:tblGrid>
              <a:tr h="4352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Mediation skills 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70" marR="3327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What you think (good, ok, find 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</a:rPr>
                        <a:t>tricky/improve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70" marR="3327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How you did (good, ok, find tricky/improve)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70" marR="3327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5500982"/>
                  </a:ext>
                </a:extLst>
              </a:tr>
              <a:tr h="21761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Processing text in speech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70" marR="3327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500" dirty="0">
                          <a:effectLst/>
                        </a:rPr>
                        <a:t> </a:t>
                      </a:r>
                      <a:endParaRPr lang="en-GB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70" marR="3327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500">
                          <a:effectLst/>
                        </a:rPr>
                        <a:t> </a:t>
                      </a:r>
                      <a:endParaRPr lang="en-GB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70" marR="33270" marT="0" marB="0"/>
                </a:tc>
                <a:extLst>
                  <a:ext uri="{0D108BD9-81ED-4DB2-BD59-A6C34878D82A}">
                    <a16:rowId xmlns:a16="http://schemas.microsoft.com/office/drawing/2014/main" val="3367934907"/>
                  </a:ext>
                </a:extLst>
              </a:tr>
              <a:tr h="43523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Can clearly and confidently sequence, summarise, signpost information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70" marR="3327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500" dirty="0">
                          <a:effectLst/>
                        </a:rPr>
                        <a:t> </a:t>
                      </a:r>
                      <a:endParaRPr lang="en-GB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70" marR="3327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500">
                          <a:effectLst/>
                        </a:rPr>
                        <a:t> </a:t>
                      </a:r>
                      <a:endParaRPr lang="en-GB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70" marR="33270" marT="0" marB="0"/>
                </a:tc>
                <a:extLst>
                  <a:ext uri="{0D108BD9-81ED-4DB2-BD59-A6C34878D82A}">
                    <a16:rowId xmlns:a16="http://schemas.microsoft.com/office/drawing/2014/main" val="945270467"/>
                  </a:ext>
                </a:extLst>
              </a:tr>
              <a:tr h="21761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Can adjust use of language to ensure meaning is clear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70" marR="3327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500">
                          <a:effectLst/>
                        </a:rPr>
                        <a:t> </a:t>
                      </a:r>
                      <a:endParaRPr lang="en-GB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70" marR="3327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500">
                          <a:effectLst/>
                        </a:rPr>
                        <a:t> </a:t>
                      </a:r>
                      <a:endParaRPr lang="en-GB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70" marR="33270" marT="0" marB="0"/>
                </a:tc>
                <a:extLst>
                  <a:ext uri="{0D108BD9-81ED-4DB2-BD59-A6C34878D82A}">
                    <a16:rowId xmlns:a16="http://schemas.microsoft.com/office/drawing/2014/main" val="2050276510"/>
                  </a:ext>
                </a:extLst>
              </a:tr>
              <a:tr h="50194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Can be understood clearly with appropriate use of pace/pauses, word and sentence stress, and tone of 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</a:rPr>
                        <a:t>voice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33270" marR="3327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500">
                          <a:effectLst/>
                        </a:rPr>
                        <a:t> </a:t>
                      </a:r>
                      <a:endParaRPr lang="en-GB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70" marR="3327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500">
                          <a:effectLst/>
                        </a:rPr>
                        <a:t> </a:t>
                      </a:r>
                      <a:endParaRPr lang="en-GB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70" marR="33270" marT="0" marB="0"/>
                </a:tc>
                <a:extLst>
                  <a:ext uri="{0D108BD9-81ED-4DB2-BD59-A6C34878D82A}">
                    <a16:rowId xmlns:a16="http://schemas.microsoft.com/office/drawing/2014/main" val="3192985160"/>
                  </a:ext>
                </a:extLst>
              </a:tr>
              <a:tr h="21761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Explaining a new concept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70" marR="3327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500">
                          <a:effectLst/>
                        </a:rPr>
                        <a:t> </a:t>
                      </a:r>
                      <a:endParaRPr lang="en-GB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70" marR="3327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500">
                          <a:effectLst/>
                        </a:rPr>
                        <a:t> </a:t>
                      </a:r>
                      <a:endParaRPr lang="en-GB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70" marR="33270" marT="0" marB="0"/>
                </a:tc>
                <a:extLst>
                  <a:ext uri="{0D108BD9-81ED-4DB2-BD59-A6C34878D82A}">
                    <a16:rowId xmlns:a16="http://schemas.microsoft.com/office/drawing/2014/main" val="951961278"/>
                  </a:ext>
                </a:extLst>
              </a:tr>
              <a:tr h="50194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Can explain/check understanding of key points/complex details clearly and link to previous knowledge </a:t>
                      </a:r>
                    </a:p>
                  </a:txBody>
                  <a:tcPr marL="33270" marR="3327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500" dirty="0">
                          <a:effectLst/>
                        </a:rPr>
                        <a:t> </a:t>
                      </a:r>
                      <a:endParaRPr lang="en-GB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70" marR="3327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500">
                          <a:effectLst/>
                        </a:rPr>
                        <a:t> </a:t>
                      </a:r>
                      <a:endParaRPr lang="en-GB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70" marR="33270" marT="0" marB="0"/>
                </a:tc>
                <a:extLst>
                  <a:ext uri="{0D108BD9-81ED-4DB2-BD59-A6C34878D82A}">
                    <a16:rowId xmlns:a16="http://schemas.microsoft.com/office/drawing/2014/main" val="709991373"/>
                  </a:ext>
                </a:extLst>
              </a:tr>
              <a:tr h="21761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Collaborative interaction 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70" marR="3327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500">
                          <a:effectLst/>
                        </a:rPr>
                        <a:t> </a:t>
                      </a:r>
                      <a:endParaRPr lang="en-GB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70" marR="3327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500">
                          <a:effectLst/>
                        </a:rPr>
                        <a:t> </a:t>
                      </a:r>
                      <a:endParaRPr lang="en-GB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70" marR="33270" marT="0" marB="0"/>
                </a:tc>
                <a:extLst>
                  <a:ext uri="{0D108BD9-81ED-4DB2-BD59-A6C34878D82A}">
                    <a16:rowId xmlns:a16="http://schemas.microsoft.com/office/drawing/2014/main" val="2911254308"/>
                  </a:ext>
                </a:extLst>
              </a:tr>
              <a:tr h="48482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Can ask appropriate questions for clarification/demonstrate interest (also small talk/personalisation)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70" marR="3327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500" dirty="0">
                          <a:effectLst/>
                        </a:rPr>
                        <a:t> </a:t>
                      </a:r>
                      <a:endParaRPr lang="en-GB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70" marR="3327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500">
                          <a:effectLst/>
                        </a:rPr>
                        <a:t> </a:t>
                      </a:r>
                      <a:endParaRPr lang="en-GB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70" marR="33270" marT="0" marB="0"/>
                </a:tc>
                <a:extLst>
                  <a:ext uri="{0D108BD9-81ED-4DB2-BD59-A6C34878D82A}">
                    <a16:rowId xmlns:a16="http://schemas.microsoft.com/office/drawing/2014/main" val="889866665"/>
                  </a:ext>
                </a:extLst>
              </a:tr>
              <a:tr h="52110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Can elicit/encourage patient’s ideas/concerns and use active listening, and appropriate </a:t>
                      </a:r>
                      <a:r>
                        <a:rPr lang="en-GB" sz="1400" dirty="0" err="1">
                          <a:solidFill>
                            <a:schemeClr val="tx1"/>
                          </a:solidFill>
                          <a:effectLst/>
                        </a:rPr>
                        <a:t>turntaking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, to allow patient to speak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70" marR="3327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500" dirty="0">
                          <a:effectLst/>
                        </a:rPr>
                        <a:t> </a:t>
                      </a:r>
                      <a:endParaRPr lang="en-GB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70" marR="3327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500">
                          <a:effectLst/>
                        </a:rPr>
                        <a:t> </a:t>
                      </a:r>
                      <a:endParaRPr lang="en-GB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70" marR="33270" marT="0" marB="0"/>
                </a:tc>
                <a:extLst>
                  <a:ext uri="{0D108BD9-81ED-4DB2-BD59-A6C34878D82A}">
                    <a16:rowId xmlns:a16="http://schemas.microsoft.com/office/drawing/2014/main" val="2676985095"/>
                  </a:ext>
                </a:extLst>
              </a:tr>
              <a:tr h="70272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Can weigh up different points of view/possibilities using logical reasoning (hypothesising, analysing, inferring, justifying, predicting) + how agreement might be 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</a:rPr>
                        <a:t>achieved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33270" marR="3327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500">
                          <a:effectLst/>
                        </a:rPr>
                        <a:t> </a:t>
                      </a:r>
                      <a:endParaRPr lang="en-GB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70" marR="3327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500" dirty="0">
                          <a:effectLst/>
                        </a:rPr>
                        <a:t> </a:t>
                      </a:r>
                      <a:endParaRPr lang="en-GB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70" marR="33270" marT="0" marB="0"/>
                </a:tc>
                <a:extLst>
                  <a:ext uri="{0D108BD9-81ED-4DB2-BD59-A6C34878D82A}">
                    <a16:rowId xmlns:a16="http://schemas.microsoft.com/office/drawing/2014/main" val="390464448"/>
                  </a:ext>
                </a:extLst>
              </a:tr>
              <a:tr h="21761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Facilitating communication 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70" marR="3327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500">
                          <a:effectLst/>
                        </a:rPr>
                        <a:t> </a:t>
                      </a:r>
                      <a:endParaRPr lang="en-GB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70" marR="3327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500">
                          <a:effectLst/>
                        </a:rPr>
                        <a:t> </a:t>
                      </a:r>
                      <a:endParaRPr lang="en-GB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70" marR="33270" marT="0" marB="0"/>
                </a:tc>
                <a:extLst>
                  <a:ext uri="{0D108BD9-81ED-4DB2-BD59-A6C34878D82A}">
                    <a16:rowId xmlns:a16="http://schemas.microsoft.com/office/drawing/2014/main" val="1754193546"/>
                  </a:ext>
                </a:extLst>
              </a:tr>
              <a:tr h="43523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Can maintain positive/respectful interaction and anticipate problems in intercultural encounters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70" marR="3327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500" dirty="0">
                          <a:effectLst/>
                        </a:rPr>
                        <a:t> </a:t>
                      </a:r>
                      <a:endParaRPr lang="en-GB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70" marR="3327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500">
                          <a:effectLst/>
                        </a:rPr>
                        <a:t> </a:t>
                      </a:r>
                      <a:endParaRPr lang="en-GB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70" marR="33270" marT="0" marB="0"/>
                </a:tc>
                <a:extLst>
                  <a:ext uri="{0D108BD9-81ED-4DB2-BD59-A6C34878D82A}">
                    <a16:rowId xmlns:a16="http://schemas.microsoft.com/office/drawing/2014/main" val="2710943511"/>
                  </a:ext>
                </a:extLst>
              </a:tr>
              <a:tr h="31843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Can demonstrate sensitivity and empathy to patient’s perspectives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70" marR="3327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500">
                          <a:effectLst/>
                        </a:rPr>
                        <a:t> </a:t>
                      </a:r>
                      <a:endParaRPr lang="en-GB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70" marR="3327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500">
                          <a:effectLst/>
                        </a:rPr>
                        <a:t> </a:t>
                      </a:r>
                      <a:endParaRPr lang="en-GB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70" marR="33270" marT="0" marB="0"/>
                </a:tc>
                <a:extLst>
                  <a:ext uri="{0D108BD9-81ED-4DB2-BD59-A6C34878D82A}">
                    <a16:rowId xmlns:a16="http://schemas.microsoft.com/office/drawing/2014/main" val="1732008186"/>
                  </a:ext>
                </a:extLst>
              </a:tr>
              <a:tr h="47764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Can establish a positive/supportive environment, also with use of appropriate body 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</a:rPr>
                        <a:t>language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33270" marR="3327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500" dirty="0">
                          <a:effectLst/>
                        </a:rPr>
                        <a:t> </a:t>
                      </a:r>
                      <a:endParaRPr lang="en-GB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70" marR="3327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500">
                          <a:effectLst/>
                        </a:rPr>
                        <a:t> </a:t>
                      </a:r>
                      <a:endParaRPr lang="en-GB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70" marR="33270" marT="0" marB="0"/>
                </a:tc>
                <a:extLst>
                  <a:ext uri="{0D108BD9-81ED-4DB2-BD59-A6C34878D82A}">
                    <a16:rowId xmlns:a16="http://schemas.microsoft.com/office/drawing/2014/main" val="3344774855"/>
                  </a:ext>
                </a:extLst>
              </a:tr>
              <a:tr h="21761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A descriptor you would like to add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70" marR="3327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500">
                          <a:effectLst/>
                        </a:rPr>
                        <a:t> </a:t>
                      </a:r>
                      <a:endParaRPr lang="en-GB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70" marR="3327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500">
                          <a:effectLst/>
                        </a:rPr>
                        <a:t> </a:t>
                      </a:r>
                      <a:endParaRPr lang="en-GB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70" marR="33270" marT="0" marB="0"/>
                </a:tc>
                <a:extLst>
                  <a:ext uri="{0D108BD9-81ED-4DB2-BD59-A6C34878D82A}">
                    <a16:rowId xmlns:a16="http://schemas.microsoft.com/office/drawing/2014/main" val="3581240871"/>
                  </a:ext>
                </a:extLst>
              </a:tr>
              <a:tr h="47764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Making decisions for future </a:t>
                      </a:r>
                      <a:r>
                        <a:rPr lang="en-GB" sz="1400" dirty="0" err="1">
                          <a:solidFill>
                            <a:schemeClr val="tx1"/>
                          </a:solidFill>
                          <a:effectLst/>
                        </a:rPr>
                        <a:t>ie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 treatment plan, family 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</a:rPr>
                        <a:t>support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33270" marR="3327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500" dirty="0">
                          <a:effectLst/>
                        </a:rPr>
                        <a:t> </a:t>
                      </a:r>
                      <a:endParaRPr lang="en-GB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70" marR="3327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500" dirty="0">
                          <a:effectLst/>
                        </a:rPr>
                        <a:t> </a:t>
                      </a:r>
                      <a:endParaRPr lang="en-GB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70" marR="33270" marT="0" marB="0"/>
                </a:tc>
                <a:extLst>
                  <a:ext uri="{0D108BD9-81ED-4DB2-BD59-A6C34878D82A}">
                    <a16:rowId xmlns:a16="http://schemas.microsoft.com/office/drawing/2014/main" val="14336935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9077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6755"/>
            <a:ext cx="10515600" cy="692331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>
                <a:solidFill>
                  <a:srgbClr val="0070C0"/>
                </a:solidFill>
              </a:rPr>
              <a:t>Framework in use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49086"/>
            <a:ext cx="10515600" cy="5327877"/>
          </a:xfrm>
        </p:spPr>
        <p:txBody>
          <a:bodyPr>
            <a:normAutofit/>
          </a:bodyPr>
          <a:lstStyle/>
          <a:p>
            <a:r>
              <a:rPr lang="en-GB" dirty="0" smtClean="0">
                <a:solidFill>
                  <a:srgbClr val="0070C0"/>
                </a:solidFill>
              </a:rPr>
              <a:t>4 sections </a:t>
            </a:r>
            <a:r>
              <a:rPr lang="en-GB" dirty="0" smtClean="0"/>
              <a:t>(Processing text in speech, Explaining a new concept, Collaborative interaction, Facilitating communication) to aid ease of use/reuse and recall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The </a:t>
            </a:r>
            <a:r>
              <a:rPr lang="en-GB" dirty="0" smtClean="0">
                <a:solidFill>
                  <a:srgbClr val="0070C0"/>
                </a:solidFill>
              </a:rPr>
              <a:t>10 competencies can be used flexibly/sense of ownership </a:t>
            </a:r>
            <a:r>
              <a:rPr lang="en-GB" dirty="0" err="1" smtClean="0"/>
              <a:t>ie</a:t>
            </a:r>
            <a:r>
              <a:rPr lang="en-GB" dirty="0" smtClean="0"/>
              <a:t> active listening and sensitivity can be used throughout the task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New CEFR 2020 supporting scales also used </a:t>
            </a:r>
            <a:r>
              <a:rPr lang="en-GB" dirty="0" err="1" smtClean="0"/>
              <a:t>ie</a:t>
            </a:r>
            <a:r>
              <a:rPr lang="en-GB" dirty="0" smtClean="0"/>
              <a:t> for phonological control (intelligibility - Walker et al, 2021). Reference was also made to NHS values (</a:t>
            </a:r>
            <a:r>
              <a:rPr lang="en-GB" dirty="0" err="1" smtClean="0"/>
              <a:t>ie</a:t>
            </a:r>
            <a:r>
              <a:rPr lang="en-GB" dirty="0" smtClean="0"/>
              <a:t> respect, empathy), and Occupational English Test for healthcare (2018) - many similar skills to CEFR mediation skills.</a:t>
            </a:r>
          </a:p>
        </p:txBody>
      </p:sp>
    </p:spTree>
    <p:extLst>
      <p:ext uri="{BB962C8B-B14F-4D97-AF65-F5344CB8AC3E}">
        <p14:creationId xmlns:p14="http://schemas.microsoft.com/office/powerpoint/2010/main" val="3587288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" y="492369"/>
            <a:ext cx="11170920" cy="1565031"/>
          </a:xfrm>
        </p:spPr>
        <p:txBody>
          <a:bodyPr>
            <a:normAutofit/>
          </a:bodyPr>
          <a:lstStyle/>
          <a:p>
            <a:pPr marL="0" indent="0" algn="ctr"/>
            <a:r>
              <a:rPr lang="en-GB" sz="3200" dirty="0" smtClean="0">
                <a:solidFill>
                  <a:srgbClr val="0070C0"/>
                </a:solidFill>
              </a:rPr>
              <a:t>Self (pre and post)and peer assessment using competency framework </a:t>
            </a:r>
            <a:r>
              <a:rPr lang="en-GB" sz="3200" dirty="0" smtClean="0"/>
              <a:t>(</a:t>
            </a:r>
            <a:r>
              <a:rPr lang="en-GB" sz="2800" dirty="0" smtClean="0"/>
              <a:t>Criterion-referenced: Good, OK, Improve)</a:t>
            </a:r>
            <a:r>
              <a:rPr lang="en-GB" sz="3200" dirty="0">
                <a:solidFill>
                  <a:srgbClr val="0070C0"/>
                </a:solidFill>
              </a:rPr>
              <a:t/>
            </a:r>
            <a:br>
              <a:rPr lang="en-GB" sz="3200" dirty="0">
                <a:solidFill>
                  <a:srgbClr val="0070C0"/>
                </a:solidFill>
              </a:rPr>
            </a:b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8939" y="1723292"/>
            <a:ext cx="10166786" cy="4453671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GB" dirty="0" smtClean="0">
                <a:solidFill>
                  <a:srgbClr val="0070C0"/>
                </a:solidFill>
                <a:latin typeface="+mj-lt"/>
              </a:rPr>
              <a:t>Self assessment</a:t>
            </a:r>
          </a:p>
          <a:p>
            <a:pPr marL="0" indent="0">
              <a:buNone/>
            </a:pPr>
            <a:r>
              <a:rPr lang="en-GB" dirty="0" smtClean="0"/>
              <a:t>Learners post-task felt they were better at soft skills included in </a:t>
            </a:r>
            <a:r>
              <a:rPr lang="en-GB" i="1" dirty="0" smtClean="0"/>
              <a:t>Facilitating communication</a:t>
            </a:r>
            <a:r>
              <a:rPr lang="en-GB" dirty="0" smtClean="0"/>
              <a:t> (inherent in healthcare students?)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….but poorer at </a:t>
            </a:r>
            <a:r>
              <a:rPr lang="en-GB" i="1" dirty="0" smtClean="0"/>
              <a:t>Collaborative interaction </a:t>
            </a:r>
            <a:r>
              <a:rPr lang="en-GB" dirty="0" smtClean="0"/>
              <a:t>skills such as </a:t>
            </a:r>
            <a:r>
              <a:rPr lang="en-GB" dirty="0" err="1" smtClean="0"/>
              <a:t>turntaking</a:t>
            </a:r>
            <a:r>
              <a:rPr lang="en-GB" dirty="0" smtClean="0"/>
              <a:t>, and adjusting use of language (</a:t>
            </a:r>
            <a:r>
              <a:rPr lang="en-GB" dirty="0" err="1" smtClean="0"/>
              <a:t>ie</a:t>
            </a:r>
            <a:r>
              <a:rPr lang="en-GB" dirty="0" smtClean="0"/>
              <a:t> awareness of others’ understanding in the interaction)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 algn="ctr">
              <a:buNone/>
            </a:pPr>
            <a:r>
              <a:rPr lang="en-GB" dirty="0" smtClean="0">
                <a:solidFill>
                  <a:srgbClr val="0070C0"/>
                </a:solidFill>
                <a:latin typeface="+mj-lt"/>
              </a:rPr>
              <a:t>Peer assessment</a:t>
            </a:r>
          </a:p>
          <a:p>
            <a:pPr marL="0" indent="0">
              <a:buNone/>
            </a:pPr>
            <a:r>
              <a:rPr lang="en-GB" dirty="0"/>
              <a:t>A</a:t>
            </a:r>
            <a:r>
              <a:rPr lang="en-GB" dirty="0" smtClean="0"/>
              <a:t> </a:t>
            </a:r>
            <a:r>
              <a:rPr lang="en-GB" dirty="0"/>
              <a:t>peer rating index (PRI</a:t>
            </a:r>
            <a:r>
              <a:rPr lang="en-GB" dirty="0" smtClean="0"/>
              <a:t>) determined a 60% agreement between students and teacher</a:t>
            </a:r>
            <a:r>
              <a:rPr lang="en-GB" i="1" dirty="0" smtClean="0"/>
              <a:t> </a:t>
            </a:r>
            <a:r>
              <a:rPr lang="en-GB" dirty="0"/>
              <a:t>on individual’s performance of each mediation skill. </a:t>
            </a:r>
            <a:r>
              <a:rPr lang="en-GB" dirty="0" smtClean="0"/>
              <a:t>This</a:t>
            </a:r>
            <a:r>
              <a:rPr lang="en-GB" i="1" dirty="0" smtClean="0"/>
              <a:t> </a:t>
            </a:r>
            <a:r>
              <a:rPr lang="en-GB" dirty="0" smtClean="0"/>
              <a:t>illustrated </a:t>
            </a:r>
            <a:r>
              <a:rPr lang="en-GB" dirty="0"/>
              <a:t>an ability to mostly recognise the use of the mediation skills. Soft skills, adapting use of language and intelligibility received lower average PRI – skills hard to recognise/judge?</a:t>
            </a:r>
            <a:br>
              <a:rPr lang="en-GB" dirty="0"/>
            </a:br>
            <a:endParaRPr lang="en-GB" dirty="0" smtClean="0">
              <a:solidFill>
                <a:srgbClr val="0070C0"/>
              </a:solidFill>
              <a:latin typeface="+mj-lt"/>
            </a:endParaRP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7382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3509" y="378979"/>
            <a:ext cx="10515600" cy="614589"/>
          </a:xfrm>
        </p:spPr>
        <p:txBody>
          <a:bodyPr>
            <a:normAutofit fontScale="90000"/>
          </a:bodyPr>
          <a:lstStyle/>
          <a:p>
            <a:pPr algn="ctr"/>
            <a:r>
              <a:rPr lang="en-GB" sz="2800" dirty="0" smtClean="0">
                <a:solidFill>
                  <a:srgbClr val="0070C0"/>
                </a:solidFill>
              </a:rPr>
              <a:t>Example of student language in </a:t>
            </a:r>
            <a:r>
              <a:rPr lang="en-GB" sz="2800" dirty="0" err="1" smtClean="0">
                <a:solidFill>
                  <a:srgbClr val="0070C0"/>
                </a:solidFill>
              </a:rPr>
              <a:t>roleplay</a:t>
            </a:r>
            <a:r>
              <a:rPr lang="en-GB" sz="2800" dirty="0" smtClean="0">
                <a:solidFill>
                  <a:srgbClr val="0070C0"/>
                </a:solidFill>
              </a:rPr>
              <a:t> </a:t>
            </a:r>
            <a:r>
              <a:rPr lang="en-GB" sz="2800" dirty="0" smtClean="0"/>
              <a:t>(</a:t>
            </a:r>
            <a:r>
              <a:rPr lang="en-GB" sz="2200" dirty="0" smtClean="0"/>
              <a:t>some useful language can be fed in for learners with lower levels of language</a:t>
            </a:r>
            <a:r>
              <a:rPr lang="en-GB" sz="2800" dirty="0" smtClean="0"/>
              <a:t>)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10789"/>
            <a:ext cx="10515600" cy="4663440"/>
          </a:xfrm>
        </p:spPr>
        <p:txBody>
          <a:bodyPr>
            <a:normAutofit fontScale="85000" lnSpcReduction="20000"/>
          </a:bodyPr>
          <a:lstStyle/>
          <a:p>
            <a:r>
              <a:rPr lang="en-GB" i="1" dirty="0"/>
              <a:t>It’s completely understandable to be worried. Whenever you’re ready</a:t>
            </a:r>
            <a:r>
              <a:rPr lang="en-GB" dirty="0"/>
              <a:t>, can you please mention when this problem started to be seen and what were the first steps that you undertook. </a:t>
            </a:r>
            <a:r>
              <a:rPr lang="en-GB" dirty="0">
                <a:solidFill>
                  <a:srgbClr val="0070C0"/>
                </a:solidFill>
              </a:rPr>
              <a:t>Shows empathy, sensitivity, gives patient opportunity to speak</a:t>
            </a:r>
          </a:p>
          <a:p>
            <a:pPr marL="0" indent="0">
              <a:buNone/>
            </a:pPr>
            <a:r>
              <a:rPr lang="en-GB" dirty="0">
                <a:solidFill>
                  <a:srgbClr val="0070C0"/>
                </a:solidFill>
              </a:rPr>
              <a:t>Good active listening – nods, yes, ok</a:t>
            </a:r>
          </a:p>
          <a:p>
            <a:r>
              <a:rPr lang="en-GB" i="1" dirty="0"/>
              <a:t>Yes, I clearly understand</a:t>
            </a:r>
            <a:r>
              <a:rPr lang="en-GB" dirty="0"/>
              <a:t>. My question is </a:t>
            </a:r>
            <a:r>
              <a:rPr lang="en-GB" i="1" dirty="0"/>
              <a:t>if you might know </a:t>
            </a:r>
            <a:r>
              <a:rPr lang="en-GB" dirty="0"/>
              <a:t>what type of </a:t>
            </a:r>
            <a:r>
              <a:rPr lang="en-GB" dirty="0" err="1"/>
              <a:t>strabismo</a:t>
            </a:r>
            <a:r>
              <a:rPr lang="en-GB" dirty="0"/>
              <a:t> your child has as there are many types of it. </a:t>
            </a:r>
            <a:r>
              <a:rPr lang="en-GB" dirty="0">
                <a:solidFill>
                  <a:srgbClr val="0070C0"/>
                </a:solidFill>
              </a:rPr>
              <a:t>Checks patient previous knowledge</a:t>
            </a:r>
          </a:p>
          <a:p>
            <a:r>
              <a:rPr lang="en-GB" dirty="0"/>
              <a:t>Thank you for informing me about the disease history and </a:t>
            </a:r>
            <a:r>
              <a:rPr lang="en-GB" i="1" dirty="0"/>
              <a:t>I also want to ensure that your son gets the best possible</a:t>
            </a:r>
            <a:r>
              <a:rPr lang="en-GB" dirty="0"/>
              <a:t> treatment so it was a good idea to make another consultation. </a:t>
            </a:r>
            <a:r>
              <a:rPr lang="en-GB" dirty="0">
                <a:solidFill>
                  <a:srgbClr val="0070C0"/>
                </a:solidFill>
              </a:rPr>
              <a:t>C</a:t>
            </a:r>
            <a:r>
              <a:rPr lang="en-GB" dirty="0" smtClean="0">
                <a:solidFill>
                  <a:srgbClr val="0070C0"/>
                </a:solidFill>
              </a:rPr>
              <a:t>onfident</a:t>
            </a:r>
            <a:endParaRPr lang="en-GB" dirty="0">
              <a:solidFill>
                <a:srgbClr val="0070C0"/>
              </a:solidFill>
            </a:endParaRPr>
          </a:p>
          <a:p>
            <a:r>
              <a:rPr lang="en-GB" dirty="0"/>
              <a:t>It is true what you say, </a:t>
            </a:r>
            <a:r>
              <a:rPr lang="en-GB" i="1" dirty="0"/>
              <a:t>there are many other treatment options</a:t>
            </a:r>
            <a:r>
              <a:rPr lang="en-GB" dirty="0"/>
              <a:t>, so surgery from my professional knowledge and skill should be the last alternative suggested for a 4 year old child. </a:t>
            </a:r>
            <a:r>
              <a:rPr lang="en-GB" dirty="0" smtClean="0">
                <a:solidFill>
                  <a:srgbClr val="0070C0"/>
                </a:solidFill>
              </a:rPr>
              <a:t>Confidence and Weighs </a:t>
            </a:r>
            <a:r>
              <a:rPr lang="en-GB" dirty="0">
                <a:solidFill>
                  <a:srgbClr val="0070C0"/>
                </a:solidFill>
              </a:rPr>
              <a:t>up different possibilities</a:t>
            </a:r>
          </a:p>
        </p:txBody>
      </p:sp>
    </p:spTree>
    <p:extLst>
      <p:ext uri="{BB962C8B-B14F-4D97-AF65-F5344CB8AC3E}">
        <p14:creationId xmlns:p14="http://schemas.microsoft.com/office/powerpoint/2010/main" val="2661787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5798"/>
          </a:xfrm>
        </p:spPr>
        <p:txBody>
          <a:bodyPr>
            <a:normAutofit fontScale="90000"/>
          </a:bodyPr>
          <a:lstStyle/>
          <a:p>
            <a:pPr algn="ctr"/>
            <a:r>
              <a:rPr lang="en-GB" sz="3600" dirty="0" smtClean="0">
                <a:latin typeface="+mn-lt"/>
              </a:rPr>
              <a:t>Using mediation descriptors for other tasks</a:t>
            </a:r>
            <a:br>
              <a:rPr lang="en-GB" sz="3600" dirty="0" smtClean="0">
                <a:latin typeface="+mn-lt"/>
              </a:rPr>
            </a:br>
            <a:r>
              <a:rPr lang="en-GB" sz="3600" dirty="0" smtClean="0">
                <a:latin typeface="+mn-lt"/>
              </a:rPr>
              <a:t>Presentations </a:t>
            </a:r>
            <a:endParaRPr lang="en-GB" sz="3600" dirty="0">
              <a:latin typeface="+mn-lt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6398468"/>
              </p:ext>
            </p:extLst>
          </p:nvPr>
        </p:nvGraphicFramePr>
        <p:xfrm>
          <a:off x="984739" y="1749670"/>
          <a:ext cx="10462845" cy="34465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21498">
                  <a:extLst>
                    <a:ext uri="{9D8B030D-6E8A-4147-A177-3AD203B41FA5}">
                      <a16:colId xmlns:a16="http://schemas.microsoft.com/office/drawing/2014/main" val="2710567605"/>
                    </a:ext>
                  </a:extLst>
                </a:gridCol>
                <a:gridCol w="1609280">
                  <a:extLst>
                    <a:ext uri="{9D8B030D-6E8A-4147-A177-3AD203B41FA5}">
                      <a16:colId xmlns:a16="http://schemas.microsoft.com/office/drawing/2014/main" val="2253158803"/>
                    </a:ext>
                  </a:extLst>
                </a:gridCol>
                <a:gridCol w="1609280">
                  <a:extLst>
                    <a:ext uri="{9D8B030D-6E8A-4147-A177-3AD203B41FA5}">
                      <a16:colId xmlns:a16="http://schemas.microsoft.com/office/drawing/2014/main" val="2413372336"/>
                    </a:ext>
                  </a:extLst>
                </a:gridCol>
                <a:gridCol w="1722787">
                  <a:extLst>
                    <a:ext uri="{9D8B030D-6E8A-4147-A177-3AD203B41FA5}">
                      <a16:colId xmlns:a16="http://schemas.microsoft.com/office/drawing/2014/main" val="3911992224"/>
                    </a:ext>
                  </a:extLst>
                </a:gridCol>
              </a:tblGrid>
              <a:tr h="4373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Processing text in speech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   Good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  OK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 Improve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40174786"/>
                  </a:ext>
                </a:extLst>
              </a:tr>
              <a:tr h="4350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Can clearly and confidently summarise, signpost information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 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41586648"/>
                  </a:ext>
                </a:extLst>
              </a:tr>
              <a:tr h="4994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Can clearly interpret and explain data/details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78431985"/>
                  </a:ext>
                </a:extLst>
              </a:tr>
              <a:tr h="7469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Can weigh up different points of view/possibilities using logical reasoning (hypothesising, analysing,  justifying, predicting)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44514460"/>
                  </a:ext>
                </a:extLst>
              </a:tr>
              <a:tr h="74588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Can be understood clearly with appropriate use of pace/pauses, word and sentence stress, and tone of voice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41266362"/>
                  </a:ext>
                </a:extLst>
              </a:tr>
              <a:tr h="5818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Can answer questions clearly, sensitively and confidently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121755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6706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6717"/>
            <a:ext cx="10515600" cy="318920"/>
          </a:xfrm>
        </p:spPr>
        <p:txBody>
          <a:bodyPr>
            <a:normAutofit fontScale="90000"/>
          </a:bodyPr>
          <a:lstStyle/>
          <a:p>
            <a:r>
              <a:rPr lang="en-GB" sz="2400" dirty="0" smtClean="0">
                <a:latin typeface="+mn-lt"/>
              </a:rPr>
              <a:t>Academic discussion task</a:t>
            </a:r>
            <a:endParaRPr lang="en-GB" sz="2400" dirty="0">
              <a:latin typeface="+mn-lt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1044656"/>
              </p:ext>
            </p:extLst>
          </p:nvPr>
        </p:nvGraphicFramePr>
        <p:xfrm>
          <a:off x="967154" y="581892"/>
          <a:ext cx="10471638" cy="61140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36808">
                  <a:extLst>
                    <a:ext uri="{9D8B030D-6E8A-4147-A177-3AD203B41FA5}">
                      <a16:colId xmlns:a16="http://schemas.microsoft.com/office/drawing/2014/main" val="1073110458"/>
                    </a:ext>
                  </a:extLst>
                </a:gridCol>
                <a:gridCol w="3111727">
                  <a:extLst>
                    <a:ext uri="{9D8B030D-6E8A-4147-A177-3AD203B41FA5}">
                      <a16:colId xmlns:a16="http://schemas.microsoft.com/office/drawing/2014/main" val="126595606"/>
                    </a:ext>
                  </a:extLst>
                </a:gridCol>
                <a:gridCol w="2823103">
                  <a:extLst>
                    <a:ext uri="{9D8B030D-6E8A-4147-A177-3AD203B41FA5}">
                      <a16:colId xmlns:a16="http://schemas.microsoft.com/office/drawing/2014/main" val="3551494962"/>
                    </a:ext>
                  </a:extLst>
                </a:gridCol>
              </a:tblGrid>
              <a:tr h="5838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Adapted 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</a:rPr>
                        <a:t>Mediation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</a:rPr>
                        <a:t>descriptors 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from CEFR (2018)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51529" marR="51529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What you think (good, ok, find difficult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1529" marR="51529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How you did (good, ok,  improved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1529" marR="51529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6059434"/>
                  </a:ext>
                </a:extLst>
              </a:tr>
              <a:tr h="2654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Processing text in speech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51529" marR="51529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51529" marR="5152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51529" marR="51529" marT="0" marB="0"/>
                </a:tc>
                <a:extLst>
                  <a:ext uri="{0D108BD9-81ED-4DB2-BD59-A6C34878D82A}">
                    <a16:rowId xmlns:a16="http://schemas.microsoft.com/office/drawing/2014/main" val="4280183214"/>
                  </a:ext>
                </a:extLst>
              </a:tr>
              <a:tr h="3627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Can identify and summarise clearly key points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51529" marR="51529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51529" marR="5152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51529" marR="51529" marT="0" marB="0"/>
                </a:tc>
                <a:extLst>
                  <a:ext uri="{0D108BD9-81ED-4DB2-BD59-A6C34878D82A}">
                    <a16:rowId xmlns:a16="http://schemas.microsoft.com/office/drawing/2014/main" val="1308821705"/>
                  </a:ext>
                </a:extLst>
              </a:tr>
              <a:tr h="2919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Can interpret and describe clearly visual data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51529" marR="51529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51529" marR="5152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51529" marR="51529" marT="0" marB="0"/>
                </a:tc>
                <a:extLst>
                  <a:ext uri="{0D108BD9-81ED-4DB2-BD59-A6C34878D82A}">
                    <a16:rowId xmlns:a16="http://schemas.microsoft.com/office/drawing/2014/main" val="207418313"/>
                  </a:ext>
                </a:extLst>
              </a:tr>
              <a:tr h="3538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</a:rPr>
                        <a:t>Collaborative interaction with peers</a:t>
                      </a:r>
                      <a:endParaRPr lang="en-GB" sz="14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51529" marR="51529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51529" marR="5152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51529" marR="51529" marT="0" marB="0"/>
                </a:tc>
                <a:extLst>
                  <a:ext uri="{0D108BD9-81ED-4DB2-BD59-A6C34878D82A}">
                    <a16:rowId xmlns:a16="http://schemas.microsoft.com/office/drawing/2014/main" val="3203121496"/>
                  </a:ext>
                </a:extLst>
              </a:tr>
              <a:tr h="49001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</a:rPr>
                        <a:t>Can weigh up different points of view + how agreement might be achieved</a:t>
                      </a:r>
                      <a:endParaRPr lang="en-GB" sz="14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51529" marR="51529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51529" marR="5152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51529" marR="51529" marT="0" marB="0"/>
                </a:tc>
                <a:extLst>
                  <a:ext uri="{0D108BD9-81ED-4DB2-BD59-A6C34878D82A}">
                    <a16:rowId xmlns:a16="http://schemas.microsoft.com/office/drawing/2014/main" val="3001609162"/>
                  </a:ext>
                </a:extLst>
              </a:tr>
              <a:tr h="2258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Can follow a line of argument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51529" marR="51529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51529" marR="5152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51529" marR="51529" marT="0" marB="0"/>
                </a:tc>
                <a:extLst>
                  <a:ext uri="{0D108BD9-81ED-4DB2-BD59-A6C34878D82A}">
                    <a16:rowId xmlns:a16="http://schemas.microsoft.com/office/drawing/2014/main" val="3555337035"/>
                  </a:ext>
                </a:extLst>
              </a:tr>
              <a:tr h="36782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Can ask questions for clarification/demonstrate interest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51529" marR="51529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51529" marR="5152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51529" marR="51529" marT="0" marB="0"/>
                </a:tc>
                <a:extLst>
                  <a:ext uri="{0D108BD9-81ED-4DB2-BD59-A6C34878D82A}">
                    <a16:rowId xmlns:a16="http://schemas.microsoft.com/office/drawing/2014/main" val="4227265074"/>
                  </a:ext>
                </a:extLst>
              </a:tr>
              <a:tr h="5354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Can ask questions to stimulate logical reasoning (hypothesising, analysing, inferring, justifying, predicting)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51529" marR="51529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51529" marR="5152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51529" marR="51529" marT="0" marB="0"/>
                </a:tc>
                <a:extLst>
                  <a:ext uri="{0D108BD9-81ED-4DB2-BD59-A6C34878D82A}">
                    <a16:rowId xmlns:a16="http://schemas.microsoft.com/office/drawing/2014/main" val="2919944567"/>
                  </a:ext>
                </a:extLst>
              </a:tr>
              <a:tr h="5038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Can make sure everyone is included, no one dominates, a collaborative/positive environment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51529" marR="51529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51529" marR="5152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51529" marR="51529" marT="0" marB="0"/>
                </a:tc>
                <a:extLst>
                  <a:ext uri="{0D108BD9-81ED-4DB2-BD59-A6C34878D82A}">
                    <a16:rowId xmlns:a16="http://schemas.microsoft.com/office/drawing/2014/main" val="1139378764"/>
                  </a:ext>
                </a:extLst>
              </a:tr>
              <a:tr h="2987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Facilitate </a:t>
                      </a:r>
                      <a:r>
                        <a:rPr lang="en-GB" sz="1400" dirty="0" err="1">
                          <a:solidFill>
                            <a:schemeClr val="tx1"/>
                          </a:solidFill>
                          <a:effectLst/>
                        </a:rPr>
                        <a:t>pluricultural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 communication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51529" marR="51529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51529" marR="5152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51529" marR="51529" marT="0" marB="0"/>
                </a:tc>
                <a:extLst>
                  <a:ext uri="{0D108BD9-81ED-4DB2-BD59-A6C34878D82A}">
                    <a16:rowId xmlns:a16="http://schemas.microsoft.com/office/drawing/2014/main" val="1456672160"/>
                  </a:ext>
                </a:extLst>
              </a:tr>
              <a:tr h="4567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Can act as mediator in intercultural encounters, anticipate problems, maintain positive interaction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51529" marR="51529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51529" marR="5152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51529" marR="51529" marT="0" marB="0"/>
                </a:tc>
                <a:extLst>
                  <a:ext uri="{0D108BD9-81ED-4DB2-BD59-A6C34878D82A}">
                    <a16:rowId xmlns:a16="http://schemas.microsoft.com/office/drawing/2014/main" val="1370021766"/>
                  </a:ext>
                </a:extLst>
              </a:tr>
              <a:tr h="6408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Can demonstrate sensitivity to different perspectives, formulate any reservations/disagreements in such a way as to avoid offence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51529" marR="51529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51529" marR="5152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51529" marR="51529" marT="0" marB="0"/>
                </a:tc>
                <a:extLst>
                  <a:ext uri="{0D108BD9-81ED-4DB2-BD59-A6C34878D82A}">
                    <a16:rowId xmlns:a16="http://schemas.microsoft.com/office/drawing/2014/main" val="3270754489"/>
                  </a:ext>
                </a:extLst>
              </a:tr>
              <a:tr h="3096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Expressing a personal response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51529" marR="51529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51529" marR="5152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51529" marR="51529" marT="0" marB="0"/>
                </a:tc>
                <a:extLst>
                  <a:ext uri="{0D108BD9-81ED-4DB2-BD59-A6C34878D82A}">
                    <a16:rowId xmlns:a16="http://schemas.microsoft.com/office/drawing/2014/main" val="732644482"/>
                  </a:ext>
                </a:extLst>
              </a:tr>
              <a:tr h="4272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Can express clearly reactions and emotions to a text + say why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51529" marR="51529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51529" marR="5152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51529" marR="51529" marT="0" marB="0"/>
                </a:tc>
                <a:extLst>
                  <a:ext uri="{0D108BD9-81ED-4DB2-BD59-A6C34878D82A}">
                    <a16:rowId xmlns:a16="http://schemas.microsoft.com/office/drawing/2014/main" val="5424380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4180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2070"/>
            <a:ext cx="10515600" cy="613954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/>
              <a:t>              </a:t>
            </a:r>
            <a:r>
              <a:rPr lang="en-GB" dirty="0" smtClean="0">
                <a:solidFill>
                  <a:srgbClr val="0070C0"/>
                </a:solidFill>
              </a:rPr>
              <a:t>Tasks</a:t>
            </a:r>
            <a:r>
              <a:rPr lang="en-GB" dirty="0" smtClean="0"/>
              <a:t>            </a:t>
            </a:r>
            <a:r>
              <a:rPr lang="en-GB" dirty="0" smtClean="0">
                <a:solidFill>
                  <a:srgbClr val="0070C0"/>
                </a:solidFill>
              </a:rPr>
              <a:t>Mediation skills  </a:t>
            </a:r>
            <a:endParaRPr lang="en-GB" dirty="0">
              <a:solidFill>
                <a:srgbClr val="0070C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4415241"/>
              </p:ext>
            </p:extLst>
          </p:nvPr>
        </p:nvGraphicFramePr>
        <p:xfrm>
          <a:off x="838200" y="836025"/>
          <a:ext cx="10515600" cy="534708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2127466253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1426674501"/>
                    </a:ext>
                  </a:extLst>
                </a:gridCol>
              </a:tblGrid>
              <a:tr h="96664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Learners discuss which grammatical options could be correct, and why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Encouraging conceptual talk</a:t>
                      </a:r>
                    </a:p>
                    <a:p>
                      <a:endParaRPr lang="en-GB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8724459"/>
                  </a:ext>
                </a:extLst>
              </a:tr>
              <a:tr h="62701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aseline="0" dirty="0" smtClean="0"/>
                        <a:t>Learners discuss what they might already know about a topic</a:t>
                      </a:r>
                      <a:endParaRPr lang="en-GB" dirty="0" smtClean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Linking</a:t>
                      </a:r>
                      <a:r>
                        <a:rPr lang="en-GB" baseline="0" dirty="0" smtClean="0"/>
                        <a:t> to previous knowledge</a:t>
                      </a:r>
                      <a:endParaRPr lang="en-GB" dirty="0" smtClean="0"/>
                    </a:p>
                    <a:p>
                      <a:r>
                        <a:rPr lang="en-GB" baseline="0" dirty="0" smtClean="0"/>
                        <a:t> </a:t>
                      </a:r>
                      <a:endParaRPr lang="en-GB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295982"/>
                  </a:ext>
                </a:extLst>
              </a:tr>
              <a:tr h="85200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Learners sensitively</a:t>
                      </a:r>
                      <a:r>
                        <a:rPr lang="en-GB" baseline="0" dirty="0" smtClean="0"/>
                        <a:t> discuss </a:t>
                      </a:r>
                      <a:r>
                        <a:rPr lang="en-GB" baseline="0" dirty="0" err="1" smtClean="0"/>
                        <a:t>ie</a:t>
                      </a:r>
                      <a:r>
                        <a:rPr lang="en-GB" baseline="0" dirty="0" smtClean="0"/>
                        <a:t> dress code or medical choices related to cultures </a:t>
                      </a:r>
                    </a:p>
                    <a:p>
                      <a:endParaRPr lang="en-GB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Facilitating communication in delicate situations and disagreements</a:t>
                      </a:r>
                    </a:p>
                    <a:p>
                      <a:endParaRPr lang="en-GB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8081726"/>
                  </a:ext>
                </a:extLst>
              </a:tr>
              <a:tr h="112778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One learner explains</a:t>
                      </a:r>
                      <a:r>
                        <a:rPr lang="en-GB" baseline="0" dirty="0" smtClean="0"/>
                        <a:t> information from a subject-specific text to another learner in language which other can understand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Adapting language</a:t>
                      </a:r>
                    </a:p>
                    <a:p>
                      <a:endParaRPr lang="en-GB" dirty="0" smtClean="0"/>
                    </a:p>
                    <a:p>
                      <a:r>
                        <a:rPr lang="en-GB" dirty="0" smtClean="0"/>
                        <a:t>Breaking down complicated information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5522398"/>
                  </a:ext>
                </a:extLst>
              </a:tr>
              <a:tr h="77508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Learners explain to each other how New Year is celebrated in their country </a:t>
                      </a:r>
                    </a:p>
                    <a:p>
                      <a:endParaRPr lang="en-GB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Relaying specific information</a:t>
                      </a:r>
                    </a:p>
                    <a:p>
                      <a:endParaRPr lang="en-GB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3780556"/>
                  </a:ext>
                </a:extLst>
              </a:tr>
              <a:tr h="78376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Group discussion</a:t>
                      </a:r>
                      <a:r>
                        <a:rPr lang="en-GB" baseline="0" dirty="0" smtClean="0"/>
                        <a:t> task where learners have to decide upon one option</a:t>
                      </a:r>
                      <a:endParaRPr lang="en-GB" dirty="0" smtClean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Facilitating collaborative interaction with peers</a:t>
                      </a:r>
                    </a:p>
                    <a:p>
                      <a:endParaRPr lang="en-GB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687506"/>
                  </a:ext>
                </a:extLst>
              </a:tr>
            </a:tbl>
          </a:graphicData>
        </a:graphic>
      </p:graphicFrame>
      <p:sp>
        <p:nvSpPr>
          <p:cNvPr id="6" name="Right Arrow 5"/>
          <p:cNvSpPr/>
          <p:nvPr/>
        </p:nvSpPr>
        <p:spPr>
          <a:xfrm>
            <a:off x="5564776" y="222069"/>
            <a:ext cx="782465" cy="2481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ight Arrow 6"/>
          <p:cNvSpPr/>
          <p:nvPr/>
        </p:nvSpPr>
        <p:spPr>
          <a:xfrm rot="10800000">
            <a:off x="5564775" y="470263"/>
            <a:ext cx="782465" cy="22207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6435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7566"/>
            <a:ext cx="10515600" cy="530657"/>
          </a:xfrm>
        </p:spPr>
        <p:txBody>
          <a:bodyPr>
            <a:normAutofit/>
          </a:bodyPr>
          <a:lstStyle/>
          <a:p>
            <a:pPr algn="ctr"/>
            <a:r>
              <a:rPr lang="en-GB" sz="3200" dirty="0" smtClean="0"/>
              <a:t> </a:t>
            </a:r>
            <a:r>
              <a:rPr lang="en-GB" sz="3200" dirty="0" smtClean="0">
                <a:solidFill>
                  <a:srgbClr val="0070C0"/>
                </a:solidFill>
              </a:rPr>
              <a:t>Usefulness of CEFR Mediation</a:t>
            </a:r>
            <a:endParaRPr lang="en-GB" sz="32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48223"/>
            <a:ext cx="10735491" cy="602689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 smtClean="0"/>
          </a:p>
          <a:p>
            <a:r>
              <a:rPr lang="en-GB" sz="2000" dirty="0" smtClean="0">
                <a:solidFill>
                  <a:srgbClr val="0070C0"/>
                </a:solidFill>
              </a:rPr>
              <a:t>Language for </a:t>
            </a:r>
            <a:r>
              <a:rPr lang="en-GB" sz="2000" dirty="0" smtClean="0"/>
              <a:t>describing behaviours and </a:t>
            </a:r>
            <a:r>
              <a:rPr lang="en-GB" sz="2000" dirty="0"/>
              <a:t>labelling, </a:t>
            </a:r>
            <a:r>
              <a:rPr lang="en-GB" sz="2000" dirty="0" smtClean="0"/>
              <a:t>ongoing </a:t>
            </a:r>
            <a:r>
              <a:rPr lang="en-GB" sz="2000" dirty="0"/>
              <a:t>reference and feedback </a:t>
            </a:r>
            <a:r>
              <a:rPr lang="en-GB" sz="2000" dirty="0" smtClean="0"/>
              <a:t>tool, ‘Can do’ is positive, goal-setting.</a:t>
            </a:r>
          </a:p>
          <a:p>
            <a:pPr marL="0" indent="0">
              <a:buNone/>
            </a:pPr>
            <a:endParaRPr lang="en-GB" sz="2000" dirty="0" smtClean="0"/>
          </a:p>
          <a:p>
            <a:r>
              <a:rPr lang="en-GB" sz="2000" dirty="0">
                <a:solidFill>
                  <a:srgbClr val="0070C0"/>
                </a:solidFill>
              </a:rPr>
              <a:t>Shared/cooperative learning, co-constructing </a:t>
            </a:r>
            <a:r>
              <a:rPr lang="en-GB" sz="2000" dirty="0" smtClean="0">
                <a:solidFill>
                  <a:srgbClr val="0070C0"/>
                </a:solidFill>
              </a:rPr>
              <a:t>meaning</a:t>
            </a:r>
            <a:r>
              <a:rPr lang="en-GB" sz="2000" dirty="0" smtClean="0"/>
              <a:t>: Transfer/exchange of information is on various levels as in real-life, </a:t>
            </a:r>
            <a:r>
              <a:rPr lang="en-GB" sz="2000" dirty="0"/>
              <a:t>integrated skills and action-oriented</a:t>
            </a:r>
            <a:r>
              <a:rPr lang="en-GB" sz="2000" b="1" dirty="0"/>
              <a:t> </a:t>
            </a:r>
            <a:r>
              <a:rPr lang="en-GB" sz="2000" dirty="0"/>
              <a:t>view of language </a:t>
            </a:r>
            <a:r>
              <a:rPr lang="en-GB" sz="2000" dirty="0" smtClean="0"/>
              <a:t>(</a:t>
            </a:r>
            <a:r>
              <a:rPr lang="en-GB" sz="2000" dirty="0" err="1" smtClean="0"/>
              <a:t>ie</a:t>
            </a:r>
            <a:r>
              <a:rPr lang="en-GB" sz="2000" dirty="0" smtClean="0"/>
              <a:t> skills in framework come to my mind when I conduct a 1:1 tutorial</a:t>
            </a:r>
            <a:r>
              <a:rPr lang="en-GB" sz="2000" dirty="0"/>
              <a:t>;</a:t>
            </a:r>
            <a:r>
              <a:rPr lang="en-GB" sz="2000" dirty="0" smtClean="0"/>
              <a:t> can </a:t>
            </a:r>
            <a:r>
              <a:rPr lang="en-GB" sz="2000" dirty="0"/>
              <a:t>help managers ensure relationships in teams and with individuals are inclusive, positive, supportive and </a:t>
            </a:r>
            <a:r>
              <a:rPr lang="en-GB" sz="2000" dirty="0" smtClean="0"/>
              <a:t>collaborative). </a:t>
            </a:r>
          </a:p>
          <a:p>
            <a:pPr marL="0" indent="0">
              <a:buNone/>
            </a:pPr>
            <a:endParaRPr lang="en-GB" sz="2000" dirty="0" smtClean="0"/>
          </a:p>
          <a:p>
            <a:r>
              <a:rPr lang="en-GB" sz="2000" dirty="0">
                <a:solidFill>
                  <a:srgbClr val="0070C0"/>
                </a:solidFill>
              </a:rPr>
              <a:t>Transferability</a:t>
            </a:r>
            <a:r>
              <a:rPr lang="en-GB" sz="2000" dirty="0"/>
              <a:t> of skills – academically and </a:t>
            </a:r>
            <a:r>
              <a:rPr lang="en-GB" sz="2000" dirty="0" smtClean="0"/>
              <a:t>professionally, </a:t>
            </a:r>
            <a:r>
              <a:rPr lang="en-GB" sz="2000" dirty="0"/>
              <a:t>useful for 1</a:t>
            </a:r>
            <a:r>
              <a:rPr lang="en-GB" sz="2000" baseline="30000" dirty="0"/>
              <a:t>st</a:t>
            </a:r>
            <a:r>
              <a:rPr lang="en-GB" sz="2000" dirty="0"/>
              <a:t> language speakers as not just linguistic skills. </a:t>
            </a:r>
            <a:r>
              <a:rPr lang="en-GB" sz="2000" dirty="0" smtClean="0"/>
              <a:t>Use of </a:t>
            </a:r>
            <a:r>
              <a:rPr lang="en-GB" sz="2000" dirty="0" smtClean="0">
                <a:solidFill>
                  <a:srgbClr val="0070C0"/>
                </a:solidFill>
              </a:rPr>
              <a:t>soft skills </a:t>
            </a:r>
            <a:r>
              <a:rPr lang="en-GB" sz="2000" dirty="0" smtClean="0"/>
              <a:t>– respect, empathy, </a:t>
            </a:r>
            <a:r>
              <a:rPr lang="en-GB" sz="2000" dirty="0"/>
              <a:t>sensitivity</a:t>
            </a:r>
            <a:r>
              <a:rPr lang="en-GB" sz="2000" dirty="0" smtClean="0"/>
              <a:t>,</a:t>
            </a:r>
            <a:r>
              <a:rPr lang="en-GB" sz="2000" dirty="0"/>
              <a:t> </a:t>
            </a:r>
            <a:r>
              <a:rPr lang="en-GB" sz="2000" dirty="0">
                <a:solidFill>
                  <a:srgbClr val="0070C0"/>
                </a:solidFill>
              </a:rPr>
              <a:t>Adapting language </a:t>
            </a:r>
            <a:r>
              <a:rPr lang="en-GB" sz="2000" dirty="0" smtClean="0"/>
              <a:t>use (register, speed </a:t>
            </a:r>
            <a:r>
              <a:rPr lang="en-GB" sz="2000" dirty="0" err="1" smtClean="0"/>
              <a:t>etc</a:t>
            </a:r>
            <a:r>
              <a:rPr lang="en-GB" sz="2000" dirty="0" smtClean="0"/>
              <a:t>),</a:t>
            </a:r>
            <a:r>
              <a:rPr lang="en-GB" sz="2000" dirty="0"/>
              <a:t> </a:t>
            </a:r>
            <a:r>
              <a:rPr lang="en-GB" sz="2000" dirty="0">
                <a:solidFill>
                  <a:srgbClr val="0070C0"/>
                </a:solidFill>
              </a:rPr>
              <a:t>Critical thinking </a:t>
            </a:r>
            <a:r>
              <a:rPr lang="en-GB" sz="2000" dirty="0"/>
              <a:t>skills – logical/analytical reasoning, weighing up possibilities (Bloom’s taxonomy</a:t>
            </a:r>
            <a:r>
              <a:rPr lang="en-GB" sz="2000" dirty="0" smtClean="0"/>
              <a:t>) </a:t>
            </a:r>
          </a:p>
          <a:p>
            <a:endParaRPr lang="en-GB" sz="2000" dirty="0"/>
          </a:p>
          <a:p>
            <a:r>
              <a:rPr lang="en-GB" sz="2000" dirty="0" smtClean="0"/>
              <a:t>Heightens awareness of </a:t>
            </a:r>
            <a:r>
              <a:rPr lang="en-GB" sz="2000" dirty="0" smtClean="0">
                <a:solidFill>
                  <a:srgbClr val="0070C0"/>
                </a:solidFill>
              </a:rPr>
              <a:t>others’ needs and cultures in communication </a:t>
            </a:r>
            <a:r>
              <a:rPr lang="en-GB" sz="2000" dirty="0" smtClean="0"/>
              <a:t>– helps make communication successful and charming </a:t>
            </a:r>
            <a:r>
              <a:rPr lang="en-GB" dirty="0">
                <a:solidFill>
                  <a:srgbClr val="00B050"/>
                </a:solidFill>
                <a:sym typeface="Wingdings" panose="05000000000000000000" pitchFamily="2" charset="2"/>
              </a:rPr>
              <a:t></a:t>
            </a:r>
            <a:endParaRPr lang="en-GB" sz="2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4636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3693"/>
            <a:ext cx="10515600" cy="322300"/>
          </a:xfrm>
        </p:spPr>
        <p:txBody>
          <a:bodyPr>
            <a:noAutofit/>
          </a:bodyPr>
          <a:lstStyle/>
          <a:p>
            <a:r>
              <a:rPr lang="en-GB" sz="2000" dirty="0" smtClean="0">
                <a:solidFill>
                  <a:srgbClr val="0070C0"/>
                </a:solidFill>
                <a:latin typeface="+mn-lt"/>
              </a:rPr>
              <a:t>References</a:t>
            </a:r>
            <a:endParaRPr lang="en-GB" sz="20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65993"/>
            <a:ext cx="10515600" cy="571097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000" dirty="0" err="1" smtClean="0"/>
              <a:t>Beacco</a:t>
            </a:r>
            <a:r>
              <a:rPr lang="en-GB" sz="1000" dirty="0" smtClean="0"/>
              <a:t>. J, </a:t>
            </a:r>
            <a:r>
              <a:rPr lang="en-GB" sz="1000" dirty="0" err="1" smtClean="0"/>
              <a:t>Byram</a:t>
            </a:r>
            <a:r>
              <a:rPr lang="en-GB" sz="1000" dirty="0" smtClean="0"/>
              <a:t>, M., </a:t>
            </a:r>
            <a:r>
              <a:rPr lang="en-GB" sz="1000" dirty="0" err="1" smtClean="0"/>
              <a:t>Cavalli</a:t>
            </a:r>
            <a:r>
              <a:rPr lang="en-GB" sz="1000" dirty="0" smtClean="0"/>
              <a:t>, &gt;, </a:t>
            </a:r>
            <a:r>
              <a:rPr lang="en-GB" sz="1000" dirty="0" err="1" smtClean="0"/>
              <a:t>Coste</a:t>
            </a:r>
            <a:r>
              <a:rPr lang="en-GB" sz="1000" dirty="0" smtClean="0"/>
              <a:t>, D. </a:t>
            </a:r>
            <a:r>
              <a:rPr lang="en-GB" sz="1000" dirty="0" err="1" smtClean="0"/>
              <a:t>Cuenat</a:t>
            </a:r>
            <a:r>
              <a:rPr lang="en-GB" sz="1000" dirty="0" smtClean="0"/>
              <a:t>, M., </a:t>
            </a:r>
            <a:r>
              <a:rPr lang="en-GB" sz="1000" dirty="0" err="1" smtClean="0"/>
              <a:t>Goullier</a:t>
            </a:r>
            <a:r>
              <a:rPr lang="en-GB" sz="1000" dirty="0" smtClean="0"/>
              <a:t>, F. and </a:t>
            </a:r>
            <a:r>
              <a:rPr lang="en-GB" sz="1000" dirty="0" err="1" smtClean="0"/>
              <a:t>Panthie</a:t>
            </a:r>
            <a:r>
              <a:rPr lang="en-GB" sz="1000" dirty="0" smtClean="0"/>
              <a:t>, J. (2016) Guide for the development and implementation of curricula for </a:t>
            </a:r>
            <a:r>
              <a:rPr lang="en-GB" sz="1000" dirty="0" err="1" smtClean="0"/>
              <a:t>plurilingual</a:t>
            </a:r>
            <a:r>
              <a:rPr lang="en-GB" sz="1000" dirty="0" smtClean="0"/>
              <a:t> and intercultural education. Strasbourg: Council of Europe. Available at</a:t>
            </a:r>
            <a:r>
              <a:rPr lang="en-GB" sz="1000" dirty="0"/>
              <a:t>:  </a:t>
            </a:r>
            <a:r>
              <a:rPr lang="en-GB" sz="1000" dirty="0">
                <a:hlinkClick r:id="rId2"/>
              </a:rPr>
              <a:t>https://</a:t>
            </a:r>
            <a:r>
              <a:rPr lang="en-GB" sz="1000" dirty="0" smtClean="0">
                <a:hlinkClick r:id="rId2"/>
              </a:rPr>
              <a:t>www.coe.int/en/web/language-policy/guide-for-the-development-and-implementation-of-curricula-for-plurilingual-and-intercultural-education</a:t>
            </a:r>
            <a:endParaRPr lang="en-GB" sz="1000" dirty="0" smtClean="0"/>
          </a:p>
          <a:p>
            <a:pPr marL="0" indent="0">
              <a:buNone/>
            </a:pPr>
            <a:r>
              <a:rPr lang="en-GB" sz="1000" dirty="0" err="1"/>
              <a:t>Canale</a:t>
            </a:r>
            <a:r>
              <a:rPr lang="en-GB" sz="1000" dirty="0"/>
              <a:t>, M. and Swain, M. (1980) ‘Theoretical bases of communicative approaches to second language teaching and testing’, </a:t>
            </a:r>
            <a:r>
              <a:rPr lang="en-GB" sz="1000" i="1" dirty="0"/>
              <a:t>Applied Linguistics,</a:t>
            </a:r>
            <a:r>
              <a:rPr lang="en-GB" sz="1000" dirty="0"/>
              <a:t> 1(1), pp. 1-47. Available at: </a:t>
            </a:r>
            <a:r>
              <a:rPr lang="en-GB" sz="1000" u="sng" dirty="0">
                <a:hlinkClick r:id="rId3"/>
              </a:rPr>
              <a:t>https://academic.oup.com/applij/article/I/1/1/181953?login=true</a:t>
            </a:r>
            <a:endParaRPr lang="en-GB" sz="1000" dirty="0"/>
          </a:p>
          <a:p>
            <a:pPr marL="0" indent="0">
              <a:buNone/>
            </a:pPr>
            <a:r>
              <a:rPr lang="en-GB" sz="1000" dirty="0" smtClean="0"/>
              <a:t>Common </a:t>
            </a:r>
            <a:r>
              <a:rPr lang="en-GB" sz="1000" dirty="0"/>
              <a:t>European Framework Companion Volume (2020) Council of Europe. Available at: </a:t>
            </a:r>
            <a:r>
              <a:rPr lang="en-GB" sz="1000" u="sng" dirty="0">
                <a:hlinkClick r:id="rId4"/>
              </a:rPr>
              <a:t>https://</a:t>
            </a:r>
            <a:r>
              <a:rPr lang="en-GB" sz="1000" u="sng" dirty="0" smtClean="0">
                <a:hlinkClick r:id="rId4"/>
              </a:rPr>
              <a:t>rm.coe.int/common-european-framework-of-reference-for-languages-learning-teaching/16809ea0d4</a:t>
            </a:r>
            <a:endParaRPr lang="en-GB" sz="1000" u="sng" dirty="0" smtClean="0"/>
          </a:p>
          <a:p>
            <a:pPr marL="0" indent="0">
              <a:buNone/>
            </a:pPr>
            <a:r>
              <a:rPr lang="en-GB" sz="1000" dirty="0" err="1"/>
              <a:t>Coste</a:t>
            </a:r>
            <a:r>
              <a:rPr lang="en-GB" sz="1000" dirty="0"/>
              <a:t> D. and </a:t>
            </a:r>
            <a:r>
              <a:rPr lang="en-GB" sz="1000" dirty="0" err="1"/>
              <a:t>Cavalli</a:t>
            </a:r>
            <a:r>
              <a:rPr lang="en-GB" sz="1000" dirty="0"/>
              <a:t> M. (2015) </a:t>
            </a:r>
            <a:r>
              <a:rPr lang="en-GB" sz="1000" i="1" dirty="0"/>
              <a:t>Education, Mobility, Otherness – the mediation functions of schools</a:t>
            </a:r>
            <a:r>
              <a:rPr lang="en-GB" sz="1000" dirty="0"/>
              <a:t>, Language Policy Unit, </a:t>
            </a:r>
            <a:r>
              <a:rPr lang="en-GB" sz="1000" dirty="0" smtClean="0"/>
              <a:t>Council of </a:t>
            </a:r>
            <a:r>
              <a:rPr lang="en-GB" sz="1000" dirty="0"/>
              <a:t>Europe, </a:t>
            </a:r>
            <a:r>
              <a:rPr lang="en-GB" sz="1000" dirty="0" smtClean="0"/>
              <a:t>Strasbourg. </a:t>
            </a:r>
            <a:r>
              <a:rPr lang="en-GB" sz="1000" dirty="0"/>
              <a:t>A</a:t>
            </a:r>
            <a:r>
              <a:rPr lang="en-GB" sz="1000" dirty="0" smtClean="0"/>
              <a:t>vailable </a:t>
            </a:r>
            <a:r>
              <a:rPr lang="en-GB" sz="1000" dirty="0"/>
              <a:t>at </a:t>
            </a:r>
            <a:r>
              <a:rPr lang="en-GB" sz="1000" dirty="0">
                <a:hlinkClick r:id="rId5"/>
              </a:rPr>
              <a:t>https://</a:t>
            </a:r>
            <a:r>
              <a:rPr lang="en-GB" sz="1000" dirty="0" smtClean="0">
                <a:hlinkClick r:id="rId5"/>
              </a:rPr>
              <a:t>rm.coe.int/16807367ee</a:t>
            </a:r>
            <a:endParaRPr lang="en-GB" sz="1000" u="sng" dirty="0" smtClean="0"/>
          </a:p>
          <a:p>
            <a:pPr marL="0" indent="0">
              <a:buNone/>
            </a:pPr>
            <a:r>
              <a:rPr lang="en-US" sz="1000" dirty="0" err="1"/>
              <a:t>Goodier</a:t>
            </a:r>
            <a:r>
              <a:rPr lang="en-US" sz="1000" dirty="0"/>
              <a:t>, T. (</a:t>
            </a:r>
            <a:r>
              <a:rPr lang="en-US" sz="1000" dirty="0" smtClean="0"/>
              <a:t>2019) </a:t>
            </a:r>
            <a:r>
              <a:rPr lang="en-US" sz="1000" dirty="0"/>
              <a:t>Focus paper: Mediation in English Language Teaching. </a:t>
            </a:r>
            <a:r>
              <a:rPr lang="en-US" sz="1000" dirty="0" err="1"/>
              <a:t>Oxford:OUP</a:t>
            </a:r>
            <a:r>
              <a:rPr lang="en-US" sz="1000" dirty="0"/>
              <a:t>. Available </a:t>
            </a:r>
            <a:r>
              <a:rPr lang="en-US" sz="1000" dirty="0" smtClean="0"/>
              <a:t>at</a:t>
            </a:r>
            <a:r>
              <a:rPr lang="en-US" sz="1000" dirty="0"/>
              <a:t>:  </a:t>
            </a:r>
            <a:r>
              <a:rPr lang="en-US" sz="1000" u="sng" dirty="0">
                <a:hlinkClick r:id="rId6"/>
              </a:rPr>
              <a:t>https://</a:t>
            </a:r>
            <a:r>
              <a:rPr lang="en-US" sz="1000" u="sng" dirty="0" smtClean="0">
                <a:hlinkClick r:id="rId6"/>
              </a:rPr>
              <a:t>www.oup.es/en/EF-mediation-programme</a:t>
            </a:r>
            <a:endParaRPr lang="en-US" sz="1000" u="sng" dirty="0" smtClean="0"/>
          </a:p>
          <a:p>
            <a:pPr marL="0" indent="0">
              <a:buNone/>
            </a:pPr>
            <a:r>
              <a:rPr lang="en-GB" sz="1000" dirty="0"/>
              <a:t>Hall, J. (1995) ‘(Re)creating our worlds with words: A </a:t>
            </a:r>
            <a:r>
              <a:rPr lang="en-GB" sz="1000" dirty="0" err="1"/>
              <a:t>sociohistorical</a:t>
            </a:r>
            <a:r>
              <a:rPr lang="en-GB" sz="1000" dirty="0"/>
              <a:t> perspective of face-to-face interaction’. </a:t>
            </a:r>
            <a:r>
              <a:rPr lang="en-GB" sz="1000" i="1" dirty="0"/>
              <a:t>Applied Linguistics</a:t>
            </a:r>
            <a:r>
              <a:rPr lang="en-GB" sz="1000" dirty="0"/>
              <a:t>, 16(2), pp.206–232. Available at: </a:t>
            </a:r>
            <a:r>
              <a:rPr lang="en-GB" sz="1000" u="sng" dirty="0">
                <a:hlinkClick r:id="rId7"/>
              </a:rPr>
              <a:t>https://pennstate.pure.elsevier.com/en/publications/recreating-our-worlds-with-words-a-sociohistorical-perspective-of</a:t>
            </a:r>
            <a:endParaRPr lang="en-US" sz="1000" u="sng" dirty="0" smtClean="0"/>
          </a:p>
          <a:p>
            <a:pPr marL="0" indent="0">
              <a:buNone/>
            </a:pPr>
            <a:r>
              <a:rPr lang="en-GB" sz="1000" dirty="0" err="1"/>
              <a:t>Hymes</a:t>
            </a:r>
            <a:r>
              <a:rPr lang="en-GB" sz="1000" dirty="0"/>
              <a:t>, D.H. (1972) “On Communicative Competence” in Pride, J.B. and Holmes, J. (</a:t>
            </a:r>
            <a:r>
              <a:rPr lang="en-GB" sz="1000" dirty="0" err="1"/>
              <a:t>eds</a:t>
            </a:r>
            <a:r>
              <a:rPr lang="en-GB" sz="1000" dirty="0"/>
              <a:t>) Sociolinguistics. Selected Readings. </a:t>
            </a:r>
            <a:r>
              <a:rPr lang="en-GB" sz="1000" dirty="0" err="1"/>
              <a:t>Harmondsworth</a:t>
            </a:r>
            <a:r>
              <a:rPr lang="en-GB" sz="1000" dirty="0"/>
              <a:t>: Penguin, pp. </a:t>
            </a:r>
            <a:r>
              <a:rPr lang="en-GB" sz="1000" dirty="0" smtClean="0"/>
              <a:t>269-293</a:t>
            </a:r>
            <a:endParaRPr lang="en-GB" sz="1000" dirty="0"/>
          </a:p>
          <a:p>
            <a:pPr marL="0" indent="0">
              <a:buNone/>
            </a:pPr>
            <a:r>
              <a:rPr lang="en-US" sz="1000" dirty="0" err="1"/>
              <a:t>Kiddle</a:t>
            </a:r>
            <a:r>
              <a:rPr lang="en-US" sz="1000" dirty="0"/>
              <a:t>, T. (2019) ‘The CEFR Companion Volume Mediation Scales </a:t>
            </a:r>
            <a:r>
              <a:rPr lang="en-US" sz="1000" dirty="0" err="1"/>
              <a:t>operationalised</a:t>
            </a:r>
            <a:r>
              <a:rPr lang="en-US" sz="1000" dirty="0"/>
              <a:t>: Towards English for Professional Purposes in action’, </a:t>
            </a:r>
            <a:r>
              <a:rPr lang="en-US" sz="1000" i="1" dirty="0"/>
              <a:t>EAQUALS</a:t>
            </a:r>
            <a:r>
              <a:rPr lang="en-US" sz="1000" dirty="0"/>
              <a:t>, Krakow. Available at: </a:t>
            </a:r>
            <a:r>
              <a:rPr lang="en-US" sz="1000" u="sng" dirty="0">
                <a:hlinkClick r:id="rId8"/>
              </a:rPr>
              <a:t>https://</a:t>
            </a:r>
            <a:r>
              <a:rPr lang="en-US" sz="1000" u="sng" dirty="0" smtClean="0">
                <a:hlinkClick r:id="rId8"/>
              </a:rPr>
              <a:t>www.eaquals.org/wp-content/uploads/The-CEFR-Companion-Volume-Mediation-scales-operationalised.pdf</a:t>
            </a:r>
            <a:endParaRPr lang="en-US" sz="1000" u="sng" dirty="0" smtClean="0"/>
          </a:p>
          <a:p>
            <a:pPr marL="0" indent="0">
              <a:buNone/>
            </a:pPr>
            <a:r>
              <a:rPr lang="en-GB" sz="1000" dirty="0" err="1"/>
              <a:t>Kramsch</a:t>
            </a:r>
            <a:r>
              <a:rPr lang="en-GB" sz="1000" dirty="0"/>
              <a:t>, C. (1986) ‘From Language Proficiency to Interactional Competence’, </a:t>
            </a:r>
            <a:r>
              <a:rPr lang="en-GB" sz="1000" i="1" dirty="0"/>
              <a:t>The Modern Language Journal</a:t>
            </a:r>
            <a:r>
              <a:rPr lang="en-GB" sz="1000" dirty="0"/>
              <a:t>, 70(4), pp. 366-372. Available at: </a:t>
            </a:r>
            <a:r>
              <a:rPr lang="en-GB" sz="1000" u="sng" dirty="0">
                <a:hlinkClick r:id="rId9"/>
              </a:rPr>
              <a:t>https://www.jstor.org/stable/326815</a:t>
            </a:r>
            <a:r>
              <a:rPr lang="en-GB" sz="1000" u="sng" dirty="0"/>
              <a:t> </a:t>
            </a:r>
            <a:endParaRPr lang="en-GB" sz="1000" dirty="0"/>
          </a:p>
          <a:p>
            <a:pPr marL="0" indent="0">
              <a:buNone/>
            </a:pPr>
            <a:r>
              <a:rPr lang="en-GB" sz="1000" dirty="0"/>
              <a:t>Kurtz, M., Silverman, J. and Draper, J. (2005) </a:t>
            </a:r>
            <a:r>
              <a:rPr lang="en-GB" sz="1000" i="1" dirty="0"/>
              <a:t>Teaching and Learning </a:t>
            </a:r>
            <a:r>
              <a:rPr lang="en-GB" sz="1000" i="1" dirty="0" smtClean="0"/>
              <a:t>Communication </a:t>
            </a:r>
            <a:r>
              <a:rPr lang="en-GB" sz="1000" i="1" dirty="0"/>
              <a:t>Skills </a:t>
            </a:r>
            <a:r>
              <a:rPr lang="en-GB" sz="1000" i="1" dirty="0" smtClean="0"/>
              <a:t>in Medicine</a:t>
            </a:r>
            <a:r>
              <a:rPr lang="en-GB" sz="1000" dirty="0"/>
              <a:t>. 2</a:t>
            </a:r>
            <a:r>
              <a:rPr lang="en-GB" sz="1000" baseline="30000" dirty="0"/>
              <a:t>nd</a:t>
            </a:r>
            <a:r>
              <a:rPr lang="en-GB" sz="1000" dirty="0"/>
              <a:t> </a:t>
            </a:r>
            <a:r>
              <a:rPr lang="en-GB" sz="1000" dirty="0" err="1"/>
              <a:t>edn</a:t>
            </a:r>
            <a:r>
              <a:rPr lang="en-GB" sz="1000" dirty="0"/>
              <a:t>. Oxford: Radcliffe Publishing</a:t>
            </a:r>
          </a:p>
          <a:p>
            <a:pPr marL="0" indent="0">
              <a:buNone/>
            </a:pPr>
            <a:r>
              <a:rPr lang="en-US" sz="1000" dirty="0" smtClean="0"/>
              <a:t>North </a:t>
            </a:r>
            <a:r>
              <a:rPr lang="en-US" sz="1000" dirty="0"/>
              <a:t>B. and </a:t>
            </a:r>
            <a:r>
              <a:rPr lang="en-US" sz="1000" dirty="0" err="1"/>
              <a:t>Piccardo</a:t>
            </a:r>
            <a:r>
              <a:rPr lang="en-US" sz="1000" dirty="0"/>
              <a:t> E. (2016), ‘Developing illustrative descriptors of aspects </a:t>
            </a:r>
            <a:r>
              <a:rPr lang="en-US" sz="1000" dirty="0" smtClean="0"/>
              <a:t>of </a:t>
            </a:r>
            <a:r>
              <a:rPr lang="en-US" sz="1000" dirty="0"/>
              <a:t>mediation for the CEFR’, Education Policy Division, Council of Europe, Strasbourg. </a:t>
            </a:r>
            <a:r>
              <a:rPr lang="en-US" sz="1000" dirty="0" smtClean="0"/>
              <a:t>Available </a:t>
            </a:r>
            <a:r>
              <a:rPr lang="en-US" sz="1000" dirty="0"/>
              <a:t>at: </a:t>
            </a:r>
            <a:r>
              <a:rPr lang="en-US" sz="1000" u="sng" dirty="0">
                <a:hlinkClick r:id="rId10"/>
              </a:rPr>
              <a:t>https://</a:t>
            </a:r>
            <a:r>
              <a:rPr lang="en-US" sz="1000" u="sng" dirty="0" smtClean="0">
                <a:hlinkClick r:id="rId10"/>
              </a:rPr>
              <a:t>rm.coe.int/168073ff31</a:t>
            </a:r>
            <a:endParaRPr lang="en-US" sz="1000" u="sng" dirty="0" smtClean="0"/>
          </a:p>
          <a:p>
            <a:pPr marL="0" indent="0">
              <a:buNone/>
            </a:pPr>
            <a:r>
              <a:rPr lang="en-GB" sz="1000" dirty="0" smtClean="0"/>
              <a:t>Occupational </a:t>
            </a:r>
            <a:r>
              <a:rPr lang="en-GB" sz="1000" dirty="0"/>
              <a:t>English Test OET (2018) Available at: </a:t>
            </a:r>
            <a:r>
              <a:rPr lang="en-GB" sz="1000" u="sng" dirty="0">
                <a:hlinkClick r:id="rId11"/>
              </a:rPr>
              <a:t>https://www.occupationalenglishtest.org/oet-uk/</a:t>
            </a:r>
            <a:endParaRPr lang="en-US" sz="1000" u="sng" dirty="0" smtClean="0"/>
          </a:p>
          <a:p>
            <a:pPr marL="0" indent="0">
              <a:buNone/>
            </a:pPr>
            <a:r>
              <a:rPr lang="en-US" sz="1000" dirty="0" smtClean="0"/>
              <a:t>Pavlovskaya, I. and </a:t>
            </a:r>
            <a:r>
              <a:rPr lang="en-US" sz="1000" dirty="0" err="1" smtClean="0"/>
              <a:t>Lankina</a:t>
            </a:r>
            <a:r>
              <a:rPr lang="en-US" sz="1000" dirty="0" smtClean="0"/>
              <a:t>, O.(2019) ‘How new CEFR mediation descriptors can help to assess the discussion skills of management students - Global and analytical scales’, </a:t>
            </a:r>
            <a:r>
              <a:rPr lang="en-US" sz="1000" i="1" dirty="0" smtClean="0"/>
              <a:t>CEFR Journal – Research and Practice</a:t>
            </a:r>
            <a:r>
              <a:rPr lang="en-US" sz="1000" dirty="0" smtClean="0"/>
              <a:t>, pp.33-44</a:t>
            </a:r>
          </a:p>
          <a:p>
            <a:pPr marL="0" indent="0">
              <a:buNone/>
            </a:pPr>
            <a:r>
              <a:rPr lang="en-GB" sz="1000" dirty="0" err="1"/>
              <a:t>Piccardo</a:t>
            </a:r>
            <a:r>
              <a:rPr lang="en-GB" sz="1000" dirty="0"/>
              <a:t>, E. (2020) ‘</a:t>
            </a:r>
            <a:r>
              <a:rPr lang="en-GB" sz="1000" dirty="0" err="1"/>
              <a:t>Plurilingual</a:t>
            </a:r>
            <a:r>
              <a:rPr lang="en-GB" sz="1000" dirty="0"/>
              <a:t> and </a:t>
            </a:r>
            <a:r>
              <a:rPr lang="en-GB" sz="1000" dirty="0" err="1"/>
              <a:t>pluricultural</a:t>
            </a:r>
            <a:r>
              <a:rPr lang="en-GB" sz="1000" dirty="0"/>
              <a:t> competence in the new CEFR: the mediated nature of language learning and use’. ALTE 2020 Toronto. Available at: </a:t>
            </a:r>
            <a:r>
              <a:rPr lang="en-GB" sz="1000" u="sng" dirty="0">
                <a:hlinkClick r:id="rId12"/>
              </a:rPr>
              <a:t>https://</a:t>
            </a:r>
            <a:r>
              <a:rPr lang="en-GB" sz="1000" u="sng" dirty="0" smtClean="0">
                <a:hlinkClick r:id="rId12"/>
              </a:rPr>
              <a:t>www.alte.org/resources/Documents/Piccardo_ALTE_plenary_FINAL.pdf</a:t>
            </a:r>
            <a:endParaRPr lang="en-GB" sz="1000" dirty="0"/>
          </a:p>
          <a:p>
            <a:pPr marL="0" indent="0">
              <a:buNone/>
            </a:pPr>
            <a:r>
              <a:rPr lang="en-US" sz="1000" dirty="0" err="1"/>
              <a:t>Piccardo</a:t>
            </a:r>
            <a:r>
              <a:rPr lang="en-US" sz="1000" dirty="0"/>
              <a:t>, E., North, B. and </a:t>
            </a:r>
            <a:r>
              <a:rPr lang="en-US" sz="1000" dirty="0" err="1"/>
              <a:t>Goodier</a:t>
            </a:r>
            <a:r>
              <a:rPr lang="en-US" sz="1000" dirty="0"/>
              <a:t>, T. (2019) Broadening the scope of </a:t>
            </a:r>
            <a:r>
              <a:rPr lang="en-US" sz="1000" dirty="0" smtClean="0"/>
              <a:t>language education</a:t>
            </a:r>
            <a:r>
              <a:rPr lang="en-US" sz="1000" dirty="0"/>
              <a:t>: </a:t>
            </a:r>
            <a:r>
              <a:rPr lang="en-US" sz="1000" dirty="0" err="1"/>
              <a:t>plurilingualism</a:t>
            </a:r>
            <a:r>
              <a:rPr lang="en-US" sz="1000" dirty="0"/>
              <a:t>, mediation and collaborative learning: the CEFR </a:t>
            </a:r>
            <a:r>
              <a:rPr lang="en-US" sz="1000" dirty="0" smtClean="0"/>
              <a:t>Companion</a:t>
            </a:r>
            <a:r>
              <a:rPr lang="en-GB" sz="1000" dirty="0"/>
              <a:t> </a:t>
            </a:r>
            <a:r>
              <a:rPr lang="en-US" sz="1000" dirty="0" smtClean="0"/>
              <a:t>Volume</a:t>
            </a:r>
            <a:r>
              <a:rPr lang="en-US" sz="1000" dirty="0"/>
              <a:t>, </a:t>
            </a:r>
            <a:r>
              <a:rPr lang="en-US" sz="1000" i="1" dirty="0"/>
              <a:t>Journal of e-Learning and Knowledge Society, </a:t>
            </a:r>
            <a:r>
              <a:rPr lang="en-US" sz="1000" dirty="0"/>
              <a:t>15(1), pp.17-36.</a:t>
            </a:r>
            <a:r>
              <a:rPr lang="en-US" sz="1000" i="1" dirty="0"/>
              <a:t> Available at: </a:t>
            </a:r>
            <a:r>
              <a:rPr lang="en-US" sz="1000" u="sng" dirty="0" smtClean="0">
                <a:hlinkClick r:id="rId13"/>
              </a:rPr>
              <a:t>https</a:t>
            </a:r>
            <a:r>
              <a:rPr lang="en-US" sz="1000" u="sng" dirty="0">
                <a:hlinkClick r:id="rId13"/>
              </a:rPr>
              <a:t>://</a:t>
            </a:r>
            <a:r>
              <a:rPr lang="en-US" sz="1000" u="sng" dirty="0" smtClean="0">
                <a:hlinkClick r:id="rId13"/>
              </a:rPr>
              <a:t>www.academia.edu/41323540/Piccardo_E_and_North_B_2019_Broadening_the_scope_of_language_education_plurilingualism_mediation_and_collaborative_learning</a:t>
            </a:r>
            <a:endParaRPr lang="en-US" sz="1000" u="sng" dirty="0" smtClean="0"/>
          </a:p>
          <a:p>
            <a:pPr marL="0" indent="0">
              <a:buNone/>
            </a:pPr>
            <a:r>
              <a:rPr lang="en-GB" sz="1000" dirty="0" err="1"/>
              <a:t>Savignon</a:t>
            </a:r>
            <a:r>
              <a:rPr lang="en-GB" sz="1000" dirty="0"/>
              <a:t>, S. J. (2002) </a:t>
            </a:r>
            <a:r>
              <a:rPr lang="en-GB" sz="1000" i="1" dirty="0"/>
              <a:t>Interpreting communicative language teaching: Contexts and concerns in teacher education. </a:t>
            </a:r>
            <a:r>
              <a:rPr lang="en-GB" sz="1000" dirty="0"/>
              <a:t>New Haven: Yale University Press</a:t>
            </a:r>
            <a:r>
              <a:rPr lang="en-GB" sz="1000" dirty="0" smtClean="0"/>
              <a:t>.</a:t>
            </a:r>
          </a:p>
          <a:p>
            <a:pPr marL="0" indent="0">
              <a:buNone/>
            </a:pPr>
            <a:r>
              <a:rPr lang="en-GB" sz="1000" dirty="0"/>
              <a:t>Walker, R., Low, E., and Setter, J. (2021) Position paper: English pronunciation for a global world. Oxford: Oxford University Press. Available at: </a:t>
            </a:r>
            <a:r>
              <a:rPr lang="en-GB" sz="1000" u="sng" dirty="0">
                <a:hlinkClick r:id="rId14"/>
              </a:rPr>
              <a:t>Expert advice on… | Oxford University Press (oup.com)</a:t>
            </a:r>
            <a:endParaRPr lang="en-US" sz="1000" u="sng" dirty="0" smtClean="0"/>
          </a:p>
          <a:p>
            <a:pPr marL="0" indent="0">
              <a:buNone/>
            </a:pPr>
            <a:r>
              <a:rPr lang="en-GB" sz="1000" dirty="0"/>
              <a:t>Vygotsky, L. S. (1978) </a:t>
            </a:r>
            <a:r>
              <a:rPr lang="en-GB" sz="1000" i="1" dirty="0"/>
              <a:t>Mind in Society</a:t>
            </a:r>
            <a:r>
              <a:rPr lang="en-GB" sz="1000" dirty="0"/>
              <a:t>. Cambridge, MA: Harvard University Press</a:t>
            </a:r>
          </a:p>
          <a:p>
            <a:pPr marL="0" indent="0">
              <a:buNone/>
            </a:pPr>
            <a:endParaRPr lang="en-GB" sz="1050" dirty="0"/>
          </a:p>
        </p:txBody>
      </p:sp>
    </p:spTree>
    <p:extLst>
      <p:ext uri="{BB962C8B-B14F-4D97-AF65-F5344CB8AC3E}">
        <p14:creationId xmlns:p14="http://schemas.microsoft.com/office/powerpoint/2010/main" val="915957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70C0"/>
                </a:solidFill>
              </a:rPr>
              <a:t>Outline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Why use CEFR (2020) Mediation </a:t>
            </a:r>
            <a:r>
              <a:rPr lang="en-GB" dirty="0" smtClean="0"/>
              <a:t>skills</a:t>
            </a:r>
          </a:p>
          <a:p>
            <a:r>
              <a:rPr lang="en-GB" dirty="0" smtClean="0"/>
              <a:t>Context/Process</a:t>
            </a:r>
          </a:p>
          <a:p>
            <a:r>
              <a:rPr lang="en-GB" dirty="0" smtClean="0"/>
              <a:t>CEFR (2020) Mediation skills</a:t>
            </a:r>
          </a:p>
          <a:p>
            <a:r>
              <a:rPr lang="en-GB" dirty="0" smtClean="0"/>
              <a:t>Creation of Mediation </a:t>
            </a:r>
            <a:r>
              <a:rPr lang="en-GB" dirty="0"/>
              <a:t>competency </a:t>
            </a:r>
            <a:r>
              <a:rPr lang="en-GB" dirty="0" smtClean="0"/>
              <a:t>framework</a:t>
            </a:r>
          </a:p>
          <a:p>
            <a:r>
              <a:rPr lang="en-GB" dirty="0" smtClean="0"/>
              <a:t>Framework in use: self and peer assessment</a:t>
            </a:r>
          </a:p>
          <a:p>
            <a:r>
              <a:rPr lang="en-GB" dirty="0"/>
              <a:t>Using mediation descriptors for </a:t>
            </a:r>
            <a:r>
              <a:rPr lang="en-GB" dirty="0" smtClean="0"/>
              <a:t>various tasks</a:t>
            </a:r>
          </a:p>
          <a:p>
            <a:r>
              <a:rPr lang="en-GB" dirty="0"/>
              <a:t>Usefulness of CEFR Mediation</a:t>
            </a:r>
            <a:br>
              <a:rPr lang="en-GB" dirty="0"/>
            </a:b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723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media.licdn.com/mpr/mpr/shrinknp_800_800/p/2/005/0ae/3a0/3e2c76d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3019" y="1268761"/>
            <a:ext cx="4525963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9987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32155"/>
          </a:xfrm>
        </p:spPr>
        <p:txBody>
          <a:bodyPr>
            <a:normAutofit fontScale="90000"/>
          </a:bodyPr>
          <a:lstStyle/>
          <a:p>
            <a:pPr algn="ctr"/>
            <a:r>
              <a:rPr lang="en-GB" sz="2800" dirty="0" smtClean="0">
                <a:solidFill>
                  <a:srgbClr val="0070C0"/>
                </a:solidFill>
              </a:rPr>
              <a:t>Why use CEFR (2020) Mediation skills for deconstructing communication?</a:t>
            </a:r>
            <a:br>
              <a:rPr lang="en-GB" sz="2800" dirty="0" smtClean="0">
                <a:solidFill>
                  <a:srgbClr val="0070C0"/>
                </a:solidFill>
              </a:rPr>
            </a:br>
            <a:r>
              <a:rPr lang="en-GB" sz="2800" dirty="0" smtClean="0">
                <a:solidFill>
                  <a:srgbClr val="0070C0"/>
                </a:solidFill>
              </a:rPr>
              <a:t/>
            </a:r>
            <a:br>
              <a:rPr lang="en-GB" sz="2800" dirty="0" smtClean="0">
                <a:solidFill>
                  <a:srgbClr val="0070C0"/>
                </a:solidFill>
              </a:rPr>
            </a:br>
            <a:r>
              <a:rPr lang="en-GB" sz="2800" dirty="0" smtClean="0">
                <a:solidFill>
                  <a:srgbClr val="0070C0"/>
                </a:solidFill>
              </a:rPr>
              <a:t>Mediation skills are special/useful for effective communication because</a:t>
            </a:r>
            <a:endParaRPr lang="en-GB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055" y="1482437"/>
            <a:ext cx="11285517" cy="5050248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GB" sz="9600" dirty="0"/>
              <a:t>I</a:t>
            </a:r>
            <a:r>
              <a:rPr lang="en-GB" sz="9600" dirty="0" smtClean="0"/>
              <a:t>n mediation one </a:t>
            </a:r>
            <a:r>
              <a:rPr lang="en-GB" sz="9600" dirty="0"/>
              <a:t>is less concerned with one’s own needs, ideas or expression than with those of the party or parties </a:t>
            </a:r>
            <a:r>
              <a:rPr lang="en-GB" sz="9600" dirty="0" smtClean="0"/>
              <a:t>for whom </a:t>
            </a:r>
            <a:r>
              <a:rPr lang="en-GB" sz="9600" dirty="0"/>
              <a:t>one is </a:t>
            </a:r>
            <a:r>
              <a:rPr lang="en-GB" sz="9600" dirty="0" smtClean="0"/>
              <a:t>mediating as a ‘social agent’ (</a:t>
            </a:r>
            <a:r>
              <a:rPr lang="en-GB" sz="9600" dirty="0" err="1" smtClean="0"/>
              <a:t>Piccardo</a:t>
            </a:r>
            <a:r>
              <a:rPr lang="en-GB" sz="9600" dirty="0" smtClean="0"/>
              <a:t>, North and </a:t>
            </a:r>
            <a:r>
              <a:rPr lang="en-GB" sz="9600" dirty="0" err="1" smtClean="0"/>
              <a:t>Goodier</a:t>
            </a:r>
            <a:r>
              <a:rPr lang="en-GB" sz="9600" dirty="0" smtClean="0"/>
              <a:t>, 2019) </a:t>
            </a:r>
            <a:r>
              <a:rPr lang="en-GB" sz="9600" dirty="0" err="1" smtClean="0"/>
              <a:t>ie</a:t>
            </a:r>
            <a:r>
              <a:rPr lang="en-GB" sz="9600" dirty="0" smtClean="0"/>
              <a:t> when conveying information. Hence, there is a heightened awareness of the other person in the interaction. </a:t>
            </a:r>
            <a:r>
              <a:rPr lang="en-GB" sz="9600" dirty="0"/>
              <a:t>S</a:t>
            </a:r>
            <a:r>
              <a:rPr lang="en-GB" sz="9600" dirty="0" smtClean="0"/>
              <a:t>o mediation includes skills such as </a:t>
            </a:r>
            <a:r>
              <a:rPr lang="en-GB" sz="9600" i="1" dirty="0" smtClean="0"/>
              <a:t>adapting language</a:t>
            </a:r>
            <a:r>
              <a:rPr lang="en-GB" sz="9600" dirty="0" smtClean="0"/>
              <a:t>, </a:t>
            </a:r>
            <a:r>
              <a:rPr lang="en-GB" sz="9600" i="1" dirty="0" smtClean="0"/>
              <a:t>intercultural awareness</a:t>
            </a:r>
            <a:r>
              <a:rPr lang="en-GB" sz="9600" dirty="0" smtClean="0"/>
              <a:t> and the use of </a:t>
            </a:r>
            <a:r>
              <a:rPr lang="en-GB" sz="9600" dirty="0" smtClean="0">
                <a:solidFill>
                  <a:srgbClr val="0070C0"/>
                </a:solidFill>
              </a:rPr>
              <a:t>soft skills </a:t>
            </a:r>
            <a:r>
              <a:rPr lang="en-GB" sz="9600" dirty="0" smtClean="0"/>
              <a:t>such as </a:t>
            </a:r>
            <a:r>
              <a:rPr lang="en-GB" sz="9600" i="1" dirty="0" smtClean="0"/>
              <a:t>respect</a:t>
            </a:r>
            <a:r>
              <a:rPr lang="en-GB" sz="9600" dirty="0" smtClean="0"/>
              <a:t>, </a:t>
            </a:r>
            <a:r>
              <a:rPr lang="en-GB" sz="9600" i="1" dirty="0" smtClean="0"/>
              <a:t>sensitivity</a:t>
            </a:r>
            <a:r>
              <a:rPr lang="en-GB" sz="9600" dirty="0" smtClean="0"/>
              <a:t>.</a:t>
            </a:r>
          </a:p>
          <a:p>
            <a:pPr marL="0" indent="0">
              <a:buNone/>
            </a:pPr>
            <a:endParaRPr lang="en-GB" sz="8000" dirty="0" smtClean="0"/>
          </a:p>
          <a:p>
            <a:pPr marL="0" indent="0">
              <a:buNone/>
            </a:pPr>
            <a:r>
              <a:rPr lang="en-GB" sz="9600" dirty="0" smtClean="0">
                <a:solidFill>
                  <a:srgbClr val="00B050"/>
                </a:solidFill>
              </a:rPr>
              <a:t>And the CEFR (2020) Companion Volume has created Mediation descriptors for these vital (more holistic) skills of successful collaborative communication</a:t>
            </a:r>
            <a:r>
              <a:rPr lang="en-GB" sz="8000" dirty="0" smtClean="0">
                <a:solidFill>
                  <a:srgbClr val="00B050"/>
                </a:solidFill>
              </a:rPr>
              <a:t>.</a:t>
            </a:r>
          </a:p>
          <a:p>
            <a:pPr marL="0" indent="0">
              <a:buNone/>
            </a:pPr>
            <a:endParaRPr lang="en-GB" sz="8000" dirty="0" smtClean="0"/>
          </a:p>
          <a:p>
            <a:pPr marL="0" indent="0">
              <a:buNone/>
            </a:pPr>
            <a:endParaRPr lang="en-GB" sz="8000" dirty="0"/>
          </a:p>
          <a:p>
            <a:pPr marL="0" indent="0">
              <a:buNone/>
            </a:pPr>
            <a:r>
              <a:rPr lang="en-GB" sz="9600" dirty="0"/>
              <a:t>Mediation resonates with an action-oriented approach which emphasizes purposeful, collaborative tasks (</a:t>
            </a:r>
            <a:r>
              <a:rPr lang="en-GB" sz="9600" dirty="0" err="1"/>
              <a:t>Beacco</a:t>
            </a:r>
            <a:r>
              <a:rPr lang="en-GB" sz="9600" dirty="0"/>
              <a:t> et al, 2016)</a:t>
            </a:r>
          </a:p>
          <a:p>
            <a:pPr marL="0" indent="0">
              <a:buNone/>
            </a:pPr>
            <a:r>
              <a:rPr lang="en-GB" sz="9600" dirty="0" smtClean="0"/>
              <a:t>Mediation </a:t>
            </a:r>
            <a:r>
              <a:rPr lang="en-GB" sz="9600" dirty="0"/>
              <a:t>combines language proficiency with transferable skills associated with professional knowledge and future employability (</a:t>
            </a:r>
            <a:r>
              <a:rPr lang="en-GB" sz="9600" dirty="0" err="1"/>
              <a:t>Pavlovskaya</a:t>
            </a:r>
            <a:r>
              <a:rPr lang="en-GB" sz="9600" dirty="0"/>
              <a:t> and </a:t>
            </a:r>
            <a:r>
              <a:rPr lang="en-GB" sz="9600" dirty="0" err="1"/>
              <a:t>Lankina</a:t>
            </a:r>
            <a:r>
              <a:rPr lang="en-GB" sz="9600" dirty="0"/>
              <a:t>, 2019)</a:t>
            </a:r>
          </a:p>
          <a:p>
            <a:pPr marL="0" indent="0">
              <a:buNone/>
            </a:pPr>
            <a:endParaRPr lang="en-GB" sz="9600" dirty="0"/>
          </a:p>
          <a:p>
            <a:pPr marL="0" indent="0">
              <a:buNone/>
            </a:pPr>
            <a:endParaRPr lang="en-GB" sz="8000" dirty="0"/>
          </a:p>
          <a:p>
            <a:pPr marL="0" indent="0">
              <a:buNone/>
            </a:pPr>
            <a:endParaRPr lang="en-GB" sz="8000" dirty="0"/>
          </a:p>
          <a:p>
            <a:pPr marL="0" indent="0">
              <a:buNone/>
            </a:pPr>
            <a:endParaRPr lang="en-GB" sz="8000" dirty="0" smtClean="0"/>
          </a:p>
          <a:p>
            <a:pPr marL="0" indent="0">
              <a:buNone/>
            </a:pPr>
            <a:r>
              <a:rPr lang="en-GB" sz="2000" b="1" i="1" dirty="0" smtClean="0"/>
              <a:t>               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9130" y="3604046"/>
            <a:ext cx="10516511" cy="2083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2922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6029"/>
          </a:xfrm>
        </p:spPr>
        <p:txBody>
          <a:bodyPr>
            <a:normAutofit/>
          </a:bodyPr>
          <a:lstStyle/>
          <a:p>
            <a:pPr algn="ctr"/>
            <a:r>
              <a:rPr lang="en-GB" sz="2700" dirty="0" smtClean="0">
                <a:solidFill>
                  <a:srgbClr val="0070C0"/>
                </a:solidFill>
                <a:latin typeface="+mn-lt"/>
              </a:rPr>
              <a:t>Context/Process</a:t>
            </a:r>
            <a:endParaRPr lang="en-GB" sz="27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955964"/>
            <a:ext cx="10970623" cy="5614653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GB" b="1" i="1" dirty="0" smtClean="0"/>
              <a:t>                                      </a:t>
            </a:r>
          </a:p>
          <a:p>
            <a:pPr marL="0" indent="0">
              <a:buNone/>
            </a:pPr>
            <a:endParaRPr lang="en-GB" b="1" i="1" dirty="0"/>
          </a:p>
          <a:p>
            <a:pPr marL="0" indent="0" algn="ctr">
              <a:buNone/>
            </a:pPr>
            <a:r>
              <a:rPr lang="en-GB" sz="11200" dirty="0" smtClean="0"/>
              <a:t>Foundation stage university healthcare students’ ESAP C1 communication needs identified</a:t>
            </a:r>
          </a:p>
          <a:p>
            <a:pPr marL="0" indent="0" algn="ctr">
              <a:buNone/>
            </a:pPr>
            <a:endParaRPr lang="en-GB" sz="11200" dirty="0" smtClean="0"/>
          </a:p>
          <a:p>
            <a:pPr marL="0" indent="0" algn="ctr">
              <a:buNone/>
            </a:pPr>
            <a:r>
              <a:rPr lang="en-GB" sz="11200" dirty="0" err="1" smtClean="0"/>
              <a:t>Patient:clinician</a:t>
            </a:r>
            <a:r>
              <a:rPr lang="en-GB" sz="11200" dirty="0" smtClean="0"/>
              <a:t> </a:t>
            </a:r>
            <a:r>
              <a:rPr lang="en-GB" sz="11200" dirty="0" err="1" smtClean="0"/>
              <a:t>roleplay</a:t>
            </a:r>
            <a:r>
              <a:rPr lang="en-GB" sz="11200" dirty="0" smtClean="0"/>
              <a:t> communicative task </a:t>
            </a:r>
          </a:p>
          <a:p>
            <a:pPr marL="0" indent="0" algn="ctr">
              <a:buNone/>
            </a:pPr>
            <a:endParaRPr lang="en-GB" sz="11200" dirty="0" smtClean="0"/>
          </a:p>
          <a:p>
            <a:pPr marL="0" indent="0" algn="ctr">
              <a:buNone/>
            </a:pPr>
            <a:endParaRPr lang="en-GB" sz="11200" dirty="0" smtClean="0"/>
          </a:p>
          <a:p>
            <a:pPr marL="0" indent="0" algn="ctr">
              <a:buNone/>
            </a:pPr>
            <a:r>
              <a:rPr lang="en-GB" sz="11200" dirty="0" smtClean="0"/>
              <a:t>CEFR (2020) Mediation descriptors/skills chosen and adapted to create a mediation competency framework to meet communicative needs and task</a:t>
            </a:r>
          </a:p>
          <a:p>
            <a:pPr marL="0" indent="0" algn="ctr">
              <a:buNone/>
            </a:pPr>
            <a:endParaRPr lang="en-GB" sz="11200" dirty="0" smtClean="0"/>
          </a:p>
          <a:p>
            <a:pPr marL="0" indent="0" algn="ctr">
              <a:buNone/>
            </a:pPr>
            <a:endParaRPr lang="en-GB" sz="11200" dirty="0"/>
          </a:p>
          <a:p>
            <a:pPr marL="0" indent="0" algn="ctr">
              <a:buNone/>
            </a:pPr>
            <a:r>
              <a:rPr lang="en-GB" sz="11200" dirty="0" smtClean="0">
                <a:solidFill>
                  <a:srgbClr val="0070C0"/>
                </a:solidFill>
              </a:rPr>
              <a:t>Mediation competency framework used as a learning tool </a:t>
            </a:r>
            <a:r>
              <a:rPr lang="en-GB" sz="11200" smtClean="0">
                <a:solidFill>
                  <a:srgbClr val="0070C0"/>
                </a:solidFill>
              </a:rPr>
              <a:t>to </a:t>
            </a:r>
            <a:r>
              <a:rPr lang="en-GB" sz="11200" smtClean="0">
                <a:solidFill>
                  <a:srgbClr val="0070C0"/>
                </a:solidFill>
              </a:rPr>
              <a:t>formatively practise/assess </a:t>
            </a:r>
            <a:r>
              <a:rPr lang="en-GB" sz="11200" dirty="0" smtClean="0">
                <a:solidFill>
                  <a:srgbClr val="0070C0"/>
                </a:solidFill>
              </a:rPr>
              <a:t>communicative performance in </a:t>
            </a:r>
            <a:r>
              <a:rPr lang="en-GB" sz="11200" dirty="0" err="1" smtClean="0">
                <a:solidFill>
                  <a:srgbClr val="0070C0"/>
                </a:solidFill>
              </a:rPr>
              <a:t>roleplay</a:t>
            </a:r>
            <a:r>
              <a:rPr lang="en-GB" sz="11200" dirty="0" smtClean="0">
                <a:solidFill>
                  <a:srgbClr val="0070C0"/>
                </a:solidFill>
              </a:rPr>
              <a:t> task </a:t>
            </a:r>
          </a:p>
          <a:p>
            <a:pPr marL="0" indent="0" algn="ctr">
              <a:buNone/>
            </a:pPr>
            <a:endParaRPr lang="en-GB" sz="11200" b="1" i="1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GB" sz="11200" b="1" i="1" dirty="0" smtClean="0"/>
              <a:t>                                                                                                                                                                                       </a:t>
            </a:r>
            <a:endParaRPr lang="en-GB" sz="11200" b="1" i="1" dirty="0"/>
          </a:p>
          <a:p>
            <a:pPr marL="0" indent="0">
              <a:buNone/>
            </a:pPr>
            <a:endParaRPr lang="en-GB" sz="11200" b="1" i="1" dirty="0" smtClean="0"/>
          </a:p>
          <a:p>
            <a:pPr marL="0" indent="0">
              <a:buNone/>
            </a:pPr>
            <a:endParaRPr lang="en-GB" b="1" i="1" dirty="0"/>
          </a:p>
          <a:p>
            <a:pPr marL="0" indent="0">
              <a:buNone/>
            </a:pPr>
            <a:endParaRPr lang="en-GB" b="1" i="1" dirty="0" smtClean="0"/>
          </a:p>
          <a:p>
            <a:pPr marL="0" indent="0">
              <a:buNone/>
            </a:pPr>
            <a:endParaRPr lang="en-GB" b="1" i="1" dirty="0"/>
          </a:p>
          <a:p>
            <a:pPr marL="0" indent="0">
              <a:buNone/>
            </a:pPr>
            <a:endParaRPr lang="en-GB" b="1" i="1" dirty="0" smtClean="0"/>
          </a:p>
          <a:p>
            <a:pPr marL="0" indent="0">
              <a:buNone/>
            </a:pPr>
            <a:r>
              <a:rPr lang="en-GB" b="1" i="1" dirty="0" smtClean="0"/>
              <a:t>                                                                                                                                                   </a:t>
            </a:r>
          </a:p>
          <a:p>
            <a:pPr marL="0" indent="0">
              <a:buNone/>
            </a:pPr>
            <a:r>
              <a:rPr lang="en-GB" b="1" i="1" dirty="0"/>
              <a:t> </a:t>
            </a:r>
            <a:r>
              <a:rPr lang="en-GB" b="1" i="1" dirty="0" smtClean="0"/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TEFL8 2023</a:t>
            </a:r>
            <a:endParaRPr lang="en-GB" dirty="0"/>
          </a:p>
        </p:txBody>
      </p:sp>
      <p:sp>
        <p:nvSpPr>
          <p:cNvPr id="5" name="Down Arrow 4"/>
          <p:cNvSpPr/>
          <p:nvPr/>
        </p:nvSpPr>
        <p:spPr>
          <a:xfrm>
            <a:off x="6058397" y="2114684"/>
            <a:ext cx="414963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Down Arrow 5"/>
          <p:cNvSpPr/>
          <p:nvPr/>
        </p:nvSpPr>
        <p:spPr>
          <a:xfrm>
            <a:off x="6058397" y="3168400"/>
            <a:ext cx="414963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Down Arrow 6"/>
          <p:cNvSpPr/>
          <p:nvPr/>
        </p:nvSpPr>
        <p:spPr>
          <a:xfrm>
            <a:off x="6058396" y="4640908"/>
            <a:ext cx="414963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1820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48194"/>
            <a:ext cx="10515600" cy="287383"/>
          </a:xfrm>
        </p:spPr>
        <p:txBody>
          <a:bodyPr>
            <a:normAutofit fontScale="90000"/>
          </a:bodyPr>
          <a:lstStyle/>
          <a:p>
            <a:pPr algn="ctr"/>
            <a:r>
              <a:rPr lang="en-GB" sz="3200" dirty="0" smtClean="0">
                <a:solidFill>
                  <a:srgbClr val="0070C0"/>
                </a:solidFill>
              </a:rPr>
              <a:t>Context and students’ communication needs </a:t>
            </a:r>
            <a:endParaRPr lang="en-GB" sz="32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3879" y="796834"/>
            <a:ext cx="11127377" cy="573459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3600" dirty="0" smtClean="0">
                <a:cs typeface="Arial" panose="020B0604020202020204" pitchFamily="34" charset="0"/>
              </a:rPr>
              <a:t>17 international</a:t>
            </a:r>
            <a:r>
              <a:rPr lang="en-GB" sz="3600" dirty="0">
                <a:cs typeface="Arial" panose="020B0604020202020204" pitchFamily="34" charset="0"/>
              </a:rPr>
              <a:t> university Foundation Stage</a:t>
            </a:r>
            <a:r>
              <a:rPr lang="en-GB" sz="3600" dirty="0" smtClean="0">
                <a:cs typeface="Arial" panose="020B0604020202020204" pitchFamily="34" charset="0"/>
              </a:rPr>
              <a:t> healthcare students (target level C1), 12 nationalities, 8 healthcare professions</a:t>
            </a:r>
          </a:p>
          <a:p>
            <a:pPr marL="0" indent="0" algn="ctr">
              <a:buNone/>
            </a:pPr>
            <a:endParaRPr lang="en-GB" sz="3600" dirty="0"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3600" b="1" dirty="0" smtClean="0">
                <a:cs typeface="Arial" panose="020B0604020202020204" pitchFamily="34" charset="0"/>
              </a:rPr>
              <a:t>Basic need</a:t>
            </a:r>
            <a:r>
              <a:rPr lang="en-GB" sz="3600" dirty="0" smtClean="0">
                <a:cs typeface="Arial" panose="020B0604020202020204" pitchFamily="34" charset="0"/>
              </a:rPr>
              <a:t>: </a:t>
            </a:r>
            <a:r>
              <a:rPr lang="en-GB" sz="3600" dirty="0" smtClean="0">
                <a:solidFill>
                  <a:srgbClr val="0070C0"/>
                </a:solidFill>
                <a:cs typeface="Arial" panose="020B0604020202020204" pitchFamily="34" charset="0"/>
              </a:rPr>
              <a:t>ability to understand and convey information </a:t>
            </a:r>
            <a:r>
              <a:rPr lang="en-GB" sz="3600" i="1" dirty="0" smtClean="0">
                <a:solidFill>
                  <a:srgbClr val="0070C0"/>
                </a:solidFill>
                <a:cs typeface="Arial" panose="020B0604020202020204" pitchFamily="34" charset="0"/>
              </a:rPr>
              <a:t>appropriately</a:t>
            </a:r>
            <a:r>
              <a:rPr lang="en-GB" sz="3600" dirty="0" smtClean="0">
                <a:solidFill>
                  <a:srgbClr val="0070C0"/>
                </a:solidFill>
                <a:cs typeface="Arial" panose="020B0604020202020204" pitchFamily="34" charset="0"/>
              </a:rPr>
              <a:t> in a </a:t>
            </a:r>
            <a:r>
              <a:rPr lang="en-GB" sz="3600" dirty="0" err="1" smtClean="0">
                <a:solidFill>
                  <a:srgbClr val="0070C0"/>
                </a:solidFill>
                <a:cs typeface="Arial" panose="020B0604020202020204" pitchFamily="34" charset="0"/>
              </a:rPr>
              <a:t>pluricultural</a:t>
            </a:r>
            <a:r>
              <a:rPr lang="en-GB" sz="3600" dirty="0" smtClean="0">
                <a:solidFill>
                  <a:srgbClr val="0070C0"/>
                </a:solidFill>
                <a:cs typeface="Arial" panose="020B0604020202020204" pitchFamily="34" charset="0"/>
              </a:rPr>
              <a:t> context (academically and professionally)</a:t>
            </a:r>
          </a:p>
          <a:p>
            <a:pPr marL="0" indent="0">
              <a:buNone/>
            </a:pPr>
            <a:endParaRPr lang="en-GB" sz="3600" dirty="0"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000" b="1" i="1" dirty="0" smtClean="0"/>
          </a:p>
          <a:p>
            <a:pPr marL="0" indent="0">
              <a:buNone/>
            </a:pPr>
            <a:r>
              <a:rPr lang="en-GB" sz="2000" b="1" i="1" dirty="0"/>
              <a:t> </a:t>
            </a:r>
            <a:r>
              <a:rPr lang="en-GB" sz="2000" b="1" i="1" dirty="0" smtClean="0"/>
              <a:t>                                                                                                                                                                        </a:t>
            </a:r>
          </a:p>
          <a:p>
            <a:pPr marL="0" indent="0">
              <a:buNone/>
            </a:pPr>
            <a:r>
              <a:rPr lang="en-GB" sz="2000" b="1" i="1" dirty="0"/>
              <a:t> </a:t>
            </a:r>
            <a:r>
              <a:rPr lang="en-GB" sz="2000" b="1" i="1" dirty="0" smtClean="0"/>
              <a:t>                                                                                                                                                                         </a:t>
            </a:r>
            <a:endParaRPr lang="en-GB" sz="2000" dirty="0" smtClean="0"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36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3291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5218"/>
          </a:xfrm>
        </p:spPr>
        <p:txBody>
          <a:bodyPr/>
          <a:lstStyle/>
          <a:p>
            <a:pPr algn="ctr"/>
            <a:r>
              <a:rPr lang="en-GB" sz="3600" dirty="0" err="1" smtClean="0">
                <a:solidFill>
                  <a:srgbClr val="0070C0"/>
                </a:solidFill>
              </a:rPr>
              <a:t>Patient:clinician</a:t>
            </a:r>
            <a:r>
              <a:rPr lang="en-GB" sz="3600" dirty="0" smtClean="0">
                <a:solidFill>
                  <a:srgbClr val="0070C0"/>
                </a:solidFill>
              </a:rPr>
              <a:t> </a:t>
            </a:r>
            <a:r>
              <a:rPr lang="en-GB" dirty="0" err="1" smtClean="0">
                <a:solidFill>
                  <a:srgbClr val="0070C0"/>
                </a:solidFill>
              </a:rPr>
              <a:t>roleplay</a:t>
            </a:r>
            <a:r>
              <a:rPr lang="en-GB" dirty="0" smtClean="0">
                <a:solidFill>
                  <a:srgbClr val="0070C0"/>
                </a:solidFill>
              </a:rPr>
              <a:t> task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4949" y="1502229"/>
            <a:ext cx="11364685" cy="4674734"/>
          </a:xfrm>
        </p:spPr>
        <p:txBody>
          <a:bodyPr>
            <a:normAutofit fontScale="25000" lnSpcReduction="20000"/>
          </a:bodyPr>
          <a:lstStyle/>
          <a:p>
            <a:endParaRPr lang="en-GB" dirty="0" smtClean="0">
              <a:solidFill>
                <a:srgbClr val="0070C0"/>
              </a:solidFill>
            </a:endParaRPr>
          </a:p>
          <a:p>
            <a:endParaRPr lang="en-GB" dirty="0">
              <a:solidFill>
                <a:srgbClr val="0070C0"/>
              </a:solidFill>
            </a:endParaRPr>
          </a:p>
          <a:p>
            <a:r>
              <a:rPr lang="en-GB" sz="11200" dirty="0" smtClean="0">
                <a:solidFill>
                  <a:srgbClr val="0070C0"/>
                </a:solidFill>
              </a:rPr>
              <a:t>Action-oriented</a:t>
            </a:r>
            <a:r>
              <a:rPr lang="en-GB" sz="11200" dirty="0" smtClean="0"/>
              <a:t> activity</a:t>
            </a:r>
          </a:p>
          <a:p>
            <a:pPr marL="0" indent="0">
              <a:buNone/>
            </a:pPr>
            <a:endParaRPr lang="en-GB" sz="11200" dirty="0" smtClean="0"/>
          </a:p>
          <a:p>
            <a:r>
              <a:rPr lang="en-GB" sz="11200" dirty="0" smtClean="0">
                <a:solidFill>
                  <a:srgbClr val="0070C0"/>
                </a:solidFill>
              </a:rPr>
              <a:t>Relevant content</a:t>
            </a:r>
            <a:r>
              <a:rPr lang="en-GB" sz="11200" dirty="0" smtClean="0"/>
              <a:t>: </a:t>
            </a:r>
            <a:r>
              <a:rPr lang="en-GB" sz="11200" dirty="0" smtClean="0">
                <a:solidFill>
                  <a:srgbClr val="00B050"/>
                </a:solidFill>
              </a:rPr>
              <a:t>learner-generated research/sense of ownership</a:t>
            </a:r>
            <a:r>
              <a:rPr lang="en-GB" sz="11200" dirty="0" smtClean="0"/>
              <a:t>, subject-specific patient case study (this was researched by the students)</a:t>
            </a:r>
          </a:p>
          <a:p>
            <a:pPr marL="0" indent="0">
              <a:buNone/>
            </a:pPr>
            <a:endParaRPr lang="en-GB" sz="11200" dirty="0" smtClean="0"/>
          </a:p>
          <a:p>
            <a:r>
              <a:rPr lang="en-GB" sz="11200" dirty="0" smtClean="0">
                <a:solidFill>
                  <a:srgbClr val="0070C0"/>
                </a:solidFill>
              </a:rPr>
              <a:t>Range of skills </a:t>
            </a:r>
            <a:r>
              <a:rPr lang="en-GB" sz="11200" dirty="0" smtClean="0"/>
              <a:t>which could meet students’ </a:t>
            </a:r>
            <a:r>
              <a:rPr lang="en-GB" sz="11200" i="1" dirty="0" smtClean="0"/>
              <a:t>communicative needs </a:t>
            </a:r>
            <a:r>
              <a:rPr lang="en-GB" sz="11200" dirty="0" smtClean="0"/>
              <a:t>(</a:t>
            </a:r>
            <a:r>
              <a:rPr lang="en-GB" sz="11200" dirty="0" err="1" smtClean="0"/>
              <a:t>ie</a:t>
            </a:r>
            <a:r>
              <a:rPr lang="en-GB" sz="11200" dirty="0" smtClean="0"/>
              <a:t> using appropriate language, encouraging discussion, intercultural awareness/sensitivity)</a:t>
            </a:r>
          </a:p>
          <a:p>
            <a:endParaRPr lang="en-GB" sz="11200" dirty="0"/>
          </a:p>
          <a:p>
            <a:endParaRPr lang="en-GB" sz="11200" dirty="0" smtClean="0"/>
          </a:p>
          <a:p>
            <a:endParaRPr lang="en-GB" sz="4400" dirty="0"/>
          </a:p>
          <a:p>
            <a:endParaRPr lang="en-GB" dirty="0" smtClean="0"/>
          </a:p>
          <a:p>
            <a:endParaRPr lang="en-GB" dirty="0"/>
          </a:p>
          <a:p>
            <a:pPr marL="0" indent="0">
              <a:buNone/>
            </a:pPr>
            <a:r>
              <a:rPr lang="en-GB" dirty="0" smtClean="0"/>
              <a:t>                                                                                                                                                </a:t>
            </a:r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 smtClean="0"/>
              <a:t>                                                                                                                                                           </a:t>
            </a:r>
            <a:endParaRPr lang="en-GB" sz="2200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5983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5131" y="365125"/>
            <a:ext cx="11795759" cy="457835"/>
          </a:xfrm>
        </p:spPr>
        <p:txBody>
          <a:bodyPr>
            <a:noAutofit/>
          </a:bodyPr>
          <a:lstStyle/>
          <a:p>
            <a:pPr algn="ctr"/>
            <a:r>
              <a:rPr lang="en-GB" sz="3200" dirty="0" smtClean="0">
                <a:solidFill>
                  <a:srgbClr val="0070C0"/>
                </a:solidFill>
              </a:rPr>
              <a:t>Create mediation competency framework </a:t>
            </a:r>
            <a:r>
              <a:rPr lang="en-GB" sz="3200" dirty="0" smtClean="0"/>
              <a:t>          </a:t>
            </a:r>
            <a:r>
              <a:rPr lang="en-GB" sz="3200" i="1" dirty="0" smtClean="0"/>
              <a:t>communication needs </a:t>
            </a:r>
            <a:endParaRPr lang="en-GB" sz="32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8823" y="1802674"/>
            <a:ext cx="11443063" cy="437428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 smtClean="0"/>
              <a:t>                                                                     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Common European Framework of Reference: </a:t>
            </a:r>
            <a:r>
              <a:rPr lang="en-GB" dirty="0" smtClean="0">
                <a:solidFill>
                  <a:srgbClr val="0070C0"/>
                </a:solidFill>
              </a:rPr>
              <a:t>CEFR</a:t>
            </a:r>
            <a:r>
              <a:rPr lang="en-GB" dirty="0" smtClean="0"/>
              <a:t> (2020) Mediation skills</a:t>
            </a:r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 smtClean="0"/>
              <a:t>                                                                                                                 </a:t>
            </a:r>
            <a:endParaRPr lang="en-GB" dirty="0"/>
          </a:p>
          <a:p>
            <a:pPr marL="0" indent="0">
              <a:buNone/>
            </a:pPr>
            <a:r>
              <a:rPr lang="en-GB" dirty="0" smtClean="0"/>
              <a:t>                                                                                                            tend to reflect    </a:t>
            </a:r>
          </a:p>
          <a:p>
            <a:pPr marL="0" indent="0" algn="ctr">
              <a:buNone/>
            </a:pPr>
            <a:r>
              <a:rPr lang="en-GB" dirty="0" smtClean="0"/>
              <a:t>Vygotsky’s (1978) social constructivism theory                                                     </a:t>
            </a:r>
          </a:p>
          <a:p>
            <a:pPr marL="0" indent="0">
              <a:buNone/>
            </a:pPr>
            <a:r>
              <a:rPr lang="en-GB" dirty="0" smtClean="0"/>
              <a:t>                                         sociocultural competence (</a:t>
            </a:r>
            <a:r>
              <a:rPr lang="en-GB" dirty="0" err="1" smtClean="0"/>
              <a:t>Hymes</a:t>
            </a:r>
            <a:r>
              <a:rPr lang="en-GB" dirty="0" smtClean="0"/>
              <a:t>, 1972; </a:t>
            </a:r>
            <a:r>
              <a:rPr lang="en-GB" dirty="0" err="1" smtClean="0"/>
              <a:t>Canale</a:t>
            </a:r>
            <a:r>
              <a:rPr lang="en-GB" dirty="0" smtClean="0"/>
              <a:t> and Swain, 1980)</a:t>
            </a:r>
          </a:p>
          <a:p>
            <a:pPr marL="0" indent="0">
              <a:buNone/>
            </a:pPr>
            <a:r>
              <a:rPr lang="en-GB" dirty="0" smtClean="0"/>
              <a:t>                                         interactional competence (</a:t>
            </a:r>
            <a:r>
              <a:rPr lang="en-GB" dirty="0" err="1" smtClean="0"/>
              <a:t>Kramsch</a:t>
            </a:r>
            <a:r>
              <a:rPr lang="en-GB" dirty="0" smtClean="0"/>
              <a:t>, 1986; Hall, 1995)</a:t>
            </a:r>
            <a:endParaRPr lang="en-GB" dirty="0"/>
          </a:p>
          <a:p>
            <a:pPr marL="0" indent="0">
              <a:buNone/>
            </a:pPr>
            <a:r>
              <a:rPr lang="en-GB" dirty="0" smtClean="0"/>
              <a:t>                                         functional competence – ‘can do’ (</a:t>
            </a:r>
            <a:r>
              <a:rPr lang="en-GB" dirty="0" err="1" smtClean="0"/>
              <a:t>Savignon</a:t>
            </a:r>
            <a:r>
              <a:rPr lang="en-GB" dirty="0" smtClean="0"/>
              <a:t>, 2002)</a:t>
            </a:r>
          </a:p>
          <a:p>
            <a:pPr marL="0" indent="0">
              <a:buNone/>
            </a:pPr>
            <a:r>
              <a:rPr lang="en-GB" sz="2000" b="1" i="1" dirty="0" smtClean="0"/>
              <a:t>                                                                                                                                                                       </a:t>
            </a:r>
          </a:p>
          <a:p>
            <a:pPr marL="0" indent="0">
              <a:buNone/>
            </a:pPr>
            <a:r>
              <a:rPr lang="en-GB" sz="2000" b="1" i="1" dirty="0"/>
              <a:t> </a:t>
            </a:r>
            <a:r>
              <a:rPr lang="en-GB" sz="2000" b="1" i="1" dirty="0" smtClean="0"/>
              <a:t>                                                                                                                                                                              </a:t>
            </a:r>
            <a:endParaRPr lang="en-GB" sz="2000" dirty="0"/>
          </a:p>
          <a:p>
            <a:endParaRPr lang="en-GB" dirty="0"/>
          </a:p>
        </p:txBody>
      </p:sp>
      <p:sp>
        <p:nvSpPr>
          <p:cNvPr id="4" name="Right Arrow 3"/>
          <p:cNvSpPr/>
          <p:nvPr/>
        </p:nvSpPr>
        <p:spPr>
          <a:xfrm rot="10800000">
            <a:off x="7415349" y="365125"/>
            <a:ext cx="756339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Down Arrow 5"/>
          <p:cNvSpPr/>
          <p:nvPr/>
        </p:nvSpPr>
        <p:spPr>
          <a:xfrm>
            <a:off x="6165668" y="1972491"/>
            <a:ext cx="414963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Down Arrow 6"/>
          <p:cNvSpPr/>
          <p:nvPr/>
        </p:nvSpPr>
        <p:spPr>
          <a:xfrm>
            <a:off x="8269206" y="2898865"/>
            <a:ext cx="414963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0713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2400" dirty="0" smtClean="0">
                <a:latin typeface="+mn-lt"/>
              </a:rPr>
              <a:t>All modes of communication are activated in CEFR Mediation, where a source text/information is (re)formulated for another person (cognitive mediation)(academically </a:t>
            </a:r>
            <a:r>
              <a:rPr lang="en-GB" sz="2400" dirty="0" err="1" smtClean="0">
                <a:latin typeface="+mn-lt"/>
              </a:rPr>
              <a:t>ie</a:t>
            </a:r>
            <a:r>
              <a:rPr lang="en-GB" sz="2400" dirty="0" smtClean="0">
                <a:latin typeface="+mn-lt"/>
              </a:rPr>
              <a:t> presentation, professionally </a:t>
            </a:r>
            <a:r>
              <a:rPr lang="en-GB" sz="2400" dirty="0" err="1" smtClean="0">
                <a:latin typeface="+mn-lt"/>
              </a:rPr>
              <a:t>ie</a:t>
            </a:r>
            <a:r>
              <a:rPr lang="en-GB" sz="2400" dirty="0" smtClean="0">
                <a:latin typeface="+mn-lt"/>
              </a:rPr>
              <a:t> </a:t>
            </a:r>
            <a:r>
              <a:rPr lang="en-GB" sz="2400" dirty="0" err="1" smtClean="0">
                <a:latin typeface="+mn-lt"/>
              </a:rPr>
              <a:t>roleplay</a:t>
            </a:r>
            <a:r>
              <a:rPr lang="en-GB" sz="2400" dirty="0" smtClean="0">
                <a:latin typeface="+mn-lt"/>
              </a:rPr>
              <a:t>) to facilitate understanding and communication through mediation ‘</a:t>
            </a:r>
            <a:r>
              <a:rPr lang="en-GB" sz="2400" dirty="0" err="1" smtClean="0">
                <a:latin typeface="+mn-lt"/>
              </a:rPr>
              <a:t>languaging</a:t>
            </a:r>
            <a:r>
              <a:rPr lang="en-GB" sz="2400" dirty="0" smtClean="0">
                <a:latin typeface="+mn-lt"/>
              </a:rPr>
              <a:t>’ (relational mediation) (</a:t>
            </a:r>
            <a:r>
              <a:rPr lang="en-GB" sz="2400" dirty="0" err="1" smtClean="0">
                <a:latin typeface="+mn-lt"/>
              </a:rPr>
              <a:t>Piccardo</a:t>
            </a:r>
            <a:r>
              <a:rPr lang="en-GB" sz="2400" dirty="0" smtClean="0">
                <a:latin typeface="+mn-lt"/>
              </a:rPr>
              <a:t>, 2020; </a:t>
            </a:r>
            <a:r>
              <a:rPr lang="en-GB" sz="2400" dirty="0" err="1" smtClean="0">
                <a:latin typeface="+mn-lt"/>
              </a:rPr>
              <a:t>Coste</a:t>
            </a:r>
            <a:r>
              <a:rPr lang="en-GB" sz="2400" dirty="0" smtClean="0">
                <a:latin typeface="+mn-lt"/>
              </a:rPr>
              <a:t> and </a:t>
            </a:r>
            <a:r>
              <a:rPr lang="en-GB" sz="2400" dirty="0" err="1" smtClean="0">
                <a:latin typeface="+mn-lt"/>
              </a:rPr>
              <a:t>Cavalli</a:t>
            </a:r>
            <a:r>
              <a:rPr lang="en-GB" sz="2400" dirty="0" smtClean="0">
                <a:latin typeface="+mn-lt"/>
              </a:rPr>
              <a:t>, 2015).</a:t>
            </a:r>
            <a:endParaRPr lang="en-GB" sz="2400" dirty="0">
              <a:latin typeface="+mn-lt"/>
            </a:endParaRPr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332152" y="2250512"/>
            <a:ext cx="6829425" cy="210502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757353" y="4523144"/>
            <a:ext cx="4921134" cy="72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relationship between reception, production, interaction and mediation </a:t>
            </a: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(CEFR, 2020:34)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1318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515291" y="989214"/>
            <a:ext cx="9248503" cy="5529152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407324" y="326571"/>
            <a:ext cx="1129699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070C0"/>
                </a:solidFill>
              </a:rPr>
              <a:t>CEFR Mediation skills (2020</a:t>
            </a:r>
            <a:r>
              <a:rPr lang="en-GB" sz="2400" dirty="0" smtClean="0">
                <a:solidFill>
                  <a:srgbClr val="0070C0"/>
                </a:solidFill>
              </a:rPr>
              <a:t>)</a:t>
            </a:r>
            <a:r>
              <a:rPr lang="en-GB" sz="2400" dirty="0" smtClean="0"/>
              <a:t>: </a:t>
            </a:r>
            <a:r>
              <a:rPr lang="en-GB" sz="2400" dirty="0"/>
              <a:t>a unique and useful interplay of micro </a:t>
            </a:r>
            <a:r>
              <a:rPr lang="en-GB" sz="2400" dirty="0" smtClean="0"/>
              <a:t>skills to be integrated as in real-life communication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988941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858552FAD47A43A817C855932B4E4D" ma:contentTypeVersion="16" ma:contentTypeDescription="Create a new document." ma:contentTypeScope="" ma:versionID="17e542395d8730ddaa547534d7aa8664">
  <xsd:schema xmlns:xsd="http://www.w3.org/2001/XMLSchema" xmlns:xs="http://www.w3.org/2001/XMLSchema" xmlns:p="http://schemas.microsoft.com/office/2006/metadata/properties" xmlns:ns2="b2e243ec-810e-4dca-ab1d-7db4618ccfca" xmlns:ns3="e75b0cfa-54d3-4d0a-8911-6a7167b8b1be" targetNamespace="http://schemas.microsoft.com/office/2006/metadata/properties" ma:root="true" ma:fieldsID="faa86ae4cfb7f07158750d4e614403e6" ns2:_="" ns3:_="">
    <xsd:import namespace="b2e243ec-810e-4dca-ab1d-7db4618ccfca"/>
    <xsd:import namespace="e75b0cfa-54d3-4d0a-8911-6a7167b8b1b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Location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e243ec-810e-4dca-ab1d-7db4618ccf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955cd427-a42c-44c8-816a-2405638e27c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5b0cfa-54d3-4d0a-8911-6a7167b8b1be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aef2e5ae-e7b8-4f77-822e-dfda5c943398}" ma:internalName="TaxCatchAll" ma:showField="CatchAllData" ma:web="e75b0cfa-54d3-4d0a-8911-6a7167b8b1b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75b0cfa-54d3-4d0a-8911-6a7167b8b1be" xsi:nil="true"/>
    <lcf76f155ced4ddcb4097134ff3c332f xmlns="b2e243ec-810e-4dca-ab1d-7db4618ccfca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C386012B-C0E4-4E23-914D-08F7611FB6B4}"/>
</file>

<file path=customXml/itemProps2.xml><?xml version="1.0" encoding="utf-8"?>
<ds:datastoreItem xmlns:ds="http://schemas.openxmlformats.org/officeDocument/2006/customXml" ds:itemID="{BD55E705-C05F-4EB0-B509-CC19344688D5}"/>
</file>

<file path=customXml/itemProps3.xml><?xml version="1.0" encoding="utf-8"?>
<ds:datastoreItem xmlns:ds="http://schemas.openxmlformats.org/officeDocument/2006/customXml" ds:itemID="{D2D78FDE-EAB0-48DD-9A36-C408226ABC6A}"/>
</file>

<file path=docProps/app.xml><?xml version="1.0" encoding="utf-8"?>
<Properties xmlns="http://schemas.openxmlformats.org/officeDocument/2006/extended-properties" xmlns:vt="http://schemas.openxmlformats.org/officeDocument/2006/docPropsVTypes">
  <TotalTime>2758</TotalTime>
  <Words>2755</Words>
  <Application>Microsoft Office PowerPoint</Application>
  <PresentationFormat>Widescreen</PresentationFormat>
  <Paragraphs>296</Paragraphs>
  <Slides>20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Calibri</vt:lpstr>
      <vt:lpstr>Calibri Light</vt:lpstr>
      <vt:lpstr>MS Mincho</vt:lpstr>
      <vt:lpstr>Times New Roman</vt:lpstr>
      <vt:lpstr>Wingdings</vt:lpstr>
      <vt:lpstr>Office Theme</vt:lpstr>
      <vt:lpstr>Deconstructing communication skills: a competency framework for Foundation healthcare students using CEFR (2020) mediation skills. </vt:lpstr>
      <vt:lpstr>Outline</vt:lpstr>
      <vt:lpstr>Why use CEFR (2020) Mediation skills for deconstructing communication?  Mediation skills are special/useful for effective communication because</vt:lpstr>
      <vt:lpstr>Context/Process</vt:lpstr>
      <vt:lpstr>Context and students’ communication needs </vt:lpstr>
      <vt:lpstr>Patient:clinician roleplay task</vt:lpstr>
      <vt:lpstr>Create mediation competency framework           communication needs </vt:lpstr>
      <vt:lpstr>All modes of communication are activated in CEFR Mediation, where a source text/information is (re)formulated for another person (cognitive mediation)(academically ie presentation, professionally ie roleplay) to facilitate understanding and communication through mediation ‘languaging’ (relational mediation) (Piccardo, 2020; Coste and Cavalli, 2015).</vt:lpstr>
      <vt:lpstr>PowerPoint Presentation</vt:lpstr>
      <vt:lpstr>Mediation profiling: look up and down CEFR descriptors to find a profile, use descriptors vertically as well as horizontally (ie B2 mentions useful skills/ideas even for C1 learners = range of competences)   Overall Mediation descriptors for C1 and B2 (CEFR,2020)</vt:lpstr>
      <vt:lpstr>PowerPoint Presentation</vt:lpstr>
      <vt:lpstr>Framework in use</vt:lpstr>
      <vt:lpstr>Self (pre and post)and peer assessment using competency framework (Criterion-referenced: Good, OK, Improve) </vt:lpstr>
      <vt:lpstr>Example of student language in roleplay (some useful language can be fed in for learners with lower levels of language)</vt:lpstr>
      <vt:lpstr>Using mediation descriptors for other tasks Presentations </vt:lpstr>
      <vt:lpstr>Academic discussion task</vt:lpstr>
      <vt:lpstr>              Tasks            Mediation skills  </vt:lpstr>
      <vt:lpstr> Usefulness of CEFR Mediation</vt:lpstr>
      <vt:lpstr>References</vt:lpstr>
      <vt:lpstr>PowerPoint Presentation</vt:lpstr>
    </vt:vector>
  </TitlesOfParts>
  <Company>Plymouth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Communicating effectively: a competency framework for CEFR (2020) mediation skills in use</dc:title>
  <dc:creator>Margaret Russell</dc:creator>
  <cp:lastModifiedBy>Margaret Russell</cp:lastModifiedBy>
  <cp:revision>154</cp:revision>
  <cp:lastPrinted>2023-01-09T16:03:45Z</cp:lastPrinted>
  <dcterms:created xsi:type="dcterms:W3CDTF">2022-12-08T12:44:15Z</dcterms:created>
  <dcterms:modified xsi:type="dcterms:W3CDTF">2023-04-13T16:47:06Z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0x010100C2858552FAD47A43A817C855932B4E4D</vt:lpwstr>
  </property>
</Properties>
</file>